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7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53-A92E-4BCA-AC4E-BF2C06FE020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BF9-2A09-426C-AA09-3E00B6FD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53-A92E-4BCA-AC4E-BF2C06FE020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BF9-2A09-426C-AA09-3E00B6FD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7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53-A92E-4BCA-AC4E-BF2C06FE020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BF9-2A09-426C-AA09-3E00B6FD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67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53-A92E-4BCA-AC4E-BF2C06FE020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BF9-2A09-426C-AA09-3E00B6FD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4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53-A92E-4BCA-AC4E-BF2C06FE020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BF9-2A09-426C-AA09-3E00B6FD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4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53-A92E-4BCA-AC4E-BF2C06FE020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BF9-2A09-426C-AA09-3E00B6FD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53-A92E-4BCA-AC4E-BF2C06FE020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BF9-2A09-426C-AA09-3E00B6FD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9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53-A92E-4BCA-AC4E-BF2C06FE020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BF9-2A09-426C-AA09-3E00B6FD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8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53-A92E-4BCA-AC4E-BF2C06FE020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BF9-2A09-426C-AA09-3E00B6FD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4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53-A92E-4BCA-AC4E-BF2C06FE020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BF9-2A09-426C-AA09-3E00B6FD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4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4753-A92E-4BCA-AC4E-BF2C06FE020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7BF9-2A09-426C-AA09-3E00B6FD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3A4753-A92E-4BCA-AC4E-BF2C06FE020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7BF9-2A09-426C-AA09-3E00B6FD1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7DFBA8D-4ACA-9A00-2311-97254FB8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99" y="1412852"/>
            <a:ext cx="3776280" cy="4664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B414CA-BDA0-D8F4-2BD3-B580346BB55D}"/>
              </a:ext>
            </a:extLst>
          </p:cNvPr>
          <p:cNvSpPr txBox="1"/>
          <p:nvPr/>
        </p:nvSpPr>
        <p:spPr>
          <a:xfrm>
            <a:off x="5463972" y="3074171"/>
            <a:ext cx="3700654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/>
              <a:t>V </a:t>
            </a:r>
            <a:r>
              <a:rPr lang="ko-KR" altLang="en-US" sz="3000" b="1" dirty="0"/>
              <a:t>시각적 표현 구상 필요</a:t>
            </a:r>
            <a:endParaRPr lang="en-US" altLang="ko-KR" sz="3000" b="1" dirty="0"/>
          </a:p>
          <a:p>
            <a:pPr algn="ctr"/>
            <a:r>
              <a:rPr lang="en-US" altLang="ko-KR" sz="2500" b="1" dirty="0"/>
              <a:t>(</a:t>
            </a:r>
            <a:r>
              <a:rPr lang="ko-KR" altLang="en-US" sz="2500" b="1" dirty="0" err="1"/>
              <a:t>블러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-&gt; </a:t>
            </a:r>
          </a:p>
          <a:p>
            <a:pPr algn="ctr"/>
            <a:r>
              <a:rPr lang="ko-KR" altLang="en-US" sz="2500" b="1" dirty="0"/>
              <a:t>원본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좌</a:t>
            </a:r>
            <a:r>
              <a:rPr lang="en-US" altLang="ko-KR" sz="2500" b="1" dirty="0"/>
              <a:t>)&amp;</a:t>
            </a:r>
            <a:r>
              <a:rPr lang="ko-KR" altLang="en-US" sz="2500" b="1" dirty="0" err="1"/>
              <a:t>딥페이크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우</a:t>
            </a:r>
            <a:r>
              <a:rPr lang="en-US" altLang="ko-KR" sz="2500" b="1" dirty="0"/>
              <a:t>)</a:t>
            </a:r>
          </a:p>
          <a:p>
            <a:pPr algn="ctr"/>
            <a:r>
              <a:rPr lang="en-US" altLang="ko-KR" sz="2500" b="1" dirty="0"/>
              <a:t>-&gt; </a:t>
            </a:r>
            <a:r>
              <a:rPr lang="ko-KR" altLang="en-US" sz="2500" b="1" dirty="0"/>
              <a:t>우측 경고 표기 </a:t>
            </a:r>
            <a:r>
              <a:rPr lang="en-US" altLang="ko-KR" sz="2500" b="1" dirty="0"/>
              <a:t>-&gt; </a:t>
            </a:r>
            <a:r>
              <a:rPr lang="ko-KR" altLang="en-US" sz="2500" b="1" dirty="0"/>
              <a:t>순환</a:t>
            </a:r>
            <a:r>
              <a:rPr lang="en-US" altLang="ko-KR" sz="2500" b="1" dirty="0"/>
              <a:t>)</a:t>
            </a:r>
            <a:endParaRPr lang="ko-KR" altLang="en-US" sz="2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F3E9F7-FA92-9ACC-968E-157481B9206D}"/>
              </a:ext>
            </a:extLst>
          </p:cNvPr>
          <p:cNvSpPr txBox="1"/>
          <p:nvPr/>
        </p:nvSpPr>
        <p:spPr>
          <a:xfrm>
            <a:off x="121717" y="1330114"/>
            <a:ext cx="5301332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AI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는 세상을 </a:t>
            </a:r>
            <a:r>
              <a:rPr lang="ko-KR" altLang="en-US" sz="27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창조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하는 </a:t>
            </a:r>
            <a:r>
              <a:rPr lang="ko-KR" altLang="en-US" sz="2700" dirty="0" err="1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손이자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,</a:t>
            </a:r>
          </a:p>
          <a:p>
            <a:pPr algn="ctr">
              <a:lnSpc>
                <a:spcPct val="130000"/>
              </a:lnSpc>
            </a:pPr>
            <a:r>
              <a:rPr lang="ko-KR" altLang="en-US" sz="27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진실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을 지키는 눈입니다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.</a:t>
            </a:r>
            <a:endParaRPr lang="ko-KR" altLang="en-US" sz="2700" dirty="0">
              <a:latin typeface="HY견고딕" panose="02030600000101010101" pitchFamily="18" charset="-127"/>
              <a:ea typeface="HY견고딕" panose="02030600000101010101" pitchFamily="18" charset="-127"/>
              <a:cs typeface="ADLaM Display" panose="0201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3E331D-E97F-3752-CAED-2106A0588E4B}"/>
              </a:ext>
            </a:extLst>
          </p:cNvPr>
          <p:cNvSpPr txBox="1"/>
          <p:nvPr/>
        </p:nvSpPr>
        <p:spPr>
          <a:xfrm>
            <a:off x="331730" y="2641842"/>
            <a:ext cx="4953572" cy="3621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ko-KR" sz="1500" b="1" dirty="0"/>
              <a:t>1️⃣ </a:t>
            </a:r>
            <a:r>
              <a:rPr lang="ko-KR" altLang="en-US" sz="1500" b="1" dirty="0"/>
              <a:t>창조의 얼굴</a:t>
            </a:r>
          </a:p>
          <a:p>
            <a:pPr>
              <a:lnSpc>
                <a:spcPct val="120000"/>
              </a:lnSpc>
              <a:buNone/>
            </a:pPr>
            <a:r>
              <a:rPr lang="en-US" altLang="ko-KR" sz="1300" dirty="0"/>
              <a:t>AI</a:t>
            </a:r>
            <a:r>
              <a:rPr lang="ko-KR" altLang="en-US" sz="1300" dirty="0"/>
              <a:t>는 상상을 현실로 바꾸는 힘을 지녔습니다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ko-KR" altLang="en-US" sz="1300" dirty="0"/>
              <a:t>얼굴을 만들고</a:t>
            </a:r>
            <a:r>
              <a:rPr lang="en-US" altLang="ko-KR" sz="1300" dirty="0"/>
              <a:t>, </a:t>
            </a:r>
            <a:r>
              <a:rPr lang="ko-KR" altLang="en-US" sz="1300" dirty="0"/>
              <a:t>공간을 재현하며</a:t>
            </a:r>
            <a:r>
              <a:rPr lang="en-US" altLang="ko-KR" sz="1300" dirty="0"/>
              <a:t>, </a:t>
            </a:r>
            <a:r>
              <a:rPr lang="ko-KR" altLang="en-US" sz="1300" dirty="0"/>
              <a:t>아직 존재하지 않는 세상을 그립니다</a:t>
            </a:r>
            <a:r>
              <a:rPr lang="en-US" altLang="ko-KR" sz="1300" dirty="0"/>
              <a:t>.</a:t>
            </a:r>
          </a:p>
          <a:p>
            <a:pPr>
              <a:lnSpc>
                <a:spcPct val="120000"/>
              </a:lnSpc>
              <a:buNone/>
            </a:pPr>
            <a:endParaRPr lang="en-US" altLang="ko-KR" sz="1500" dirty="0"/>
          </a:p>
          <a:p>
            <a:pPr>
              <a:lnSpc>
                <a:spcPct val="120000"/>
              </a:lnSpc>
              <a:buNone/>
            </a:pPr>
            <a:r>
              <a:rPr lang="en-US" altLang="ko-KR" sz="1500" b="1" dirty="0"/>
              <a:t>2️⃣ </a:t>
            </a:r>
            <a:r>
              <a:rPr lang="ko-KR" altLang="en-US" sz="1500" b="1" dirty="0"/>
              <a:t>진실의 얼굴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sz="1300" dirty="0"/>
              <a:t>그러나 같은 기술이 진실을 왜곡할 수도 있습니다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ko-KR" altLang="en-US" sz="1300" dirty="0"/>
              <a:t>우리는 </a:t>
            </a:r>
            <a:r>
              <a:rPr lang="en-US" altLang="ko-KR" sz="1300" dirty="0"/>
              <a:t>AI</a:t>
            </a:r>
            <a:r>
              <a:rPr lang="ko-KR" altLang="en-US" sz="1300" dirty="0"/>
              <a:t>가 만든 세계 속에서 ‘</a:t>
            </a:r>
            <a:r>
              <a:rPr lang="ko-KR" altLang="en-US" sz="1300" dirty="0" err="1"/>
              <a:t>진짜’를</a:t>
            </a:r>
            <a:r>
              <a:rPr lang="ko-KR" altLang="en-US" sz="1300" dirty="0"/>
              <a:t> 구별하는 눈이 되어야 합니다</a:t>
            </a:r>
            <a:r>
              <a:rPr lang="en-US" altLang="ko-KR" sz="1300" dirty="0"/>
              <a:t>.</a:t>
            </a:r>
          </a:p>
          <a:p>
            <a:pPr>
              <a:lnSpc>
                <a:spcPct val="120000"/>
              </a:lnSpc>
              <a:buNone/>
            </a:pPr>
            <a:endParaRPr lang="en-US" altLang="ko-KR" sz="1500" dirty="0"/>
          </a:p>
          <a:p>
            <a:pPr>
              <a:lnSpc>
                <a:spcPct val="120000"/>
              </a:lnSpc>
              <a:buNone/>
            </a:pPr>
            <a:r>
              <a:rPr lang="en-US" altLang="ko-KR" sz="1500" b="1" dirty="0"/>
              <a:t>3️⃣ Deepfake Hunters</a:t>
            </a:r>
            <a:r>
              <a:rPr lang="ko-KR" altLang="en-US" sz="1500" b="1" dirty="0"/>
              <a:t>의 약속</a:t>
            </a:r>
          </a:p>
          <a:p>
            <a:pPr>
              <a:lnSpc>
                <a:spcPct val="120000"/>
              </a:lnSpc>
              <a:buNone/>
            </a:pPr>
            <a:r>
              <a:rPr lang="ko-KR" altLang="en-US" sz="1300" dirty="0"/>
              <a:t>우리는 </a:t>
            </a:r>
            <a:r>
              <a:rPr lang="en-US" altLang="ko-KR" sz="1300" dirty="0"/>
              <a:t>AI</a:t>
            </a:r>
            <a:r>
              <a:rPr lang="ko-KR" altLang="en-US" sz="1300" dirty="0"/>
              <a:t>의 창조성을 존중하면서도</a:t>
            </a:r>
            <a:r>
              <a:rPr lang="en-US" altLang="ko-KR" sz="1300" dirty="0"/>
              <a:t>, </a:t>
            </a:r>
            <a:r>
              <a:rPr lang="ko-KR" altLang="en-US" sz="1300" dirty="0"/>
              <a:t>그 안의 윤리를 지켜냅니다</a:t>
            </a:r>
            <a:r>
              <a:rPr lang="en-US" altLang="ko-KR" sz="1300" dirty="0"/>
              <a:t>.</a:t>
            </a:r>
            <a:br>
              <a:rPr lang="en-US" altLang="ko-KR" sz="1300" dirty="0"/>
            </a:br>
            <a:r>
              <a:rPr lang="ko-KR" altLang="en-US" sz="1300" dirty="0"/>
              <a:t>기술이 사람을 속이는 대신</a:t>
            </a:r>
            <a:r>
              <a:rPr lang="en-US" altLang="ko-KR" sz="1300" dirty="0"/>
              <a:t>, </a:t>
            </a:r>
            <a:r>
              <a:rPr lang="ko-KR" altLang="en-US" sz="1300" b="1" dirty="0"/>
              <a:t>사람을 보호하도록</a:t>
            </a:r>
            <a:r>
              <a:rPr lang="ko-KR" altLang="en-US" sz="1300" dirty="0"/>
              <a:t> 만드는 것이 우리의 목표입니다</a:t>
            </a:r>
            <a:r>
              <a:rPr lang="en-US" altLang="ko-KR" sz="1300" dirty="0"/>
              <a:t>.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F17B7F4-38E4-655D-311E-161FF14CAC91}"/>
              </a:ext>
            </a:extLst>
          </p:cNvPr>
          <p:cNvSpPr/>
          <p:nvPr/>
        </p:nvSpPr>
        <p:spPr>
          <a:xfrm flipV="1">
            <a:off x="2500489" y="709162"/>
            <a:ext cx="6987822" cy="45719"/>
          </a:xfrm>
          <a:custGeom>
            <a:avLst/>
            <a:gdLst>
              <a:gd name="connsiteX0" fmla="*/ 0 w 9234311"/>
              <a:gd name="connsiteY0" fmla="*/ 0 h 0"/>
              <a:gd name="connsiteX1" fmla="*/ 9234311 w 923431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34311">
                <a:moveTo>
                  <a:pt x="0" y="0"/>
                </a:moveTo>
                <a:lnTo>
                  <a:pt x="923431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A01F41-B579-73B5-169F-1DF39FA106A4}"/>
              </a:ext>
            </a:extLst>
          </p:cNvPr>
          <p:cNvSpPr txBox="1"/>
          <p:nvPr/>
        </p:nvSpPr>
        <p:spPr>
          <a:xfrm>
            <a:off x="4232060" y="339831"/>
            <a:ext cx="19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Generate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EBEADE-C4CF-2ADD-21B4-975C28306C55}"/>
              </a:ext>
            </a:extLst>
          </p:cNvPr>
          <p:cNvSpPr txBox="1"/>
          <p:nvPr/>
        </p:nvSpPr>
        <p:spPr>
          <a:xfrm>
            <a:off x="5923781" y="339831"/>
            <a:ext cx="19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Detect</a:t>
            </a:r>
            <a:endParaRPr lang="ko-KR" altLang="en-US" sz="1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C0239C-D2C1-DE08-0DE4-B2674C8C2B90}"/>
              </a:ext>
            </a:extLst>
          </p:cNvPr>
          <p:cNvSpPr txBox="1"/>
          <p:nvPr/>
        </p:nvSpPr>
        <p:spPr>
          <a:xfrm>
            <a:off x="3193906" y="339831"/>
            <a:ext cx="11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53EC47-731A-A69B-0B75-E7E1793AC719}"/>
              </a:ext>
            </a:extLst>
          </p:cNvPr>
          <p:cNvSpPr txBox="1"/>
          <p:nvPr/>
        </p:nvSpPr>
        <p:spPr>
          <a:xfrm>
            <a:off x="7697580" y="339831"/>
            <a:ext cx="19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TBD</a:t>
            </a:r>
            <a:endParaRPr lang="ko-KR" altLang="en-US" sz="1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DFB906-A04C-96FA-D522-9C595DEBF036}"/>
              </a:ext>
            </a:extLst>
          </p:cNvPr>
          <p:cNvSpPr txBox="1"/>
          <p:nvPr/>
        </p:nvSpPr>
        <p:spPr>
          <a:xfrm>
            <a:off x="101091" y="615094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Deepfake</a:t>
            </a:r>
            <a:r>
              <a:rPr lang="ko-KR" altLang="en-US" sz="2000" dirty="0"/>
              <a:t> </a:t>
            </a:r>
            <a:r>
              <a:rPr lang="en-US" altLang="ko-KR" sz="2000" dirty="0"/>
              <a:t>Hunters</a:t>
            </a:r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E935D6-AA93-64CE-CEFA-9104C950690F}"/>
              </a:ext>
            </a:extLst>
          </p:cNvPr>
          <p:cNvSpPr/>
          <p:nvPr/>
        </p:nvSpPr>
        <p:spPr>
          <a:xfrm>
            <a:off x="361287" y="46831"/>
            <a:ext cx="1781820" cy="5994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</a:rPr>
              <a:t>이미지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 err="1">
                <a:solidFill>
                  <a:srgbClr val="0070C0"/>
                </a:solidFill>
              </a:rPr>
              <a:t>케이팝데몬헌터스와</a:t>
            </a:r>
            <a:r>
              <a:rPr lang="ko-KR" altLang="en-US" sz="1200" dirty="0">
                <a:solidFill>
                  <a:srgbClr val="0070C0"/>
                </a:solidFill>
              </a:rPr>
              <a:t> 호랑이 믹스</a:t>
            </a:r>
          </a:p>
        </p:txBody>
      </p:sp>
    </p:spTree>
    <p:extLst>
      <p:ext uri="{BB962C8B-B14F-4D97-AF65-F5344CB8AC3E}">
        <p14:creationId xmlns:p14="http://schemas.microsoft.com/office/powerpoint/2010/main" val="77906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D34DB-1352-F260-104F-696FE2F39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11CEBC33-514C-C6EF-12E3-89CF474ADDF6}"/>
              </a:ext>
            </a:extLst>
          </p:cNvPr>
          <p:cNvSpPr/>
          <p:nvPr/>
        </p:nvSpPr>
        <p:spPr>
          <a:xfrm flipV="1">
            <a:off x="2500489" y="709162"/>
            <a:ext cx="6987822" cy="45719"/>
          </a:xfrm>
          <a:custGeom>
            <a:avLst/>
            <a:gdLst>
              <a:gd name="connsiteX0" fmla="*/ 0 w 9234311"/>
              <a:gd name="connsiteY0" fmla="*/ 0 h 0"/>
              <a:gd name="connsiteX1" fmla="*/ 9234311 w 923431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34311">
                <a:moveTo>
                  <a:pt x="0" y="0"/>
                </a:moveTo>
                <a:lnTo>
                  <a:pt x="923431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03B19-2412-F022-1C1C-8919E2B7FA3F}"/>
              </a:ext>
            </a:extLst>
          </p:cNvPr>
          <p:cNvSpPr txBox="1"/>
          <p:nvPr/>
        </p:nvSpPr>
        <p:spPr>
          <a:xfrm>
            <a:off x="4232060" y="339831"/>
            <a:ext cx="19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AB045-5568-4EE4-9597-BE8098D8447F}"/>
              </a:ext>
            </a:extLst>
          </p:cNvPr>
          <p:cNvSpPr txBox="1"/>
          <p:nvPr/>
        </p:nvSpPr>
        <p:spPr>
          <a:xfrm>
            <a:off x="5923781" y="339831"/>
            <a:ext cx="19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Detect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714F8A-F33D-0F61-F6F8-40521C94973A}"/>
              </a:ext>
            </a:extLst>
          </p:cNvPr>
          <p:cNvSpPr txBox="1"/>
          <p:nvPr/>
        </p:nvSpPr>
        <p:spPr>
          <a:xfrm>
            <a:off x="3193906" y="339831"/>
            <a:ext cx="1164963" cy="32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Home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9C3689-3433-7D4F-869C-8A84C79E599A}"/>
              </a:ext>
            </a:extLst>
          </p:cNvPr>
          <p:cNvSpPr txBox="1"/>
          <p:nvPr/>
        </p:nvSpPr>
        <p:spPr>
          <a:xfrm>
            <a:off x="7697580" y="339831"/>
            <a:ext cx="19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End</a:t>
            </a:r>
            <a:endParaRPr lang="ko-KR" alt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B6225-1310-AEC5-D16E-44C17566F231}"/>
              </a:ext>
            </a:extLst>
          </p:cNvPr>
          <p:cNvSpPr txBox="1"/>
          <p:nvPr/>
        </p:nvSpPr>
        <p:spPr>
          <a:xfrm>
            <a:off x="101091" y="615094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Deepfake</a:t>
            </a:r>
            <a:r>
              <a:rPr lang="ko-KR" altLang="en-US" sz="2000" dirty="0"/>
              <a:t> </a:t>
            </a:r>
            <a:r>
              <a:rPr lang="en-US" altLang="ko-KR" sz="2000" dirty="0"/>
              <a:t>Hunters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51A9E4-1619-22AD-918A-C3C3ECFDE2D0}"/>
              </a:ext>
            </a:extLst>
          </p:cNvPr>
          <p:cNvSpPr/>
          <p:nvPr/>
        </p:nvSpPr>
        <p:spPr>
          <a:xfrm>
            <a:off x="361287" y="46831"/>
            <a:ext cx="1781820" cy="5994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</a:rPr>
              <a:t>이미지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 err="1">
                <a:solidFill>
                  <a:srgbClr val="0070C0"/>
                </a:solidFill>
              </a:rPr>
              <a:t>케이팝데몬헌터스와</a:t>
            </a:r>
            <a:r>
              <a:rPr lang="ko-KR" altLang="en-US" sz="1200" dirty="0">
                <a:solidFill>
                  <a:srgbClr val="0070C0"/>
                </a:solidFill>
              </a:rPr>
              <a:t> 호랑이 믹스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0AD923-E584-637F-085C-A1BBF8B4FD5C}"/>
              </a:ext>
            </a:extLst>
          </p:cNvPr>
          <p:cNvSpPr/>
          <p:nvPr/>
        </p:nvSpPr>
        <p:spPr>
          <a:xfrm>
            <a:off x="845650" y="3048738"/>
            <a:ext cx="3671348" cy="2546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</a:rPr>
              <a:t>이미지를 </a:t>
            </a:r>
            <a:r>
              <a:rPr lang="en-US" altLang="ko-KR" sz="1500" dirty="0">
                <a:solidFill>
                  <a:schemeClr val="tx1"/>
                </a:solidFill>
              </a:rPr>
              <a:t>Drag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&amp;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Drop </a:t>
            </a:r>
            <a:r>
              <a:rPr lang="ko-KR" altLang="en-US" sz="1500" dirty="0">
                <a:solidFill>
                  <a:schemeClr val="tx1"/>
                </a:solidFill>
              </a:rPr>
              <a:t>하거나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</a:rPr>
              <a:t>이 창을 클릭해 주세요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006BE8-4FC3-A848-4482-E9D1D9359389}"/>
              </a:ext>
            </a:extLst>
          </p:cNvPr>
          <p:cNvSpPr txBox="1"/>
          <p:nvPr/>
        </p:nvSpPr>
        <p:spPr>
          <a:xfrm>
            <a:off x="1571361" y="2643021"/>
            <a:ext cx="2086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Upload Image</a:t>
            </a:r>
            <a:endParaRPr lang="ko-KR" altLang="en-US" sz="15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5A8C73-63EF-45CB-0880-9EF966255B03}"/>
              </a:ext>
            </a:extLst>
          </p:cNvPr>
          <p:cNvSpPr txBox="1"/>
          <p:nvPr/>
        </p:nvSpPr>
        <p:spPr>
          <a:xfrm>
            <a:off x="2094301" y="5805607"/>
            <a:ext cx="1150787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Generate</a:t>
            </a:r>
            <a:endParaRPr lang="ko-KR" altLang="en-US" sz="15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F91164-74FC-F7C9-03EF-5483B2D8E4CC}"/>
              </a:ext>
            </a:extLst>
          </p:cNvPr>
          <p:cNvSpPr/>
          <p:nvPr/>
        </p:nvSpPr>
        <p:spPr>
          <a:xfrm>
            <a:off x="5122016" y="3052583"/>
            <a:ext cx="3671348" cy="2557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10A4B5-6E66-19DD-0BC7-B2BEBB51B424}"/>
              </a:ext>
            </a:extLst>
          </p:cNvPr>
          <p:cNvSpPr txBox="1"/>
          <p:nvPr/>
        </p:nvSpPr>
        <p:spPr>
          <a:xfrm>
            <a:off x="5792726" y="2643021"/>
            <a:ext cx="2086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Generate Image</a:t>
            </a:r>
            <a:endParaRPr lang="ko-KR" altLang="en-US" sz="15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1475A4-AC55-FF6C-BF8A-FA988C68AAB2}"/>
              </a:ext>
            </a:extLst>
          </p:cNvPr>
          <p:cNvSpPr txBox="1"/>
          <p:nvPr/>
        </p:nvSpPr>
        <p:spPr>
          <a:xfrm>
            <a:off x="651106" y="1020730"/>
            <a:ext cx="8616648" cy="435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AI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가 인간의 얼굴을 어떻게 재구성하는지 체험해 보세요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DB7494-FB99-7DD6-8B98-2E631A79EBD6}"/>
              </a:ext>
            </a:extLst>
          </p:cNvPr>
          <p:cNvSpPr/>
          <p:nvPr/>
        </p:nvSpPr>
        <p:spPr>
          <a:xfrm>
            <a:off x="1375037" y="1567543"/>
            <a:ext cx="7225824" cy="77689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ㅁ</a:t>
            </a:r>
            <a:r>
              <a:rPr lang="ko-KR" altLang="en-US" sz="1200" dirty="0">
                <a:solidFill>
                  <a:schemeClr val="tx1"/>
                </a:solidFill>
              </a:rPr>
              <a:t>  사용자 동의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필수 체크</a:t>
            </a:r>
            <a:r>
              <a:rPr lang="en-US" altLang="ko-KR" sz="1200" dirty="0">
                <a:solidFill>
                  <a:schemeClr val="tx1"/>
                </a:solidFill>
              </a:rPr>
              <a:t>)   </a:t>
            </a:r>
            <a:r>
              <a:rPr lang="en-US" altLang="ko-KR" sz="1200" b="1" dirty="0">
                <a:solidFill>
                  <a:schemeClr val="tx1"/>
                </a:solidFill>
              </a:rPr>
              <a:t>:    “AI</a:t>
            </a:r>
            <a:r>
              <a:rPr lang="ko-KR" altLang="en-US" sz="1200" b="1" dirty="0">
                <a:solidFill>
                  <a:schemeClr val="tx1"/>
                </a:solidFill>
              </a:rPr>
              <a:t>로 생성된 이미지를 타인 비방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범죄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허위 정보 생성 등의 목적으로 사용하지 않겠습니다</a:t>
            </a:r>
            <a:r>
              <a:rPr lang="en-US" altLang="ko-KR" sz="1200" b="1" dirty="0">
                <a:solidFill>
                  <a:schemeClr val="tx1"/>
                </a:solidFill>
              </a:rPr>
              <a:t>”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FDCD46-991B-F0CF-AE73-E4697845E5E9}"/>
              </a:ext>
            </a:extLst>
          </p:cNvPr>
          <p:cNvSpPr txBox="1"/>
          <p:nvPr/>
        </p:nvSpPr>
        <p:spPr>
          <a:xfrm>
            <a:off x="5827528" y="4045559"/>
            <a:ext cx="2085814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Loading icon</a:t>
            </a:r>
          </a:p>
          <a:p>
            <a:pPr algn="ctr"/>
            <a:r>
              <a:rPr lang="en-US" altLang="ko-KR" sz="1500" dirty="0">
                <a:solidFill>
                  <a:srgbClr val="0070C0"/>
                </a:solidFill>
              </a:rPr>
              <a:t>(generate </a:t>
            </a:r>
            <a:r>
              <a:rPr lang="ko-KR" altLang="en-US" sz="1500" dirty="0" err="1">
                <a:solidFill>
                  <a:srgbClr val="0070C0"/>
                </a:solidFill>
              </a:rPr>
              <a:t>클릭시</a:t>
            </a:r>
            <a:r>
              <a:rPr lang="en-US" altLang="ko-KR" sz="1500" dirty="0">
                <a:solidFill>
                  <a:srgbClr val="0070C0"/>
                </a:solidFill>
              </a:rPr>
              <a:t> </a:t>
            </a:r>
            <a:r>
              <a:rPr lang="ko-KR" altLang="en-US" sz="1500" dirty="0">
                <a:solidFill>
                  <a:srgbClr val="0070C0"/>
                </a:solidFill>
              </a:rPr>
              <a:t>작동</a:t>
            </a:r>
            <a:r>
              <a:rPr lang="en-US" altLang="ko-KR" sz="1500" dirty="0">
                <a:solidFill>
                  <a:srgbClr val="0070C0"/>
                </a:solidFill>
              </a:rPr>
              <a:t>)</a:t>
            </a:r>
          </a:p>
          <a:p>
            <a:pPr algn="ctr"/>
            <a:r>
              <a:rPr lang="en-US" altLang="ko-KR" sz="1500" dirty="0">
                <a:solidFill>
                  <a:srgbClr val="0070C0"/>
                </a:solidFill>
              </a:rPr>
              <a:t>(detect </a:t>
            </a:r>
            <a:r>
              <a:rPr lang="ko-KR" altLang="en-US" sz="1500" dirty="0">
                <a:solidFill>
                  <a:srgbClr val="0070C0"/>
                </a:solidFill>
              </a:rPr>
              <a:t>화면에서도 동일</a:t>
            </a:r>
            <a:r>
              <a:rPr lang="en-US" altLang="ko-KR" sz="1500" dirty="0">
                <a:solidFill>
                  <a:srgbClr val="0070C0"/>
                </a:solidFill>
              </a:rPr>
              <a:t>)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0B170D-9985-D337-2E3D-77CCBF1FFB54}"/>
              </a:ext>
            </a:extLst>
          </p:cNvPr>
          <p:cNvSpPr txBox="1"/>
          <p:nvPr/>
        </p:nvSpPr>
        <p:spPr>
          <a:xfrm>
            <a:off x="5140009" y="5805607"/>
            <a:ext cx="1150787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Download</a:t>
            </a:r>
            <a:endParaRPr lang="ko-KR" alt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D05250-FDA8-B1DA-2F4F-09456BAA68B6}"/>
              </a:ext>
            </a:extLst>
          </p:cNvPr>
          <p:cNvSpPr txBox="1"/>
          <p:nvPr/>
        </p:nvSpPr>
        <p:spPr>
          <a:xfrm>
            <a:off x="6391293" y="5805607"/>
            <a:ext cx="1150787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Regenerate</a:t>
            </a:r>
            <a:endParaRPr lang="ko-KR" altLang="en-US" sz="1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5168B-E467-F4B9-EE86-C5B100C206B7}"/>
              </a:ext>
            </a:extLst>
          </p:cNvPr>
          <p:cNvSpPr txBox="1"/>
          <p:nvPr/>
        </p:nvSpPr>
        <p:spPr>
          <a:xfrm>
            <a:off x="7601326" y="5805607"/>
            <a:ext cx="1150787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Detect</a:t>
            </a:r>
            <a:endParaRPr lang="ko-KR" altLang="en-US" sz="1500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9FAE377-962C-D393-70CC-8C0F5670A359}"/>
              </a:ext>
            </a:extLst>
          </p:cNvPr>
          <p:cNvSpPr/>
          <p:nvPr/>
        </p:nvSpPr>
        <p:spPr>
          <a:xfrm>
            <a:off x="4723254" y="4269491"/>
            <a:ext cx="275008" cy="20625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F992C4-7142-6B54-1BA0-32592BE64864}"/>
              </a:ext>
            </a:extLst>
          </p:cNvPr>
          <p:cNvSpPr txBox="1"/>
          <p:nvPr/>
        </p:nvSpPr>
        <p:spPr>
          <a:xfrm>
            <a:off x="7969955" y="1437230"/>
            <a:ext cx="19360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0070C0"/>
                </a:solidFill>
              </a:rPr>
              <a:t>체크시에만</a:t>
            </a:r>
            <a:endParaRPr lang="en-US" altLang="ko-KR" sz="15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500" dirty="0">
                <a:solidFill>
                  <a:srgbClr val="0070C0"/>
                </a:solidFill>
              </a:rPr>
              <a:t>Generate </a:t>
            </a:r>
            <a:r>
              <a:rPr lang="ko-KR" altLang="en-US" sz="1500" dirty="0">
                <a:solidFill>
                  <a:srgbClr val="0070C0"/>
                </a:solidFill>
              </a:rPr>
              <a:t>버튼 활성화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5029E6-FBA9-5157-BF4D-B5028F47414D}"/>
              </a:ext>
            </a:extLst>
          </p:cNvPr>
          <p:cNvSpPr txBox="1"/>
          <p:nvPr/>
        </p:nvSpPr>
        <p:spPr>
          <a:xfrm>
            <a:off x="5060138" y="692"/>
            <a:ext cx="478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이미지 생성 경우임</a:t>
            </a:r>
            <a:r>
              <a:rPr lang="en-US" altLang="ko-KR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ko-KR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작업 과정에 따라 변동 </a:t>
            </a:r>
          </a:p>
        </p:txBody>
      </p:sp>
    </p:spTree>
    <p:extLst>
      <p:ext uri="{BB962C8B-B14F-4D97-AF65-F5344CB8AC3E}">
        <p14:creationId xmlns:p14="http://schemas.microsoft.com/office/powerpoint/2010/main" val="4694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A11B-5395-F2DD-2075-DC7B89E9D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52602A90-5EAE-ED5C-A474-5985E72FF150}"/>
              </a:ext>
            </a:extLst>
          </p:cNvPr>
          <p:cNvSpPr/>
          <p:nvPr/>
        </p:nvSpPr>
        <p:spPr>
          <a:xfrm flipV="1">
            <a:off x="2500489" y="709162"/>
            <a:ext cx="6987822" cy="45719"/>
          </a:xfrm>
          <a:custGeom>
            <a:avLst/>
            <a:gdLst>
              <a:gd name="connsiteX0" fmla="*/ 0 w 9234311"/>
              <a:gd name="connsiteY0" fmla="*/ 0 h 0"/>
              <a:gd name="connsiteX1" fmla="*/ 9234311 w 923431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34311">
                <a:moveTo>
                  <a:pt x="0" y="0"/>
                </a:moveTo>
                <a:lnTo>
                  <a:pt x="923431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4B107-A489-A6A2-7A02-C959C40BB222}"/>
              </a:ext>
            </a:extLst>
          </p:cNvPr>
          <p:cNvSpPr txBox="1"/>
          <p:nvPr/>
        </p:nvSpPr>
        <p:spPr>
          <a:xfrm>
            <a:off x="4232060" y="339831"/>
            <a:ext cx="19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Generate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8E444-190B-2517-25C3-30CE5811D959}"/>
              </a:ext>
            </a:extLst>
          </p:cNvPr>
          <p:cNvSpPr txBox="1"/>
          <p:nvPr/>
        </p:nvSpPr>
        <p:spPr>
          <a:xfrm>
            <a:off x="5923781" y="339831"/>
            <a:ext cx="19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FAB86-E68B-2CB7-6387-547CBE9E65D8}"/>
              </a:ext>
            </a:extLst>
          </p:cNvPr>
          <p:cNvSpPr txBox="1"/>
          <p:nvPr/>
        </p:nvSpPr>
        <p:spPr>
          <a:xfrm>
            <a:off x="3193906" y="339831"/>
            <a:ext cx="1164963" cy="32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Home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D7BCE7-C107-AB33-A746-CB8E0C168AA1}"/>
              </a:ext>
            </a:extLst>
          </p:cNvPr>
          <p:cNvSpPr txBox="1"/>
          <p:nvPr/>
        </p:nvSpPr>
        <p:spPr>
          <a:xfrm>
            <a:off x="7697580" y="339831"/>
            <a:ext cx="19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End</a:t>
            </a:r>
            <a:endParaRPr lang="ko-KR" alt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35116-8071-BB4C-712A-7F124D20FCD6}"/>
              </a:ext>
            </a:extLst>
          </p:cNvPr>
          <p:cNvSpPr txBox="1"/>
          <p:nvPr/>
        </p:nvSpPr>
        <p:spPr>
          <a:xfrm>
            <a:off x="101091" y="615094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Deepfake</a:t>
            </a:r>
            <a:r>
              <a:rPr lang="ko-KR" altLang="en-US" sz="2000" dirty="0"/>
              <a:t> </a:t>
            </a:r>
            <a:r>
              <a:rPr lang="en-US" altLang="ko-KR" sz="2000" dirty="0"/>
              <a:t>Hunters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A4E0F6-A6F6-C920-E8D6-5F4C4C97ABA7}"/>
              </a:ext>
            </a:extLst>
          </p:cNvPr>
          <p:cNvSpPr/>
          <p:nvPr/>
        </p:nvSpPr>
        <p:spPr>
          <a:xfrm>
            <a:off x="361287" y="46831"/>
            <a:ext cx="1781820" cy="5994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</a:rPr>
              <a:t>이미지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 err="1">
                <a:solidFill>
                  <a:srgbClr val="0070C0"/>
                </a:solidFill>
              </a:rPr>
              <a:t>케이팝데몬헌터스와</a:t>
            </a:r>
            <a:r>
              <a:rPr lang="ko-KR" altLang="en-US" sz="1200" dirty="0">
                <a:solidFill>
                  <a:srgbClr val="0070C0"/>
                </a:solidFill>
              </a:rPr>
              <a:t> 호랑이 믹스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FB4E9F-B57C-B410-CD89-BC7EC6A92E91}"/>
              </a:ext>
            </a:extLst>
          </p:cNvPr>
          <p:cNvSpPr/>
          <p:nvPr/>
        </p:nvSpPr>
        <p:spPr>
          <a:xfrm>
            <a:off x="845650" y="2959360"/>
            <a:ext cx="3671348" cy="29159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</a:rPr>
              <a:t>이미지를 </a:t>
            </a:r>
            <a:r>
              <a:rPr lang="en-US" altLang="ko-KR" sz="1500" dirty="0">
                <a:solidFill>
                  <a:schemeClr val="tx1"/>
                </a:solidFill>
              </a:rPr>
              <a:t>Drag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&amp;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>
                <a:solidFill>
                  <a:schemeClr val="tx1"/>
                </a:solidFill>
              </a:rPr>
              <a:t>Drop </a:t>
            </a:r>
            <a:r>
              <a:rPr lang="ko-KR" altLang="en-US" sz="1500" dirty="0">
                <a:solidFill>
                  <a:schemeClr val="tx1"/>
                </a:solidFill>
              </a:rPr>
              <a:t>하거나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chemeClr val="tx1"/>
                </a:solidFill>
              </a:rPr>
              <a:t>이 창을 클릭해 주세요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1"/>
                </a:solidFill>
              </a:rPr>
              <a:t>----------------------------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rgbClr val="0070C0"/>
                </a:solidFill>
              </a:rPr>
              <a:t>Generate</a:t>
            </a:r>
            <a:r>
              <a:rPr lang="ko-KR" altLang="en-US" sz="1500" dirty="0">
                <a:solidFill>
                  <a:srgbClr val="0070C0"/>
                </a:solidFill>
              </a:rPr>
              <a:t>에서 넘어올 경우</a:t>
            </a:r>
            <a:endParaRPr lang="en-US" altLang="ko-KR" sz="1500" dirty="0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</a:rPr>
              <a:t>바로 이미지가 뜨게 함</a:t>
            </a:r>
            <a:endParaRPr lang="en-US" altLang="ko-KR" sz="1500" dirty="0">
              <a:solidFill>
                <a:srgbClr val="0070C0"/>
              </a:solidFill>
            </a:endParaRPr>
          </a:p>
          <a:p>
            <a:pPr marL="342900" indent="-342900" algn="ctr">
              <a:lnSpc>
                <a:spcPct val="150000"/>
              </a:lnSpc>
              <a:buAutoNum type="arabicPeriod"/>
            </a:pP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3CB739-0D14-5F72-ACC6-81DEC405E9E1}"/>
              </a:ext>
            </a:extLst>
          </p:cNvPr>
          <p:cNvSpPr txBox="1"/>
          <p:nvPr/>
        </p:nvSpPr>
        <p:spPr>
          <a:xfrm>
            <a:off x="1571361" y="2553644"/>
            <a:ext cx="2086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Upload Image</a:t>
            </a:r>
            <a:endParaRPr lang="ko-KR" altLang="en-US" sz="15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981DDB-9B7E-DA46-5D23-7E1E3DA1827B}"/>
              </a:ext>
            </a:extLst>
          </p:cNvPr>
          <p:cNvSpPr txBox="1"/>
          <p:nvPr/>
        </p:nvSpPr>
        <p:spPr>
          <a:xfrm>
            <a:off x="2094301" y="6018738"/>
            <a:ext cx="1150787" cy="323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Detect</a:t>
            </a:r>
            <a:endParaRPr lang="ko-KR" altLang="en-US" sz="15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E4E96B-00DE-0B17-0AD5-68A6B8A5CE59}"/>
              </a:ext>
            </a:extLst>
          </p:cNvPr>
          <p:cNvSpPr/>
          <p:nvPr/>
        </p:nvSpPr>
        <p:spPr>
          <a:xfrm>
            <a:off x="5122016" y="2963206"/>
            <a:ext cx="3671348" cy="2928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0070C0"/>
                </a:solidFill>
              </a:rPr>
              <a:t>[</a:t>
            </a:r>
            <a:r>
              <a:rPr lang="ko-KR" altLang="en-US" sz="1500" dirty="0">
                <a:solidFill>
                  <a:srgbClr val="0070C0"/>
                </a:solidFill>
              </a:rPr>
              <a:t>예시</a:t>
            </a:r>
            <a:r>
              <a:rPr lang="en-US" altLang="ko-KR" sz="1500" dirty="0">
                <a:solidFill>
                  <a:srgbClr val="0070C0"/>
                </a:solidFill>
              </a:rPr>
              <a:t>]</a:t>
            </a:r>
          </a:p>
          <a:p>
            <a:pPr algn="ctr"/>
            <a:endParaRPr lang="en-US" altLang="ko-KR" sz="1500" dirty="0">
              <a:solidFill>
                <a:srgbClr val="0070C0"/>
              </a:solidFill>
            </a:endParaRPr>
          </a:p>
          <a:p>
            <a:pPr algn="ctr"/>
            <a:endParaRPr lang="en-US" altLang="ko-KR" sz="1500" dirty="0">
              <a:solidFill>
                <a:srgbClr val="0070C0"/>
              </a:solidFill>
            </a:endParaRPr>
          </a:p>
          <a:p>
            <a:pPr algn="ctr"/>
            <a:endParaRPr lang="en-US" altLang="ko-KR" sz="1500" dirty="0">
              <a:solidFill>
                <a:srgbClr val="0070C0"/>
              </a:solidFill>
            </a:endParaRPr>
          </a:p>
          <a:p>
            <a:pPr algn="ctr"/>
            <a:endParaRPr lang="en-US" altLang="ko-KR" sz="1500" dirty="0">
              <a:solidFill>
                <a:srgbClr val="0070C0"/>
              </a:solidFill>
            </a:endParaRPr>
          </a:p>
          <a:p>
            <a:pPr algn="ctr"/>
            <a:endParaRPr lang="en-US" altLang="ko-KR" sz="1500" dirty="0">
              <a:solidFill>
                <a:srgbClr val="0070C0"/>
              </a:solidFill>
            </a:endParaRPr>
          </a:p>
          <a:p>
            <a:pPr algn="ctr"/>
            <a:endParaRPr lang="en-US" altLang="ko-KR" sz="1500" dirty="0">
              <a:solidFill>
                <a:srgbClr val="0070C0"/>
              </a:solidFill>
            </a:endParaRPr>
          </a:p>
          <a:p>
            <a:pPr algn="ctr"/>
            <a:endParaRPr lang="en-US" altLang="ko-KR" sz="1500" dirty="0">
              <a:solidFill>
                <a:srgbClr val="0070C0"/>
              </a:solidFill>
            </a:endParaRPr>
          </a:p>
          <a:p>
            <a:pPr algn="ctr"/>
            <a:endParaRPr lang="en-US" altLang="ko-KR" sz="1500" dirty="0">
              <a:solidFill>
                <a:srgbClr val="0070C0"/>
              </a:solidFill>
            </a:endParaRPr>
          </a:p>
          <a:p>
            <a:pPr algn="ctr"/>
            <a:endParaRPr lang="en-US" altLang="ko-KR" sz="15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500" dirty="0">
                <a:solidFill>
                  <a:srgbClr val="0070C0"/>
                </a:solidFill>
              </a:rPr>
              <a:t>- Confidence: 92% (Fake)  </a:t>
            </a:r>
          </a:p>
          <a:p>
            <a:pPr algn="ctr"/>
            <a:r>
              <a:rPr lang="en-US" altLang="ko-KR" sz="1500" dirty="0">
                <a:solidFill>
                  <a:srgbClr val="0070C0"/>
                </a:solidFill>
              </a:rPr>
              <a:t>- Authenticity Score: 0.14</a:t>
            </a:r>
            <a:endParaRPr lang="ko-KR" altLang="en-US" sz="1500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18DC90-3DFB-A540-9D32-A15FDED9E785}"/>
              </a:ext>
            </a:extLst>
          </p:cNvPr>
          <p:cNvSpPr txBox="1"/>
          <p:nvPr/>
        </p:nvSpPr>
        <p:spPr>
          <a:xfrm>
            <a:off x="5792726" y="2553644"/>
            <a:ext cx="20862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Detection Results</a:t>
            </a:r>
            <a:endParaRPr lang="ko-KR" altLang="en-US" sz="15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D840A3-009B-C119-B373-3E1F8E3B575C}"/>
              </a:ext>
            </a:extLst>
          </p:cNvPr>
          <p:cNvSpPr txBox="1"/>
          <p:nvPr/>
        </p:nvSpPr>
        <p:spPr>
          <a:xfrm>
            <a:off x="651106" y="1020730"/>
            <a:ext cx="8616648" cy="44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진실을 확인하세요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 – AI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가 이미지 진위 여부를 분석합니다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.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  <a:cs typeface="ADLaM Display" panose="02010000000000000000" pitchFamily="2" charset="0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71030575-15AE-9D8C-3332-8E9498F91C49}"/>
              </a:ext>
            </a:extLst>
          </p:cNvPr>
          <p:cNvSpPr/>
          <p:nvPr/>
        </p:nvSpPr>
        <p:spPr>
          <a:xfrm>
            <a:off x="4723254" y="4180114"/>
            <a:ext cx="275008" cy="20625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1B5F7C-D425-7E5F-E3CE-DD338E87F941}"/>
              </a:ext>
            </a:extLst>
          </p:cNvPr>
          <p:cNvSpPr/>
          <p:nvPr/>
        </p:nvSpPr>
        <p:spPr>
          <a:xfrm>
            <a:off x="1388787" y="1567542"/>
            <a:ext cx="7198324" cy="715019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ㅁ</a:t>
            </a:r>
            <a:r>
              <a:rPr lang="ko-KR" altLang="en-US" sz="1200" dirty="0">
                <a:solidFill>
                  <a:schemeClr val="tx1"/>
                </a:solidFill>
              </a:rPr>
              <a:t>  사용자 동의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필수 체크</a:t>
            </a:r>
            <a:r>
              <a:rPr lang="en-US" altLang="ko-KR" sz="1200" dirty="0">
                <a:solidFill>
                  <a:schemeClr val="tx1"/>
                </a:solidFill>
              </a:rPr>
              <a:t>)   </a:t>
            </a:r>
            <a:r>
              <a:rPr lang="en-US" altLang="ko-KR" sz="1200" b="1" dirty="0">
                <a:solidFill>
                  <a:schemeClr val="tx1"/>
                </a:solidFill>
              </a:rPr>
              <a:t>:    </a:t>
            </a:r>
            <a:r>
              <a:rPr lang="ko-KR" altLang="en-US" sz="1200" dirty="0">
                <a:solidFill>
                  <a:schemeClr val="tx1"/>
                </a:solidFill>
              </a:rPr>
              <a:t>이 이미지는 타인의 초상권 또는 저작권을 침해하지 않음을 확인합니다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 err="1">
                <a:solidFill>
                  <a:schemeClr val="tx1"/>
                </a:solidFill>
              </a:rPr>
              <a:t>ㅁ</a:t>
            </a:r>
            <a:r>
              <a:rPr lang="ko-KR" altLang="en-US" sz="1200" dirty="0">
                <a:solidFill>
                  <a:schemeClr val="tx1"/>
                </a:solidFill>
              </a:rPr>
              <a:t> 사용자 동의 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필수 체크</a:t>
            </a:r>
            <a:r>
              <a:rPr lang="en-US" altLang="ko-KR" sz="1200" dirty="0">
                <a:solidFill>
                  <a:schemeClr val="tx1"/>
                </a:solidFill>
              </a:rPr>
              <a:t>)   </a:t>
            </a:r>
            <a:r>
              <a:rPr lang="en-US" altLang="ko-KR" sz="1200" b="1" dirty="0">
                <a:solidFill>
                  <a:schemeClr val="tx1"/>
                </a:solidFill>
              </a:rPr>
              <a:t>:  </a:t>
            </a:r>
            <a:r>
              <a:rPr lang="en-US" altLang="ko-KR" sz="1200" dirty="0">
                <a:solidFill>
                  <a:schemeClr val="tx1"/>
                </a:solidFill>
              </a:rPr>
              <a:t>AI </a:t>
            </a:r>
            <a:r>
              <a:rPr lang="ko-KR" altLang="en-US" sz="1200" dirty="0">
                <a:solidFill>
                  <a:schemeClr val="tx1"/>
                </a:solidFill>
              </a:rPr>
              <a:t>분석 결과는 </a:t>
            </a:r>
            <a:r>
              <a:rPr lang="ko-KR" altLang="en-US" sz="1200" dirty="0" err="1">
                <a:solidFill>
                  <a:schemeClr val="tx1"/>
                </a:solidFill>
              </a:rPr>
              <a:t>참고용이며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법적 증거로 사용되지 않음을 이해합니다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D1A38-4D3C-7D59-DDCD-7A5E284C0BFC}"/>
              </a:ext>
            </a:extLst>
          </p:cNvPr>
          <p:cNvSpPr txBox="1"/>
          <p:nvPr/>
        </p:nvSpPr>
        <p:spPr>
          <a:xfrm>
            <a:off x="7969955" y="1437230"/>
            <a:ext cx="19360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rgbClr val="0070C0"/>
                </a:solidFill>
              </a:rPr>
              <a:t>체크시에만</a:t>
            </a:r>
            <a:endParaRPr lang="en-US" altLang="ko-KR" sz="15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500" dirty="0">
                <a:solidFill>
                  <a:srgbClr val="0070C0"/>
                </a:solidFill>
              </a:rPr>
              <a:t>Detect </a:t>
            </a:r>
            <a:r>
              <a:rPr lang="ko-KR" altLang="en-US" sz="1500" dirty="0">
                <a:solidFill>
                  <a:srgbClr val="0070C0"/>
                </a:solidFill>
              </a:rPr>
              <a:t>버튼 활성화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1AE1FF-CF03-F2A7-1BE9-9CBC711A9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647" y="3427279"/>
            <a:ext cx="2286217" cy="18631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AD85C3-04B1-9735-7CEC-B36D89BDFCC7}"/>
              </a:ext>
            </a:extLst>
          </p:cNvPr>
          <p:cNvSpPr txBox="1"/>
          <p:nvPr/>
        </p:nvSpPr>
        <p:spPr>
          <a:xfrm>
            <a:off x="7083163" y="3342305"/>
            <a:ext cx="2246467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>
                <a:solidFill>
                  <a:srgbClr val="0070C0"/>
                </a:solidFill>
              </a:rPr>
              <a:t>히트맵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가능하다면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en-US" altLang="ko-KR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3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29143-BF1D-77FC-5614-18CBF5ED5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81650B16-CC39-4DC2-A721-19CD7B64DBBA}"/>
              </a:ext>
            </a:extLst>
          </p:cNvPr>
          <p:cNvSpPr/>
          <p:nvPr/>
        </p:nvSpPr>
        <p:spPr>
          <a:xfrm flipV="1">
            <a:off x="2500489" y="709162"/>
            <a:ext cx="6987822" cy="45719"/>
          </a:xfrm>
          <a:custGeom>
            <a:avLst/>
            <a:gdLst>
              <a:gd name="connsiteX0" fmla="*/ 0 w 9234311"/>
              <a:gd name="connsiteY0" fmla="*/ 0 h 0"/>
              <a:gd name="connsiteX1" fmla="*/ 9234311 w 923431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34311">
                <a:moveTo>
                  <a:pt x="0" y="0"/>
                </a:moveTo>
                <a:lnTo>
                  <a:pt x="923431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12079-19F7-5096-9796-EF80DE3D9E94}"/>
              </a:ext>
            </a:extLst>
          </p:cNvPr>
          <p:cNvSpPr txBox="1"/>
          <p:nvPr/>
        </p:nvSpPr>
        <p:spPr>
          <a:xfrm>
            <a:off x="4232060" y="339831"/>
            <a:ext cx="19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Generate</a:t>
            </a:r>
            <a:endParaRPr lang="ko-KR" alt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18A7E-F715-B7BF-C436-1659420F7695}"/>
              </a:ext>
            </a:extLst>
          </p:cNvPr>
          <p:cNvSpPr txBox="1"/>
          <p:nvPr/>
        </p:nvSpPr>
        <p:spPr>
          <a:xfrm>
            <a:off x="5923781" y="339831"/>
            <a:ext cx="19360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Detect</a:t>
            </a:r>
            <a:endParaRPr lang="ko-KR" alt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60D83-2980-4A7E-08A1-D5B4EA0D31B8}"/>
              </a:ext>
            </a:extLst>
          </p:cNvPr>
          <p:cNvSpPr txBox="1"/>
          <p:nvPr/>
        </p:nvSpPr>
        <p:spPr>
          <a:xfrm>
            <a:off x="3193906" y="339831"/>
            <a:ext cx="1164963" cy="32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Home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617EE-DC92-7AB4-53E9-BAC31C1552F7}"/>
              </a:ext>
            </a:extLst>
          </p:cNvPr>
          <p:cNvSpPr txBox="1"/>
          <p:nvPr/>
        </p:nvSpPr>
        <p:spPr>
          <a:xfrm>
            <a:off x="7697580" y="339831"/>
            <a:ext cx="19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5D875-3088-1705-849C-44EE671E8F8C}"/>
              </a:ext>
            </a:extLst>
          </p:cNvPr>
          <p:cNvSpPr txBox="1"/>
          <p:nvPr/>
        </p:nvSpPr>
        <p:spPr>
          <a:xfrm>
            <a:off x="101091" y="615094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Deepfake</a:t>
            </a:r>
            <a:r>
              <a:rPr lang="ko-KR" altLang="en-US" sz="2000" dirty="0"/>
              <a:t> </a:t>
            </a:r>
            <a:r>
              <a:rPr lang="en-US" altLang="ko-KR" sz="2000" dirty="0"/>
              <a:t>Hunters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C59391-A3BF-2B2C-48B0-55FAA80DDA50}"/>
              </a:ext>
            </a:extLst>
          </p:cNvPr>
          <p:cNvSpPr/>
          <p:nvPr/>
        </p:nvSpPr>
        <p:spPr>
          <a:xfrm>
            <a:off x="361287" y="46831"/>
            <a:ext cx="1781820" cy="5994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</a:rPr>
              <a:t>이미지</a:t>
            </a:r>
            <a:r>
              <a:rPr lang="en-US" altLang="ko-KR" sz="1200" dirty="0">
                <a:solidFill>
                  <a:srgbClr val="0070C0"/>
                </a:solidFill>
              </a:rPr>
              <a:t>(</a:t>
            </a:r>
            <a:r>
              <a:rPr lang="ko-KR" altLang="en-US" sz="1200" dirty="0" err="1">
                <a:solidFill>
                  <a:srgbClr val="0070C0"/>
                </a:solidFill>
              </a:rPr>
              <a:t>케이팝데몬헌터스와</a:t>
            </a:r>
            <a:r>
              <a:rPr lang="ko-KR" altLang="en-US" sz="1200" dirty="0">
                <a:solidFill>
                  <a:srgbClr val="0070C0"/>
                </a:solidFill>
              </a:rPr>
              <a:t> 호랑이 믹스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72363-0CDE-8F24-A9BA-CB62E03B989B}"/>
              </a:ext>
            </a:extLst>
          </p:cNvPr>
          <p:cNvSpPr txBox="1"/>
          <p:nvPr/>
        </p:nvSpPr>
        <p:spPr>
          <a:xfrm>
            <a:off x="484628" y="1439088"/>
            <a:ext cx="9113134" cy="1233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AI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는 세상을 </a:t>
            </a:r>
            <a:r>
              <a:rPr lang="ko-KR" altLang="en-US" sz="27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창조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하는 </a:t>
            </a:r>
            <a:r>
              <a:rPr lang="ko-KR" altLang="en-US" sz="2700" dirty="0" err="1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손이자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, </a:t>
            </a:r>
            <a:r>
              <a:rPr lang="ko-KR" altLang="en-US" sz="27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진실</a:t>
            </a:r>
            <a:r>
              <a:rPr lang="ko-KR" altLang="en-US" sz="27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을 지키는 눈입니다</a:t>
            </a:r>
            <a:r>
              <a:rPr lang="en-US" altLang="ko-KR" sz="27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.</a:t>
            </a:r>
            <a:endParaRPr lang="en-US" altLang="ko-KR" sz="3500" dirty="0">
              <a:latin typeface="HY견고딕" panose="02030600000101010101" pitchFamily="18" charset="-127"/>
              <a:ea typeface="HY견고딕" panose="02030600000101010101" pitchFamily="18" charset="-127"/>
              <a:cs typeface="ADLaM Display" panose="02010000000000000000" pitchFamily="2" charset="0"/>
            </a:endParaRPr>
          </a:p>
          <a:p>
            <a:pPr algn="ctr">
              <a:lnSpc>
                <a:spcPct val="130000"/>
              </a:lnSpc>
            </a:pPr>
            <a:r>
              <a:rPr lang="ko-KR" altLang="en-US" sz="35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우리는 그 눈으로</a:t>
            </a:r>
            <a:r>
              <a:rPr lang="en-US" altLang="ko-KR" sz="3500" dirty="0"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, </a:t>
            </a:r>
            <a:r>
              <a:rPr lang="ko-KR" altLang="en-US" sz="35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진짜를 봅니다</a:t>
            </a:r>
            <a:r>
              <a:rPr lang="en-US" altLang="ko-KR" sz="35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DLaM Display" panose="02010000000000000000" pitchFamily="2" charset="0"/>
              </a:rPr>
              <a:t>.</a:t>
            </a:r>
            <a:endParaRPr lang="ko-KR" altLang="en-US" sz="35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DLaM Display" panose="02010000000000000000" pitchFamily="2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AE1307B-C0CD-8289-B96B-C55096FF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39" y="3078604"/>
            <a:ext cx="3651872" cy="31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9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2E5F4305-2A9D-E2E1-8288-77C777DA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01" y="3508475"/>
            <a:ext cx="5677526" cy="2646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CD2C6A-8E79-8751-B2A4-D237661B03F7}"/>
              </a:ext>
            </a:extLst>
          </p:cNvPr>
          <p:cNvSpPr txBox="1"/>
          <p:nvPr/>
        </p:nvSpPr>
        <p:spPr>
          <a:xfrm>
            <a:off x="7697580" y="339831"/>
            <a:ext cx="19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참고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195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>
            <a:lumMod val="85000"/>
          </a:schemeClr>
        </a:solidFill>
        <a:ln>
          <a:solidFill>
            <a:schemeClr val="accent1">
              <a:shade val="15000"/>
            </a:schemeClr>
          </a:solidFill>
        </a:ln>
      </a:spPr>
      <a:bodyPr wrap="square" rtlCol="0">
        <a:spAutoFit/>
      </a:bodyPr>
      <a:lstStyle>
        <a:defPPr algn="ctr">
          <a:defRPr sz="15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343</Words>
  <Application>Microsoft Office PowerPoint</Application>
  <PresentationFormat>A4 용지(210x297mm)</PresentationFormat>
  <Paragraphs>83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재령 허</dc:creator>
  <cp:lastModifiedBy>재령 허</cp:lastModifiedBy>
  <cp:revision>20</cp:revision>
  <dcterms:created xsi:type="dcterms:W3CDTF">2025-10-27T01:18:08Z</dcterms:created>
  <dcterms:modified xsi:type="dcterms:W3CDTF">2025-10-28T03:14:15Z</dcterms:modified>
</cp:coreProperties>
</file>