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88" r:id="rId4"/>
    <p:sldId id="289" r:id="rId5"/>
    <p:sldId id="290" r:id="rId6"/>
    <p:sldId id="294" r:id="rId7"/>
    <p:sldId id="295" r:id="rId8"/>
    <p:sldId id="292" r:id="rId9"/>
    <p:sldId id="293" r:id="rId10"/>
    <p:sldId id="287" r:id="rId11"/>
    <p:sldId id="2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DBE9F5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A16D-B288-4166-878B-6066E7E02DD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8BB2-7AAF-4C17-B809-6DD13906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73CA7-9726-2630-ACE5-E936B3A8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67B5A-E66F-EB5F-71A2-5F19F0DD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485938-9027-53B5-CFC8-ECD1A4B0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030F7D8-6E6A-F5C3-07B2-78668BB65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6513" y="1358900"/>
            <a:ext cx="4114800" cy="30305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22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ehri/Network-Traffic-Classification-UNSW-NB15/blob/main/code/ML/testmodeling.ipynb" TargetMode="External"/><Relationship Id="rId2" Type="http://schemas.openxmlformats.org/officeDocument/2006/relationships/hyperlink" Target="https://github.com/2hyes/security_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ci.go.kr/kciportal/ci/sereArticleSearch/ciSereArtiView.kci?sereArticleSearchBean.artiId=ART002935940" TargetMode="External"/><Relationship Id="rId5" Type="http://schemas.openxmlformats.org/officeDocument/2006/relationships/hyperlink" Target="https://scienceon.kisti.re.kr/srch/selectPORSrchArticle.do?cn=JAKO201935236776145" TargetMode="External"/><Relationship Id="rId4" Type="http://schemas.openxmlformats.org/officeDocument/2006/relationships/hyperlink" Target="https://arxiv.org/abs/2106.1269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818752" y="1404144"/>
            <a:ext cx="565670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Ai Security</a:t>
            </a:r>
          </a:p>
          <a:p>
            <a:pPr algn="ctr"/>
            <a:r>
              <a:rPr lang="en-US" altLang="ko-KR" sz="34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Term-Project</a:t>
            </a:r>
            <a:endParaRPr lang="ko-KR" altLang="en-US" sz="34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48C1403-3143-3053-3EE6-0C53F5266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3266" y="4717937"/>
            <a:ext cx="9373141" cy="14718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GIT-HUB</a:t>
            </a:r>
            <a:r>
              <a:rPr lang="ko-KR" altLang="en-US" dirty="0">
                <a:solidFill>
                  <a:schemeClr val="bg1"/>
                </a:solidFill>
              </a:rPr>
              <a:t> 용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학번 </a:t>
            </a:r>
            <a:r>
              <a:rPr lang="en-US" altLang="ko-KR">
                <a:solidFill>
                  <a:schemeClr val="bg1"/>
                </a:solidFill>
              </a:rPr>
              <a:t>x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5EA3AF7-5CB1-8568-2706-FDCD21140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3520" y="3088030"/>
            <a:ext cx="9132887" cy="20272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딥러닝 기반 네트워크 트래픽 분류 </a:t>
            </a: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6564E-5B5F-E088-2609-70C83AD8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5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100" dirty="0"/>
              <a:t>&lt;Git hub&gt;</a:t>
            </a:r>
          </a:p>
          <a:p>
            <a:r>
              <a:rPr lang="en-US" altLang="ko-KR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https://github.com/2hyes/security_ml</a:t>
            </a:r>
            <a:endParaRPr lang="en-US" altLang="ko-KR" sz="2100" dirty="0"/>
          </a:p>
          <a:p>
            <a:r>
              <a:rPr lang="en-US" altLang="ko-KR" sz="2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https://github.com/Hashehri/Network-Traffic-Classification-UNSW-NB15/blob/main/code/ML/testmodeling.ipynb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1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ko-KR" altLang="en-US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</a:t>
            </a:r>
            <a:r>
              <a:rPr lang="en-US" altLang="ko-KR" sz="21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</a:p>
          <a:p>
            <a:r>
              <a:rPr lang="en-US" altLang="ko-KR" sz="21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https://research.unsw.edu.au/projects/</a:t>
            </a: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unsw-nb15-dataset  &lt;UNSW</a:t>
            </a:r>
            <a:r>
              <a:rPr lang="ko-KR" altLang="en-US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대학 </a:t>
            </a: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NB15 </a:t>
            </a:r>
            <a:r>
              <a:rPr lang="ko-KR" altLang="en-US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데이터셋</a:t>
            </a: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</a:p>
          <a:p>
            <a:pPr marL="0" indent="0">
              <a:buNone/>
            </a:pPr>
            <a:endParaRPr lang="en-US" altLang="ko-KR" sz="21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ko-KR" altLang="en-US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논문</a:t>
            </a:r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</a:t>
            </a:r>
          </a:p>
          <a:p>
            <a:r>
              <a:rPr lang="en-US" altLang="ko-KR" sz="2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https://arxiv.org/abs/2106.12693</a:t>
            </a:r>
            <a:r>
              <a:rPr lang="en-US" altLang="ko-KR" sz="2100" dirty="0"/>
              <a:t> - &lt;deep learning for network </a:t>
            </a:r>
            <a:r>
              <a:rPr lang="en-US" altLang="ko-KR" sz="2100" dirty="0" err="1"/>
              <a:t>taffic</a:t>
            </a:r>
            <a:r>
              <a:rPr lang="en-US" altLang="ko-KR" sz="2100" dirty="0"/>
              <a:t> classification&gt;</a:t>
            </a:r>
          </a:p>
          <a:p>
            <a:pPr algn="l"/>
            <a:r>
              <a:rPr lang="en-US" altLang="ko-KR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https://scienceon.kisti.re.kr/srch/selectPORSrchArticle.do?cn=JAKO201935236776145</a:t>
            </a:r>
            <a:r>
              <a:rPr lang="en-US" altLang="ko-KR" sz="2100" dirty="0"/>
              <a:t> </a:t>
            </a:r>
          </a:p>
          <a:p>
            <a:pPr marL="0" indent="0" algn="l">
              <a:buNone/>
            </a:pPr>
            <a:r>
              <a:rPr lang="en-US" altLang="ko-KR" sz="2100" dirty="0"/>
              <a:t>&lt;</a:t>
            </a:r>
            <a:r>
              <a:rPr lang="ko-KR" altLang="en-US" sz="2100" i="0" u="none" strike="noStrike" baseline="0" dirty="0">
                <a:latin typeface="KoPubWorldDotumBold"/>
              </a:rPr>
              <a:t>네트워크 공격 탐지 성능향상을 위한 </a:t>
            </a:r>
            <a:r>
              <a:rPr lang="ko-KR" altLang="en-US" sz="2100" i="0" u="none" strike="noStrike" baseline="0" dirty="0" err="1">
                <a:latin typeface="KoPubWorldDotumBold"/>
              </a:rPr>
              <a:t>딥러닝을</a:t>
            </a:r>
            <a:r>
              <a:rPr lang="ko-KR" altLang="en-US" sz="2100" i="0" u="none" strike="noStrike" baseline="0" dirty="0">
                <a:latin typeface="KoPubWorldDotumBold"/>
              </a:rPr>
              <a:t> 이용한 트래픽 데이터 생성 연구</a:t>
            </a:r>
            <a:r>
              <a:rPr lang="en-US" altLang="ko-KR" sz="2100" i="0" u="none" strike="noStrike" baseline="0" dirty="0">
                <a:latin typeface="KoPubWorldDotumBold"/>
              </a:rPr>
              <a:t>&gt;</a:t>
            </a:r>
          </a:p>
          <a:p>
            <a:pPr algn="l"/>
            <a:r>
              <a:rPr lang="en-US" altLang="ko-KR" sz="2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https://www.kci.go.kr/kciportal/ci/sereArticleSearch/ciSereArtiView.kci?sereArticleSearchBean.artiId=ART002935940</a:t>
            </a:r>
            <a:r>
              <a:rPr lang="en-US" altLang="ko-KR" sz="2100" dirty="0"/>
              <a:t> </a:t>
            </a:r>
          </a:p>
          <a:p>
            <a:pPr marL="0" indent="0" algn="l">
              <a:buNone/>
            </a:pPr>
            <a:r>
              <a:rPr lang="en-US" altLang="ko-KR" sz="2100" dirty="0"/>
              <a:t>&lt;</a:t>
            </a:r>
            <a:r>
              <a:rPr lang="ko-KR" altLang="en-US" sz="2100" b="0" i="0" u="none" strike="noStrike" baseline="0" dirty="0" err="1">
                <a:latin typeface="TT59422o00"/>
              </a:rPr>
              <a:t>마이터</a:t>
            </a:r>
            <a:r>
              <a:rPr lang="ko-KR" altLang="en-US" sz="2100" b="0" i="0" u="none" strike="noStrike" baseline="0" dirty="0">
                <a:latin typeface="TT59422o00"/>
              </a:rPr>
              <a:t> 어택과 </a:t>
            </a:r>
            <a:r>
              <a:rPr lang="ko-KR" altLang="en-US" sz="2100" b="0" i="0" u="none" strike="noStrike" baseline="0" dirty="0" err="1">
                <a:latin typeface="TT59422o00"/>
              </a:rPr>
              <a:t>머신러닝을</a:t>
            </a:r>
            <a:r>
              <a:rPr lang="ko-KR" altLang="en-US" sz="2100" b="0" i="0" u="none" strike="noStrike" baseline="0" dirty="0">
                <a:latin typeface="TT59422o00"/>
              </a:rPr>
              <a:t> 이용한 </a:t>
            </a:r>
            <a:r>
              <a:rPr lang="en-US" altLang="ko-KR" sz="2100" b="0" i="0" u="none" strike="noStrike" baseline="0" dirty="0">
                <a:latin typeface="TT59422o00"/>
              </a:rPr>
              <a:t>UNSW-NB15 </a:t>
            </a:r>
            <a:r>
              <a:rPr lang="ko-KR" altLang="en-US" sz="2100" b="0" i="0" u="none" strike="noStrike" baseline="0" dirty="0">
                <a:latin typeface="TT59422o00"/>
              </a:rPr>
              <a:t>데이터셋 기반 유해 트래픽 분류</a:t>
            </a:r>
            <a:r>
              <a:rPr lang="en-US" altLang="ko-KR" sz="2100" b="0" i="0" u="none" strike="noStrike" baseline="0" dirty="0">
                <a:latin typeface="TT59422o00"/>
              </a:rPr>
              <a:t>&gt;</a:t>
            </a:r>
          </a:p>
          <a:p>
            <a:pPr marL="0" indent="0" algn="l">
              <a:buNone/>
            </a:pPr>
            <a:endParaRPr lang="en-US" altLang="ko-KR" sz="2100" dirty="0">
              <a:latin typeface="TT59422o00"/>
            </a:endParaRPr>
          </a:p>
          <a:p>
            <a:pPr marL="0" indent="0" algn="l">
              <a:buNone/>
            </a:pPr>
            <a:r>
              <a:rPr lang="en-US" altLang="ko-KR" sz="2100" dirty="0">
                <a:latin typeface="TT59422o00"/>
              </a:rPr>
              <a:t>&lt;</a:t>
            </a:r>
            <a:r>
              <a:rPr lang="ko-KR" altLang="en-US" sz="2100" dirty="0">
                <a:latin typeface="TT59422o00"/>
              </a:rPr>
              <a:t>기타</a:t>
            </a:r>
            <a:r>
              <a:rPr lang="en-US" altLang="ko-KR" sz="2100" dirty="0">
                <a:latin typeface="TT59422o00"/>
              </a:rPr>
              <a:t>&gt;</a:t>
            </a:r>
          </a:p>
          <a:p>
            <a:pPr algn="l"/>
            <a:r>
              <a:rPr lang="en-US" altLang="ko-KR" sz="2100" dirty="0"/>
              <a:t>[9</a:t>
            </a:r>
            <a:r>
              <a:rPr lang="ko-KR" altLang="en-US" sz="2100" dirty="0"/>
              <a:t>주차</a:t>
            </a:r>
            <a:r>
              <a:rPr lang="en-US" altLang="ko-KR" sz="2100" dirty="0"/>
              <a:t>]_AI</a:t>
            </a:r>
            <a:r>
              <a:rPr lang="ko-KR" altLang="en-US" sz="2100" dirty="0"/>
              <a:t>보안</a:t>
            </a:r>
            <a:r>
              <a:rPr lang="en-US" altLang="ko-KR" sz="2100" dirty="0"/>
              <a:t>_</a:t>
            </a:r>
            <a:r>
              <a:rPr lang="ko-KR" altLang="en-US" sz="2100" dirty="0"/>
              <a:t>실습</a:t>
            </a:r>
            <a:r>
              <a:rPr lang="en-US" altLang="ko-KR" sz="2100" dirty="0"/>
              <a:t>_NIDS </a:t>
            </a:r>
            <a:r>
              <a:rPr lang="ko-KR" altLang="en-US" sz="2100" dirty="0"/>
              <a:t>실습 소스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CE735A-73A1-4429-103C-A69C5E8026D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2F1-3A24-41C6-4733-F711AC5BE4C1}"/>
              </a:ext>
            </a:extLst>
          </p:cNvPr>
          <p:cNvSpPr txBox="1"/>
          <p:nvPr/>
        </p:nvSpPr>
        <p:spPr>
          <a:xfrm>
            <a:off x="838200" y="78059"/>
            <a:ext cx="79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8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FFF42-142A-D810-49CF-849330506DBC}"/>
              </a:ext>
            </a:extLst>
          </p:cNvPr>
          <p:cNvSpPr txBox="1"/>
          <p:nvPr/>
        </p:nvSpPr>
        <p:spPr>
          <a:xfrm>
            <a:off x="838200" y="416613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87830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BAB6A-7EB3-0857-14BB-B52A827D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E7480-CCA7-F531-E485-18C961EE4030}"/>
              </a:ext>
            </a:extLst>
          </p:cNvPr>
          <p:cNvSpPr txBox="1"/>
          <p:nvPr/>
        </p:nvSpPr>
        <p:spPr>
          <a:xfrm>
            <a:off x="2730699" y="2702259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>
                <a:solidFill>
                  <a:schemeClr val="accent6"/>
                </a:solidFill>
              </a:rPr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C3C49B-4BAE-6170-B1E6-3D607098C2A8}"/>
              </a:ext>
            </a:extLst>
          </p:cNvPr>
          <p:cNvCxnSpPr>
            <a:cxnSpLocks/>
          </p:cNvCxnSpPr>
          <p:nvPr/>
        </p:nvCxnSpPr>
        <p:spPr>
          <a:xfrm>
            <a:off x="2075782" y="4780129"/>
            <a:ext cx="8040436" cy="0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4137103" y="1060175"/>
            <a:ext cx="40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B15E-EF99-4560-D8CF-D02ABB51A94A}"/>
              </a:ext>
            </a:extLst>
          </p:cNvPr>
          <p:cNvSpPr txBox="1"/>
          <p:nvPr/>
        </p:nvSpPr>
        <p:spPr>
          <a:xfrm>
            <a:off x="5709400" y="1107573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F0D0A-7E9D-B71E-DF5F-370E81B2A2AD}"/>
              </a:ext>
            </a:extLst>
          </p:cNvPr>
          <p:cNvSpPr txBox="1"/>
          <p:nvPr/>
        </p:nvSpPr>
        <p:spPr>
          <a:xfrm>
            <a:off x="4137103" y="1784927"/>
            <a:ext cx="40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71169" y="1866895"/>
            <a:ext cx="339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Train</a:t>
            </a:r>
            <a:r>
              <a:rPr lang="ko-KR" altLang="en-US" sz="2400" spc="600" dirty="0">
                <a:solidFill>
                  <a:schemeClr val="bg1"/>
                </a:solidFill>
              </a:rPr>
              <a:t> </a:t>
            </a:r>
            <a:r>
              <a:rPr lang="ko-KR" altLang="en-US" sz="2400" spc="600" dirty="0" err="1">
                <a:solidFill>
                  <a:schemeClr val="bg1"/>
                </a:solidFill>
              </a:rPr>
              <a:t>전처리</a:t>
            </a:r>
            <a:r>
              <a:rPr lang="ko-KR" altLang="en-US" sz="2400" spc="600" dirty="0">
                <a:solidFill>
                  <a:schemeClr val="bg1"/>
                </a:solidFill>
              </a:rPr>
              <a:t>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4153933" y="2602381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5904451" y="2641970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</a:rPr>
              <a:t>모델 선정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00D5E-9748-5024-FD4A-2C43137B74E4}"/>
              </a:ext>
            </a:extLst>
          </p:cNvPr>
          <p:cNvSpPr txBox="1"/>
          <p:nvPr/>
        </p:nvSpPr>
        <p:spPr>
          <a:xfrm>
            <a:off x="4170765" y="339205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5260174" y="3440313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A0463-63CB-C3CF-CBC5-AD9E4C41D4D0}"/>
              </a:ext>
            </a:extLst>
          </p:cNvPr>
          <p:cNvSpPr txBox="1"/>
          <p:nvPr/>
        </p:nvSpPr>
        <p:spPr>
          <a:xfrm>
            <a:off x="4177177" y="42065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2DE41-DADF-DF3E-9B89-CCC4D377EBFD}"/>
              </a:ext>
            </a:extLst>
          </p:cNvPr>
          <p:cNvSpPr txBox="1"/>
          <p:nvPr/>
        </p:nvSpPr>
        <p:spPr>
          <a:xfrm>
            <a:off x="4182956" y="4923205"/>
            <a:ext cx="35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6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3A57-8C13-C17C-94DA-6FDA141E0A31}"/>
              </a:ext>
            </a:extLst>
          </p:cNvPr>
          <p:cNvSpPr txBox="1"/>
          <p:nvPr/>
        </p:nvSpPr>
        <p:spPr>
          <a:xfrm>
            <a:off x="5371166" y="4340375"/>
            <a:ext cx="320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>
                <a:solidFill>
                  <a:schemeClr val="bg1"/>
                </a:solidFill>
              </a:rPr>
              <a:t>Test </a:t>
            </a:r>
            <a:r>
              <a:rPr lang="ko-KR" altLang="en-US" sz="2400" spc="600" dirty="0" err="1">
                <a:solidFill>
                  <a:schemeClr val="bg1"/>
                </a:solidFill>
              </a:rPr>
              <a:t>전처리</a:t>
            </a:r>
            <a:r>
              <a:rPr lang="ko-KR" altLang="en-US" sz="2400" spc="600" dirty="0">
                <a:solidFill>
                  <a:schemeClr val="bg1"/>
                </a:solidFill>
              </a:rPr>
              <a:t>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8C8A2-E70A-3FCC-0780-D0311FD319CD}"/>
              </a:ext>
            </a:extLst>
          </p:cNvPr>
          <p:cNvSpPr txBox="1"/>
          <p:nvPr/>
        </p:nvSpPr>
        <p:spPr>
          <a:xfrm>
            <a:off x="5658570" y="499009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</a:rPr>
              <a:t>테스트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BE16E-17EC-1B2A-B2E3-B496686A1E03}"/>
              </a:ext>
            </a:extLst>
          </p:cNvPr>
          <p:cNvSpPr txBox="1"/>
          <p:nvPr/>
        </p:nvSpPr>
        <p:spPr>
          <a:xfrm>
            <a:off x="4177177" y="563981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7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4C83A-C25F-BDF1-86C2-3AA8CFFBD12F}"/>
              </a:ext>
            </a:extLst>
          </p:cNvPr>
          <p:cNvSpPr txBox="1"/>
          <p:nvPr/>
        </p:nvSpPr>
        <p:spPr>
          <a:xfrm>
            <a:off x="5923868" y="56398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</a:rPr>
              <a:t>참조문헌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EFF58-4C33-4909-D486-5AD060D4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B0797-801E-DCE6-20DF-F6AE3DEA2E4C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28735-07FB-FC35-4188-D993D014A3A8}"/>
              </a:ext>
            </a:extLst>
          </p:cNvPr>
          <p:cNvSpPr txBox="1"/>
          <p:nvPr/>
        </p:nvSpPr>
        <p:spPr>
          <a:xfrm>
            <a:off x="802888" y="363082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개요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3C81C5-D63F-B42C-9306-141EC1F9C59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3A59C2-4786-9B74-13C3-6A8B802F5AFD}"/>
              </a:ext>
            </a:extLst>
          </p:cNvPr>
          <p:cNvSpPr/>
          <p:nvPr/>
        </p:nvSpPr>
        <p:spPr>
          <a:xfrm>
            <a:off x="724829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25056B-B5B4-1F44-3E4B-8E5FB8FC9C14}"/>
              </a:ext>
            </a:extLst>
          </p:cNvPr>
          <p:cNvSpPr/>
          <p:nvPr/>
        </p:nvSpPr>
        <p:spPr>
          <a:xfrm>
            <a:off x="724829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10BA1-A235-D928-6298-37F545A09AAB}"/>
              </a:ext>
            </a:extLst>
          </p:cNvPr>
          <p:cNvSpPr/>
          <p:nvPr/>
        </p:nvSpPr>
        <p:spPr>
          <a:xfrm>
            <a:off x="6446658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B68BB-1301-839C-9AA7-725B92A26CCA}"/>
              </a:ext>
            </a:extLst>
          </p:cNvPr>
          <p:cNvSpPr/>
          <p:nvPr/>
        </p:nvSpPr>
        <p:spPr>
          <a:xfrm>
            <a:off x="6446658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14737-E367-0C6C-AC40-6B684C66C988}"/>
              </a:ext>
            </a:extLst>
          </p:cNvPr>
          <p:cNvSpPr/>
          <p:nvPr/>
        </p:nvSpPr>
        <p:spPr>
          <a:xfrm>
            <a:off x="3549650" y="4454172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A6BFB9-65DE-71E8-7530-9BE209F14EF4}"/>
              </a:ext>
            </a:extLst>
          </p:cNvPr>
          <p:cNvSpPr/>
          <p:nvPr/>
        </p:nvSpPr>
        <p:spPr>
          <a:xfrm>
            <a:off x="3549650" y="394235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EB18E-6059-93B2-6EF2-66193C9CA36E}"/>
              </a:ext>
            </a:extLst>
          </p:cNvPr>
          <p:cNvSpPr txBox="1"/>
          <p:nvPr/>
        </p:nvSpPr>
        <p:spPr>
          <a:xfrm>
            <a:off x="2935616" y="141325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641E62-3CEC-5BA9-D3CA-0FE092DD4318}"/>
              </a:ext>
            </a:extLst>
          </p:cNvPr>
          <p:cNvSpPr txBox="1"/>
          <p:nvPr/>
        </p:nvSpPr>
        <p:spPr>
          <a:xfrm>
            <a:off x="5253739" y="39982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트래픽 유형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EE7DDC-5D18-8A51-F52A-EE788E3F415E}"/>
              </a:ext>
            </a:extLst>
          </p:cNvPr>
          <p:cNvSpPr txBox="1"/>
          <p:nvPr/>
        </p:nvSpPr>
        <p:spPr>
          <a:xfrm>
            <a:off x="8267696" y="1413255"/>
            <a:ext cx="164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이유 및 목적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13840-3803-42C6-1EAD-9B3C7656EF3F}"/>
              </a:ext>
            </a:extLst>
          </p:cNvPr>
          <p:cNvSpPr txBox="1"/>
          <p:nvPr/>
        </p:nvSpPr>
        <p:spPr>
          <a:xfrm>
            <a:off x="959777" y="2082635"/>
            <a:ext cx="462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딥러닝 기반으로 네트워크 </a:t>
            </a:r>
            <a:endParaRPr lang="en-US" altLang="ko-KR" dirty="0"/>
          </a:p>
          <a:p>
            <a:pPr algn="ctr"/>
            <a:r>
              <a:rPr lang="ko-KR" altLang="en-US" dirty="0"/>
              <a:t>트래픽을 분류 </a:t>
            </a:r>
            <a:r>
              <a:rPr lang="ko-KR" altLang="en-US" dirty="0" err="1"/>
              <a:t>하는것이</a:t>
            </a:r>
            <a:r>
              <a:rPr lang="ko-KR" altLang="en-US" dirty="0"/>
              <a:t> 목적</a:t>
            </a:r>
            <a:endParaRPr lang="en-US" altLang="ko-KR" dirty="0"/>
          </a:p>
          <a:p>
            <a:pPr algn="just"/>
            <a:r>
              <a:rPr lang="ko-KR" altLang="en-US" sz="1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139206-170C-FEEE-990B-CD1D25577D4F}"/>
              </a:ext>
            </a:extLst>
          </p:cNvPr>
          <p:cNvSpPr txBox="1"/>
          <p:nvPr/>
        </p:nvSpPr>
        <p:spPr>
          <a:xfrm>
            <a:off x="3704727" y="4630241"/>
            <a:ext cx="462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정상적인 트래픽인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Normal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가지 공격 유형이 존재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Fuzzers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 Analysis, Backdoors, Dos, Exploits, Generic, Reconnaissance, Shellcode, Worms)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EFB1E5-594C-8B4F-4C11-A604D0E7EE95}"/>
              </a:ext>
            </a:extLst>
          </p:cNvPr>
          <p:cNvSpPr txBox="1"/>
          <p:nvPr/>
        </p:nvSpPr>
        <p:spPr>
          <a:xfrm>
            <a:off x="6692900" y="2082635"/>
            <a:ext cx="462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네트워크 트래픽의 분류의 중요성과 사이버 보안의 역할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정상 트래픽 네트워크와 공격 트래픽 네트워크를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딥러닝을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통해서 학습시키고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분류하는게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목표</a:t>
            </a:r>
          </a:p>
        </p:txBody>
      </p:sp>
    </p:spTree>
    <p:extLst>
      <p:ext uri="{BB962C8B-B14F-4D97-AF65-F5344CB8AC3E}">
        <p14:creationId xmlns:p14="http://schemas.microsoft.com/office/powerpoint/2010/main" val="15069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B2606-B138-6E05-3B87-61C8D2DB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56DE1-F966-745A-2FE6-AA4D2837D0AD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DC14-B62A-1B39-D743-463C2B2D4385}"/>
              </a:ext>
            </a:extLst>
          </p:cNvPr>
          <p:cNvSpPr txBox="1"/>
          <p:nvPr/>
        </p:nvSpPr>
        <p:spPr>
          <a:xfrm>
            <a:off x="802888" y="363082"/>
            <a:ext cx="301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Train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전처리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 과정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86231-CA05-A18C-B5D9-ED7A8CEF1FF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5B3996-E358-896B-6371-B1D743CE7232}"/>
              </a:ext>
            </a:extLst>
          </p:cNvPr>
          <p:cNvSpPr/>
          <p:nvPr/>
        </p:nvSpPr>
        <p:spPr>
          <a:xfrm>
            <a:off x="724829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48D33A-1828-31F8-2DA3-CDFEDD0EC3A2}"/>
              </a:ext>
            </a:extLst>
          </p:cNvPr>
          <p:cNvSpPr/>
          <p:nvPr/>
        </p:nvSpPr>
        <p:spPr>
          <a:xfrm>
            <a:off x="724829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02175-7003-9E8C-9B45-B51FE9FB2617}"/>
              </a:ext>
            </a:extLst>
          </p:cNvPr>
          <p:cNvSpPr/>
          <p:nvPr/>
        </p:nvSpPr>
        <p:spPr>
          <a:xfrm>
            <a:off x="6446658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A255B5-A2D6-60B9-81BE-1F4B6BF4CB60}"/>
              </a:ext>
            </a:extLst>
          </p:cNvPr>
          <p:cNvSpPr/>
          <p:nvPr/>
        </p:nvSpPr>
        <p:spPr>
          <a:xfrm>
            <a:off x="6446658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9C969-1065-4527-609E-3F079B4F14B5}"/>
              </a:ext>
            </a:extLst>
          </p:cNvPr>
          <p:cNvSpPr/>
          <p:nvPr/>
        </p:nvSpPr>
        <p:spPr>
          <a:xfrm>
            <a:off x="724829" y="4497442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02CC99-81F0-8CDB-9E10-5B7890AFCF8C}"/>
              </a:ext>
            </a:extLst>
          </p:cNvPr>
          <p:cNvSpPr/>
          <p:nvPr/>
        </p:nvSpPr>
        <p:spPr>
          <a:xfrm>
            <a:off x="724829" y="4014021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E2824F-CFDC-86D4-DDB5-C7F1435A59BF}"/>
              </a:ext>
            </a:extLst>
          </p:cNvPr>
          <p:cNvSpPr/>
          <p:nvPr/>
        </p:nvSpPr>
        <p:spPr>
          <a:xfrm>
            <a:off x="6446658" y="4497442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63DFB0-BF2D-65E3-BB7B-9A8BA24507F0}"/>
              </a:ext>
            </a:extLst>
          </p:cNvPr>
          <p:cNvSpPr/>
          <p:nvPr/>
        </p:nvSpPr>
        <p:spPr>
          <a:xfrm>
            <a:off x="6446658" y="4014021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8DEC8-3BB2-4206-8DEB-5B1F8C222ED6}"/>
              </a:ext>
            </a:extLst>
          </p:cNvPr>
          <p:cNvSpPr txBox="1"/>
          <p:nvPr/>
        </p:nvSpPr>
        <p:spPr>
          <a:xfrm>
            <a:off x="1113378" y="1413255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1.</a:t>
            </a:r>
            <a:r>
              <a:rPr lang="ko-KR" altLang="en-US" sz="2000" dirty="0">
                <a:solidFill>
                  <a:schemeClr val="bg1"/>
                </a:solidFill>
              </a:rPr>
              <a:t> 데이터 로드 및 불필요한 칼럼 제거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DA7FB-CDFF-1F38-A6BB-B0841BDB5532}"/>
              </a:ext>
            </a:extLst>
          </p:cNvPr>
          <p:cNvSpPr txBox="1"/>
          <p:nvPr/>
        </p:nvSpPr>
        <p:spPr>
          <a:xfrm>
            <a:off x="1142231" y="4055676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범주형 변수 </a:t>
            </a:r>
            <a:r>
              <a:rPr lang="ko-KR" altLang="en-US" sz="2000" dirty="0" err="1">
                <a:solidFill>
                  <a:schemeClr val="bg1"/>
                </a:solidFill>
              </a:rPr>
              <a:t>원핫</a:t>
            </a:r>
            <a:r>
              <a:rPr lang="ko-KR" altLang="en-US" sz="2000" dirty="0">
                <a:solidFill>
                  <a:schemeClr val="bg1"/>
                </a:solidFill>
              </a:rPr>
              <a:t> 인코딩으로 처리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025322-E621-D7E0-BA1B-7A115FC3E5B2}"/>
              </a:ext>
            </a:extLst>
          </p:cNvPr>
          <p:cNvSpPr txBox="1"/>
          <p:nvPr/>
        </p:nvSpPr>
        <p:spPr>
          <a:xfrm>
            <a:off x="7049500" y="1413255"/>
            <a:ext cx="407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Attack_cat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인코딩 및 </a:t>
            </a:r>
            <a:r>
              <a:rPr lang="ko-KR" altLang="en-US" sz="2000" dirty="0" err="1">
                <a:solidFill>
                  <a:schemeClr val="bg1"/>
                </a:solidFill>
              </a:rPr>
              <a:t>결측치</a:t>
            </a:r>
            <a:r>
              <a:rPr lang="ko-KR" altLang="en-US" sz="2000" dirty="0">
                <a:solidFill>
                  <a:schemeClr val="bg1"/>
                </a:solidFill>
              </a:rPr>
              <a:t>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17C57-B379-9B64-73D8-BF805FD5BEB8}"/>
              </a:ext>
            </a:extLst>
          </p:cNvPr>
          <p:cNvSpPr txBox="1"/>
          <p:nvPr/>
        </p:nvSpPr>
        <p:spPr>
          <a:xfrm>
            <a:off x="7186457" y="4055676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4.</a:t>
            </a:r>
            <a:r>
              <a:rPr lang="ko-KR" altLang="en-US" sz="2000" dirty="0">
                <a:solidFill>
                  <a:schemeClr val="bg1"/>
                </a:solidFill>
              </a:rPr>
              <a:t> 데이터 스케일링 및 특성 결합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C0E65-6692-D109-114D-CC85436B666A}"/>
              </a:ext>
            </a:extLst>
          </p:cNvPr>
          <p:cNvSpPr txBox="1"/>
          <p:nvPr/>
        </p:nvSpPr>
        <p:spPr>
          <a:xfrm>
            <a:off x="959777" y="2082635"/>
            <a:ext cx="462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1. </a:t>
            </a:r>
            <a:r>
              <a:rPr lang="ko-KR" altLang="en-US" sz="1400" dirty="0"/>
              <a:t>데이터 셋을 로드하고</a:t>
            </a:r>
            <a:r>
              <a:rPr lang="en-US" altLang="ko-KR" sz="1400" dirty="0"/>
              <a:t>, </a:t>
            </a:r>
            <a:r>
              <a:rPr lang="ko-KR" altLang="en-US" sz="1400" dirty="0"/>
              <a:t>분석에 필요 없는 칼럼을 제거하여 필요한 특성만 남김</a:t>
            </a:r>
            <a:r>
              <a:rPr lang="en-US" altLang="ko-KR" sz="1400" dirty="0"/>
              <a:t>. </a:t>
            </a:r>
          </a:p>
          <a:p>
            <a:pPr algn="just"/>
            <a:r>
              <a:rPr lang="en-US" altLang="ko-KR" sz="1400" dirty="0"/>
              <a:t> </a:t>
            </a:r>
          </a:p>
          <a:p>
            <a:pPr algn="just"/>
            <a:r>
              <a:rPr lang="en-US" altLang="ko-KR" sz="1400" dirty="0"/>
              <a:t>2.</a:t>
            </a:r>
            <a:r>
              <a:rPr lang="ko-KR" altLang="en-US" sz="1400" dirty="0"/>
              <a:t> 데이터셋의 </a:t>
            </a:r>
            <a:r>
              <a:rPr lang="en-US" altLang="ko-KR" sz="1400" dirty="0"/>
              <a:t>‘id’</a:t>
            </a:r>
            <a:r>
              <a:rPr lang="ko-KR" altLang="en-US" sz="1400" dirty="0"/>
              <a:t> 칼럼을 제거하여 학습에 영향을 주지 않도록 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attack_cat</a:t>
            </a:r>
            <a:r>
              <a:rPr lang="en-US" altLang="ko-KR" sz="1400" dirty="0"/>
              <a:t> </a:t>
            </a:r>
            <a:r>
              <a:rPr lang="ko-KR" altLang="en-US" sz="1400" dirty="0"/>
              <a:t>칼럼은 타겟 변수로 사용되므로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제외한 나머지 칼럼을 학습 특성으로 사용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9DBF1-81F3-92CD-E85F-2B1BC7DFA616}"/>
              </a:ext>
            </a:extLst>
          </p:cNvPr>
          <p:cNvSpPr txBox="1"/>
          <p:nvPr/>
        </p:nvSpPr>
        <p:spPr>
          <a:xfrm>
            <a:off x="1113378" y="4554442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/>
              <a:t>범주형 데이터를 </a:t>
            </a:r>
            <a:r>
              <a:rPr lang="ko-KR" altLang="en-US" sz="1400" dirty="0" err="1"/>
              <a:t>원핫</a:t>
            </a:r>
            <a:r>
              <a:rPr lang="ko-KR" altLang="en-US" sz="1400" dirty="0"/>
              <a:t> 인코딩을 통해 이진 벡터로 변환하여 모델이 이를 처리할 수 있게 만듦</a:t>
            </a:r>
            <a:r>
              <a:rPr lang="en-US" altLang="ko-KR" sz="1400" dirty="0"/>
              <a:t>.</a:t>
            </a:r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ko-KR" altLang="en-US" sz="1400" dirty="0" err="1"/>
              <a:t>원핫</a:t>
            </a:r>
            <a:r>
              <a:rPr lang="ko-KR" altLang="en-US" sz="1400" dirty="0"/>
              <a:t> 인코딩인 이유 </a:t>
            </a:r>
            <a:r>
              <a:rPr lang="en-US" altLang="ko-KR" sz="1400" dirty="0"/>
              <a:t>:  </a:t>
            </a:r>
            <a:r>
              <a:rPr lang="ko-KR" altLang="en-US" sz="1400" dirty="0"/>
              <a:t>라벨 인코딩과 달리 각 범주를 이진벡터로 </a:t>
            </a:r>
            <a:r>
              <a:rPr lang="en-US" altLang="ko-KR" sz="1400" dirty="0"/>
              <a:t>  </a:t>
            </a:r>
            <a:r>
              <a:rPr lang="ko-KR" altLang="en-US" sz="1400" dirty="0"/>
              <a:t>변환하고 각 범주를 독립적으로 처리하여 잘못된 순서나 크기를 학습하지 않고 새로운 범주는 이를 무시하고 일관성 있게 학습을 할 수 있음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3EEC4-C9AB-9148-5311-B0A0EF81F6F5}"/>
              </a:ext>
            </a:extLst>
          </p:cNvPr>
          <p:cNvSpPr txBox="1"/>
          <p:nvPr/>
        </p:nvSpPr>
        <p:spPr>
          <a:xfrm>
            <a:off x="6692900" y="1950990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/>
              <a:t>모델에서 </a:t>
            </a:r>
            <a:r>
              <a:rPr lang="en-US" altLang="ko-KR" sz="1400" dirty="0" err="1"/>
              <a:t>attack_cat</a:t>
            </a:r>
            <a:r>
              <a:rPr lang="ko-KR" altLang="en-US" sz="1400" dirty="0"/>
              <a:t>을 처리할 수 있도록</a:t>
            </a:r>
            <a:r>
              <a:rPr lang="en-US" altLang="ko-KR" sz="1400" dirty="0"/>
              <a:t>, </a:t>
            </a:r>
            <a:r>
              <a:rPr lang="ko-KR" altLang="en-US" sz="1400" dirty="0"/>
              <a:t>숫자로 변환 하고 </a:t>
            </a:r>
            <a:r>
              <a:rPr lang="ko-KR" altLang="en-US" sz="1400" dirty="0" err="1"/>
              <a:t>결측치도</a:t>
            </a:r>
            <a:r>
              <a:rPr lang="ko-KR" altLang="en-US" sz="1400" dirty="0"/>
              <a:t> 처리하여 학습에 영향을 주지 않도록 함</a:t>
            </a:r>
            <a:r>
              <a:rPr lang="en-US" altLang="ko-KR" sz="1400" dirty="0"/>
              <a:t>.</a:t>
            </a:r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algn="just"/>
            <a:r>
              <a:rPr lang="en-US" altLang="ko-KR" sz="1400" dirty="0"/>
              <a:t>2. </a:t>
            </a:r>
            <a:r>
              <a:rPr lang="en-US" altLang="ko-KR" sz="1400" dirty="0" err="1"/>
              <a:t>attack_cat</a:t>
            </a:r>
            <a:r>
              <a:rPr lang="ko-KR" altLang="en-US" sz="1400" dirty="0"/>
              <a:t>을 인코딩한 이유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attack_cat</a:t>
            </a:r>
            <a:r>
              <a:rPr lang="ko-KR" altLang="en-US" sz="1400" dirty="0"/>
              <a:t>는 문자열로 되어있어 모델이 이를 처리할 수 없기 때문에 숫자로 변환하여 모델이 이해할 수 있도록 처리 </a:t>
            </a:r>
            <a:endParaRPr lang="en-US" altLang="ko-KR" sz="14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D224269-B7AD-38E6-397B-D2910E219251}"/>
              </a:ext>
            </a:extLst>
          </p:cNvPr>
          <p:cNvSpPr txBox="1"/>
          <p:nvPr/>
        </p:nvSpPr>
        <p:spPr>
          <a:xfrm>
            <a:off x="6681608" y="4572583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/>
              <a:t>변수들 간의 크기 차이를 줄여 학습 효율성을 높이고 모든 데이터를 일관된 형식으로 결합 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ko-KR" altLang="en-US" sz="1400" dirty="0"/>
              <a:t>스케일링을 통해 각 특성 변수들을 </a:t>
            </a:r>
            <a:r>
              <a:rPr lang="ko-KR" altLang="en-US" sz="1400" dirty="0" err="1"/>
              <a:t>정규화하여</a:t>
            </a:r>
            <a:r>
              <a:rPr lang="ko-KR" altLang="en-US" sz="1400" dirty="0"/>
              <a:t> 변수 간의 크기 차이를 줄임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원핫</a:t>
            </a:r>
            <a:r>
              <a:rPr lang="ko-KR" altLang="en-US" sz="1400" dirty="0"/>
              <a:t> 인코딩으로 범주형 데이터를 기존의 수치형 데이터와 결합하여 최종 학습데이터를 만듦 </a:t>
            </a:r>
          </a:p>
        </p:txBody>
      </p:sp>
    </p:spTree>
    <p:extLst>
      <p:ext uri="{BB962C8B-B14F-4D97-AF65-F5344CB8AC3E}">
        <p14:creationId xmlns:p14="http://schemas.microsoft.com/office/powerpoint/2010/main" val="1968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E2FB-018B-2350-BAB1-6A43DB33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BAC7A-D187-B209-DADB-BA707B3C1F85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51476-22F8-0FB0-D981-208F69286FA1}"/>
              </a:ext>
            </a:extLst>
          </p:cNvPr>
          <p:cNvSpPr txBox="1"/>
          <p:nvPr/>
        </p:nvSpPr>
        <p:spPr>
          <a:xfrm>
            <a:off x="802888" y="363082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 선정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511A1-419F-1D17-42C2-2203362C2C9F}"/>
              </a:ext>
            </a:extLst>
          </p:cNvPr>
          <p:cNvSpPr/>
          <p:nvPr/>
        </p:nvSpPr>
        <p:spPr>
          <a:xfrm>
            <a:off x="5120015" y="1426337"/>
            <a:ext cx="6152470" cy="4932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8285D-3611-887B-3C76-0C54BB917F44}"/>
              </a:ext>
            </a:extLst>
          </p:cNvPr>
          <p:cNvSpPr txBox="1"/>
          <p:nvPr/>
        </p:nvSpPr>
        <p:spPr>
          <a:xfrm>
            <a:off x="5328156" y="2390368"/>
            <a:ext cx="5631392" cy="3627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b="1" dirty="0">
                <a:solidFill>
                  <a:schemeClr val="dk1"/>
                </a:solidFill>
              </a:rPr>
              <a:t>CNN </a:t>
            </a:r>
            <a:r>
              <a:rPr lang="ko-KR" altLang="en-US" sz="1600" b="1" dirty="0">
                <a:solidFill>
                  <a:schemeClr val="dk1"/>
                </a:solidFill>
              </a:rPr>
              <a:t>장점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-KR" altLang="en-US" sz="1600" b="1" dirty="0">
                <a:solidFill>
                  <a:schemeClr val="dk1"/>
                </a:solidFill>
              </a:rPr>
              <a:t>지역적 특징 학습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ko-KR" altLang="en-US" sz="1600" dirty="0">
                <a:solidFill>
                  <a:schemeClr val="dk1"/>
                </a:solidFill>
              </a:rPr>
              <a:t>지역적 패턴을 인식하여 이미지나 시퀀스 데이터에서 효과적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-KR" altLang="en-US" sz="1600" b="1" dirty="0">
                <a:solidFill>
                  <a:schemeClr val="dk1"/>
                </a:solidFill>
              </a:rPr>
              <a:t>파라미터 효율성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ko-KR" altLang="en-US" sz="1600" dirty="0">
                <a:solidFill>
                  <a:schemeClr val="dk1"/>
                </a:solidFill>
              </a:rPr>
              <a:t>필터를 공유하여 학습할 파라미터 수가 줄어듦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-KR" altLang="en-US" sz="1600" b="1" dirty="0">
                <a:solidFill>
                  <a:schemeClr val="dk1"/>
                </a:solidFill>
              </a:rPr>
              <a:t>공간적 구조 보존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ko-KR" altLang="en-US" sz="1600" dirty="0">
                <a:solidFill>
                  <a:schemeClr val="dk1"/>
                </a:solidFill>
              </a:rPr>
              <a:t>이미지의 공간적 관계를 유지하며 학습 가능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ko-KR" altLang="en-US" sz="1600" dirty="0">
                <a:solidFill>
                  <a:schemeClr val="dk1"/>
                </a:solidFill>
              </a:rPr>
              <a:t>이러한 장점을 바탕으로 네트워크 트래픽 분류라는 시계열 데이터에서 일정한 패턴을 찾아내는 것이 적합하다고 생각하였고</a:t>
            </a:r>
            <a:r>
              <a:rPr lang="en-US" altLang="ko-KR" sz="1600" dirty="0">
                <a:solidFill>
                  <a:schemeClr val="dk1"/>
                </a:solidFill>
              </a:rPr>
              <a:t>, CNN </a:t>
            </a:r>
            <a:r>
              <a:rPr lang="ko-KR" altLang="en-US" sz="1600" dirty="0">
                <a:solidFill>
                  <a:schemeClr val="dk1"/>
                </a:solidFill>
              </a:rPr>
              <a:t>특성상 레이어를 추가하거나 삭제하는 하는 등 모델을 확장에도 용이하여 선택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FD9DE-FCEC-5CE7-9088-D851FE4244C8}"/>
              </a:ext>
            </a:extLst>
          </p:cNvPr>
          <p:cNvSpPr txBox="1"/>
          <p:nvPr/>
        </p:nvSpPr>
        <p:spPr>
          <a:xfrm>
            <a:off x="5328157" y="1610156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 선정 이유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DD2BFC-F087-7AB9-7CDB-3857AB62AB65}"/>
              </a:ext>
            </a:extLst>
          </p:cNvPr>
          <p:cNvCxnSpPr>
            <a:cxnSpLocks/>
          </p:cNvCxnSpPr>
          <p:nvPr/>
        </p:nvCxnSpPr>
        <p:spPr>
          <a:xfrm>
            <a:off x="5288939" y="2071821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CA104A-4AF0-5EF9-FB58-7D563357CEE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Google Shape;205;p33">
            <a:extLst>
              <a:ext uri="{FF2B5EF4-FFF2-40B4-BE49-F238E27FC236}">
                <a16:creationId xmlns:a16="http://schemas.microsoft.com/office/drawing/2014/main" id="{40B89D79-404B-CDA6-ABCA-FBA3ACDB27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326" y="1426337"/>
            <a:ext cx="4490676" cy="4749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0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42A3E-DCC4-F37A-A32F-012B7D292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F63A8-EA92-BF09-6F09-BECCC17B5ABA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D65DA-9B5C-1D82-426A-91E6F7BBEFFD}"/>
              </a:ext>
            </a:extLst>
          </p:cNvPr>
          <p:cNvSpPr txBox="1"/>
          <p:nvPr/>
        </p:nvSpPr>
        <p:spPr>
          <a:xfrm>
            <a:off x="802888" y="363082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 학습 및 검증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66BE22-0F3D-4C3C-AA85-4F98129A8D35}"/>
              </a:ext>
            </a:extLst>
          </p:cNvPr>
          <p:cNvSpPr/>
          <p:nvPr/>
        </p:nvSpPr>
        <p:spPr>
          <a:xfrm>
            <a:off x="5164400" y="1048214"/>
            <a:ext cx="6152470" cy="53803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5AFB0-4E9D-5572-0B34-B915E0EFAC14}"/>
              </a:ext>
            </a:extLst>
          </p:cNvPr>
          <p:cNvSpPr txBox="1"/>
          <p:nvPr/>
        </p:nvSpPr>
        <p:spPr>
          <a:xfrm>
            <a:off x="5247328" y="1966948"/>
            <a:ext cx="6069541" cy="4356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설정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 10 Epoch, 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조절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 1e- 4,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배치 사이즈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32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설정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Train Loss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Val Loss</a:t>
            </a: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 Loss : 0.6805 -&gt; 0.4733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감소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Val Loss : 0.5691 -&gt; 0.4808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감소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정확도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Epoch : 1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78.07% -&gt; Epoch : 10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때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81%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 증가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정확도는 점진적으로 상승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통해 학습을 통해서 손실율은 감소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정확도는  증가 했다는 것을 알 수 있음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8B1382-6861-7B64-33E0-05F9E061DEEB}"/>
              </a:ext>
            </a:extLst>
          </p:cNvPr>
          <p:cNvSpPr txBox="1"/>
          <p:nvPr/>
        </p:nvSpPr>
        <p:spPr>
          <a:xfrm>
            <a:off x="5247329" y="1218117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 과정 및 정확도 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C0B333-6490-1B12-6865-1C193B1B59B2}"/>
              </a:ext>
            </a:extLst>
          </p:cNvPr>
          <p:cNvCxnSpPr>
            <a:cxnSpLocks/>
          </p:cNvCxnSpPr>
          <p:nvPr/>
        </p:nvCxnSpPr>
        <p:spPr>
          <a:xfrm>
            <a:off x="373782" y="1476691"/>
            <a:ext cx="137550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3D786-8B77-CBDC-1790-489978F6B5A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349A3-1840-20D3-20A1-1AE4B0FEA635}"/>
              </a:ext>
            </a:extLst>
          </p:cNvPr>
          <p:cNvSpPr txBox="1"/>
          <p:nvPr/>
        </p:nvSpPr>
        <p:spPr>
          <a:xfrm>
            <a:off x="362414" y="952106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Training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F6C89AEB-15DB-A9CA-935F-F1A11AC7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2" y="1780273"/>
            <a:ext cx="4529303" cy="464831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ACAA63-D861-D9D2-600A-052F42C45C50}"/>
              </a:ext>
            </a:extLst>
          </p:cNvPr>
          <p:cNvCxnSpPr>
            <a:cxnSpLocks/>
          </p:cNvCxnSpPr>
          <p:nvPr/>
        </p:nvCxnSpPr>
        <p:spPr>
          <a:xfrm>
            <a:off x="5247329" y="1780273"/>
            <a:ext cx="255820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B312-8C60-0D6B-9D3B-3EA17711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D1F01-D460-B908-7B5C-D934001F1226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5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9ED2-3F61-323D-F215-2080A5D86CCE}"/>
              </a:ext>
            </a:extLst>
          </p:cNvPr>
          <p:cNvSpPr txBox="1"/>
          <p:nvPr/>
        </p:nvSpPr>
        <p:spPr>
          <a:xfrm>
            <a:off x="802888" y="363082"/>
            <a:ext cx="2922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 학습 및 검증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35537-7AA8-26B4-47F8-BEAEA30A12F1}"/>
              </a:ext>
            </a:extLst>
          </p:cNvPr>
          <p:cNvSpPr txBox="1"/>
          <p:nvPr/>
        </p:nvSpPr>
        <p:spPr>
          <a:xfrm>
            <a:off x="5602890" y="952106"/>
            <a:ext cx="280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Training Val Accuracy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4489623-A7D0-B9E7-BB6A-D3A9944739AA}"/>
              </a:ext>
            </a:extLst>
          </p:cNvPr>
          <p:cNvCxnSpPr>
            <a:cxnSpLocks/>
          </p:cNvCxnSpPr>
          <p:nvPr/>
        </p:nvCxnSpPr>
        <p:spPr>
          <a:xfrm>
            <a:off x="5788420" y="1413771"/>
            <a:ext cx="29447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58C1A1-528B-B7D9-4359-DBD79D49175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5BCAF-691C-2BCF-E4AF-DC8F2B35C953}"/>
              </a:ext>
            </a:extLst>
          </p:cNvPr>
          <p:cNvSpPr txBox="1"/>
          <p:nvPr/>
        </p:nvSpPr>
        <p:spPr>
          <a:xfrm>
            <a:off x="362414" y="952106"/>
            <a:ext cx="191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Training  Loss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D9255A-BD2C-D7AD-32A3-9F8448C26A3A}"/>
              </a:ext>
            </a:extLst>
          </p:cNvPr>
          <p:cNvCxnSpPr>
            <a:cxnSpLocks/>
          </p:cNvCxnSpPr>
          <p:nvPr/>
        </p:nvCxnSpPr>
        <p:spPr>
          <a:xfrm>
            <a:off x="422421" y="1413771"/>
            <a:ext cx="18569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61849AFF-D52F-F4D7-67BB-D3A7578A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9" y="1700252"/>
            <a:ext cx="5400000" cy="4642834"/>
          </a:xfrm>
          <a:prstGeom prst="rect">
            <a:avLst/>
          </a:prstGeom>
        </p:spPr>
      </p:pic>
      <p:pic>
        <p:nvPicPr>
          <p:cNvPr id="16" name="그림 1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ACFE6280-37E1-FB8A-A932-85C3618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0" y="1700252"/>
            <a:ext cx="5400000" cy="44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3428-90FB-696D-BFAB-478655B1C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589FB-3702-0425-9012-6C72C240F688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5BA43-A356-40F5-8549-A710D6B4EE5D}"/>
              </a:ext>
            </a:extLst>
          </p:cNvPr>
          <p:cNvSpPr txBox="1"/>
          <p:nvPr/>
        </p:nvSpPr>
        <p:spPr>
          <a:xfrm>
            <a:off x="802888" y="363082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Test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전처리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 과정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14DA6B-2AC6-DB07-B387-D24C4E2DD9A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CEE657-2174-722D-1E82-BAA9F71652A7}"/>
              </a:ext>
            </a:extLst>
          </p:cNvPr>
          <p:cNvSpPr/>
          <p:nvPr/>
        </p:nvSpPr>
        <p:spPr>
          <a:xfrm>
            <a:off x="724829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48B4AD-2B84-6627-99C6-8992D3A2A3FB}"/>
              </a:ext>
            </a:extLst>
          </p:cNvPr>
          <p:cNvSpPr/>
          <p:nvPr/>
        </p:nvSpPr>
        <p:spPr>
          <a:xfrm>
            <a:off x="724829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6909E9-B060-721A-280D-727C19284524}"/>
              </a:ext>
            </a:extLst>
          </p:cNvPr>
          <p:cNvSpPr/>
          <p:nvPr/>
        </p:nvSpPr>
        <p:spPr>
          <a:xfrm>
            <a:off x="6446658" y="1855021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576AD-830B-C35A-7C47-B828674C86F1}"/>
              </a:ext>
            </a:extLst>
          </p:cNvPr>
          <p:cNvSpPr/>
          <p:nvPr/>
        </p:nvSpPr>
        <p:spPr>
          <a:xfrm>
            <a:off x="6446658" y="1371600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E1A4AF-9568-C10E-4707-47D8FA1A867B}"/>
              </a:ext>
            </a:extLst>
          </p:cNvPr>
          <p:cNvSpPr/>
          <p:nvPr/>
        </p:nvSpPr>
        <p:spPr>
          <a:xfrm>
            <a:off x="724829" y="4497442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D915E-4BF2-8ACE-3323-F2D2D45D14A3}"/>
              </a:ext>
            </a:extLst>
          </p:cNvPr>
          <p:cNvSpPr/>
          <p:nvPr/>
        </p:nvSpPr>
        <p:spPr>
          <a:xfrm>
            <a:off x="724829" y="4014021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FD11C-8499-6ADA-7C7C-3C06C5957B23}"/>
              </a:ext>
            </a:extLst>
          </p:cNvPr>
          <p:cNvSpPr/>
          <p:nvPr/>
        </p:nvSpPr>
        <p:spPr>
          <a:xfrm>
            <a:off x="6446658" y="4497442"/>
            <a:ext cx="5092700" cy="1675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746F14-D778-6AA2-0466-123B75001DA1}"/>
              </a:ext>
            </a:extLst>
          </p:cNvPr>
          <p:cNvSpPr/>
          <p:nvPr/>
        </p:nvSpPr>
        <p:spPr>
          <a:xfrm>
            <a:off x="6446658" y="4014021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10D10-A8BC-DC64-619B-008E432609F9}"/>
              </a:ext>
            </a:extLst>
          </p:cNvPr>
          <p:cNvSpPr txBox="1"/>
          <p:nvPr/>
        </p:nvSpPr>
        <p:spPr>
          <a:xfrm>
            <a:off x="2354103" y="1413255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1. Id </a:t>
            </a:r>
            <a:r>
              <a:rPr lang="ko-KR" altLang="en-US" sz="2000" dirty="0">
                <a:solidFill>
                  <a:schemeClr val="bg1"/>
                </a:solidFill>
              </a:rPr>
              <a:t>컬럼 처리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72EBED-DC84-EDFC-0E76-985DD2FE5670}"/>
              </a:ext>
            </a:extLst>
          </p:cNvPr>
          <p:cNvSpPr txBox="1"/>
          <p:nvPr/>
        </p:nvSpPr>
        <p:spPr>
          <a:xfrm>
            <a:off x="1684048" y="4055676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데이터 변환 및 스케일링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9ECDA-2ED2-EBEF-143D-DED6A022717C}"/>
              </a:ext>
            </a:extLst>
          </p:cNvPr>
          <p:cNvSpPr txBox="1"/>
          <p:nvPr/>
        </p:nvSpPr>
        <p:spPr>
          <a:xfrm>
            <a:off x="7914221" y="1413255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2.</a:t>
            </a:r>
            <a:r>
              <a:rPr lang="ko-KR" altLang="en-US" sz="2000" dirty="0">
                <a:solidFill>
                  <a:schemeClr val="bg1"/>
                </a:solidFill>
              </a:rPr>
              <a:t> 범주형 칼럼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8C026-0B48-05C3-38F2-D1C918CBE9AF}"/>
              </a:ext>
            </a:extLst>
          </p:cNvPr>
          <p:cNvSpPr txBox="1"/>
          <p:nvPr/>
        </p:nvSpPr>
        <p:spPr>
          <a:xfrm>
            <a:off x="8170702" y="4055676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4.</a:t>
            </a:r>
            <a:r>
              <a:rPr lang="ko-KR" altLang="en-US" sz="2000" dirty="0">
                <a:solidFill>
                  <a:schemeClr val="bg1"/>
                </a:solidFill>
              </a:rPr>
              <a:t> 반환 값 처리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DBB58-0463-5BF4-3CC7-1D52B7DFA5C4}"/>
              </a:ext>
            </a:extLst>
          </p:cNvPr>
          <p:cNvSpPr txBox="1"/>
          <p:nvPr/>
        </p:nvSpPr>
        <p:spPr>
          <a:xfrm>
            <a:off x="959777" y="2082635"/>
            <a:ext cx="462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1400" dirty="0"/>
              <a:t>Id </a:t>
            </a:r>
            <a:r>
              <a:rPr lang="ko-KR" altLang="en-US" sz="1400" dirty="0"/>
              <a:t>컬럼에서 데이터에서 분리하여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정보를 별도로 저장하고 데이터를  제거하여 모델 학습에 방해하지 않도록 함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en-US" altLang="ko-KR" sz="1400" dirty="0"/>
              <a:t>Id </a:t>
            </a:r>
            <a:r>
              <a:rPr lang="ko-KR" altLang="en-US" sz="1400" dirty="0"/>
              <a:t>컬럼 제거한 이유 </a:t>
            </a:r>
            <a:r>
              <a:rPr lang="en-US" altLang="ko-KR" sz="1400" dirty="0"/>
              <a:t>: </a:t>
            </a:r>
            <a:r>
              <a:rPr lang="ko-KR" altLang="en-US" sz="1400" dirty="0"/>
              <a:t>모델 학습에 영향을 미치지 않기에 학습에 방해되지 않도록 제거함</a:t>
            </a:r>
            <a:r>
              <a:rPr lang="en-US" altLang="ko-KR" sz="14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6F3EF-0E74-9AD0-B270-2BB32822A801}"/>
              </a:ext>
            </a:extLst>
          </p:cNvPr>
          <p:cNvSpPr txBox="1"/>
          <p:nvPr/>
        </p:nvSpPr>
        <p:spPr>
          <a:xfrm>
            <a:off x="1113378" y="4554442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/>
              <a:t>데이터를 모델에 적합한 형태로 변환하고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특성 간의 차이를 줄여 학습의 효율성을 높임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ko-KR" altLang="en-US" sz="1400" dirty="0" err="1"/>
              <a:t>원핫</a:t>
            </a:r>
            <a:r>
              <a:rPr lang="ko-KR" altLang="en-US" sz="1400" dirty="0"/>
              <a:t> 인코딩을 통해 인코딩 된 데이터와 기존의 수치형 데이터가 결합된 형태로 변환 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en-US" altLang="ko-KR" sz="1400" dirty="0"/>
              <a:t>Trian code</a:t>
            </a:r>
            <a:r>
              <a:rPr lang="ko-KR" altLang="en-US" sz="1400" dirty="0"/>
              <a:t>에서 저장한 </a:t>
            </a:r>
            <a:r>
              <a:rPr lang="en-US" altLang="ko-KR" sz="1400" dirty="0"/>
              <a:t>scaler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로드하여</a:t>
            </a:r>
            <a:r>
              <a:rPr lang="ko-KR" altLang="en-US" sz="1400" dirty="0"/>
              <a:t> 스케일링 수행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73F486-6AD9-FE80-FBF5-214C7C038D88}"/>
              </a:ext>
            </a:extLst>
          </p:cNvPr>
          <p:cNvSpPr txBox="1"/>
          <p:nvPr/>
        </p:nvSpPr>
        <p:spPr>
          <a:xfrm>
            <a:off x="6692900" y="1950990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1400" dirty="0"/>
              <a:t>Train code</a:t>
            </a:r>
            <a:r>
              <a:rPr lang="ko-KR" altLang="en-US" sz="1400" dirty="0"/>
              <a:t>와 마찬가지로 변수들을 모델이 처리할 수 있는 형태로 변환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ko-KR" altLang="en-US" sz="1400" dirty="0"/>
              <a:t>가능한 범주형 변수들을 </a:t>
            </a:r>
            <a:r>
              <a:rPr lang="ko-KR" altLang="en-US" sz="1400" dirty="0" err="1"/>
              <a:t>원핫</a:t>
            </a:r>
            <a:r>
              <a:rPr lang="ko-KR" altLang="en-US" sz="1400" dirty="0"/>
              <a:t> 인코딩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marL="342900" indent="-342900" algn="just">
              <a:buAutoNum type="arabicPeriod" startAt="3"/>
            </a:pPr>
            <a:r>
              <a:rPr lang="ko-KR" altLang="en-US" sz="1400" dirty="0" err="1"/>
              <a:t>원핫</a:t>
            </a:r>
            <a:r>
              <a:rPr lang="ko-KR" altLang="en-US" sz="1400" dirty="0"/>
              <a:t> 인코딩은 미리 </a:t>
            </a:r>
            <a:r>
              <a:rPr lang="en-US" altLang="ko-KR" sz="1400" dirty="0" err="1"/>
              <a:t>train_code</a:t>
            </a:r>
            <a:r>
              <a:rPr lang="ko-KR" altLang="en-US" sz="1400" dirty="0"/>
              <a:t>에서 저장한 </a:t>
            </a:r>
            <a:r>
              <a:rPr lang="en-US" altLang="ko-KR" sz="1400" dirty="0" err="1"/>
              <a:t>pkl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로드하여</a:t>
            </a:r>
            <a:r>
              <a:rPr lang="ko-KR" altLang="en-US" sz="1400" dirty="0"/>
              <a:t> 수행</a:t>
            </a:r>
            <a:r>
              <a:rPr lang="en-US" altLang="ko-KR" sz="1400" dirty="0"/>
              <a:t>.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B36A823-860D-558C-BFAA-180329BD83DC}"/>
              </a:ext>
            </a:extLst>
          </p:cNvPr>
          <p:cNvSpPr txBox="1"/>
          <p:nvPr/>
        </p:nvSpPr>
        <p:spPr>
          <a:xfrm>
            <a:off x="6681608" y="4572583"/>
            <a:ext cx="462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 dirty="0" err="1"/>
              <a:t>전처리된</a:t>
            </a:r>
            <a:r>
              <a:rPr lang="ko-KR" altLang="en-US" sz="1400" dirty="0"/>
              <a:t> 데이터와 필요시</a:t>
            </a:r>
            <a:r>
              <a:rPr lang="en-US" altLang="ko-KR" sz="1400" dirty="0"/>
              <a:t> id </a:t>
            </a:r>
            <a:r>
              <a:rPr lang="ko-KR" altLang="en-US" sz="1400" dirty="0"/>
              <a:t>정보 반환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en-US" altLang="ko-KR" sz="1400" dirty="0" err="1"/>
              <a:t>Return_ids</a:t>
            </a:r>
            <a:r>
              <a:rPr lang="ko-KR" altLang="en-US" sz="1400" dirty="0"/>
              <a:t>가 참이면 </a:t>
            </a:r>
            <a:r>
              <a:rPr lang="en-US" altLang="ko-KR" sz="1400" dirty="0"/>
              <a:t>id</a:t>
            </a:r>
            <a:r>
              <a:rPr lang="ko-KR" altLang="en-US" sz="1400" dirty="0"/>
              <a:t>와 함께 </a:t>
            </a:r>
            <a:r>
              <a:rPr lang="ko-KR" altLang="en-US" sz="1400" dirty="0" err="1"/>
              <a:t>전치리된</a:t>
            </a:r>
            <a:r>
              <a:rPr lang="ko-KR" altLang="en-US" sz="1400" dirty="0"/>
              <a:t> 데이터를 반환 </a:t>
            </a:r>
            <a:endParaRPr lang="en-US" altLang="ko-KR" sz="1400" dirty="0"/>
          </a:p>
          <a:p>
            <a:pPr marL="342900" indent="-342900" algn="just">
              <a:buAutoNum type="arabicPeriod"/>
            </a:pPr>
            <a:endParaRPr lang="en-US" altLang="ko-KR" sz="1400" dirty="0"/>
          </a:p>
          <a:p>
            <a:pPr marL="342900" indent="-342900" algn="just">
              <a:buAutoNum type="arabicPeriod"/>
            </a:pPr>
            <a:r>
              <a:rPr lang="en-US" altLang="ko-KR" sz="1400" dirty="0" err="1"/>
              <a:t>Return_ids</a:t>
            </a:r>
            <a:r>
              <a:rPr lang="ko-KR" altLang="en-US" sz="1400" dirty="0"/>
              <a:t>가 거짓이면 </a:t>
            </a:r>
            <a:r>
              <a:rPr lang="en-US" altLang="ko-KR" sz="1400" dirty="0"/>
              <a:t>id </a:t>
            </a:r>
            <a:r>
              <a:rPr lang="ko-KR" altLang="en-US" sz="1400" dirty="0"/>
              <a:t>없이 </a:t>
            </a:r>
            <a:r>
              <a:rPr lang="ko-KR" altLang="en-US" sz="1400" dirty="0" err="1"/>
              <a:t>전처리된</a:t>
            </a:r>
            <a:r>
              <a:rPr lang="ko-KR" altLang="en-US" sz="1400" dirty="0"/>
              <a:t> 데이터만 반환</a:t>
            </a:r>
          </a:p>
        </p:txBody>
      </p:sp>
    </p:spTree>
    <p:extLst>
      <p:ext uri="{BB962C8B-B14F-4D97-AF65-F5344CB8AC3E}">
        <p14:creationId xmlns:p14="http://schemas.microsoft.com/office/powerpoint/2010/main" val="8570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F51F-9E2A-9A8A-C429-374EEA6B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5E116-A90F-D71A-A325-B72EB02324C3}"/>
              </a:ext>
            </a:extLst>
          </p:cNvPr>
          <p:cNvSpPr txBox="1"/>
          <p:nvPr/>
        </p:nvSpPr>
        <p:spPr>
          <a:xfrm>
            <a:off x="802888" y="78059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7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C133D-C50E-58FC-9357-CC6482913EE3}"/>
              </a:ext>
            </a:extLst>
          </p:cNvPr>
          <p:cNvSpPr txBox="1"/>
          <p:nvPr/>
        </p:nvSpPr>
        <p:spPr>
          <a:xfrm>
            <a:off x="802888" y="36308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테스트결과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11285C-C46D-35FE-AFBE-84B8347ED6AB}"/>
              </a:ext>
            </a:extLst>
          </p:cNvPr>
          <p:cNvSpPr/>
          <p:nvPr/>
        </p:nvSpPr>
        <p:spPr>
          <a:xfrm>
            <a:off x="5093516" y="1139868"/>
            <a:ext cx="6152470" cy="5217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919641-8FF0-1863-2048-C68DAD36CE11}"/>
              </a:ext>
            </a:extLst>
          </p:cNvPr>
          <p:cNvSpPr txBox="1"/>
          <p:nvPr/>
        </p:nvSpPr>
        <p:spPr>
          <a:xfrm>
            <a:off x="5231214" y="2251916"/>
            <a:ext cx="5887359" cy="3821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Train code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정확도가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81%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준수한 성능이 나와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 code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에서도 그와 비슷한 성능이 나올 거라고 예측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예측한 칼럼과 실제 칼럼을 비교 결과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75.05%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결과가 나옴 </a:t>
            </a:r>
            <a:endParaRPr lang="en-US" altLang="ko-KR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Worms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공격 유형에 대한 값이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 예측일 잘 하지 못 했다는 걸  알 수 있음 </a:t>
            </a:r>
            <a:endParaRPr lang="en-US" altLang="ko-KR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정확도는 높은 편이지만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특정 공격 유형에 대한 예측은  실패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통해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불균형 문제나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특정 공격 유형에 대한 추가 학습이   필요하다는 걸 알 수 있음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BC3B0-88B5-6470-452D-14B83B37226B}"/>
              </a:ext>
            </a:extLst>
          </p:cNvPr>
          <p:cNvSpPr txBox="1"/>
          <p:nvPr/>
        </p:nvSpPr>
        <p:spPr>
          <a:xfrm>
            <a:off x="5394632" y="1552089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테스트 예측 결과 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046A13-9CAF-20CA-36C6-A0199EFDC9FE}"/>
              </a:ext>
            </a:extLst>
          </p:cNvPr>
          <p:cNvCxnSpPr>
            <a:cxnSpLocks/>
          </p:cNvCxnSpPr>
          <p:nvPr/>
        </p:nvCxnSpPr>
        <p:spPr>
          <a:xfrm>
            <a:off x="5602890" y="2230847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82C77-93F6-F5E2-9FD2-52302CF7D75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4AC94-7B6C-D70E-7065-361E2F0DC1D5}"/>
              </a:ext>
            </a:extLst>
          </p:cNvPr>
          <p:cNvSpPr txBox="1"/>
          <p:nvPr/>
        </p:nvSpPr>
        <p:spPr>
          <a:xfrm>
            <a:off x="362414" y="449912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테스트 정확도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A0696-7185-AA50-6716-D60E938584D1}"/>
              </a:ext>
            </a:extLst>
          </p:cNvPr>
          <p:cNvSpPr txBox="1"/>
          <p:nvPr/>
        </p:nvSpPr>
        <p:spPr>
          <a:xfrm>
            <a:off x="362414" y="952106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테스트 샘플 수 확인 </a:t>
            </a:r>
          </a:p>
        </p:txBody>
      </p:sp>
      <p:pic>
        <p:nvPicPr>
          <p:cNvPr id="11" name="그림 10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84F0A0B9-A012-B34E-6195-9EBA6FE2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8" y="1447061"/>
            <a:ext cx="3747543" cy="27905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7E8864-E9FB-EF03-55F5-134852F98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5084252"/>
            <a:ext cx="3521321" cy="8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909</Words>
  <Application>Microsoft Office PowerPoint</Application>
  <PresentationFormat>와이드스크린</PresentationFormat>
  <Paragraphs>138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KoPubWorldDotumBold</vt:lpstr>
      <vt:lpstr>Pretendard</vt:lpstr>
      <vt:lpstr>Pretendard Black</vt:lpstr>
      <vt:lpstr>TT59422o00</vt:lpstr>
      <vt:lpstr>맑은 고딕</vt:lpstr>
      <vt:lpstr>Arial</vt:lpstr>
      <vt:lpstr>Office 테마</vt:lpstr>
      <vt:lpstr>딥러닝 기반 네트워크 트래픽 분류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전유성</cp:lastModifiedBy>
  <cp:revision>36</cp:revision>
  <dcterms:created xsi:type="dcterms:W3CDTF">2022-12-09T01:31:23Z</dcterms:created>
  <dcterms:modified xsi:type="dcterms:W3CDTF">2024-12-09T23:50:10Z</dcterms:modified>
</cp:coreProperties>
</file>