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3"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50"/>
  </p:normalViewPr>
  <p:slideViewPr>
    <p:cSldViewPr snapToGrid="0">
      <p:cViewPr varScale="1">
        <p:scale>
          <a:sx n="106" d="100"/>
          <a:sy n="106" d="100"/>
        </p:scale>
        <p:origin x="21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C37A9-2F83-C549-AB0D-4D8F52206E8D}" type="datetimeFigureOut">
              <a:rPr lang="en-US" smtClean="0"/>
              <a:t>2/28/23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54919-B756-184D-9FBD-4DDFE6C2C1F5}" type="slidenum">
              <a:rPr lang="en-US" smtClean="0"/>
              <a:t>‹#›</a:t>
            </a:fld>
            <a:endParaRPr lang="en-US"/>
          </a:p>
        </p:txBody>
      </p:sp>
    </p:spTree>
    <p:extLst>
      <p:ext uri="{BB962C8B-B14F-4D97-AF65-F5344CB8AC3E}">
        <p14:creationId xmlns:p14="http://schemas.microsoft.com/office/powerpoint/2010/main" val="348512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554919-B756-184D-9FBD-4DDFE6C2C1F5}" type="slidenum">
              <a:rPr lang="en-US" smtClean="0"/>
              <a:t>1</a:t>
            </a:fld>
            <a:endParaRPr lang="en-US"/>
          </a:p>
        </p:txBody>
      </p:sp>
    </p:spTree>
    <p:extLst>
      <p:ext uri="{BB962C8B-B14F-4D97-AF65-F5344CB8AC3E}">
        <p14:creationId xmlns:p14="http://schemas.microsoft.com/office/powerpoint/2010/main" val="166926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B43B-CDFE-165E-E8F0-0C066BA709C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7AF336E-1012-52F4-550F-05D6CFAA2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2914CFF-9419-C697-D69C-E613645B0C85}"/>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5" name="Footer Placeholder 4">
            <a:extLst>
              <a:ext uri="{FF2B5EF4-FFF2-40B4-BE49-F238E27FC236}">
                <a16:creationId xmlns:a16="http://schemas.microsoft.com/office/drawing/2014/main" id="{00A6561E-515E-A264-49E6-69B2636BA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1116B-8A3B-D236-D8CB-879109942397}"/>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67399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4CA8-885B-F927-1C30-3A948362639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F28BCE-5A34-FBA3-9942-A3F8161247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653C8B-99A6-2CF7-8F7D-2FE65A142520}"/>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5" name="Footer Placeholder 4">
            <a:extLst>
              <a:ext uri="{FF2B5EF4-FFF2-40B4-BE49-F238E27FC236}">
                <a16:creationId xmlns:a16="http://schemas.microsoft.com/office/drawing/2014/main" id="{ADDFDE62-3551-D92F-A724-BBF257D2F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B7489-F409-6119-1D2C-540A8B245764}"/>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84271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32C3B-4FF4-DA78-B2BF-4DC3FE1A6E6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F6B001B-B0A1-2D3E-3A2B-E71EDFBA4D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4CAFF9-D491-D5EA-74C3-BEB5B241C881}"/>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5" name="Footer Placeholder 4">
            <a:extLst>
              <a:ext uri="{FF2B5EF4-FFF2-40B4-BE49-F238E27FC236}">
                <a16:creationId xmlns:a16="http://schemas.microsoft.com/office/drawing/2014/main" id="{09477180-E072-BD8E-A918-0DF117D2F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A2EF9-C098-2C46-C48C-E8D509A94C13}"/>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356731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7973-F998-DD60-4C63-7DCDE4DCF5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EB6579-ECAB-A861-B7D5-91EA381442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E5941E-9366-FD02-64CD-CB72E34DB4DD}"/>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5" name="Footer Placeholder 4">
            <a:extLst>
              <a:ext uri="{FF2B5EF4-FFF2-40B4-BE49-F238E27FC236}">
                <a16:creationId xmlns:a16="http://schemas.microsoft.com/office/drawing/2014/main" id="{6EAF097A-0B5D-7374-1C3C-57EC4C505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4C782-B0AF-233B-1A45-50C42E327A2E}"/>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64182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123E-5CB2-3E07-81CF-460DEC3B6B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152136D-1CA3-0CA2-3677-3340F3EEDF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1CB9C1-93BF-AEAE-F867-E7059B554741}"/>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5" name="Footer Placeholder 4">
            <a:extLst>
              <a:ext uri="{FF2B5EF4-FFF2-40B4-BE49-F238E27FC236}">
                <a16:creationId xmlns:a16="http://schemas.microsoft.com/office/drawing/2014/main" id="{C59DEC25-EA43-B1F9-CE53-B418D45CD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7F87F-1F94-568F-5585-0AC63E32DA36}"/>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44231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1E89-A77F-03DE-D3FF-79272B2163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7C703D-9491-10DD-430E-E28B927D8C0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E0935D9-4B4A-A033-0772-991690EC43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1467D4D-3041-4BE3-A483-14CE0AA689B1}"/>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6" name="Footer Placeholder 5">
            <a:extLst>
              <a:ext uri="{FF2B5EF4-FFF2-40B4-BE49-F238E27FC236}">
                <a16:creationId xmlns:a16="http://schemas.microsoft.com/office/drawing/2014/main" id="{ABF2F237-793E-631D-3F4C-985CAB986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A1A9F-874A-D62B-E7FE-74E71A1E168B}"/>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52376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2BAC-5EA4-73C6-60B9-703BC2FF53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1532B2-A48A-65D0-5552-859917F19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1B37E95-CB36-57A2-649C-012832403C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F504120-625F-A1B2-FE4A-FE5DE5920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66360FE-ED32-8CD3-CDC8-1413342436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3E8926D-8C40-BA8D-6FEE-7D620E30BA5D}"/>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8" name="Footer Placeholder 7">
            <a:extLst>
              <a:ext uri="{FF2B5EF4-FFF2-40B4-BE49-F238E27FC236}">
                <a16:creationId xmlns:a16="http://schemas.microsoft.com/office/drawing/2014/main" id="{C8130151-7673-C0B9-A730-43B0C55F64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FF1BE6-47B4-E592-AFAC-C6E4C5D89BCC}"/>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29939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B7C6-976E-CAF5-B422-D94585318BD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9870CCD-9377-45A7-12E7-C1BC94110328}"/>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4" name="Footer Placeholder 3">
            <a:extLst>
              <a:ext uri="{FF2B5EF4-FFF2-40B4-BE49-F238E27FC236}">
                <a16:creationId xmlns:a16="http://schemas.microsoft.com/office/drawing/2014/main" id="{36DA2A5A-0E4C-F723-1246-12CA0363FD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D87C2-F835-2876-14BC-013CA7FC68B3}"/>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367818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632F-ADD0-565B-7ED0-7AF7605FD47B}"/>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3" name="Footer Placeholder 2">
            <a:extLst>
              <a:ext uri="{FF2B5EF4-FFF2-40B4-BE49-F238E27FC236}">
                <a16:creationId xmlns:a16="http://schemas.microsoft.com/office/drawing/2014/main" id="{DA5CBC34-DCEB-D582-1802-565459B88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74BDA-AB29-124C-B1A8-F7F6B37FD95F}"/>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2473407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797D-250F-2C11-8D6A-ED968C348E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C2E16E-973B-F392-8A2C-227BD339B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365142-CEED-E289-3614-39778712E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D85451-C39A-9FD7-7425-DBBB3D256DAD}"/>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6" name="Footer Placeholder 5">
            <a:extLst>
              <a:ext uri="{FF2B5EF4-FFF2-40B4-BE49-F238E27FC236}">
                <a16:creationId xmlns:a16="http://schemas.microsoft.com/office/drawing/2014/main" id="{219239C8-706E-447D-0C54-692DE1264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5A661-4BD9-1D40-5CDF-DC5EE51DD343}"/>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88255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7B24-FFFD-8533-1516-4CB5EB8790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D6E2295-11CD-DFAE-94C3-02A0AFAE4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2A0E52-BA30-37FC-3AFC-8B10EC7F5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A8A470-7F1E-683E-5F45-01DAD3AC42DA}"/>
              </a:ext>
            </a:extLst>
          </p:cNvPr>
          <p:cNvSpPr>
            <a:spLocks noGrp="1"/>
          </p:cNvSpPr>
          <p:nvPr>
            <p:ph type="dt" sz="half" idx="10"/>
          </p:nvPr>
        </p:nvSpPr>
        <p:spPr/>
        <p:txBody>
          <a:bodyPr/>
          <a:lstStyle/>
          <a:p>
            <a:fld id="{FE7BF670-4AE2-8140-A36C-6FA5E8127BB3}" type="datetimeFigureOut">
              <a:rPr lang="en-US" smtClean="0"/>
              <a:t>2/28/23</a:t>
            </a:fld>
            <a:endParaRPr lang="en-US"/>
          </a:p>
        </p:txBody>
      </p:sp>
      <p:sp>
        <p:nvSpPr>
          <p:cNvPr id="6" name="Footer Placeholder 5">
            <a:extLst>
              <a:ext uri="{FF2B5EF4-FFF2-40B4-BE49-F238E27FC236}">
                <a16:creationId xmlns:a16="http://schemas.microsoft.com/office/drawing/2014/main" id="{5737CAC3-E7DC-BF4D-BD0C-0883E8A88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41EE9-3E8A-4D86-FE10-3CEB1F37959A}"/>
              </a:ext>
            </a:extLst>
          </p:cNvPr>
          <p:cNvSpPr>
            <a:spLocks noGrp="1"/>
          </p:cNvSpPr>
          <p:nvPr>
            <p:ph type="sldNum" sz="quarter" idx="12"/>
          </p:nvPr>
        </p:nvSpPr>
        <p:spPr/>
        <p:txBody>
          <a:bodyPr/>
          <a:lstStyle/>
          <a:p>
            <a:fld id="{81A6D3F9-DD67-2346-8315-BBD6ADF04DEE}" type="slidenum">
              <a:rPr lang="en-US" smtClean="0"/>
              <a:t>‹#›</a:t>
            </a:fld>
            <a:endParaRPr lang="en-US"/>
          </a:p>
        </p:txBody>
      </p:sp>
    </p:spTree>
    <p:extLst>
      <p:ext uri="{BB962C8B-B14F-4D97-AF65-F5344CB8AC3E}">
        <p14:creationId xmlns:p14="http://schemas.microsoft.com/office/powerpoint/2010/main" val="142813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322BB-91FD-4BBD-564C-CA1C439C4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9E59BA-28AD-8443-12BE-EE4306779A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32F8BB-B456-7D6D-BD06-6CEF35D69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BF670-4AE2-8140-A36C-6FA5E8127BB3}" type="datetimeFigureOut">
              <a:rPr lang="en-US" smtClean="0"/>
              <a:t>2/28/23</a:t>
            </a:fld>
            <a:endParaRPr lang="en-US"/>
          </a:p>
        </p:txBody>
      </p:sp>
      <p:sp>
        <p:nvSpPr>
          <p:cNvPr id="5" name="Footer Placeholder 4">
            <a:extLst>
              <a:ext uri="{FF2B5EF4-FFF2-40B4-BE49-F238E27FC236}">
                <a16:creationId xmlns:a16="http://schemas.microsoft.com/office/drawing/2014/main" id="{53749F5F-B190-1968-971B-5EFEB4055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B7E8E2-820E-0B6B-EDA2-AC9EB60A3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D3F9-DD67-2346-8315-BBD6ADF04DEE}" type="slidenum">
              <a:rPr lang="en-US" smtClean="0"/>
              <a:t>‹#›</a:t>
            </a:fld>
            <a:endParaRPr lang="en-US"/>
          </a:p>
        </p:txBody>
      </p:sp>
    </p:spTree>
    <p:extLst>
      <p:ext uri="{BB962C8B-B14F-4D97-AF65-F5344CB8AC3E}">
        <p14:creationId xmlns:p14="http://schemas.microsoft.com/office/powerpoint/2010/main" val="392274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0482-3503-0924-0FD3-6AE30A3007BD}"/>
              </a:ext>
            </a:extLst>
          </p:cNvPr>
          <p:cNvSpPr>
            <a:spLocks noGrp="1"/>
          </p:cNvSpPr>
          <p:nvPr>
            <p:ph type="ctrTitle"/>
          </p:nvPr>
        </p:nvSpPr>
        <p:spPr>
          <a:xfrm>
            <a:off x="260684" y="244059"/>
            <a:ext cx="9144000" cy="886910"/>
          </a:xfrm>
        </p:spPr>
        <p:txBody>
          <a:bodyPr>
            <a:normAutofit fontScale="90000"/>
          </a:bodyPr>
          <a:lstStyle/>
          <a:p>
            <a:r>
              <a:rPr lang="en-US" dirty="0"/>
              <a:t>Lead Scoring Analysis - </a:t>
            </a:r>
            <a:r>
              <a:rPr lang="en-US" dirty="0" err="1"/>
              <a:t>UpGrad</a:t>
            </a:r>
            <a:endParaRPr lang="en-US" dirty="0"/>
          </a:p>
        </p:txBody>
      </p:sp>
      <p:sp>
        <p:nvSpPr>
          <p:cNvPr id="6" name="Content Placeholder 2">
            <a:extLst>
              <a:ext uri="{FF2B5EF4-FFF2-40B4-BE49-F238E27FC236}">
                <a16:creationId xmlns:a16="http://schemas.microsoft.com/office/drawing/2014/main" id="{1C7973E0-439E-C1FE-A7CD-3DEE4151F73D}"/>
              </a:ext>
            </a:extLst>
          </p:cNvPr>
          <p:cNvSpPr txBox="1">
            <a:spLocks/>
          </p:cNvSpPr>
          <p:nvPr/>
        </p:nvSpPr>
        <p:spPr>
          <a:xfrm>
            <a:off x="276726" y="2165684"/>
            <a:ext cx="11077074" cy="27191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eriod"/>
            </a:pPr>
            <a:r>
              <a:rPr lang="en-US" b="1" dirty="0"/>
              <a:t>Introduction</a:t>
            </a:r>
          </a:p>
          <a:p>
            <a:pPr marL="914400" lvl="1" indent="-457200" algn="l">
              <a:buFont typeface="Arial" panose="020B0604020202020204" pitchFamily="34" charset="0"/>
              <a:buChar char="•"/>
            </a:pPr>
            <a:r>
              <a:rPr lang="en-US" dirty="0"/>
              <a:t>Introduction - purpose and scope of the analysis</a:t>
            </a:r>
          </a:p>
          <a:p>
            <a:pPr marL="914400" lvl="1" indent="-457200" algn="l">
              <a:buFont typeface="Arial" panose="020B0604020202020204" pitchFamily="34" charset="0"/>
              <a:buChar char="•"/>
            </a:pPr>
            <a:r>
              <a:rPr lang="en-US" dirty="0"/>
              <a:t>Key technical and business aspects</a:t>
            </a:r>
          </a:p>
          <a:p>
            <a:pPr marL="457200" indent="-457200" algn="l">
              <a:buFont typeface="+mj-lt"/>
              <a:buAutoNum type="arabicPeriod"/>
            </a:pPr>
            <a:r>
              <a:rPr lang="en-US" b="1" dirty="0"/>
              <a:t>Technical Aspects</a:t>
            </a:r>
          </a:p>
          <a:p>
            <a:pPr marL="457200" indent="-457200" algn="l">
              <a:buFont typeface="+mj-lt"/>
              <a:buAutoNum type="arabicPeriod"/>
            </a:pPr>
            <a:r>
              <a:rPr lang="en-US" b="1" dirty="0"/>
              <a:t>Business Aspects</a:t>
            </a:r>
          </a:p>
          <a:p>
            <a:pPr marL="457200" indent="-457200" algn="l">
              <a:buFont typeface="+mj-lt"/>
              <a:buAutoNum type="arabicPeriod"/>
            </a:pPr>
            <a:r>
              <a:rPr lang="en-US" b="1" dirty="0"/>
              <a:t>Conclusion</a:t>
            </a:r>
          </a:p>
          <a:p>
            <a:endParaRPr lang="en-US" b="1" dirty="0"/>
          </a:p>
        </p:txBody>
      </p:sp>
      <p:sp>
        <p:nvSpPr>
          <p:cNvPr id="7" name="Title 1">
            <a:extLst>
              <a:ext uri="{FF2B5EF4-FFF2-40B4-BE49-F238E27FC236}">
                <a16:creationId xmlns:a16="http://schemas.microsoft.com/office/drawing/2014/main" id="{0EEE1088-DD82-3507-103D-5B72F10FC0F6}"/>
              </a:ext>
            </a:extLst>
          </p:cNvPr>
          <p:cNvSpPr txBox="1">
            <a:spLocks/>
          </p:cNvSpPr>
          <p:nvPr/>
        </p:nvSpPr>
        <p:spPr>
          <a:xfrm>
            <a:off x="0" y="1457910"/>
            <a:ext cx="10515600" cy="537243"/>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solidFill>
                  <a:srgbClr val="FF0000"/>
                </a:solidFill>
                <a:latin typeface="HelveticaNeue" panose="02000503000000020004" pitchFamily="2" charset="0"/>
              </a:rPr>
              <a:t>Index</a:t>
            </a:r>
            <a:endParaRPr lang="en-US" dirty="0">
              <a:solidFill>
                <a:srgbClr val="FF0000"/>
              </a:solidFill>
            </a:endParaRPr>
          </a:p>
        </p:txBody>
      </p:sp>
    </p:spTree>
    <p:extLst>
      <p:ext uri="{BB962C8B-B14F-4D97-AF65-F5344CB8AC3E}">
        <p14:creationId xmlns:p14="http://schemas.microsoft.com/office/powerpoint/2010/main" val="233058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284748" y="148556"/>
            <a:ext cx="10515600" cy="532482"/>
          </a:xfrm>
        </p:spPr>
        <p:txBody>
          <a:bodyPr>
            <a:normAutofit fontScale="90000"/>
          </a:bodyPr>
          <a:lstStyle/>
          <a:p>
            <a:r>
              <a:rPr lang="en-US" b="1" dirty="0">
                <a:solidFill>
                  <a:srgbClr val="FF0000"/>
                </a:solidFill>
              </a:rPr>
              <a:t>C</a:t>
            </a:r>
            <a:r>
              <a:rPr lang="en-US" sz="4400" b="1" dirty="0">
                <a:solidFill>
                  <a:srgbClr val="FF0000"/>
                </a:solidFill>
              </a:rPr>
              <a:t>. Results and Recommendation</a:t>
            </a:r>
            <a:endParaRPr lang="en-US" b="1" dirty="0">
              <a:solidFill>
                <a:srgbClr val="FF0000"/>
              </a:solidFill>
            </a:endParaRPr>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84748" y="681039"/>
            <a:ext cx="11069052" cy="5647571"/>
          </a:xfrm>
        </p:spPr>
        <p:txBody>
          <a:bodyPr>
            <a:normAutofit lnSpcReduction="10000"/>
          </a:bodyPr>
          <a:lstStyle/>
          <a:p>
            <a:pPr marL="0" indent="0">
              <a:buNone/>
            </a:pPr>
            <a:r>
              <a:rPr lang="en-US" sz="1400" dirty="0"/>
              <a:t>The analysis was able to identify the key factors affecting lead conversion for the business. Based on the analysis, the following are the results and recommendations:</a:t>
            </a:r>
          </a:p>
          <a:p>
            <a:pPr marL="342900" indent="-342900">
              <a:buFont typeface="+mj-lt"/>
              <a:buAutoNum type="arabicPeriod"/>
            </a:pPr>
            <a:r>
              <a:rPr lang="en-US" sz="1400" dirty="0"/>
              <a:t>The top three variables that contribute most towards the probability of lead conversion are: Total Time Spent on Website, Lead </a:t>
            </a:r>
            <a:r>
              <a:rPr lang="en-US" sz="1400" dirty="0" err="1"/>
              <a:t>Source_Olark</a:t>
            </a:r>
            <a:r>
              <a:rPr lang="en-US" sz="1400" dirty="0"/>
              <a:t> Chat, and Lead </a:t>
            </a:r>
            <a:r>
              <a:rPr lang="en-US" sz="1400" dirty="0" err="1"/>
              <a:t>Origin_Lead</a:t>
            </a:r>
            <a:r>
              <a:rPr lang="en-US" sz="1400" dirty="0"/>
              <a:t> Add Form. Therefore, the business should focus on improving the website user experience, optimizing the chat feature and promoting the lead add form.</a:t>
            </a:r>
          </a:p>
          <a:p>
            <a:pPr marL="342900" indent="-342900">
              <a:buFont typeface="+mj-lt"/>
              <a:buAutoNum type="arabicPeriod"/>
            </a:pPr>
            <a:r>
              <a:rPr lang="en-US" sz="1400" dirty="0"/>
              <a:t>The top three categorical/dummy variables in the model that can be focused on to increase the probability of lead conversion are: Lead </a:t>
            </a:r>
            <a:r>
              <a:rPr lang="en-US" sz="1400" dirty="0" err="1"/>
              <a:t>Source_Welingak</a:t>
            </a:r>
            <a:r>
              <a:rPr lang="en-US" sz="1400" dirty="0"/>
              <a:t> Website, Last Notable </a:t>
            </a:r>
            <a:r>
              <a:rPr lang="en-US" sz="1400" dirty="0" err="1"/>
              <a:t>Activity_Modified</a:t>
            </a:r>
            <a:r>
              <a:rPr lang="en-US" sz="1400" dirty="0"/>
              <a:t>, and What is your current </a:t>
            </a:r>
            <a:r>
              <a:rPr lang="en-US" sz="1400" dirty="0" err="1"/>
              <a:t>occupation_Working</a:t>
            </a:r>
            <a:r>
              <a:rPr lang="en-US" sz="1400" dirty="0"/>
              <a:t> Professional. The business should target marketing efforts towards working professionals and improve the modified status of the leads.</a:t>
            </a:r>
          </a:p>
          <a:p>
            <a:pPr marL="342900" indent="-342900">
              <a:buFont typeface="+mj-lt"/>
              <a:buAutoNum type="arabicPeriod"/>
            </a:pPr>
            <a:r>
              <a:rPr lang="en-US" sz="1400" dirty="0"/>
              <a:t>During the phase of hiring interns, the business can make phone calls to almost all the potential leads predicted as 1 by the model. A good strategy would be to assign the interns to focus on calling the leads with the highest probability of conversion, based on the model's predictions.</a:t>
            </a:r>
          </a:p>
          <a:p>
            <a:pPr marL="342900" indent="-342900">
              <a:buFont typeface="+mj-lt"/>
              <a:buAutoNum type="arabicPeriod"/>
            </a:pPr>
            <a:r>
              <a:rPr lang="en-US" sz="1400" dirty="0"/>
              <a:t>When the company reaches its target for a quarter before the deadline and wants to minimize the rate of useless phone calls, a good strategy would be to rely on email and SMS campaigns instead of phone calls. The business can also assign the sales team to work on other projects during this time, such as market research or creating new marketing strategies.</a:t>
            </a:r>
          </a:p>
          <a:p>
            <a:pPr marL="0" indent="0">
              <a:buNone/>
            </a:pPr>
            <a:r>
              <a:rPr lang="en-US" sz="1400" b="1" u="sng" dirty="0">
                <a:solidFill>
                  <a:srgbClr val="FF0000"/>
                </a:solidFill>
              </a:rPr>
              <a:t>Conclusion</a:t>
            </a:r>
            <a:endParaRPr lang="en-US" sz="1400" dirty="0">
              <a:solidFill>
                <a:srgbClr val="FF0000"/>
              </a:solidFill>
            </a:endParaRPr>
          </a:p>
          <a:p>
            <a:pPr marL="0" indent="0">
              <a:buNone/>
            </a:pPr>
            <a:r>
              <a:rPr lang="en-US" sz="1400" dirty="0"/>
              <a:t>Based on the analysis of the lead conversion dataset, the company should focus on improving lead quality by investing in targeted marketing campaigns, particularly through online channels. The model also highlights the importance of prompt follow-up with potential leads and the effectiveness of personalized email communication.</a:t>
            </a:r>
          </a:p>
          <a:p>
            <a:pPr marL="0" indent="0">
              <a:buNone/>
            </a:pPr>
            <a:r>
              <a:rPr lang="en-US" sz="1400" dirty="0"/>
              <a:t>To increase the probability of lead conversion during the X Education intern hiring period, the sales team should prioritize contacting potential leads who have been predicted as 1 by the model, and employ a multichannel communication approach that includes both phone calls and personalized email follow-up.</a:t>
            </a:r>
          </a:p>
          <a:p>
            <a:pPr marL="0" indent="0">
              <a:buNone/>
            </a:pPr>
            <a:r>
              <a:rPr lang="en-US" sz="1400" dirty="0"/>
              <a:t>During times when the company reaches its sales target early, the focus should shift to minimizing the rate of useless phone calls. The company should prioritize contacting leads who have a higher probability of conversion, as predicted by the model, and employ a communication strategy that emphasizes personalized email follow-up rather than phone calls.</a:t>
            </a:r>
          </a:p>
          <a:p>
            <a:pPr marL="0" indent="0">
              <a:buNone/>
            </a:pPr>
            <a:r>
              <a:rPr lang="en-US" sz="1400" dirty="0"/>
              <a:t>Overall, implementing these strategies can help the company increase the efficiency and effectiveness of its lead conversion process, resulting in improved business outcomes and increased revenue.</a:t>
            </a:r>
          </a:p>
          <a:p>
            <a:pPr marL="0" indent="0">
              <a:buNone/>
            </a:pPr>
            <a:endParaRPr lang="en-US" sz="1400" b="1" u="sng" dirty="0"/>
          </a:p>
        </p:txBody>
      </p:sp>
    </p:spTree>
    <p:extLst>
      <p:ext uri="{BB962C8B-B14F-4D97-AF65-F5344CB8AC3E}">
        <p14:creationId xmlns:p14="http://schemas.microsoft.com/office/powerpoint/2010/main" val="875403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EE5B-71E4-B081-C82C-942FBBF1B4A1}"/>
              </a:ext>
            </a:extLst>
          </p:cNvPr>
          <p:cNvSpPr>
            <a:spLocks noGrp="1"/>
          </p:cNvSpPr>
          <p:nvPr>
            <p:ph type="title"/>
          </p:nvPr>
        </p:nvSpPr>
        <p:spPr>
          <a:xfrm>
            <a:off x="3545305" y="2518777"/>
            <a:ext cx="10515600" cy="1325563"/>
          </a:xfrm>
        </p:spPr>
        <p:txBody>
          <a:bodyPr/>
          <a:lstStyle/>
          <a:p>
            <a:r>
              <a:rPr lang="en-US" dirty="0">
                <a:solidFill>
                  <a:srgbClr val="FF0000"/>
                </a:solidFill>
              </a:rPr>
              <a:t>INTRODUCTION</a:t>
            </a:r>
          </a:p>
        </p:txBody>
      </p:sp>
    </p:spTree>
    <p:extLst>
      <p:ext uri="{BB962C8B-B14F-4D97-AF65-F5344CB8AC3E}">
        <p14:creationId xmlns:p14="http://schemas.microsoft.com/office/powerpoint/2010/main" val="344633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357C-9E4C-F451-4DA6-9BF29F26F6A0}"/>
              </a:ext>
            </a:extLst>
          </p:cNvPr>
          <p:cNvSpPr>
            <a:spLocks noGrp="1"/>
          </p:cNvSpPr>
          <p:nvPr>
            <p:ph type="title"/>
          </p:nvPr>
        </p:nvSpPr>
        <p:spPr>
          <a:xfrm>
            <a:off x="838200" y="-22015"/>
            <a:ext cx="10515600" cy="801938"/>
          </a:xfrm>
        </p:spPr>
        <p:txBody>
          <a:bodyPr/>
          <a:lstStyle/>
          <a:p>
            <a:r>
              <a:rPr lang="en-US" b="1" dirty="0">
                <a:solidFill>
                  <a:srgbClr val="FF0000"/>
                </a:solidFill>
              </a:rPr>
              <a:t>Purpose and scope of the analysis</a:t>
            </a:r>
          </a:p>
        </p:txBody>
      </p:sp>
      <p:sp>
        <p:nvSpPr>
          <p:cNvPr id="3" name="Content Placeholder 2">
            <a:extLst>
              <a:ext uri="{FF2B5EF4-FFF2-40B4-BE49-F238E27FC236}">
                <a16:creationId xmlns:a16="http://schemas.microsoft.com/office/drawing/2014/main" id="{18767A5A-6D29-1270-14EC-28A0E0CC997E}"/>
              </a:ext>
            </a:extLst>
          </p:cNvPr>
          <p:cNvSpPr>
            <a:spLocks noGrp="1"/>
          </p:cNvSpPr>
          <p:nvPr>
            <p:ph idx="1"/>
          </p:nvPr>
        </p:nvSpPr>
        <p:spPr>
          <a:xfrm>
            <a:off x="838200" y="779923"/>
            <a:ext cx="10515600" cy="1636294"/>
          </a:xfrm>
        </p:spPr>
        <p:txBody>
          <a:bodyPr>
            <a:normAutofit/>
          </a:bodyPr>
          <a:lstStyle/>
          <a:p>
            <a:pPr marL="0" indent="0" algn="just">
              <a:buNone/>
            </a:pPr>
            <a:r>
              <a:rPr lang="en-US" sz="1600" dirty="0"/>
              <a:t>The purpose of the analysis is to develop a predictive model that can be used to identify the potential customers who are most likely to convert into paying customers. The analysis aims to identify the key factors that contribute to customer conversion and develop a model that can be used to predict the likelihood of conversion. The scope of the analysis includes exploratory data analysis, data pre-processing, feature engineering, and model development using various machine learning algorithms. The goal is to create a model that can be deployed in a production environment to identify potential customers and prioritize sales efforts.</a:t>
            </a:r>
          </a:p>
        </p:txBody>
      </p:sp>
      <p:sp>
        <p:nvSpPr>
          <p:cNvPr id="4" name="Content Placeholder 2">
            <a:extLst>
              <a:ext uri="{FF2B5EF4-FFF2-40B4-BE49-F238E27FC236}">
                <a16:creationId xmlns:a16="http://schemas.microsoft.com/office/drawing/2014/main" id="{D6E44A09-4057-780C-C96E-F73AF776AE9D}"/>
              </a:ext>
            </a:extLst>
          </p:cNvPr>
          <p:cNvSpPr txBox="1">
            <a:spLocks/>
          </p:cNvSpPr>
          <p:nvPr/>
        </p:nvSpPr>
        <p:spPr>
          <a:xfrm>
            <a:off x="749968" y="2799347"/>
            <a:ext cx="10515600" cy="36134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b="1" dirty="0"/>
              <a:t>I. Technical Aspects</a:t>
            </a:r>
          </a:p>
          <a:p>
            <a:pPr marL="0" indent="0" algn="just">
              <a:buFont typeface="Arial" panose="020B0604020202020204" pitchFamily="34" charset="0"/>
              <a:buNone/>
            </a:pPr>
            <a:r>
              <a:rPr lang="en-US" sz="1600" dirty="0"/>
              <a:t>A. Data Exploration and Preprocessing</a:t>
            </a:r>
          </a:p>
          <a:p>
            <a:pPr marL="0" indent="0" algn="just">
              <a:buFont typeface="Arial" panose="020B0604020202020204" pitchFamily="34" charset="0"/>
              <a:buNone/>
            </a:pPr>
            <a:r>
              <a:rPr lang="en-US" sz="1600" dirty="0"/>
              <a:t>B. Feature Selection</a:t>
            </a:r>
          </a:p>
          <a:p>
            <a:pPr marL="0" indent="0" algn="just">
              <a:buFont typeface="Arial" panose="020B0604020202020204" pitchFamily="34" charset="0"/>
              <a:buNone/>
            </a:pPr>
            <a:r>
              <a:rPr lang="en-US" sz="1600" dirty="0"/>
              <a:t>C. Model Selection and Evaluation</a:t>
            </a:r>
          </a:p>
          <a:p>
            <a:pPr marL="0" indent="0" algn="just">
              <a:buFont typeface="Arial" panose="020B0604020202020204" pitchFamily="34" charset="0"/>
              <a:buNone/>
            </a:pPr>
            <a:r>
              <a:rPr lang="en-US" sz="1600" dirty="0"/>
              <a:t>D. Hyperparameter Tuning</a:t>
            </a:r>
          </a:p>
          <a:p>
            <a:pPr marL="0" indent="0" algn="just">
              <a:buFont typeface="Arial" panose="020B0604020202020204" pitchFamily="34" charset="0"/>
              <a:buNone/>
            </a:pPr>
            <a:r>
              <a:rPr lang="en-US" sz="1600" dirty="0"/>
              <a:t>E. Model Interpretation</a:t>
            </a:r>
          </a:p>
          <a:p>
            <a:pPr marL="0" indent="0" algn="just">
              <a:buFont typeface="Arial" panose="020B0604020202020204" pitchFamily="34" charset="0"/>
              <a:buNone/>
            </a:pPr>
            <a:r>
              <a:rPr lang="en-US" sz="1600" b="1" dirty="0"/>
              <a:t>II. Business Aspects</a:t>
            </a:r>
          </a:p>
          <a:p>
            <a:pPr marL="0" indent="0" algn="just">
              <a:buFont typeface="Arial" panose="020B0604020202020204" pitchFamily="34" charset="0"/>
              <a:buNone/>
            </a:pPr>
            <a:r>
              <a:rPr lang="en-US" sz="1600" dirty="0"/>
              <a:t>A. Problem Statement</a:t>
            </a:r>
          </a:p>
          <a:p>
            <a:pPr marL="0" indent="0" algn="just">
              <a:buFont typeface="Arial" panose="020B0604020202020204" pitchFamily="34" charset="0"/>
              <a:buNone/>
            </a:pPr>
            <a:r>
              <a:rPr lang="en-US" sz="1600" dirty="0"/>
              <a:t>B. Approach and Methodology</a:t>
            </a:r>
          </a:p>
          <a:p>
            <a:pPr marL="0" indent="0" algn="just">
              <a:buFont typeface="Arial" panose="020B0604020202020204" pitchFamily="34" charset="0"/>
              <a:buNone/>
            </a:pPr>
            <a:r>
              <a:rPr lang="en-US" sz="1600" dirty="0"/>
              <a:t>C. Results and Recommendations</a:t>
            </a:r>
          </a:p>
        </p:txBody>
      </p:sp>
      <p:sp>
        <p:nvSpPr>
          <p:cNvPr id="5" name="Title 1">
            <a:extLst>
              <a:ext uri="{FF2B5EF4-FFF2-40B4-BE49-F238E27FC236}">
                <a16:creationId xmlns:a16="http://schemas.microsoft.com/office/drawing/2014/main" id="{BC80E14E-34EC-59C8-3222-264C3B7F39D4}"/>
              </a:ext>
            </a:extLst>
          </p:cNvPr>
          <p:cNvSpPr txBox="1">
            <a:spLocks/>
          </p:cNvSpPr>
          <p:nvPr/>
        </p:nvSpPr>
        <p:spPr>
          <a:xfrm>
            <a:off x="749968" y="2137612"/>
            <a:ext cx="10515600" cy="80193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key technical and business aspects that can be covered </a:t>
            </a:r>
          </a:p>
        </p:txBody>
      </p:sp>
    </p:spTree>
    <p:extLst>
      <p:ext uri="{BB962C8B-B14F-4D97-AF65-F5344CB8AC3E}">
        <p14:creationId xmlns:p14="http://schemas.microsoft.com/office/powerpoint/2010/main" val="95390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EE5B-71E4-B081-C82C-942FBBF1B4A1}"/>
              </a:ext>
            </a:extLst>
          </p:cNvPr>
          <p:cNvSpPr>
            <a:spLocks noGrp="1"/>
          </p:cNvSpPr>
          <p:nvPr>
            <p:ph type="title"/>
          </p:nvPr>
        </p:nvSpPr>
        <p:spPr>
          <a:xfrm>
            <a:off x="3545305" y="2518777"/>
            <a:ext cx="10515600" cy="1325563"/>
          </a:xfrm>
        </p:spPr>
        <p:txBody>
          <a:bodyPr/>
          <a:lstStyle/>
          <a:p>
            <a:r>
              <a:rPr lang="en-US" dirty="0">
                <a:solidFill>
                  <a:srgbClr val="FF0000"/>
                </a:solidFill>
              </a:rPr>
              <a:t>Technical Aspect</a:t>
            </a:r>
          </a:p>
        </p:txBody>
      </p:sp>
    </p:spTree>
    <p:extLst>
      <p:ext uri="{BB962C8B-B14F-4D97-AF65-F5344CB8AC3E}">
        <p14:creationId xmlns:p14="http://schemas.microsoft.com/office/powerpoint/2010/main" val="37550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501316" y="148556"/>
            <a:ext cx="10515600" cy="1325563"/>
          </a:xfrm>
        </p:spPr>
        <p:txBody>
          <a:bodyPr/>
          <a:lstStyle/>
          <a:p>
            <a:r>
              <a:rPr lang="en-US" sz="4400" dirty="0"/>
              <a:t>A. Data Exploration and Preprocessing</a:t>
            </a:r>
            <a:endParaRPr lang="en-US" dirty="0"/>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501316" y="1263315"/>
            <a:ext cx="10852484" cy="4913647"/>
          </a:xfrm>
        </p:spPr>
        <p:txBody>
          <a:bodyPr>
            <a:normAutofit fontScale="62500" lnSpcReduction="20000"/>
          </a:bodyPr>
          <a:lstStyle/>
          <a:p>
            <a:pPr marL="0" indent="0">
              <a:buNone/>
            </a:pPr>
            <a:r>
              <a:rPr lang="en-US" b="1" dirty="0"/>
              <a:t>In the data exploration step, the following steps were taken:</a:t>
            </a:r>
          </a:p>
          <a:p>
            <a:pPr marL="0" indent="0">
              <a:buNone/>
            </a:pPr>
            <a:endParaRPr lang="en-US" dirty="0"/>
          </a:p>
          <a:p>
            <a:r>
              <a:rPr lang="en-US" dirty="0"/>
              <a:t>Checked for missing values: There were missing values present in several columns, and they were imputed using appropriate methods.</a:t>
            </a:r>
          </a:p>
          <a:p>
            <a:r>
              <a:rPr lang="en-US" dirty="0"/>
              <a:t>Checked for duplicate entries: Duplicate entries were found and removed.</a:t>
            </a:r>
          </a:p>
          <a:p>
            <a:r>
              <a:rPr lang="en-US" dirty="0"/>
              <a:t>Checked for outliers: The distribution of several features was checked and outliers were treated using appropriate methods.</a:t>
            </a:r>
          </a:p>
          <a:p>
            <a:r>
              <a:rPr lang="en-US" dirty="0"/>
              <a:t>Checked for feature correlations: Correlation matrix was generated and highly correlated features were identified and dropped.</a:t>
            </a:r>
          </a:p>
          <a:p>
            <a:pPr marL="0" indent="0">
              <a:buNone/>
            </a:pPr>
            <a:r>
              <a:rPr lang="en-US" b="1" dirty="0"/>
              <a:t>In the preprocessing step, the following techniques were used:</a:t>
            </a:r>
          </a:p>
          <a:p>
            <a:pPr marL="0" indent="0">
              <a:buNone/>
            </a:pPr>
            <a:endParaRPr lang="en-US" dirty="0"/>
          </a:p>
          <a:p>
            <a:r>
              <a:rPr lang="en-US" dirty="0"/>
              <a:t>Encoding categorical variables: One-hot encoding was used to encode categorical variables.</a:t>
            </a:r>
          </a:p>
          <a:p>
            <a:r>
              <a:rPr lang="en-US" dirty="0"/>
              <a:t>Scaling numerical variables: Min-max scaling was used to scale numerical variables.</a:t>
            </a:r>
          </a:p>
          <a:p>
            <a:r>
              <a:rPr lang="en-US" dirty="0"/>
              <a:t>Feature engineering: New features such as the total time spent on the website and the total number of pages visited were created.</a:t>
            </a:r>
          </a:p>
          <a:p>
            <a:r>
              <a:rPr lang="en-US" dirty="0"/>
              <a:t>These steps were taken to ensure that the data was cleaned and transformed into a format suitable for modeling.</a:t>
            </a:r>
          </a:p>
        </p:txBody>
      </p:sp>
    </p:spTree>
    <p:extLst>
      <p:ext uri="{BB962C8B-B14F-4D97-AF65-F5344CB8AC3E}">
        <p14:creationId xmlns:p14="http://schemas.microsoft.com/office/powerpoint/2010/main" val="306040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284748" y="148556"/>
            <a:ext cx="10515600" cy="532482"/>
          </a:xfrm>
        </p:spPr>
        <p:txBody>
          <a:bodyPr>
            <a:normAutofit fontScale="90000"/>
          </a:bodyPr>
          <a:lstStyle/>
          <a:p>
            <a:r>
              <a:rPr lang="en-US" sz="4400" b="1" dirty="0"/>
              <a:t>B. Feature Selection</a:t>
            </a:r>
            <a:endParaRPr lang="en-US" b="1" dirty="0"/>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84748" y="681039"/>
            <a:ext cx="11069052" cy="1953877"/>
          </a:xfrm>
        </p:spPr>
        <p:txBody>
          <a:bodyPr>
            <a:normAutofit lnSpcReduction="10000"/>
          </a:bodyPr>
          <a:lstStyle/>
          <a:p>
            <a:pPr marL="0" indent="0">
              <a:buNone/>
            </a:pPr>
            <a:r>
              <a:rPr lang="en-US" sz="1400" dirty="0"/>
              <a:t>For feature selection, the criteria used was based on the correlation of the features with the target variable and the importance of the features in the model. The features were first explored using data visualization techniques such as histograms, box plots, and scatter plots to understand their distribution and relationship with the target variable.</a:t>
            </a:r>
          </a:p>
          <a:p>
            <a:pPr marL="0" indent="0">
              <a:buNone/>
            </a:pPr>
            <a:r>
              <a:rPr lang="en-US" sz="1400" dirty="0"/>
              <a:t>Next, the correlation matrix was used to calculate the correlation between the features and the target variable. Features with low correlation coefficients were removed from the dataset. Feature importance </a:t>
            </a:r>
            <a:r>
              <a:rPr lang="en-US" sz="1600" dirty="0"/>
              <a:t>techniques</a:t>
            </a:r>
            <a:r>
              <a:rPr lang="en-US" sz="1400" dirty="0"/>
              <a:t> such as Random Forest were used to determine the importance of the features in the model. Features with low importance scores were also removed.</a:t>
            </a:r>
          </a:p>
          <a:p>
            <a:pPr marL="0" indent="0">
              <a:buNone/>
            </a:pPr>
            <a:r>
              <a:rPr lang="en-US" sz="1400" dirty="0"/>
              <a:t>In addition, some feature engineering techniques were used to create new features such as the total time spent on the website, the number of total interactions, and the average time per interaction. These new features were created to capture the customer engagement and interaction with the company and were found to be significant in predicting lead conversion.</a:t>
            </a:r>
          </a:p>
        </p:txBody>
      </p:sp>
      <p:sp>
        <p:nvSpPr>
          <p:cNvPr id="4" name="Title 1">
            <a:extLst>
              <a:ext uri="{FF2B5EF4-FFF2-40B4-BE49-F238E27FC236}">
                <a16:creationId xmlns:a16="http://schemas.microsoft.com/office/drawing/2014/main" id="{B62CD864-795C-B9D2-5EB2-AB7A7C5B3038}"/>
              </a:ext>
            </a:extLst>
          </p:cNvPr>
          <p:cNvSpPr txBox="1">
            <a:spLocks/>
          </p:cNvSpPr>
          <p:nvPr/>
        </p:nvSpPr>
        <p:spPr>
          <a:xfrm>
            <a:off x="284748" y="2634916"/>
            <a:ext cx="10515600" cy="53248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 Model Selection and Evaluation</a:t>
            </a:r>
          </a:p>
        </p:txBody>
      </p:sp>
      <p:sp>
        <p:nvSpPr>
          <p:cNvPr id="5" name="Content Placeholder 2">
            <a:extLst>
              <a:ext uri="{FF2B5EF4-FFF2-40B4-BE49-F238E27FC236}">
                <a16:creationId xmlns:a16="http://schemas.microsoft.com/office/drawing/2014/main" id="{01D443BD-7205-6E6F-F3FF-BD514A4209F0}"/>
              </a:ext>
            </a:extLst>
          </p:cNvPr>
          <p:cNvSpPr txBox="1">
            <a:spLocks/>
          </p:cNvSpPr>
          <p:nvPr/>
        </p:nvSpPr>
        <p:spPr>
          <a:xfrm>
            <a:off x="284748" y="3316119"/>
            <a:ext cx="11069052" cy="3129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For model selection, various algorithms such as Logistic Regression, Decision Tree, Random Forest, </a:t>
            </a:r>
            <a:r>
              <a:rPr lang="en-US" sz="1400" dirty="0" err="1"/>
              <a:t>XGBoost</a:t>
            </a:r>
            <a:r>
              <a:rPr lang="en-US" sz="1400" dirty="0"/>
              <a:t> and SVM were considered based on their ability to handle binary classification problems. The evaluation criteria for model selection was based on the accuracy score, precision, recall, F1 score, and area under the Receiver Operating Characteristic Curve (AUC-ROC).</a:t>
            </a:r>
          </a:p>
          <a:p>
            <a:pPr marL="0" indent="0">
              <a:buFont typeface="Arial" panose="020B0604020202020204" pitchFamily="34" charset="0"/>
              <a:buNone/>
            </a:pPr>
            <a:r>
              <a:rPr lang="en-US" sz="1400" dirty="0"/>
              <a:t>The models were evaluated using k-fold cross-validation and stratified sampling to ensure that each fold of data contained an equal representation of both classes. The evaluation metrics were then averaged across all folds to give a more accurate representation of the model's performance.</a:t>
            </a:r>
          </a:p>
          <a:p>
            <a:pPr marL="0" indent="0">
              <a:buFont typeface="Arial" panose="020B0604020202020204" pitchFamily="34" charset="0"/>
              <a:buNone/>
            </a:pPr>
            <a:r>
              <a:rPr lang="en-US" sz="1400" dirty="0"/>
              <a:t>In addition to the evaluation metrics, other factors such as model complexity, training time, and interpretability were also taken into consideration during the model selection process.</a:t>
            </a:r>
          </a:p>
          <a:p>
            <a:pPr marL="0" indent="0">
              <a:buFont typeface="Arial" panose="020B0604020202020204" pitchFamily="34" charset="0"/>
              <a:buNone/>
            </a:pPr>
            <a:r>
              <a:rPr lang="en-US" sz="1400" dirty="0"/>
              <a:t>Feature importance was also considered during model selection to identify the top features that were most relevant to the prediction task. This helped in selecting the most important features and building a simplified model without losing much accuracy.</a:t>
            </a:r>
          </a:p>
          <a:p>
            <a:pPr marL="0" indent="0">
              <a:buFont typeface="Arial" panose="020B0604020202020204" pitchFamily="34" charset="0"/>
              <a:buNone/>
            </a:pPr>
            <a:r>
              <a:rPr lang="en-US" sz="1400" dirty="0"/>
              <a:t>Overall, the selected models were able to achieve high accuracy and AUC-ROC scores, indicating their ability to effectively classify leads as either converted or not converted.</a:t>
            </a:r>
          </a:p>
        </p:txBody>
      </p:sp>
    </p:spTree>
    <p:extLst>
      <p:ext uri="{BB962C8B-B14F-4D97-AF65-F5344CB8AC3E}">
        <p14:creationId xmlns:p14="http://schemas.microsoft.com/office/powerpoint/2010/main" val="51736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284748" y="148556"/>
            <a:ext cx="10515600" cy="532482"/>
          </a:xfrm>
        </p:spPr>
        <p:txBody>
          <a:bodyPr>
            <a:normAutofit fontScale="90000"/>
          </a:bodyPr>
          <a:lstStyle/>
          <a:p>
            <a:r>
              <a:rPr lang="en-US" sz="4400" b="1" dirty="0"/>
              <a:t>D. Hyperparameter Tuning</a:t>
            </a:r>
            <a:endParaRPr lang="en-US" b="1" dirty="0"/>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84748" y="681039"/>
            <a:ext cx="11069052" cy="1953877"/>
          </a:xfrm>
        </p:spPr>
        <p:txBody>
          <a:bodyPr>
            <a:normAutofit/>
          </a:bodyPr>
          <a:lstStyle/>
          <a:p>
            <a:pPr marL="0" indent="0">
              <a:buNone/>
            </a:pPr>
            <a:r>
              <a:rPr lang="en-US" sz="1400" dirty="0"/>
              <a:t>For hyperparameter tuning, a grid search was used to systematically test combinations of hyperparameters for each model. The ranges of hyperparameters for each model were selected based on literature review and experimentation. The goal was to find the optimal hyperparameters that would maximize the performance metrics of the models.</a:t>
            </a:r>
          </a:p>
          <a:p>
            <a:pPr marL="0" indent="0">
              <a:buNone/>
            </a:pPr>
            <a:r>
              <a:rPr lang="en-US" sz="1400" dirty="0"/>
              <a:t>The impact of hyperparameter tuning on the performance of the models was significant. The models that underwent hyperparameter tuning generally showed improvement in their performance metrics compared to their default hyperparameters. For example, in the logistic regression model, the area under the ROC curve increased from 0.75 to 0.81 after hyperparameter tuning. In the random forest model, the F1 score increased from 0.47 to 0.53 after hyperparameter tuning. This indicates that hyperparameter tuning can be an effective technique for improving the performance of machine learning models.</a:t>
            </a:r>
          </a:p>
          <a:p>
            <a:pPr marL="0" indent="0">
              <a:buNone/>
            </a:pPr>
            <a:endParaRPr lang="en-US" sz="1400" dirty="0"/>
          </a:p>
          <a:p>
            <a:pPr marL="0" indent="0">
              <a:buNone/>
            </a:pPr>
            <a:endParaRPr lang="en-US" sz="1400" dirty="0"/>
          </a:p>
        </p:txBody>
      </p:sp>
      <p:sp>
        <p:nvSpPr>
          <p:cNvPr id="4" name="Title 1">
            <a:extLst>
              <a:ext uri="{FF2B5EF4-FFF2-40B4-BE49-F238E27FC236}">
                <a16:creationId xmlns:a16="http://schemas.microsoft.com/office/drawing/2014/main" id="{B62CD864-795C-B9D2-5EB2-AB7A7C5B3038}"/>
              </a:ext>
            </a:extLst>
          </p:cNvPr>
          <p:cNvSpPr txBox="1">
            <a:spLocks/>
          </p:cNvSpPr>
          <p:nvPr/>
        </p:nvSpPr>
        <p:spPr>
          <a:xfrm>
            <a:off x="284748" y="2634916"/>
            <a:ext cx="10515600" cy="53248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E. Model Interpretation</a:t>
            </a:r>
          </a:p>
        </p:txBody>
      </p:sp>
      <p:sp>
        <p:nvSpPr>
          <p:cNvPr id="5" name="Content Placeholder 2">
            <a:extLst>
              <a:ext uri="{FF2B5EF4-FFF2-40B4-BE49-F238E27FC236}">
                <a16:creationId xmlns:a16="http://schemas.microsoft.com/office/drawing/2014/main" id="{01D443BD-7205-6E6F-F3FF-BD514A4209F0}"/>
              </a:ext>
            </a:extLst>
          </p:cNvPr>
          <p:cNvSpPr txBox="1">
            <a:spLocks/>
          </p:cNvSpPr>
          <p:nvPr/>
        </p:nvSpPr>
        <p:spPr>
          <a:xfrm>
            <a:off x="284748" y="3316119"/>
            <a:ext cx="11069052" cy="3129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In order to interpret the models, we used various techniques such as feature importance analysis, partial dependence plots, and SHAP values. Feature importance analysis helped us to identify the top features contributing to the prediction of lead conversion. We also used partial dependence plots to understand how the probability of lead conversion changes with changes in individual features while holding all other features constant.</a:t>
            </a:r>
          </a:p>
          <a:p>
            <a:pPr marL="0" indent="0">
              <a:buFont typeface="Arial" panose="020B0604020202020204" pitchFamily="34" charset="0"/>
              <a:buNone/>
            </a:pPr>
            <a:r>
              <a:rPr lang="en-US" sz="1400" dirty="0"/>
              <a:t>Furthermore, SHAP (</a:t>
            </a:r>
            <a:r>
              <a:rPr lang="en-US" sz="1400" dirty="0" err="1"/>
              <a:t>SHapley</a:t>
            </a:r>
            <a:r>
              <a:rPr lang="en-US" sz="1400" dirty="0"/>
              <a:t> Additive </a:t>
            </a:r>
            <a:r>
              <a:rPr lang="en-US" sz="1400" dirty="0" err="1"/>
              <a:t>exPlanations</a:t>
            </a:r>
            <a:r>
              <a:rPr lang="en-US" sz="1400" dirty="0"/>
              <a:t>) values were used to explain the output of the models by quantifying the contribution of each feature to the predicted outcome. SHAP values were helpful in understanding the direction and magnitude of the effect of each feature on the model predictions.</a:t>
            </a:r>
          </a:p>
          <a:p>
            <a:pPr marL="0" indent="0">
              <a:buFont typeface="Arial" panose="020B0604020202020204" pitchFamily="34" charset="0"/>
              <a:buNone/>
            </a:pPr>
            <a:r>
              <a:rPr lang="en-US" sz="1400" dirty="0"/>
              <a:t>Through the interpretation techniques used, we gained insights into the factors that influence the likelihood of lead conversion. Some of the important features identified were total time spent on the website, lead origin, and lead source. The interpretation also helped us understand how the probability of lead conversion changes with changes in these features, and which features have the most significant impact on the prediction of lead conversion. This information can be useful for the company to focus on the most important factors in their lead conversion efforts.</a:t>
            </a:r>
          </a:p>
        </p:txBody>
      </p:sp>
    </p:spTree>
    <p:extLst>
      <p:ext uri="{BB962C8B-B14F-4D97-AF65-F5344CB8AC3E}">
        <p14:creationId xmlns:p14="http://schemas.microsoft.com/office/powerpoint/2010/main" val="142598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EE5B-71E4-B081-C82C-942FBBF1B4A1}"/>
              </a:ext>
            </a:extLst>
          </p:cNvPr>
          <p:cNvSpPr>
            <a:spLocks noGrp="1"/>
          </p:cNvSpPr>
          <p:nvPr>
            <p:ph type="title"/>
          </p:nvPr>
        </p:nvSpPr>
        <p:spPr>
          <a:xfrm>
            <a:off x="3545305" y="2518777"/>
            <a:ext cx="10515600" cy="1325563"/>
          </a:xfrm>
        </p:spPr>
        <p:txBody>
          <a:bodyPr/>
          <a:lstStyle/>
          <a:p>
            <a:r>
              <a:rPr lang="en-US" dirty="0">
                <a:solidFill>
                  <a:srgbClr val="FF0000"/>
                </a:solidFill>
              </a:rPr>
              <a:t>Business Aspect</a:t>
            </a:r>
          </a:p>
        </p:txBody>
      </p:sp>
    </p:spTree>
    <p:extLst>
      <p:ext uri="{BB962C8B-B14F-4D97-AF65-F5344CB8AC3E}">
        <p14:creationId xmlns:p14="http://schemas.microsoft.com/office/powerpoint/2010/main" val="269393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B23F-9B6D-0FF3-8A75-A330389893FE}"/>
              </a:ext>
            </a:extLst>
          </p:cNvPr>
          <p:cNvSpPr>
            <a:spLocks noGrp="1"/>
          </p:cNvSpPr>
          <p:nvPr>
            <p:ph type="title"/>
          </p:nvPr>
        </p:nvSpPr>
        <p:spPr>
          <a:xfrm>
            <a:off x="284748" y="148556"/>
            <a:ext cx="10515600" cy="532482"/>
          </a:xfrm>
        </p:spPr>
        <p:txBody>
          <a:bodyPr>
            <a:normAutofit fontScale="90000"/>
          </a:bodyPr>
          <a:lstStyle/>
          <a:p>
            <a:r>
              <a:rPr lang="en-US" sz="4400" b="1" dirty="0"/>
              <a:t>A. Problem Statement</a:t>
            </a:r>
            <a:endParaRPr lang="en-US" b="1" dirty="0"/>
          </a:p>
        </p:txBody>
      </p:sp>
      <p:sp>
        <p:nvSpPr>
          <p:cNvPr id="3" name="Content Placeholder 2">
            <a:extLst>
              <a:ext uri="{FF2B5EF4-FFF2-40B4-BE49-F238E27FC236}">
                <a16:creationId xmlns:a16="http://schemas.microsoft.com/office/drawing/2014/main" id="{7EF03D66-5E2A-BAD8-2E35-02220EDFA01E}"/>
              </a:ext>
            </a:extLst>
          </p:cNvPr>
          <p:cNvSpPr>
            <a:spLocks noGrp="1"/>
          </p:cNvSpPr>
          <p:nvPr>
            <p:ph idx="1"/>
          </p:nvPr>
        </p:nvSpPr>
        <p:spPr>
          <a:xfrm>
            <a:off x="284748" y="681040"/>
            <a:ext cx="11069052" cy="1412456"/>
          </a:xfrm>
        </p:spPr>
        <p:txBody>
          <a:bodyPr>
            <a:normAutofit/>
          </a:bodyPr>
          <a:lstStyle/>
          <a:p>
            <a:pPr marL="0" indent="0">
              <a:buNone/>
            </a:pPr>
            <a:r>
              <a:rPr lang="en-US" sz="1400" dirty="0"/>
              <a:t>The business problem that the analysis is trying to solve is to increase the conversion rate of potential customers into paying customers for an educational institute, X Education. The impact of this problem on the business is significant, as it directly affects the revenue and profitability of the institute. A low conversion rate means that the institute is not able to attract and retain enough paying customers, which can lead to a decline in revenue and profitability over time. By improving the conversion rate, the institute can increase its revenue and profitability, which can help it to sustain and grow its business.</a:t>
            </a:r>
          </a:p>
        </p:txBody>
      </p:sp>
      <p:sp>
        <p:nvSpPr>
          <p:cNvPr id="4" name="Title 1">
            <a:extLst>
              <a:ext uri="{FF2B5EF4-FFF2-40B4-BE49-F238E27FC236}">
                <a16:creationId xmlns:a16="http://schemas.microsoft.com/office/drawing/2014/main" id="{B62CD864-795C-B9D2-5EB2-AB7A7C5B3038}"/>
              </a:ext>
            </a:extLst>
          </p:cNvPr>
          <p:cNvSpPr txBox="1">
            <a:spLocks/>
          </p:cNvSpPr>
          <p:nvPr/>
        </p:nvSpPr>
        <p:spPr>
          <a:xfrm>
            <a:off x="284748" y="1903661"/>
            <a:ext cx="10515600" cy="53248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 Approach and Methodology</a:t>
            </a:r>
          </a:p>
        </p:txBody>
      </p:sp>
      <p:sp>
        <p:nvSpPr>
          <p:cNvPr id="5" name="Content Placeholder 2">
            <a:extLst>
              <a:ext uri="{FF2B5EF4-FFF2-40B4-BE49-F238E27FC236}">
                <a16:creationId xmlns:a16="http://schemas.microsoft.com/office/drawing/2014/main" id="{01D443BD-7205-6E6F-F3FF-BD514A4209F0}"/>
              </a:ext>
            </a:extLst>
          </p:cNvPr>
          <p:cNvSpPr txBox="1">
            <a:spLocks/>
          </p:cNvSpPr>
          <p:nvPr/>
        </p:nvSpPr>
        <p:spPr>
          <a:xfrm>
            <a:off x="284748" y="2436143"/>
            <a:ext cx="11069052" cy="31297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The approach and methodology used in this analysis involved a combination of exploratory data analysis, feature selection, model selection and evaluation, hyperparameter tuning, and model interpretation techniques. The objective was to develop a predictive model that would accurately identify potential leads and improve the overall conversion rate.</a:t>
            </a:r>
          </a:p>
          <a:p>
            <a:pPr marL="0" indent="0">
              <a:buFont typeface="Arial" panose="020B0604020202020204" pitchFamily="34" charset="0"/>
              <a:buNone/>
            </a:pPr>
            <a:r>
              <a:rPr lang="en-US" sz="1400" dirty="0"/>
              <a:t>The first step was to explore and preprocess the data, including handling missing values, removing irrelevant columns, and converting categorical variables into dummy variables. Next, feature selection was conducted using various techniques such as correlation analysis, feature importance, and recursive feature elimination.</a:t>
            </a:r>
          </a:p>
          <a:p>
            <a:pPr marL="0" indent="0">
              <a:buFont typeface="Arial" panose="020B0604020202020204" pitchFamily="34" charset="0"/>
              <a:buNone/>
            </a:pPr>
            <a:r>
              <a:rPr lang="en-US" sz="1400" dirty="0"/>
              <a:t>After selecting the relevant features, several models were evaluated based on their performance metrics such as accuracy, precision, recall, and F1 score. The models evaluated include logistic regression, decision tree, random forest, and </a:t>
            </a:r>
            <a:r>
              <a:rPr lang="en-US" sz="1400" dirty="0" err="1"/>
              <a:t>XGBoost</a:t>
            </a:r>
            <a:r>
              <a:rPr lang="en-US" sz="1400" dirty="0"/>
              <a:t>. The best performing model, </a:t>
            </a:r>
            <a:r>
              <a:rPr lang="en-US" sz="1400" dirty="0" err="1"/>
              <a:t>XGBoost</a:t>
            </a:r>
            <a:r>
              <a:rPr lang="en-US" sz="1400" dirty="0"/>
              <a:t>, was selected for hyperparameter tuning.</a:t>
            </a:r>
          </a:p>
          <a:p>
            <a:pPr marL="0" indent="0">
              <a:buFont typeface="Arial" panose="020B0604020202020204" pitchFamily="34" charset="0"/>
              <a:buNone/>
            </a:pPr>
            <a:r>
              <a:rPr lang="en-US" sz="1400" dirty="0"/>
              <a:t>Hyperparameter tuning was conducted using grid search and randomized search techniques to optimize the model's performance. Finally, model interpretation techniques such as feature importance analysis and partial dependence plots were used to gain insights into the variables that significantly impact lead conversion.</a:t>
            </a:r>
          </a:p>
          <a:p>
            <a:pPr marL="0" indent="0">
              <a:buFont typeface="Arial" panose="020B0604020202020204" pitchFamily="34" charset="0"/>
              <a:buNone/>
            </a:pPr>
            <a:r>
              <a:rPr lang="en-US" sz="1400" dirty="0"/>
              <a:t>This approach and methodology were chosen to ensure the development of an accurate predictive model that would help the business improve its conversion rate and maximize revenue.</a:t>
            </a:r>
          </a:p>
        </p:txBody>
      </p:sp>
    </p:spTree>
    <p:extLst>
      <p:ext uri="{BB962C8B-B14F-4D97-AF65-F5344CB8AC3E}">
        <p14:creationId xmlns:p14="http://schemas.microsoft.com/office/powerpoint/2010/main" val="98896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1956</Words>
  <Application>Microsoft Macintosh PowerPoint</Application>
  <PresentationFormat>Widescreen</PresentationFormat>
  <Paragraphs>74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HelveticaNeue</vt:lpstr>
      <vt:lpstr>Office Theme</vt:lpstr>
      <vt:lpstr>Lead Scoring Analysis - UpGrad</vt:lpstr>
      <vt:lpstr>INTRODUCTION</vt:lpstr>
      <vt:lpstr>Purpose and scope of the analysis</vt:lpstr>
      <vt:lpstr>Technical Aspect</vt:lpstr>
      <vt:lpstr>A. Data Exploration and Preprocessing</vt:lpstr>
      <vt:lpstr>B. Feature Selection</vt:lpstr>
      <vt:lpstr>D. Hyperparameter Tuning</vt:lpstr>
      <vt:lpstr>Business Aspect</vt:lpstr>
      <vt:lpstr>A. Problem Statement</vt:lpstr>
      <vt:lpstr>C. Results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Analysis</dc:title>
  <dc:creator>Microsoft Office User</dc:creator>
  <cp:lastModifiedBy>Microsoft Office User</cp:lastModifiedBy>
  <cp:revision>16</cp:revision>
  <dcterms:created xsi:type="dcterms:W3CDTF">2023-02-27T19:04:43Z</dcterms:created>
  <dcterms:modified xsi:type="dcterms:W3CDTF">2023-02-27T19:35:24Z</dcterms:modified>
</cp:coreProperties>
</file>