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0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0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o1HlCfebKSYpqWa1FzH5ELfvA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03895C-0F46-4A7C-987B-FE2E5DF14A40}">
  <a:tblStyle styleId="{BB03895C-0F46-4A7C-987B-FE2E5DF14A4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1E7"/>
          </a:solidFill>
        </a:fill>
      </a:tcStyle>
    </a:wholeTbl>
    <a:band1H>
      <a:tcTxStyle b="off" i="off"/>
      <a:tcStyle>
        <a:tcBdr/>
        <a:fill>
          <a:solidFill>
            <a:srgbClr val="FBE2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BE2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4DCD169-D7B7-4483-BB35-8409F53CB39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1"/>
  </p:normalViewPr>
  <p:slideViewPr>
    <p:cSldViewPr snapToGrid="0">
      <p:cViewPr varScale="1">
        <p:scale>
          <a:sx n="101" d="100"/>
          <a:sy n="101" d="100"/>
        </p:scale>
        <p:origin x="1000" y="200"/>
      </p:cViewPr>
      <p:guideLst>
        <p:guide orient="horz" pos="2004"/>
        <p:guide pos="3840"/>
        <p:guide orient="horz" pos="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" name="Google Shape;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3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1220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209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1401454" y="2327728"/>
            <a:ext cx="9389093" cy="877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rgbClr val="F4AB35"/>
                </a:solidFill>
                <a:latin typeface="+mn-lt"/>
                <a:ea typeface="Lato"/>
                <a:cs typeface="Lato"/>
                <a:sym typeface="Lato"/>
              </a:rPr>
              <a:t>Credit Card Fraud Detection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sz="2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3753948" y="1686441"/>
            <a:ext cx="4684105" cy="3485119"/>
          </a:xfrm>
          <a:prstGeom prst="roundRect">
            <a:avLst>
              <a:gd name="adj" fmla="val 9140"/>
            </a:avLst>
          </a:prstGeom>
          <a:noFill/>
          <a:ln w="25400" cap="flat" cmpd="sng">
            <a:solidFill>
              <a:srgbClr val="FAA7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Objective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findings</a:t>
            </a:r>
            <a:endParaRPr lang="en-US" dirty="0">
              <a:ea typeface="Lato"/>
            </a:endParaRPr>
          </a:p>
          <a:p>
            <a:pPr marL="342900" indent="-342900">
              <a:spcBef>
                <a:spcPts val="800"/>
              </a:spcBef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Cost Benefit Analysis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Appendix: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methodology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/>
        </p:nvSpPr>
        <p:spPr>
          <a:xfrm>
            <a:off x="2756406" y="204321"/>
            <a:ext cx="66791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194950" y="2710279"/>
            <a:ext cx="9802200" cy="1374091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objective of the Credit Card Fraud Detection Capstone Project is to develop a machine learning model to identify and predict fraudulent credit card transactions.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/>
        </p:nvSpPr>
        <p:spPr>
          <a:xfrm>
            <a:off x="2756406" y="204321"/>
            <a:ext cx="66791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BACKGROUND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194955" y="1792924"/>
            <a:ext cx="9802091" cy="3272155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increasing number of fraudulent transactions poses a significant threat to credit card companies and banks.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tx1"/>
                </a:solidFill>
                <a:effectLst/>
                <a:latin typeface="Söhne"/>
              </a:rPr>
              <a:t>Banking fraud leads to financial loss, trust issues, and affects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rise in digital payment channels has resulted in more sophisticated fraud techniques.</a:t>
            </a:r>
          </a:p>
          <a:p>
            <a:pPr marL="720000" marR="0" lvl="0" indent="-220472" algn="l" rtl="0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/>
        </p:nvSpPr>
        <p:spPr>
          <a:xfrm>
            <a:off x="2756406" y="204321"/>
            <a:ext cx="66791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Findings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194955" y="883108"/>
            <a:ext cx="9802091" cy="5091788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Data exploration and pre-processing were performed, including data cleaning and feature engineering.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Class imbalance was observed in the dataset, with significantly fewer fraudulent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Oversampling using the ADASYN technique was applied to address class imbalance.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A Random Forest model was trained on the oversampled data to predict fraudulent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Model performance metrics, including precision, recall, and F1-score, were evaluated.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Cost-Benefit Analysis was conducted to assess the impact of the model on fraud detection.</a:t>
            </a:r>
          </a:p>
          <a:p>
            <a:pPr marL="720000" marR="0" lvl="0" indent="-220472" algn="l" rtl="0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1832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/>
        </p:nvSpPr>
        <p:spPr>
          <a:xfrm>
            <a:off x="2756406" y="204321"/>
            <a:ext cx="66791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3200" b="1" i="0" u="none" strike="noStrike" dirty="0">
                <a:effectLst/>
                <a:latin typeface="Söhne"/>
              </a:rPr>
              <a:t>Cost-Benefit Analysis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194955" y="1479194"/>
            <a:ext cx="9802091" cy="3899615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Month-wise transaction analysis was performed to understand transaction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average number of transactions per month was calculated.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average number of fraudulent transactions per month was determined.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average amount per fraud transaction was </a:t>
            </a:r>
            <a:r>
              <a:rPr lang="en-IN" sz="2400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analyzed</a:t>
            </a: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average number of transactions per month detected as fraud by the model was calculated.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average number of transactions per month that were fraudulent but not detected by the model (false negatives) was identified.</a:t>
            </a:r>
          </a:p>
          <a:p>
            <a:pPr marL="720000" marR="0" lvl="0" indent="-220472" algn="l" rtl="0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sz="1100"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3893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pgrade">
      <a:dk1>
        <a:srgbClr val="000000"/>
      </a:dk1>
      <a:lt1>
        <a:srgbClr val="FFFFFF"/>
      </a:lt1>
      <a:dk2>
        <a:srgbClr val="EE2C3C"/>
      </a:dk2>
      <a:lt2>
        <a:srgbClr val="E7E6E6"/>
      </a:lt2>
      <a:accent1>
        <a:srgbClr val="F4AB35"/>
      </a:accent1>
      <a:accent2>
        <a:srgbClr val="4890E4"/>
      </a:accent2>
      <a:accent3>
        <a:srgbClr val="5A5A5A"/>
      </a:accent3>
      <a:accent4>
        <a:srgbClr val="23AE73"/>
      </a:accent4>
      <a:accent5>
        <a:srgbClr val="0EC1C1"/>
      </a:accent5>
      <a:accent6>
        <a:srgbClr val="CE6EC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261</Words>
  <Application>Microsoft Macintosh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Lato</vt:lpstr>
      <vt:lpstr>Calibri</vt:lpstr>
      <vt:lpstr>Söhne</vt:lpstr>
      <vt:lpstr>Noto Sans Symbols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 Subramani</dc:creator>
  <cp:lastModifiedBy>Microsoft Office User</cp:lastModifiedBy>
  <cp:revision>38</cp:revision>
  <dcterms:modified xsi:type="dcterms:W3CDTF">2023-09-25T16:53:46Z</dcterms:modified>
</cp:coreProperties>
</file>