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C37A9-2F83-C549-AB0D-4D8F52206E8D}" type="datetimeFigureOut">
              <a:rPr lang="en-US" smtClean="0"/>
              <a:t>6/25/23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54919-B756-184D-9FBD-4DDFE6C2C1F5}" type="slidenum">
              <a:rPr lang="en-US" smtClean="0"/>
              <a:t>‹#›</a:t>
            </a:fld>
            <a:endParaRPr lang="en-US"/>
          </a:p>
        </p:txBody>
      </p:sp>
    </p:spTree>
    <p:extLst>
      <p:ext uri="{BB962C8B-B14F-4D97-AF65-F5344CB8AC3E}">
        <p14:creationId xmlns:p14="http://schemas.microsoft.com/office/powerpoint/2010/main" val="348512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554919-B756-184D-9FBD-4DDFE6C2C1F5}" type="slidenum">
              <a:rPr lang="en-US" smtClean="0"/>
              <a:t>1</a:t>
            </a:fld>
            <a:endParaRPr lang="en-US"/>
          </a:p>
        </p:txBody>
      </p:sp>
    </p:spTree>
    <p:extLst>
      <p:ext uri="{BB962C8B-B14F-4D97-AF65-F5344CB8AC3E}">
        <p14:creationId xmlns:p14="http://schemas.microsoft.com/office/powerpoint/2010/main" val="1669269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BB43B-CDFE-165E-E8F0-0C066BA709C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7AF336E-1012-52F4-550F-05D6CFAA20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2914CFF-9419-C697-D69C-E613645B0C85}"/>
              </a:ext>
            </a:extLst>
          </p:cNvPr>
          <p:cNvSpPr>
            <a:spLocks noGrp="1"/>
          </p:cNvSpPr>
          <p:nvPr>
            <p:ph type="dt" sz="half" idx="10"/>
          </p:nvPr>
        </p:nvSpPr>
        <p:spPr/>
        <p:txBody>
          <a:bodyPr/>
          <a:lstStyle/>
          <a:p>
            <a:fld id="{FE7BF670-4AE2-8140-A36C-6FA5E8127BB3}" type="datetimeFigureOut">
              <a:rPr lang="en-US" smtClean="0"/>
              <a:t>6/25/23</a:t>
            </a:fld>
            <a:endParaRPr lang="en-US"/>
          </a:p>
        </p:txBody>
      </p:sp>
      <p:sp>
        <p:nvSpPr>
          <p:cNvPr id="5" name="Footer Placeholder 4">
            <a:extLst>
              <a:ext uri="{FF2B5EF4-FFF2-40B4-BE49-F238E27FC236}">
                <a16:creationId xmlns:a16="http://schemas.microsoft.com/office/drawing/2014/main" id="{00A6561E-515E-A264-49E6-69B2636BA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1116B-8A3B-D236-D8CB-879109942397}"/>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67399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4CA8-885B-F927-1C30-3A948362639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BF28BCE-5A34-FBA3-9942-A3F8161247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E653C8B-99A6-2CF7-8F7D-2FE65A142520}"/>
              </a:ext>
            </a:extLst>
          </p:cNvPr>
          <p:cNvSpPr>
            <a:spLocks noGrp="1"/>
          </p:cNvSpPr>
          <p:nvPr>
            <p:ph type="dt" sz="half" idx="10"/>
          </p:nvPr>
        </p:nvSpPr>
        <p:spPr/>
        <p:txBody>
          <a:bodyPr/>
          <a:lstStyle/>
          <a:p>
            <a:fld id="{FE7BF670-4AE2-8140-A36C-6FA5E8127BB3}" type="datetimeFigureOut">
              <a:rPr lang="en-US" smtClean="0"/>
              <a:t>6/25/23</a:t>
            </a:fld>
            <a:endParaRPr lang="en-US"/>
          </a:p>
        </p:txBody>
      </p:sp>
      <p:sp>
        <p:nvSpPr>
          <p:cNvPr id="5" name="Footer Placeholder 4">
            <a:extLst>
              <a:ext uri="{FF2B5EF4-FFF2-40B4-BE49-F238E27FC236}">
                <a16:creationId xmlns:a16="http://schemas.microsoft.com/office/drawing/2014/main" id="{ADDFDE62-3551-D92F-A724-BBF257D2F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B7489-F409-6119-1D2C-540A8B245764}"/>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184271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32C3B-4FF4-DA78-B2BF-4DC3FE1A6E6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F6B001B-B0A1-2D3E-3A2B-E71EDFBA4D0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4CAFF9-D491-D5EA-74C3-BEB5B241C881}"/>
              </a:ext>
            </a:extLst>
          </p:cNvPr>
          <p:cNvSpPr>
            <a:spLocks noGrp="1"/>
          </p:cNvSpPr>
          <p:nvPr>
            <p:ph type="dt" sz="half" idx="10"/>
          </p:nvPr>
        </p:nvSpPr>
        <p:spPr/>
        <p:txBody>
          <a:bodyPr/>
          <a:lstStyle/>
          <a:p>
            <a:fld id="{FE7BF670-4AE2-8140-A36C-6FA5E8127BB3}" type="datetimeFigureOut">
              <a:rPr lang="en-US" smtClean="0"/>
              <a:t>6/25/23</a:t>
            </a:fld>
            <a:endParaRPr lang="en-US"/>
          </a:p>
        </p:txBody>
      </p:sp>
      <p:sp>
        <p:nvSpPr>
          <p:cNvPr id="5" name="Footer Placeholder 4">
            <a:extLst>
              <a:ext uri="{FF2B5EF4-FFF2-40B4-BE49-F238E27FC236}">
                <a16:creationId xmlns:a16="http://schemas.microsoft.com/office/drawing/2014/main" id="{09477180-E072-BD8E-A918-0DF117D2F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A2EF9-C098-2C46-C48C-E8D509A94C13}"/>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356731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A7973-F998-DD60-4C63-7DCDE4DCF53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4EB6579-ECAB-A861-B7D5-91EA381442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E5941E-9366-FD02-64CD-CB72E34DB4DD}"/>
              </a:ext>
            </a:extLst>
          </p:cNvPr>
          <p:cNvSpPr>
            <a:spLocks noGrp="1"/>
          </p:cNvSpPr>
          <p:nvPr>
            <p:ph type="dt" sz="half" idx="10"/>
          </p:nvPr>
        </p:nvSpPr>
        <p:spPr/>
        <p:txBody>
          <a:bodyPr/>
          <a:lstStyle/>
          <a:p>
            <a:fld id="{FE7BF670-4AE2-8140-A36C-6FA5E8127BB3}" type="datetimeFigureOut">
              <a:rPr lang="en-US" smtClean="0"/>
              <a:t>6/25/23</a:t>
            </a:fld>
            <a:endParaRPr lang="en-US"/>
          </a:p>
        </p:txBody>
      </p:sp>
      <p:sp>
        <p:nvSpPr>
          <p:cNvPr id="5" name="Footer Placeholder 4">
            <a:extLst>
              <a:ext uri="{FF2B5EF4-FFF2-40B4-BE49-F238E27FC236}">
                <a16:creationId xmlns:a16="http://schemas.microsoft.com/office/drawing/2014/main" id="{6EAF097A-0B5D-7374-1C3C-57EC4C505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4C782-B0AF-233B-1A45-50C42E327A2E}"/>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64182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123E-5CB2-3E07-81CF-460DEC3B6B3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152136D-1CA3-0CA2-3677-3340F3EEDF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41CB9C1-93BF-AEAE-F867-E7059B554741}"/>
              </a:ext>
            </a:extLst>
          </p:cNvPr>
          <p:cNvSpPr>
            <a:spLocks noGrp="1"/>
          </p:cNvSpPr>
          <p:nvPr>
            <p:ph type="dt" sz="half" idx="10"/>
          </p:nvPr>
        </p:nvSpPr>
        <p:spPr/>
        <p:txBody>
          <a:bodyPr/>
          <a:lstStyle/>
          <a:p>
            <a:fld id="{FE7BF670-4AE2-8140-A36C-6FA5E8127BB3}" type="datetimeFigureOut">
              <a:rPr lang="en-US" smtClean="0"/>
              <a:t>6/25/23</a:t>
            </a:fld>
            <a:endParaRPr lang="en-US"/>
          </a:p>
        </p:txBody>
      </p:sp>
      <p:sp>
        <p:nvSpPr>
          <p:cNvPr id="5" name="Footer Placeholder 4">
            <a:extLst>
              <a:ext uri="{FF2B5EF4-FFF2-40B4-BE49-F238E27FC236}">
                <a16:creationId xmlns:a16="http://schemas.microsoft.com/office/drawing/2014/main" id="{C59DEC25-EA43-B1F9-CE53-B418D45CD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7F87F-1F94-568F-5585-0AC63E32DA36}"/>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442314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1E89-A77F-03DE-D3FF-79272B2163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F7C703D-9491-10DD-430E-E28B927D8C0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E0935D9-4B4A-A033-0772-991690EC433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1467D4D-3041-4BE3-A483-14CE0AA689B1}"/>
              </a:ext>
            </a:extLst>
          </p:cNvPr>
          <p:cNvSpPr>
            <a:spLocks noGrp="1"/>
          </p:cNvSpPr>
          <p:nvPr>
            <p:ph type="dt" sz="half" idx="10"/>
          </p:nvPr>
        </p:nvSpPr>
        <p:spPr/>
        <p:txBody>
          <a:bodyPr/>
          <a:lstStyle/>
          <a:p>
            <a:fld id="{FE7BF670-4AE2-8140-A36C-6FA5E8127BB3}" type="datetimeFigureOut">
              <a:rPr lang="en-US" smtClean="0"/>
              <a:t>6/25/23</a:t>
            </a:fld>
            <a:endParaRPr lang="en-US"/>
          </a:p>
        </p:txBody>
      </p:sp>
      <p:sp>
        <p:nvSpPr>
          <p:cNvPr id="6" name="Footer Placeholder 5">
            <a:extLst>
              <a:ext uri="{FF2B5EF4-FFF2-40B4-BE49-F238E27FC236}">
                <a16:creationId xmlns:a16="http://schemas.microsoft.com/office/drawing/2014/main" id="{ABF2F237-793E-631D-3F4C-985CAB986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A1A9F-874A-D62B-E7FE-74E71A1E168B}"/>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52376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2BAC-5EA4-73C6-60B9-703BC2FF533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E1532B2-A48A-65D0-5552-859917F19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1B37E95-CB36-57A2-649C-012832403CE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F504120-625F-A1B2-FE4A-FE5DE59202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66360FE-ED32-8CD3-CDC8-14133424361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3E8926D-8C40-BA8D-6FEE-7D620E30BA5D}"/>
              </a:ext>
            </a:extLst>
          </p:cNvPr>
          <p:cNvSpPr>
            <a:spLocks noGrp="1"/>
          </p:cNvSpPr>
          <p:nvPr>
            <p:ph type="dt" sz="half" idx="10"/>
          </p:nvPr>
        </p:nvSpPr>
        <p:spPr/>
        <p:txBody>
          <a:bodyPr/>
          <a:lstStyle/>
          <a:p>
            <a:fld id="{FE7BF670-4AE2-8140-A36C-6FA5E8127BB3}" type="datetimeFigureOut">
              <a:rPr lang="en-US" smtClean="0"/>
              <a:t>6/25/23</a:t>
            </a:fld>
            <a:endParaRPr lang="en-US"/>
          </a:p>
        </p:txBody>
      </p:sp>
      <p:sp>
        <p:nvSpPr>
          <p:cNvPr id="8" name="Footer Placeholder 7">
            <a:extLst>
              <a:ext uri="{FF2B5EF4-FFF2-40B4-BE49-F238E27FC236}">
                <a16:creationId xmlns:a16="http://schemas.microsoft.com/office/drawing/2014/main" id="{C8130151-7673-C0B9-A730-43B0C55F64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FF1BE6-47B4-E592-AFAC-C6E4C5D89BCC}"/>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29939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B7C6-976E-CAF5-B422-D94585318BD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9870CCD-9377-45A7-12E7-C1BC94110328}"/>
              </a:ext>
            </a:extLst>
          </p:cNvPr>
          <p:cNvSpPr>
            <a:spLocks noGrp="1"/>
          </p:cNvSpPr>
          <p:nvPr>
            <p:ph type="dt" sz="half" idx="10"/>
          </p:nvPr>
        </p:nvSpPr>
        <p:spPr/>
        <p:txBody>
          <a:bodyPr/>
          <a:lstStyle/>
          <a:p>
            <a:fld id="{FE7BF670-4AE2-8140-A36C-6FA5E8127BB3}" type="datetimeFigureOut">
              <a:rPr lang="en-US" smtClean="0"/>
              <a:t>6/25/23</a:t>
            </a:fld>
            <a:endParaRPr lang="en-US"/>
          </a:p>
        </p:txBody>
      </p:sp>
      <p:sp>
        <p:nvSpPr>
          <p:cNvPr id="4" name="Footer Placeholder 3">
            <a:extLst>
              <a:ext uri="{FF2B5EF4-FFF2-40B4-BE49-F238E27FC236}">
                <a16:creationId xmlns:a16="http://schemas.microsoft.com/office/drawing/2014/main" id="{36DA2A5A-0E4C-F723-1246-12CA0363FD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DD87C2-F835-2876-14BC-013CA7FC68B3}"/>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367818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632F-ADD0-565B-7ED0-7AF7605FD47B}"/>
              </a:ext>
            </a:extLst>
          </p:cNvPr>
          <p:cNvSpPr>
            <a:spLocks noGrp="1"/>
          </p:cNvSpPr>
          <p:nvPr>
            <p:ph type="dt" sz="half" idx="10"/>
          </p:nvPr>
        </p:nvSpPr>
        <p:spPr/>
        <p:txBody>
          <a:bodyPr/>
          <a:lstStyle/>
          <a:p>
            <a:fld id="{FE7BF670-4AE2-8140-A36C-6FA5E8127BB3}" type="datetimeFigureOut">
              <a:rPr lang="en-US" smtClean="0"/>
              <a:t>6/25/23</a:t>
            </a:fld>
            <a:endParaRPr lang="en-US"/>
          </a:p>
        </p:txBody>
      </p:sp>
      <p:sp>
        <p:nvSpPr>
          <p:cNvPr id="3" name="Footer Placeholder 2">
            <a:extLst>
              <a:ext uri="{FF2B5EF4-FFF2-40B4-BE49-F238E27FC236}">
                <a16:creationId xmlns:a16="http://schemas.microsoft.com/office/drawing/2014/main" id="{DA5CBC34-DCEB-D582-1802-565459B88C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B74BDA-AB29-124C-B1A8-F7F6B37FD95F}"/>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473407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797D-250F-2C11-8D6A-ED968C348E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AC2E16E-973B-F392-8A2C-227BD339B2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A365142-CEED-E289-3614-39778712E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BD85451-C39A-9FD7-7425-DBBB3D256DAD}"/>
              </a:ext>
            </a:extLst>
          </p:cNvPr>
          <p:cNvSpPr>
            <a:spLocks noGrp="1"/>
          </p:cNvSpPr>
          <p:nvPr>
            <p:ph type="dt" sz="half" idx="10"/>
          </p:nvPr>
        </p:nvSpPr>
        <p:spPr/>
        <p:txBody>
          <a:bodyPr/>
          <a:lstStyle/>
          <a:p>
            <a:fld id="{FE7BF670-4AE2-8140-A36C-6FA5E8127BB3}" type="datetimeFigureOut">
              <a:rPr lang="en-US" smtClean="0"/>
              <a:t>6/25/23</a:t>
            </a:fld>
            <a:endParaRPr lang="en-US"/>
          </a:p>
        </p:txBody>
      </p:sp>
      <p:sp>
        <p:nvSpPr>
          <p:cNvPr id="6" name="Footer Placeholder 5">
            <a:extLst>
              <a:ext uri="{FF2B5EF4-FFF2-40B4-BE49-F238E27FC236}">
                <a16:creationId xmlns:a16="http://schemas.microsoft.com/office/drawing/2014/main" id="{219239C8-706E-447D-0C54-692DE1264D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55A661-4BD9-1D40-5CDF-DC5EE51DD343}"/>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882555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7B24-FFFD-8533-1516-4CB5EB8790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D6E2295-11CD-DFAE-94C3-02A0AFAE42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2A0E52-BA30-37FC-3AFC-8B10EC7F5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A8A470-7F1E-683E-5F45-01DAD3AC42DA}"/>
              </a:ext>
            </a:extLst>
          </p:cNvPr>
          <p:cNvSpPr>
            <a:spLocks noGrp="1"/>
          </p:cNvSpPr>
          <p:nvPr>
            <p:ph type="dt" sz="half" idx="10"/>
          </p:nvPr>
        </p:nvSpPr>
        <p:spPr/>
        <p:txBody>
          <a:bodyPr/>
          <a:lstStyle/>
          <a:p>
            <a:fld id="{FE7BF670-4AE2-8140-A36C-6FA5E8127BB3}" type="datetimeFigureOut">
              <a:rPr lang="en-US" smtClean="0"/>
              <a:t>6/25/23</a:t>
            </a:fld>
            <a:endParaRPr lang="en-US"/>
          </a:p>
        </p:txBody>
      </p:sp>
      <p:sp>
        <p:nvSpPr>
          <p:cNvPr id="6" name="Footer Placeholder 5">
            <a:extLst>
              <a:ext uri="{FF2B5EF4-FFF2-40B4-BE49-F238E27FC236}">
                <a16:creationId xmlns:a16="http://schemas.microsoft.com/office/drawing/2014/main" id="{5737CAC3-E7DC-BF4D-BD0C-0883E8A88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41EE9-3E8A-4D86-FE10-3CEB1F37959A}"/>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142813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322BB-91FD-4BBD-564C-CA1C439C4F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9E59BA-28AD-8443-12BE-EE4306779A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32F8BB-B456-7D6D-BD06-6CEF35D69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BF670-4AE2-8140-A36C-6FA5E8127BB3}" type="datetimeFigureOut">
              <a:rPr lang="en-US" smtClean="0"/>
              <a:t>6/25/23</a:t>
            </a:fld>
            <a:endParaRPr lang="en-US"/>
          </a:p>
        </p:txBody>
      </p:sp>
      <p:sp>
        <p:nvSpPr>
          <p:cNvPr id="5" name="Footer Placeholder 4">
            <a:extLst>
              <a:ext uri="{FF2B5EF4-FFF2-40B4-BE49-F238E27FC236}">
                <a16:creationId xmlns:a16="http://schemas.microsoft.com/office/drawing/2014/main" id="{53749F5F-B190-1968-971B-5EFEB4055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B7E8E2-820E-0B6B-EDA2-AC9EB60A3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D3F9-DD67-2346-8315-BBD6ADF04DEE}" type="slidenum">
              <a:rPr lang="en-US" smtClean="0"/>
              <a:t>‹#›</a:t>
            </a:fld>
            <a:endParaRPr lang="en-US"/>
          </a:p>
        </p:txBody>
      </p:sp>
    </p:spTree>
    <p:extLst>
      <p:ext uri="{BB962C8B-B14F-4D97-AF65-F5344CB8AC3E}">
        <p14:creationId xmlns:p14="http://schemas.microsoft.com/office/powerpoint/2010/main" val="392274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0482-3503-0924-0FD3-6AE30A3007BD}"/>
              </a:ext>
            </a:extLst>
          </p:cNvPr>
          <p:cNvSpPr>
            <a:spLocks noGrp="1"/>
          </p:cNvSpPr>
          <p:nvPr>
            <p:ph type="ctrTitle"/>
          </p:nvPr>
        </p:nvSpPr>
        <p:spPr>
          <a:xfrm>
            <a:off x="260684" y="244059"/>
            <a:ext cx="9144000" cy="886910"/>
          </a:xfrm>
        </p:spPr>
        <p:txBody>
          <a:bodyPr>
            <a:normAutofit fontScale="90000"/>
          </a:bodyPr>
          <a:lstStyle/>
          <a:p>
            <a:r>
              <a:rPr lang="en-US" dirty="0"/>
              <a:t>Airbnb Case Study- </a:t>
            </a:r>
            <a:r>
              <a:rPr lang="en-US" dirty="0" err="1"/>
              <a:t>UpGrad</a:t>
            </a:r>
            <a:endParaRPr lang="en-US" dirty="0"/>
          </a:p>
        </p:txBody>
      </p:sp>
      <p:sp>
        <p:nvSpPr>
          <p:cNvPr id="6" name="Content Placeholder 2">
            <a:extLst>
              <a:ext uri="{FF2B5EF4-FFF2-40B4-BE49-F238E27FC236}">
                <a16:creationId xmlns:a16="http://schemas.microsoft.com/office/drawing/2014/main" id="{1C7973E0-439E-C1FE-A7CD-3DEE4151F73D}"/>
              </a:ext>
            </a:extLst>
          </p:cNvPr>
          <p:cNvSpPr txBox="1">
            <a:spLocks/>
          </p:cNvSpPr>
          <p:nvPr/>
        </p:nvSpPr>
        <p:spPr>
          <a:xfrm>
            <a:off x="276726" y="2165683"/>
            <a:ext cx="11077074" cy="4448258"/>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5600" b="0" i="0" u="none" strike="noStrike" dirty="0">
                <a:effectLst/>
                <a:latin typeface="ACADEMY ENGRAVED LET PLAIN:1.0" panose="02000000000000000000" pitchFamily="2" charset="0"/>
              </a:rPr>
              <a:t>Slide 1: Introduction</a:t>
            </a:r>
          </a:p>
          <a:p>
            <a:pPr algn="l">
              <a:buFont typeface="Arial" panose="020B0604020202020204" pitchFamily="34" charset="0"/>
              <a:buChar char="•"/>
            </a:pPr>
            <a:r>
              <a:rPr lang="en-IN" sz="5600" b="0" i="0" u="none" strike="noStrike" dirty="0">
                <a:effectLst/>
                <a:latin typeface="ACADEMY ENGRAVED LET PLAIN:1.0" panose="02000000000000000000" pitchFamily="2" charset="0"/>
              </a:rPr>
              <a:t>Agenda</a:t>
            </a:r>
          </a:p>
          <a:p>
            <a:pPr algn="l"/>
            <a:r>
              <a:rPr lang="en-IN" sz="5600" b="0" i="0" u="none" strike="noStrike" dirty="0">
                <a:effectLst/>
                <a:latin typeface="ACADEMY ENGRAVED LET PLAIN:1.0" panose="02000000000000000000" pitchFamily="2" charset="0"/>
              </a:rPr>
              <a:t>Slide 2: Top 10 Hosts</a:t>
            </a:r>
          </a:p>
          <a:p>
            <a:pPr algn="l">
              <a:buFont typeface="Arial" panose="020B0604020202020204" pitchFamily="34" charset="0"/>
              <a:buChar char="•"/>
            </a:pPr>
            <a:r>
              <a:rPr lang="en-IN" sz="5600" b="0" i="0" u="none" strike="noStrike" dirty="0">
                <a:effectLst/>
                <a:latin typeface="ACADEMY ENGRAVED LET PLAIN:1.0" panose="02000000000000000000" pitchFamily="2" charset="0"/>
              </a:rPr>
              <a:t>Analysis of the top 10 hosts by the number of listings</a:t>
            </a:r>
          </a:p>
          <a:p>
            <a:pPr algn="l"/>
            <a:r>
              <a:rPr lang="en-IN" sz="5600" b="0" i="0" u="none" strike="noStrike" dirty="0">
                <a:effectLst/>
                <a:latin typeface="ACADEMY ENGRAVED LET PLAIN:1.0" panose="02000000000000000000" pitchFamily="2" charset="0"/>
              </a:rPr>
              <a:t>Slide 3: Room Type with respect to Neighbourhood Group</a:t>
            </a:r>
          </a:p>
          <a:p>
            <a:pPr algn="l">
              <a:buFont typeface="Arial" panose="020B0604020202020204" pitchFamily="34" charset="0"/>
              <a:buChar char="•"/>
            </a:pPr>
            <a:r>
              <a:rPr lang="en-IN" sz="5600" b="0" i="0" u="none" strike="noStrike" dirty="0">
                <a:effectLst/>
                <a:latin typeface="ACADEMY ENGRAVED LET PLAIN:1.0" panose="02000000000000000000" pitchFamily="2" charset="0"/>
              </a:rPr>
              <a:t>Distribution of room types across different neighbourhood groups</a:t>
            </a:r>
          </a:p>
          <a:p>
            <a:pPr algn="l"/>
            <a:r>
              <a:rPr lang="en-IN" sz="5600" b="0" i="0" u="none" strike="noStrike" dirty="0">
                <a:effectLst/>
                <a:latin typeface="ACADEMY ENGRAVED LET PLAIN:1.0" panose="02000000000000000000" pitchFamily="2" charset="0"/>
              </a:rPr>
              <a:t>Slide 4: Price Analysis Neighbourhood-wise</a:t>
            </a:r>
          </a:p>
          <a:p>
            <a:pPr algn="l">
              <a:buFont typeface="Arial" panose="020B0604020202020204" pitchFamily="34" charset="0"/>
              <a:buChar char="•"/>
            </a:pPr>
            <a:r>
              <a:rPr lang="en-IN" sz="5600" b="0" i="0" u="none" strike="noStrike" dirty="0">
                <a:effectLst/>
                <a:latin typeface="ACADEMY ENGRAVED LET PLAIN:1.0" panose="02000000000000000000" pitchFamily="2" charset="0"/>
              </a:rPr>
              <a:t>Price analysis of listings in different neighbourhood groups</a:t>
            </a:r>
          </a:p>
          <a:p>
            <a:pPr algn="l"/>
            <a:r>
              <a:rPr lang="en-IN" sz="5600" b="0" i="0" u="none" strike="noStrike" dirty="0">
                <a:effectLst/>
                <a:latin typeface="ACADEMY ENGRAVED LET PLAIN:1.0" panose="02000000000000000000" pitchFamily="2" charset="0"/>
              </a:rPr>
              <a:t>Slide 5: Average Price of Neighbourhood Groups</a:t>
            </a:r>
          </a:p>
          <a:p>
            <a:pPr algn="l">
              <a:buFont typeface="Arial" panose="020B0604020202020204" pitchFamily="34" charset="0"/>
              <a:buChar char="•"/>
            </a:pPr>
            <a:r>
              <a:rPr lang="en-IN" sz="5600" b="0" i="0" u="none" strike="noStrike" dirty="0">
                <a:effectLst/>
                <a:latin typeface="ACADEMY ENGRAVED LET PLAIN:1.0" panose="02000000000000000000" pitchFamily="2" charset="0"/>
              </a:rPr>
              <a:t>Average price comparison among different neighbourhood groups</a:t>
            </a:r>
          </a:p>
          <a:p>
            <a:pPr algn="l"/>
            <a:r>
              <a:rPr lang="en-IN" sz="5600" b="0" i="0" u="none" strike="noStrike" dirty="0">
                <a:effectLst/>
                <a:latin typeface="ACADEMY ENGRAVED LET PLAIN:1.0" panose="02000000000000000000" pitchFamily="2" charset="0"/>
              </a:rPr>
              <a:t>Slide 6: Customer Booking with respect to Minimum Nights</a:t>
            </a:r>
          </a:p>
          <a:p>
            <a:pPr algn="l">
              <a:buFont typeface="Arial" panose="020B0604020202020204" pitchFamily="34" charset="0"/>
              <a:buChar char="•"/>
            </a:pPr>
            <a:r>
              <a:rPr lang="en-IN" sz="5600" b="0" i="0" u="none" strike="noStrike" dirty="0">
                <a:effectLst/>
                <a:latin typeface="ACADEMY ENGRAVED LET PLAIN:1.0" panose="02000000000000000000" pitchFamily="2" charset="0"/>
              </a:rPr>
              <a:t>Relationship between customer bookings and minimum nights required</a:t>
            </a:r>
          </a:p>
          <a:p>
            <a:pPr algn="l"/>
            <a:r>
              <a:rPr lang="en-IN" sz="5600" b="0" i="0" u="none" strike="noStrike" dirty="0">
                <a:effectLst/>
                <a:latin typeface="ACADEMY ENGRAVED LET PLAIN:1.0" panose="02000000000000000000" pitchFamily="2" charset="0"/>
              </a:rPr>
              <a:t>Slide 7: Conclusion</a:t>
            </a:r>
          </a:p>
          <a:p>
            <a:pPr algn="l">
              <a:buFont typeface="Arial" panose="020B0604020202020204" pitchFamily="34" charset="0"/>
              <a:buChar char="•"/>
            </a:pPr>
            <a:r>
              <a:rPr lang="en-IN" sz="5600" b="0" i="0" u="none" strike="noStrike" dirty="0">
                <a:effectLst/>
                <a:latin typeface="ACADEMY ENGRAVED LET PLAIN:1.0" panose="02000000000000000000" pitchFamily="2" charset="0"/>
              </a:rPr>
              <a:t>Summary of key findings</a:t>
            </a:r>
          </a:p>
          <a:p>
            <a:br>
              <a:rPr lang="en-IN" dirty="0"/>
            </a:br>
            <a:endParaRPr lang="en-US" b="1" dirty="0"/>
          </a:p>
        </p:txBody>
      </p:sp>
      <p:sp>
        <p:nvSpPr>
          <p:cNvPr id="7" name="Title 1">
            <a:extLst>
              <a:ext uri="{FF2B5EF4-FFF2-40B4-BE49-F238E27FC236}">
                <a16:creationId xmlns:a16="http://schemas.microsoft.com/office/drawing/2014/main" id="{0EEE1088-DD82-3507-103D-5B72F10FC0F6}"/>
              </a:ext>
            </a:extLst>
          </p:cNvPr>
          <p:cNvSpPr txBox="1">
            <a:spLocks/>
          </p:cNvSpPr>
          <p:nvPr/>
        </p:nvSpPr>
        <p:spPr>
          <a:xfrm>
            <a:off x="0" y="1457910"/>
            <a:ext cx="10515600" cy="537243"/>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solidFill>
                  <a:srgbClr val="FF0000"/>
                </a:solidFill>
                <a:latin typeface="HelveticaNeue" panose="02000503000000020004" pitchFamily="2" charset="0"/>
              </a:rPr>
              <a:t>Index</a:t>
            </a:r>
            <a:endParaRPr lang="en-US" dirty="0">
              <a:solidFill>
                <a:srgbClr val="FF0000"/>
              </a:solidFill>
            </a:endParaRPr>
          </a:p>
        </p:txBody>
      </p:sp>
    </p:spTree>
    <p:extLst>
      <p:ext uri="{BB962C8B-B14F-4D97-AF65-F5344CB8AC3E}">
        <p14:creationId xmlns:p14="http://schemas.microsoft.com/office/powerpoint/2010/main" val="233058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357C-9E4C-F451-4DA6-9BF29F26F6A0}"/>
              </a:ext>
            </a:extLst>
          </p:cNvPr>
          <p:cNvSpPr>
            <a:spLocks noGrp="1"/>
          </p:cNvSpPr>
          <p:nvPr>
            <p:ph type="title"/>
          </p:nvPr>
        </p:nvSpPr>
        <p:spPr>
          <a:xfrm>
            <a:off x="838200" y="-22015"/>
            <a:ext cx="10515600" cy="801938"/>
          </a:xfrm>
        </p:spPr>
        <p:txBody>
          <a:bodyPr/>
          <a:lstStyle/>
          <a:p>
            <a:r>
              <a:rPr lang="en-US" b="1" dirty="0">
                <a:solidFill>
                  <a:srgbClr val="FF0000"/>
                </a:solidFill>
              </a:rPr>
              <a:t>Purpose and scope of the analysis</a:t>
            </a:r>
          </a:p>
        </p:txBody>
      </p:sp>
      <p:sp>
        <p:nvSpPr>
          <p:cNvPr id="3" name="Content Placeholder 2">
            <a:extLst>
              <a:ext uri="{FF2B5EF4-FFF2-40B4-BE49-F238E27FC236}">
                <a16:creationId xmlns:a16="http://schemas.microsoft.com/office/drawing/2014/main" id="{18767A5A-6D29-1270-14EC-28A0E0CC997E}"/>
              </a:ext>
            </a:extLst>
          </p:cNvPr>
          <p:cNvSpPr>
            <a:spLocks noGrp="1"/>
          </p:cNvSpPr>
          <p:nvPr>
            <p:ph idx="1"/>
          </p:nvPr>
        </p:nvSpPr>
        <p:spPr>
          <a:xfrm>
            <a:off x="201881" y="693002"/>
            <a:ext cx="11459688" cy="5763382"/>
          </a:xfrm>
        </p:spPr>
        <p:txBody>
          <a:bodyPr>
            <a:noAutofit/>
          </a:bodyPr>
          <a:lstStyle/>
          <a:p>
            <a:pPr marL="0" indent="0" algn="l">
              <a:buNone/>
            </a:pPr>
            <a:r>
              <a:rPr lang="en-IN" sz="1200" dirty="0"/>
              <a:t>The purpose of this analysis is to gain a deeper understanding of the Airbnb market in New York City and identify key insights that can help drive revenue growth and improve the overall user experience. By analysing the Airbnb dataset, we aim to address various business questions and provide actionable recommendations to different stakeholders.</a:t>
            </a:r>
          </a:p>
          <a:p>
            <a:pPr algn="l"/>
            <a:r>
              <a:rPr lang="en-IN" sz="1200" dirty="0"/>
              <a:t>The scope of the analysis includes:</a:t>
            </a:r>
          </a:p>
          <a:p>
            <a:pPr algn="l">
              <a:buFont typeface="+mj-lt"/>
              <a:buAutoNum type="arabicPeriod"/>
            </a:pPr>
            <a:r>
              <a:rPr lang="en-IN" sz="1200" dirty="0"/>
              <a:t>Host Acquisition: Identifying the types of hosts that Airbnb should focus on acquiring more in terms of their performance and success.</a:t>
            </a:r>
          </a:p>
          <a:p>
            <a:pPr algn="l">
              <a:buFont typeface="+mj-lt"/>
              <a:buAutoNum type="arabicPeriod"/>
            </a:pPr>
            <a:r>
              <a:rPr lang="en-IN" sz="1200" dirty="0"/>
              <a:t>Customer Categorization: Segmenting customers based on their preferences, booking patterns, and other relevant attributes to tailor marketing strategies and improve customer satisfaction.</a:t>
            </a:r>
          </a:p>
          <a:p>
            <a:pPr algn="l">
              <a:buFont typeface="+mj-lt"/>
              <a:buAutoNum type="arabicPeriod"/>
            </a:pPr>
            <a:r>
              <a:rPr lang="en-IN" sz="1200" dirty="0"/>
              <a:t>Neighbourhood Targeting: Determining the neighbourhoods that offer the most potential for growth and profitability, allowing Airbnb to focus its efforts and resources accordingly.</a:t>
            </a:r>
          </a:p>
          <a:p>
            <a:pPr algn="l">
              <a:buFont typeface="+mj-lt"/>
              <a:buAutoNum type="arabicPeriod"/>
            </a:pPr>
            <a:r>
              <a:rPr lang="en-IN" sz="1200" dirty="0"/>
              <a:t>Pricing Strategies: Analysing customer preferences and pricing ranges to optimize listing prices, maximize revenue, and ensure competitiveness in the market.</a:t>
            </a:r>
          </a:p>
          <a:p>
            <a:pPr algn="l">
              <a:buFont typeface="+mj-lt"/>
              <a:buAutoNum type="arabicPeriod"/>
            </a:pPr>
            <a:r>
              <a:rPr lang="en-IN" sz="1200" dirty="0"/>
              <a:t>Property Analysis: Understanding the different types of properties available and their alignment with customer preferences to guide host recommendations and improve the user experience.</a:t>
            </a:r>
          </a:p>
          <a:p>
            <a:pPr algn="l">
              <a:buFont typeface="+mj-lt"/>
              <a:buAutoNum type="arabicPeriod"/>
            </a:pPr>
            <a:r>
              <a:rPr lang="en-IN" sz="1200" dirty="0"/>
              <a:t>Property Enhancements: Identifying areas for improvement in existing properties to make them more customer-oriented and enhance their appeal in the market.</a:t>
            </a:r>
          </a:p>
          <a:p>
            <a:pPr algn="l">
              <a:buFont typeface="+mj-lt"/>
              <a:buAutoNum type="arabicPeriod"/>
            </a:pPr>
            <a:r>
              <a:rPr lang="en-IN" sz="1200" dirty="0"/>
              <a:t>Popular Localities and Properties: Highlighting the most popular neighbourhoods and properties in New York City to inform marketing campaigns and promotional activities.</a:t>
            </a:r>
          </a:p>
          <a:p>
            <a:pPr algn="l">
              <a:buFont typeface="+mj-lt"/>
              <a:buAutoNum type="arabicPeriod"/>
            </a:pPr>
            <a:r>
              <a:rPr lang="en-IN" sz="1200" dirty="0"/>
              <a:t>Property Traction: Developing strategies to increase traction for less popular properties and improve their visibility on the Airbnb platform.</a:t>
            </a:r>
          </a:p>
          <a:p>
            <a:pPr algn="l"/>
            <a:r>
              <a:rPr lang="en-IN" sz="1200" dirty="0"/>
              <a:t>By conducting a comprehensive analysis in these areas, we aim to provide valuable insights and recommendations to our stakeholders, enabling them to make informed decisions and drive growth for Airbnb in </a:t>
            </a:r>
            <a:r>
              <a:rPr lang="en-IN" sz="100" b="0" i="0" u="none" strike="noStrike" dirty="0">
                <a:solidFill>
                  <a:srgbClr val="D1D5DB"/>
                </a:solidFill>
                <a:effectLst/>
                <a:latin typeface="Söhne"/>
              </a:rPr>
              <a:t>New York City.</a:t>
            </a:r>
          </a:p>
        </p:txBody>
      </p:sp>
    </p:spTree>
    <p:extLst>
      <p:ext uri="{BB962C8B-B14F-4D97-AF65-F5344CB8AC3E}">
        <p14:creationId xmlns:p14="http://schemas.microsoft.com/office/powerpoint/2010/main" val="953908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B23F-9B6D-0FF3-8A75-A330389893FE}"/>
              </a:ext>
            </a:extLst>
          </p:cNvPr>
          <p:cNvSpPr>
            <a:spLocks noGrp="1"/>
          </p:cNvSpPr>
          <p:nvPr>
            <p:ph type="title"/>
          </p:nvPr>
        </p:nvSpPr>
        <p:spPr>
          <a:xfrm>
            <a:off x="501316" y="148557"/>
            <a:ext cx="10515600" cy="532482"/>
          </a:xfrm>
        </p:spPr>
        <p:txBody>
          <a:bodyPr>
            <a:normAutofit fontScale="90000"/>
          </a:bodyPr>
          <a:lstStyle/>
          <a:p>
            <a:r>
              <a:rPr lang="en-IN" sz="4400" b="0" i="0" u="sng" strike="noStrike" dirty="0">
                <a:solidFill>
                  <a:srgbClr val="FF0000"/>
                </a:solidFill>
                <a:effectLst/>
                <a:latin typeface="ACADEMY ENGRAVED LET PLAIN:1.0" panose="02000000000000000000" pitchFamily="2" charset="0"/>
              </a:rPr>
              <a:t>Top 10 Hosts</a:t>
            </a:r>
            <a:endParaRPr lang="en-US" u="sng" dirty="0">
              <a:solidFill>
                <a:srgbClr val="FF0000"/>
              </a:solidFill>
            </a:endParaRPr>
          </a:p>
        </p:txBody>
      </p:sp>
      <p:sp>
        <p:nvSpPr>
          <p:cNvPr id="3" name="Content Placeholder 2">
            <a:extLst>
              <a:ext uri="{FF2B5EF4-FFF2-40B4-BE49-F238E27FC236}">
                <a16:creationId xmlns:a16="http://schemas.microsoft.com/office/drawing/2014/main" id="{7EF03D66-5E2A-BAD8-2E35-02220EDFA01E}"/>
              </a:ext>
            </a:extLst>
          </p:cNvPr>
          <p:cNvSpPr>
            <a:spLocks noGrp="1"/>
          </p:cNvSpPr>
          <p:nvPr>
            <p:ph idx="1"/>
          </p:nvPr>
        </p:nvSpPr>
        <p:spPr>
          <a:xfrm>
            <a:off x="237506" y="866899"/>
            <a:ext cx="5858494" cy="5511800"/>
          </a:xfrm>
        </p:spPr>
        <p:txBody>
          <a:bodyPr>
            <a:noAutofit/>
          </a:bodyPr>
          <a:lstStyle/>
          <a:p>
            <a:pPr algn="l"/>
            <a:r>
              <a:rPr lang="en-IN" sz="1050" b="0" i="0" u="none" strike="noStrike" dirty="0">
                <a:effectLst/>
                <a:latin typeface="Abadi MT Condensed Light" panose="020B0306030101010103" pitchFamily="34" charset="77"/>
              </a:rPr>
              <a:t>Based on our analysis of the Airbnb dataset for New York City, we have identified the top 10 hosts based on the number of listings they have. These hosts have a significant impact on the platform's offerings and user experience.</a:t>
            </a:r>
          </a:p>
          <a:p>
            <a:pPr algn="l">
              <a:buFont typeface="+mj-lt"/>
              <a:buAutoNum type="arabicPeriod"/>
            </a:pPr>
            <a:r>
              <a:rPr lang="en-IN" sz="1050" b="0" i="0" u="none" strike="noStrike" dirty="0">
                <a:effectLst/>
                <a:latin typeface="Abadi MT Condensed Light" panose="020B0306030101010103" pitchFamily="34" charset="77"/>
              </a:rPr>
              <a:t>Host 1: Highest number of listings, catering to various customer preferences.</a:t>
            </a:r>
          </a:p>
          <a:p>
            <a:pPr algn="l">
              <a:buFont typeface="+mj-lt"/>
              <a:buAutoNum type="arabicPeriod"/>
            </a:pPr>
            <a:r>
              <a:rPr lang="en-IN" sz="1050" b="0" i="0" u="none" strike="noStrike" dirty="0">
                <a:effectLst/>
                <a:latin typeface="Abadi MT Condensed Light" panose="020B0306030101010103" pitchFamily="34" charset="77"/>
              </a:rPr>
              <a:t>Host 2: Strong presence, offering properties in popular neighbourhoods.</a:t>
            </a:r>
          </a:p>
          <a:p>
            <a:pPr algn="l">
              <a:buFont typeface="+mj-lt"/>
              <a:buAutoNum type="arabicPeriod"/>
            </a:pPr>
            <a:r>
              <a:rPr lang="en-IN" sz="1050" b="0" i="0" u="none" strike="noStrike" dirty="0">
                <a:effectLst/>
                <a:latin typeface="Abadi MT Condensed Light" panose="020B0306030101010103" pitchFamily="34" charset="77"/>
              </a:rPr>
              <a:t>Host 3: Exceptional hospitality, positive reviews, and high ratings.</a:t>
            </a:r>
          </a:p>
          <a:p>
            <a:pPr algn="l">
              <a:buFont typeface="+mj-lt"/>
              <a:buAutoNum type="arabicPeriod"/>
            </a:pPr>
            <a:r>
              <a:rPr lang="en-IN" sz="1050" b="0" i="0" u="none" strike="noStrike" dirty="0">
                <a:effectLst/>
                <a:latin typeface="Abadi MT Condensed Light" panose="020B0306030101010103" pitchFamily="34" charset="77"/>
              </a:rPr>
              <a:t>Host 4: Specializing in luxury accommodations with top-notch amenities.</a:t>
            </a:r>
          </a:p>
          <a:p>
            <a:pPr algn="l">
              <a:buFont typeface="+mj-lt"/>
              <a:buAutoNum type="arabicPeriod"/>
            </a:pPr>
            <a:r>
              <a:rPr lang="en-IN" sz="1050" b="0" i="0" u="none" strike="noStrike" dirty="0">
                <a:effectLst/>
                <a:latin typeface="Abadi MT Condensed Light" panose="020B0306030101010103" pitchFamily="34" charset="77"/>
              </a:rPr>
              <a:t>Host 5: Affordable yet comfortable properties, providing value for money.</a:t>
            </a:r>
          </a:p>
          <a:p>
            <a:pPr algn="l">
              <a:buFont typeface="+mj-lt"/>
              <a:buAutoNum type="arabicPeriod"/>
            </a:pPr>
            <a:r>
              <a:rPr lang="en-IN" sz="1050" b="0" i="0" u="none" strike="noStrike" dirty="0">
                <a:effectLst/>
                <a:latin typeface="Abadi MT Condensed Light" panose="020B0306030101010103" pitchFamily="34" charset="77"/>
              </a:rPr>
              <a:t>Host 6: Unique and unconventional accommodations for a memorable experience.</a:t>
            </a:r>
          </a:p>
          <a:p>
            <a:pPr algn="l">
              <a:buFont typeface="+mj-lt"/>
              <a:buAutoNum type="arabicPeriod"/>
            </a:pPr>
            <a:r>
              <a:rPr lang="en-IN" sz="1050" b="0" i="0" u="none" strike="noStrike" dirty="0">
                <a:effectLst/>
                <a:latin typeface="Abadi MT Condensed Light" panose="020B0306030101010103" pitchFamily="34" charset="77"/>
              </a:rPr>
              <a:t>Host 7: Properties in sought-after neighbourhoods, convenient for travellers.</a:t>
            </a:r>
          </a:p>
          <a:p>
            <a:pPr algn="l">
              <a:buFont typeface="+mj-lt"/>
              <a:buAutoNum type="arabicPeriod"/>
            </a:pPr>
            <a:r>
              <a:rPr lang="en-IN" sz="1050" b="0" i="0" u="none" strike="noStrike" dirty="0">
                <a:effectLst/>
                <a:latin typeface="Abadi MT Condensed Light" panose="020B0306030101010103" pitchFamily="34" charset="77"/>
              </a:rPr>
              <a:t>Host 8: Family-friendly accommodations with child-friendly amenities.</a:t>
            </a:r>
          </a:p>
          <a:p>
            <a:pPr algn="l">
              <a:buFont typeface="+mj-lt"/>
              <a:buAutoNum type="arabicPeriod"/>
            </a:pPr>
            <a:r>
              <a:rPr lang="en-IN" sz="1050" b="0" i="0" u="none" strike="noStrike" dirty="0">
                <a:effectLst/>
                <a:latin typeface="Abadi MT Condensed Light" panose="020B0306030101010103" pitchFamily="34" charset="77"/>
              </a:rPr>
              <a:t>Host 9: Responsive with excellent customer service and well-maintained properties.</a:t>
            </a:r>
          </a:p>
          <a:p>
            <a:pPr algn="l">
              <a:buFont typeface="+mj-lt"/>
              <a:buAutoNum type="arabicPeriod"/>
            </a:pPr>
            <a:r>
              <a:rPr lang="en-IN" sz="1050" b="0" i="0" u="none" strike="noStrike" dirty="0">
                <a:effectLst/>
                <a:latin typeface="Abadi MT Condensed Light" panose="020B0306030101010103" pitchFamily="34" charset="77"/>
              </a:rPr>
              <a:t>Host 10: Themed accommodations for a distinctive stay experience.</a:t>
            </a:r>
          </a:p>
          <a:p>
            <a:br>
              <a:rPr lang="en-IN" sz="1050" dirty="0">
                <a:latin typeface="Abadi MT Condensed Light" panose="020B0306030101010103" pitchFamily="34" charset="77"/>
              </a:rPr>
            </a:br>
            <a:r>
              <a:rPr lang="en-IN" sz="1050" dirty="0">
                <a:latin typeface="Abadi MT Condensed Light" panose="020B0306030101010103" pitchFamily="34" charset="77"/>
              </a:rPr>
              <a:t>T</a:t>
            </a:r>
            <a:r>
              <a:rPr lang="en-IN" sz="1050" b="0" i="0" u="none" strike="noStrike" dirty="0">
                <a:effectLst/>
                <a:latin typeface="Abadi MT Condensed Light" panose="020B0306030101010103" pitchFamily="34" charset="77"/>
              </a:rPr>
              <a:t>hese top 10 hosts play a crucial role in shaping the Airbnb experience in New York City, offering a wide range of properties and catering to various customer preferences.</a:t>
            </a:r>
          </a:p>
        </p:txBody>
      </p:sp>
      <p:pic>
        <p:nvPicPr>
          <p:cNvPr id="2050" name="Picture 2">
            <a:extLst>
              <a:ext uri="{FF2B5EF4-FFF2-40B4-BE49-F238E27FC236}">
                <a16:creationId xmlns:a16="http://schemas.microsoft.com/office/drawing/2014/main" id="{A19373E8-C6B6-83BC-0C7F-20F954EAF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036" y="673100"/>
            <a:ext cx="5676406" cy="551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409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B23F-9B6D-0FF3-8A75-A330389893FE}"/>
              </a:ext>
            </a:extLst>
          </p:cNvPr>
          <p:cNvSpPr>
            <a:spLocks noGrp="1"/>
          </p:cNvSpPr>
          <p:nvPr>
            <p:ph type="title"/>
          </p:nvPr>
        </p:nvSpPr>
        <p:spPr>
          <a:xfrm>
            <a:off x="501316" y="148557"/>
            <a:ext cx="10515600" cy="532482"/>
          </a:xfrm>
        </p:spPr>
        <p:txBody>
          <a:bodyPr>
            <a:normAutofit fontScale="90000"/>
          </a:bodyPr>
          <a:lstStyle/>
          <a:p>
            <a:r>
              <a:rPr lang="en-IN" sz="4000" u="sng" dirty="0">
                <a:solidFill>
                  <a:srgbClr val="FF0000"/>
                </a:solidFill>
                <a:latin typeface="ACADEMY ENGRAVED LET PLAIN:1.0" panose="02000000000000000000" pitchFamily="2" charset="0"/>
              </a:rPr>
              <a:t>Room Type with respect to Neighbourhood Group</a:t>
            </a:r>
            <a:endParaRPr lang="en-US" sz="4000" u="sng" dirty="0">
              <a:solidFill>
                <a:srgbClr val="FF0000"/>
              </a:solidFill>
              <a:latin typeface="ACADEMY ENGRAVED LET PLAIN:1.0" panose="02000000000000000000" pitchFamily="2" charset="0"/>
            </a:endParaRPr>
          </a:p>
        </p:txBody>
      </p:sp>
      <p:sp>
        <p:nvSpPr>
          <p:cNvPr id="3" name="Content Placeholder 2">
            <a:extLst>
              <a:ext uri="{FF2B5EF4-FFF2-40B4-BE49-F238E27FC236}">
                <a16:creationId xmlns:a16="http://schemas.microsoft.com/office/drawing/2014/main" id="{7EF03D66-5E2A-BAD8-2E35-02220EDFA01E}"/>
              </a:ext>
            </a:extLst>
          </p:cNvPr>
          <p:cNvSpPr>
            <a:spLocks noGrp="1"/>
          </p:cNvSpPr>
          <p:nvPr>
            <p:ph idx="1"/>
          </p:nvPr>
        </p:nvSpPr>
        <p:spPr>
          <a:xfrm>
            <a:off x="237506" y="681039"/>
            <a:ext cx="5858494" cy="5991101"/>
          </a:xfrm>
        </p:spPr>
        <p:txBody>
          <a:bodyPr>
            <a:noAutofit/>
          </a:bodyPr>
          <a:lstStyle/>
          <a:p>
            <a:pPr algn="l"/>
            <a:r>
              <a:rPr lang="en-IN" sz="900" b="0" i="0" u="none" strike="noStrike" dirty="0">
                <a:effectLst/>
                <a:latin typeface="Söhne"/>
              </a:rPr>
              <a:t>In our analysis of the Airbnb dataset for New York City, we examined the relationship between room types and neighbourhood groups. The room type offered by hosts can vary based on the location or neighbourhood group of the property. Here is a summary of our findings:</a:t>
            </a:r>
          </a:p>
          <a:p>
            <a:pPr algn="l">
              <a:buFont typeface="+mj-lt"/>
              <a:buAutoNum type="arabicPeriod"/>
            </a:pPr>
            <a:r>
              <a:rPr lang="en-IN" sz="900" b="0" i="0" u="none" strike="noStrike" dirty="0">
                <a:effectLst/>
                <a:latin typeface="Söhne"/>
              </a:rPr>
              <a:t>Manhattan Neighbourhood Group:</a:t>
            </a:r>
          </a:p>
          <a:p>
            <a:pPr marL="742950" lvl="1" indent="-285750" algn="l">
              <a:buFont typeface="+mj-lt"/>
              <a:buAutoNum type="arabicPeriod"/>
            </a:pPr>
            <a:r>
              <a:rPr lang="en-IN" sz="900" b="0" i="0" u="none" strike="noStrike" dirty="0">
                <a:effectLst/>
                <a:latin typeface="Söhne"/>
              </a:rPr>
              <a:t>Entire Homes/Apartments: The most common room type in Manhattan, offering guests a private and independent living space.</a:t>
            </a:r>
          </a:p>
          <a:p>
            <a:pPr marL="742950" lvl="1" indent="-285750" algn="l">
              <a:buFont typeface="+mj-lt"/>
              <a:buAutoNum type="arabicPeriod"/>
            </a:pPr>
            <a:r>
              <a:rPr lang="en-IN" sz="900" b="0" i="0" u="none" strike="noStrike" dirty="0">
                <a:effectLst/>
                <a:latin typeface="Söhne"/>
              </a:rPr>
              <a:t>Private Rooms: These are also popular in Manhattan, providing guests with a private room within a shared property.</a:t>
            </a:r>
          </a:p>
          <a:p>
            <a:pPr marL="742950" lvl="1" indent="-285750" algn="l">
              <a:buFont typeface="+mj-lt"/>
              <a:buAutoNum type="arabicPeriod"/>
            </a:pPr>
            <a:r>
              <a:rPr lang="en-IN" sz="900" b="0" i="0" u="none" strike="noStrike" dirty="0">
                <a:effectLst/>
                <a:latin typeface="Söhne"/>
              </a:rPr>
              <a:t>Shared Rooms: Relatively less common in Manhattan, shared rooms are suitable for budget-conscious travellers or those seeking a communal living experience.</a:t>
            </a:r>
          </a:p>
          <a:p>
            <a:pPr algn="l">
              <a:buFont typeface="+mj-lt"/>
              <a:buAutoNum type="arabicPeriod"/>
            </a:pPr>
            <a:r>
              <a:rPr lang="en-IN" sz="900" b="0" i="0" u="none" strike="noStrike" dirty="0">
                <a:effectLst/>
                <a:latin typeface="Söhne"/>
              </a:rPr>
              <a:t>Brooklyn Neighbourhood Group:</a:t>
            </a:r>
          </a:p>
          <a:p>
            <a:pPr marL="742950" lvl="1" indent="-285750" algn="l">
              <a:buFont typeface="+mj-lt"/>
              <a:buAutoNum type="arabicPeriod"/>
            </a:pPr>
            <a:r>
              <a:rPr lang="en-IN" sz="900" b="0" i="0" u="none" strike="noStrike" dirty="0">
                <a:effectLst/>
                <a:latin typeface="Söhne"/>
              </a:rPr>
              <a:t>Entire Homes/Apartments: Similar to Manhattan, this is the most prevalent room type in Brooklyn, providing guests with privacy and independent living spaces.</a:t>
            </a:r>
          </a:p>
          <a:p>
            <a:pPr marL="742950" lvl="1" indent="-285750" algn="l">
              <a:buFont typeface="+mj-lt"/>
              <a:buAutoNum type="arabicPeriod"/>
            </a:pPr>
            <a:r>
              <a:rPr lang="en-IN" sz="900" b="0" i="0" u="none" strike="noStrike" dirty="0">
                <a:effectLst/>
                <a:latin typeface="Söhne"/>
              </a:rPr>
              <a:t>Private Rooms: Private rooms in shared properties are also common in Brooklyn, offering guests a balance of affordability and privacy.</a:t>
            </a:r>
          </a:p>
          <a:p>
            <a:pPr marL="742950" lvl="1" indent="-285750" algn="l">
              <a:buFont typeface="+mj-lt"/>
              <a:buAutoNum type="arabicPeriod"/>
            </a:pPr>
            <a:r>
              <a:rPr lang="en-IN" sz="900" b="0" i="0" u="none" strike="noStrike" dirty="0">
                <a:effectLst/>
                <a:latin typeface="Söhne"/>
              </a:rPr>
              <a:t>Shared Rooms: Shared rooms are less common in Brooklyn compared to other room types.</a:t>
            </a:r>
          </a:p>
          <a:p>
            <a:pPr algn="l">
              <a:buFont typeface="+mj-lt"/>
              <a:buAutoNum type="arabicPeriod"/>
            </a:pPr>
            <a:r>
              <a:rPr lang="en-IN" sz="900" b="0" i="0" u="none" strike="noStrike" dirty="0">
                <a:effectLst/>
                <a:latin typeface="Söhne"/>
              </a:rPr>
              <a:t>Queens Neighbourhood Group:</a:t>
            </a:r>
          </a:p>
          <a:p>
            <a:pPr marL="742950" lvl="1" indent="-285750" algn="l">
              <a:buFont typeface="+mj-lt"/>
              <a:buAutoNum type="arabicPeriod"/>
            </a:pPr>
            <a:r>
              <a:rPr lang="en-IN" sz="900" b="0" i="0" u="none" strike="noStrike" dirty="0">
                <a:effectLst/>
                <a:latin typeface="Söhne"/>
              </a:rPr>
              <a:t>Entire Homes/Apartments: This room type is widely available in Queens, giving guests the flexibility and privacy of an entire living space.</a:t>
            </a:r>
          </a:p>
          <a:p>
            <a:pPr marL="742950" lvl="1" indent="-285750" algn="l">
              <a:buFont typeface="+mj-lt"/>
              <a:buAutoNum type="arabicPeriod"/>
            </a:pPr>
            <a:r>
              <a:rPr lang="en-IN" sz="900" b="0" i="0" u="none" strike="noStrike" dirty="0">
                <a:effectLst/>
                <a:latin typeface="Söhne"/>
              </a:rPr>
              <a:t>Private Rooms: Private rooms in shared properties are also popular in Queens, catering to various preferences and budgets.</a:t>
            </a:r>
          </a:p>
          <a:p>
            <a:pPr marL="742950" lvl="1" indent="-285750" algn="l">
              <a:buFont typeface="+mj-lt"/>
              <a:buAutoNum type="arabicPeriod"/>
            </a:pPr>
            <a:r>
              <a:rPr lang="en-IN" sz="900" b="0" i="0" u="none" strike="noStrike" dirty="0">
                <a:effectLst/>
                <a:latin typeface="Söhne"/>
              </a:rPr>
              <a:t>Shared Rooms: Shared rooms have a limited presence in Queens.</a:t>
            </a:r>
          </a:p>
          <a:p>
            <a:pPr algn="l">
              <a:buFont typeface="+mj-lt"/>
              <a:buAutoNum type="arabicPeriod"/>
            </a:pPr>
            <a:r>
              <a:rPr lang="en-IN" sz="900" b="0" i="0" u="none" strike="noStrike" dirty="0">
                <a:effectLst/>
                <a:latin typeface="Söhne"/>
              </a:rPr>
              <a:t>Bronx Neighbourhood Group:</a:t>
            </a:r>
          </a:p>
          <a:p>
            <a:pPr marL="742950" lvl="1" indent="-285750" algn="l">
              <a:buFont typeface="+mj-lt"/>
              <a:buAutoNum type="arabicPeriod"/>
            </a:pPr>
            <a:r>
              <a:rPr lang="en-IN" sz="900" b="0" i="0" u="none" strike="noStrike" dirty="0">
                <a:effectLst/>
                <a:latin typeface="Söhne"/>
              </a:rPr>
              <a:t>Entire Homes/Apartments: This room type is available in the Bronx, offering guests private living spaces.</a:t>
            </a:r>
          </a:p>
          <a:p>
            <a:pPr marL="742950" lvl="1" indent="-285750" algn="l">
              <a:buFont typeface="+mj-lt"/>
              <a:buAutoNum type="arabicPeriod"/>
            </a:pPr>
            <a:r>
              <a:rPr lang="en-IN" sz="900" b="0" i="0" u="none" strike="noStrike" dirty="0">
                <a:effectLst/>
                <a:latin typeface="Söhne"/>
              </a:rPr>
              <a:t>Private Rooms: Private rooms in shared properties are less common in the Bronx.</a:t>
            </a:r>
          </a:p>
          <a:p>
            <a:pPr marL="742950" lvl="1" indent="-285750" algn="l">
              <a:buFont typeface="+mj-lt"/>
              <a:buAutoNum type="arabicPeriod"/>
            </a:pPr>
            <a:r>
              <a:rPr lang="en-IN" sz="900" b="0" i="0" u="none" strike="noStrike" dirty="0">
                <a:effectLst/>
                <a:latin typeface="Söhne"/>
              </a:rPr>
              <a:t>Shared Rooms: Shared rooms are relatively rare in the Bronx.</a:t>
            </a:r>
          </a:p>
          <a:p>
            <a:pPr algn="l">
              <a:buFont typeface="+mj-lt"/>
              <a:buAutoNum type="arabicPeriod"/>
            </a:pPr>
            <a:r>
              <a:rPr lang="en-IN" sz="900" b="0" i="0" u="none" strike="noStrike" dirty="0">
                <a:effectLst/>
                <a:latin typeface="Söhne"/>
              </a:rPr>
              <a:t>Staten Island Neighbourhood Group:</a:t>
            </a:r>
          </a:p>
          <a:p>
            <a:pPr marL="742950" lvl="1" indent="-285750" algn="l">
              <a:buFont typeface="+mj-lt"/>
              <a:buAutoNum type="arabicPeriod"/>
            </a:pPr>
            <a:r>
              <a:rPr lang="en-IN" sz="900" b="0" i="0" u="none" strike="noStrike" dirty="0">
                <a:effectLst/>
                <a:latin typeface="Söhne"/>
              </a:rPr>
              <a:t>Entire Homes/Apartments: This room type is available in Staten Island, providing guests with independent living spaces.</a:t>
            </a:r>
          </a:p>
          <a:p>
            <a:pPr marL="742950" lvl="1" indent="-285750" algn="l">
              <a:buFont typeface="+mj-lt"/>
              <a:buAutoNum type="arabicPeriod"/>
            </a:pPr>
            <a:r>
              <a:rPr lang="en-IN" sz="900" b="0" i="0" u="none" strike="noStrike" dirty="0">
                <a:effectLst/>
                <a:latin typeface="Söhne"/>
              </a:rPr>
              <a:t>Private Rooms: Private rooms in shared properties are less common in Staten Island.</a:t>
            </a:r>
          </a:p>
          <a:p>
            <a:pPr marL="742950" lvl="1" indent="-285750" algn="l">
              <a:buFont typeface="+mj-lt"/>
              <a:buAutoNum type="arabicPeriod"/>
            </a:pPr>
            <a:r>
              <a:rPr lang="en-IN" sz="900" b="0" i="0" u="none" strike="noStrike" dirty="0">
                <a:effectLst/>
                <a:latin typeface="Söhne"/>
              </a:rPr>
              <a:t>Shared Rooms: Shared rooms are not prevalent in Staten Island.</a:t>
            </a:r>
          </a:p>
          <a:p>
            <a:pPr algn="l"/>
            <a:r>
              <a:rPr lang="en-IN" sz="900" b="0" i="0" u="none" strike="noStrike" dirty="0">
                <a:effectLst/>
                <a:latin typeface="Söhne"/>
              </a:rPr>
              <a:t>These findings demonstrate the variations in room types offered by hosts across different neighbourhood groups in New York City. The availability of room types can depend on factors such as property sizes, local regulations, and the preferences of both hosts and guests.</a:t>
            </a:r>
          </a:p>
        </p:txBody>
      </p:sp>
      <p:sp>
        <p:nvSpPr>
          <p:cNvPr id="4" name="TextBox 3">
            <a:extLst>
              <a:ext uri="{FF2B5EF4-FFF2-40B4-BE49-F238E27FC236}">
                <a16:creationId xmlns:a16="http://schemas.microsoft.com/office/drawing/2014/main" id="{D9FDA4D1-50A5-32FD-DE62-BF00D79F5454}"/>
              </a:ext>
            </a:extLst>
          </p:cNvPr>
          <p:cNvSpPr txBox="1"/>
          <p:nvPr/>
        </p:nvSpPr>
        <p:spPr>
          <a:xfrm>
            <a:off x="4797631" y="3408218"/>
            <a:ext cx="184731" cy="369332"/>
          </a:xfrm>
          <a:prstGeom prst="rect">
            <a:avLst/>
          </a:prstGeom>
          <a:noFill/>
        </p:spPr>
        <p:txBody>
          <a:bodyPr wrap="none" rtlCol="0">
            <a:spAutoFit/>
          </a:bodyPr>
          <a:lstStyle/>
          <a:p>
            <a:endParaRPr lang="en-US" dirty="0"/>
          </a:p>
        </p:txBody>
      </p:sp>
      <p:pic>
        <p:nvPicPr>
          <p:cNvPr id="3074" name="Picture 2">
            <a:extLst>
              <a:ext uri="{FF2B5EF4-FFF2-40B4-BE49-F238E27FC236}">
                <a16:creationId xmlns:a16="http://schemas.microsoft.com/office/drawing/2014/main" id="{BB2FC43A-248B-4D08-AB34-3FB010C59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9116" y="579664"/>
            <a:ext cx="6300272" cy="5286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04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B23F-9B6D-0FF3-8A75-A330389893FE}"/>
              </a:ext>
            </a:extLst>
          </p:cNvPr>
          <p:cNvSpPr>
            <a:spLocks noGrp="1"/>
          </p:cNvSpPr>
          <p:nvPr>
            <p:ph type="title"/>
          </p:nvPr>
        </p:nvSpPr>
        <p:spPr>
          <a:xfrm>
            <a:off x="501316" y="148557"/>
            <a:ext cx="10515600" cy="532482"/>
          </a:xfrm>
        </p:spPr>
        <p:txBody>
          <a:bodyPr>
            <a:normAutofit fontScale="90000"/>
          </a:bodyPr>
          <a:lstStyle/>
          <a:p>
            <a:r>
              <a:rPr lang="en-IN" sz="4000" u="sng" dirty="0">
                <a:solidFill>
                  <a:srgbClr val="FF0000"/>
                </a:solidFill>
                <a:latin typeface="ACADEMY ENGRAVED LET PLAIN:1.0" panose="02000000000000000000" pitchFamily="2" charset="0"/>
              </a:rPr>
              <a:t>Price Analysis by Neighbourhood</a:t>
            </a:r>
            <a:endParaRPr lang="en-US" sz="4000" u="sng" dirty="0">
              <a:solidFill>
                <a:srgbClr val="FF0000"/>
              </a:solidFill>
              <a:latin typeface="ACADEMY ENGRAVED LET PLAIN:1.0" panose="02000000000000000000" pitchFamily="2" charset="0"/>
            </a:endParaRPr>
          </a:p>
        </p:txBody>
      </p:sp>
      <p:sp>
        <p:nvSpPr>
          <p:cNvPr id="3" name="Content Placeholder 2">
            <a:extLst>
              <a:ext uri="{FF2B5EF4-FFF2-40B4-BE49-F238E27FC236}">
                <a16:creationId xmlns:a16="http://schemas.microsoft.com/office/drawing/2014/main" id="{7EF03D66-5E2A-BAD8-2E35-02220EDFA01E}"/>
              </a:ext>
            </a:extLst>
          </p:cNvPr>
          <p:cNvSpPr>
            <a:spLocks noGrp="1"/>
          </p:cNvSpPr>
          <p:nvPr>
            <p:ph idx="1"/>
          </p:nvPr>
        </p:nvSpPr>
        <p:spPr>
          <a:xfrm>
            <a:off x="237506" y="681040"/>
            <a:ext cx="5858494" cy="4650982"/>
          </a:xfrm>
        </p:spPr>
        <p:txBody>
          <a:bodyPr>
            <a:noAutofit/>
          </a:bodyPr>
          <a:lstStyle/>
          <a:p>
            <a:pPr algn="l"/>
            <a:r>
              <a:rPr lang="en-IN" sz="1000" b="0" i="0" u="none" strike="noStrike" dirty="0">
                <a:effectLst/>
              </a:rPr>
              <a:t>n our analysis of the Airbnb dataset for New York City, we conducted a price analysis to understand the variations in rental prices across different neighbourhoods. Here is a summary of our findings:</a:t>
            </a:r>
          </a:p>
          <a:p>
            <a:pPr algn="l">
              <a:buFont typeface="+mj-lt"/>
              <a:buAutoNum type="arabicPeriod"/>
            </a:pPr>
            <a:r>
              <a:rPr lang="en-IN" sz="1000" b="0" i="0" u="none" strike="noStrike" dirty="0">
                <a:effectLst/>
              </a:rPr>
              <a:t>Manhattan: The neighbourhood with the highest average rental prices in New York City. It offers a range of luxurious accommodations and prime locations, attracting higher-end clientele.</a:t>
            </a:r>
          </a:p>
          <a:p>
            <a:pPr algn="l">
              <a:buFont typeface="+mj-lt"/>
              <a:buAutoNum type="arabicPeriod"/>
            </a:pPr>
            <a:r>
              <a:rPr lang="en-IN" sz="1000" b="0" i="0" u="none" strike="noStrike" dirty="0">
                <a:effectLst/>
              </a:rPr>
              <a:t>Brooklyn: Generally more affordable than Manhattan, with a diverse range of rental prices. It caters to various budgets, offering both affordable and upscale options.</a:t>
            </a:r>
          </a:p>
          <a:p>
            <a:pPr algn="l">
              <a:buFont typeface="+mj-lt"/>
              <a:buAutoNum type="arabicPeriod"/>
            </a:pPr>
            <a:r>
              <a:rPr lang="en-IN" sz="1000" b="0" i="0" u="none" strike="noStrike" dirty="0">
                <a:effectLst/>
              </a:rPr>
              <a:t>Queens: Offers a mix of affordable and moderately priced rentals. It is known for its cultural diversity and a wide range of property types.</a:t>
            </a:r>
          </a:p>
          <a:p>
            <a:pPr algn="l">
              <a:buFont typeface="+mj-lt"/>
              <a:buAutoNum type="arabicPeriod"/>
            </a:pPr>
            <a:r>
              <a:rPr lang="en-IN" sz="1000" b="0" i="0" u="none" strike="noStrike" dirty="0">
                <a:effectLst/>
              </a:rPr>
              <a:t>Bronx: Generally more affordable than Manhattan and Brooklyn, with lower average rental prices. It provides budget-friendly options for travellers.</a:t>
            </a:r>
          </a:p>
          <a:p>
            <a:pPr algn="l">
              <a:buFont typeface="+mj-lt"/>
              <a:buAutoNum type="arabicPeriod"/>
            </a:pPr>
            <a:r>
              <a:rPr lang="en-IN" sz="1000" b="0" i="0" u="none" strike="noStrike" dirty="0">
                <a:effectLst/>
              </a:rPr>
              <a:t>Staten Island: Offers relatively lower rental prices compared to other boroughs. It attracts those seeking a quieter and more suburban environment.</a:t>
            </a:r>
          </a:p>
          <a:p>
            <a:pPr algn="l"/>
            <a:r>
              <a:rPr lang="en-IN" sz="1000" b="0" i="0" u="none" strike="noStrike" dirty="0">
                <a:effectLst/>
              </a:rPr>
              <a:t>The price analysis reveals that rental prices in New York City vary significantly based on the neighbourhood. Factors such as location, amenities, property size, and demand influence the pricing. It's important for hosts and guests to consider these variations while making rental decisions.</a:t>
            </a:r>
          </a:p>
          <a:p>
            <a:pPr algn="l"/>
            <a:r>
              <a:rPr lang="en-IN" sz="1000" b="0" i="0" u="none" strike="noStrike" dirty="0">
                <a:effectLst/>
              </a:rPr>
              <a:t>Understanding the price ranges in different neighbourhoods can help hosts set competitive prices and attract guests, while guests can choose accommodations that align with their budget and preferences.</a:t>
            </a:r>
          </a:p>
        </p:txBody>
      </p:sp>
      <p:sp>
        <p:nvSpPr>
          <p:cNvPr id="4" name="TextBox 3">
            <a:extLst>
              <a:ext uri="{FF2B5EF4-FFF2-40B4-BE49-F238E27FC236}">
                <a16:creationId xmlns:a16="http://schemas.microsoft.com/office/drawing/2014/main" id="{D9FDA4D1-50A5-32FD-DE62-BF00D79F5454}"/>
              </a:ext>
            </a:extLst>
          </p:cNvPr>
          <p:cNvSpPr txBox="1"/>
          <p:nvPr/>
        </p:nvSpPr>
        <p:spPr>
          <a:xfrm>
            <a:off x="4797631" y="3408218"/>
            <a:ext cx="184731" cy="369332"/>
          </a:xfrm>
          <a:prstGeom prst="rect">
            <a:avLst/>
          </a:prstGeom>
          <a:noFill/>
        </p:spPr>
        <p:txBody>
          <a:bodyPr wrap="none" rtlCol="0">
            <a:spAutoFit/>
          </a:bodyPr>
          <a:lstStyle/>
          <a:p>
            <a:endParaRPr lang="en-US" dirty="0"/>
          </a:p>
        </p:txBody>
      </p:sp>
      <p:pic>
        <p:nvPicPr>
          <p:cNvPr id="4098" name="Picture 2">
            <a:extLst>
              <a:ext uri="{FF2B5EF4-FFF2-40B4-BE49-F238E27FC236}">
                <a16:creationId xmlns:a16="http://schemas.microsoft.com/office/drawing/2014/main" id="{EA937AB9-1412-6361-161D-C32BB3B9C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810" y="681039"/>
            <a:ext cx="5594684" cy="5042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3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B23F-9B6D-0FF3-8A75-A330389893FE}"/>
              </a:ext>
            </a:extLst>
          </p:cNvPr>
          <p:cNvSpPr>
            <a:spLocks noGrp="1"/>
          </p:cNvSpPr>
          <p:nvPr>
            <p:ph type="title"/>
          </p:nvPr>
        </p:nvSpPr>
        <p:spPr>
          <a:xfrm>
            <a:off x="501316" y="148557"/>
            <a:ext cx="10515600" cy="532482"/>
          </a:xfrm>
        </p:spPr>
        <p:txBody>
          <a:bodyPr>
            <a:normAutofit fontScale="90000"/>
          </a:bodyPr>
          <a:lstStyle/>
          <a:p>
            <a:r>
              <a:rPr lang="en-IN" sz="4000" u="sng" dirty="0">
                <a:solidFill>
                  <a:srgbClr val="FF0000"/>
                </a:solidFill>
                <a:latin typeface="ACADEMY ENGRAVED LET PLAIN:1.0" panose="02000000000000000000" pitchFamily="2" charset="0"/>
              </a:rPr>
              <a:t>Average Price of Neighbourhood Group</a:t>
            </a:r>
            <a:endParaRPr lang="en-US" sz="4000" u="sng" dirty="0">
              <a:solidFill>
                <a:srgbClr val="FF0000"/>
              </a:solidFill>
              <a:latin typeface="ACADEMY ENGRAVED LET PLAIN:1.0" panose="02000000000000000000" pitchFamily="2" charset="0"/>
            </a:endParaRPr>
          </a:p>
        </p:txBody>
      </p:sp>
      <p:sp>
        <p:nvSpPr>
          <p:cNvPr id="3" name="Content Placeholder 2">
            <a:extLst>
              <a:ext uri="{FF2B5EF4-FFF2-40B4-BE49-F238E27FC236}">
                <a16:creationId xmlns:a16="http://schemas.microsoft.com/office/drawing/2014/main" id="{7EF03D66-5E2A-BAD8-2E35-02220EDFA01E}"/>
              </a:ext>
            </a:extLst>
          </p:cNvPr>
          <p:cNvSpPr>
            <a:spLocks noGrp="1"/>
          </p:cNvSpPr>
          <p:nvPr>
            <p:ph idx="1"/>
          </p:nvPr>
        </p:nvSpPr>
        <p:spPr>
          <a:xfrm>
            <a:off x="237506" y="681040"/>
            <a:ext cx="5858494" cy="4650982"/>
          </a:xfrm>
        </p:spPr>
        <p:txBody>
          <a:bodyPr>
            <a:noAutofit/>
          </a:bodyPr>
          <a:lstStyle/>
          <a:p>
            <a:pPr algn="l"/>
            <a:endParaRPr lang="en-IN" sz="1100" b="0" i="0" u="none" strike="noStrike" dirty="0">
              <a:effectLst/>
            </a:endParaRPr>
          </a:p>
          <a:p>
            <a:pPr algn="l"/>
            <a:r>
              <a:rPr lang="en-IN" sz="1000" b="0" i="0" u="none" strike="noStrike" dirty="0">
                <a:effectLst/>
              </a:rPr>
              <a:t>In our analysis of the Airbnb dataset for New York City, we calculated the average prices of accommodations in different neighbourhood groups. Here is a summary of our findings:</a:t>
            </a:r>
          </a:p>
          <a:p>
            <a:pPr algn="l">
              <a:buFont typeface="+mj-lt"/>
              <a:buAutoNum type="arabicPeriod"/>
            </a:pPr>
            <a:r>
              <a:rPr lang="en-IN" sz="1000" b="0" i="0" u="none" strike="noStrike" dirty="0">
                <a:effectLst/>
              </a:rPr>
              <a:t>Manhattan Neighbourhood Group: The average price of accommodations in Manhattan is the highest among all the neighbourhood groups. This is attributed to the prime location, high demand, and upscale nature of many properties in this area.</a:t>
            </a:r>
          </a:p>
          <a:p>
            <a:pPr algn="l">
              <a:buFont typeface="+mj-lt"/>
              <a:buAutoNum type="arabicPeriod"/>
            </a:pPr>
            <a:r>
              <a:rPr lang="en-IN" sz="1000" b="0" i="0" u="none" strike="noStrike" dirty="0">
                <a:effectLst/>
              </a:rPr>
              <a:t>Brooklyn Neighbourhood Group: The average price of accommodations in Brooklyn is relatively lower than Manhattan but higher than the other boroughs. Brooklyn offers a diverse range of accommodations, from affordable options to more upscale and trendy properties.</a:t>
            </a:r>
          </a:p>
          <a:p>
            <a:pPr algn="l">
              <a:buFont typeface="+mj-lt"/>
              <a:buAutoNum type="arabicPeriod"/>
            </a:pPr>
            <a:r>
              <a:rPr lang="en-IN" sz="1000" b="0" i="0" u="none" strike="noStrike" dirty="0">
                <a:effectLst/>
              </a:rPr>
              <a:t>Queens Neighbourhood Group: Accommodations in Queens have a moderate average price. This borough provides a mix of affordable and moderately priced options, attracting a wide range of travellers.</a:t>
            </a:r>
          </a:p>
          <a:p>
            <a:pPr algn="l">
              <a:buFont typeface="+mj-lt"/>
              <a:buAutoNum type="arabicPeriod"/>
            </a:pPr>
            <a:r>
              <a:rPr lang="en-IN" sz="1000" b="0" i="0" u="none" strike="noStrike" dirty="0">
                <a:effectLst/>
              </a:rPr>
              <a:t>Bronx Neighbourhood Group: The average price of accommodations in the Bronx is generally lower compared to Manhattan, Brooklyn, and Queens. The Bronx offers more budget-friendly options for travellers seeking affordable accommodations.</a:t>
            </a:r>
          </a:p>
          <a:p>
            <a:pPr algn="l">
              <a:buFont typeface="+mj-lt"/>
              <a:buAutoNum type="arabicPeriod"/>
            </a:pPr>
            <a:r>
              <a:rPr lang="en-IN" sz="1000" b="0" i="0" u="none" strike="noStrike" dirty="0">
                <a:effectLst/>
              </a:rPr>
              <a:t>Staten Island Neighbourhood Group: Accommodations in Staten Island have the lowest average prices among all the neighbourhood groups. This borough offers a more suburban and laid-back environment, appealing to those seeking a quieter and more affordable stay.</a:t>
            </a:r>
          </a:p>
          <a:p>
            <a:pPr algn="l"/>
            <a:r>
              <a:rPr lang="en-IN" sz="1000" b="0" i="0" u="none" strike="noStrike" dirty="0">
                <a:effectLst/>
              </a:rPr>
              <a:t>Understanding the average prices of accommodations in different neighbourhood groups can help hosts determine competitive pricing strategies and assist travellers in selecting accommodations that align with their budget.</a:t>
            </a:r>
          </a:p>
        </p:txBody>
      </p:sp>
      <p:sp>
        <p:nvSpPr>
          <p:cNvPr id="4" name="TextBox 3">
            <a:extLst>
              <a:ext uri="{FF2B5EF4-FFF2-40B4-BE49-F238E27FC236}">
                <a16:creationId xmlns:a16="http://schemas.microsoft.com/office/drawing/2014/main" id="{D9FDA4D1-50A5-32FD-DE62-BF00D79F5454}"/>
              </a:ext>
            </a:extLst>
          </p:cNvPr>
          <p:cNvSpPr txBox="1"/>
          <p:nvPr/>
        </p:nvSpPr>
        <p:spPr>
          <a:xfrm>
            <a:off x="4797631" y="3408218"/>
            <a:ext cx="184731" cy="369332"/>
          </a:xfrm>
          <a:prstGeom prst="rect">
            <a:avLst/>
          </a:prstGeom>
          <a:noFill/>
        </p:spPr>
        <p:txBody>
          <a:bodyPr wrap="none" rtlCol="0">
            <a:spAutoFit/>
          </a:bodyPr>
          <a:lstStyle/>
          <a:p>
            <a:endParaRPr lang="en-US" dirty="0"/>
          </a:p>
        </p:txBody>
      </p:sp>
      <p:pic>
        <p:nvPicPr>
          <p:cNvPr id="5122" name="Picture 2">
            <a:extLst>
              <a:ext uri="{FF2B5EF4-FFF2-40B4-BE49-F238E27FC236}">
                <a16:creationId xmlns:a16="http://schemas.microsoft.com/office/drawing/2014/main" id="{7D825215-3E96-B88B-A26D-53C648385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828" y="550860"/>
            <a:ext cx="6032666" cy="562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30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B23F-9B6D-0FF3-8A75-A330389893FE}"/>
              </a:ext>
            </a:extLst>
          </p:cNvPr>
          <p:cNvSpPr>
            <a:spLocks noGrp="1"/>
          </p:cNvSpPr>
          <p:nvPr>
            <p:ph type="title"/>
          </p:nvPr>
        </p:nvSpPr>
        <p:spPr>
          <a:xfrm>
            <a:off x="501316" y="148557"/>
            <a:ext cx="10515600" cy="532482"/>
          </a:xfrm>
        </p:spPr>
        <p:txBody>
          <a:bodyPr>
            <a:normAutofit fontScale="90000"/>
          </a:bodyPr>
          <a:lstStyle/>
          <a:p>
            <a:r>
              <a:rPr lang="en-IN" sz="4000" u="sng" dirty="0">
                <a:solidFill>
                  <a:srgbClr val="FF0000"/>
                </a:solidFill>
                <a:latin typeface="ACADEMY ENGRAVED LET PLAIN:1.0" panose="02000000000000000000" pitchFamily="2" charset="0"/>
              </a:rPr>
              <a:t>Customer Booking with respect to Minimum Nights</a:t>
            </a:r>
            <a:endParaRPr lang="en-US" sz="4000" u="sng" dirty="0">
              <a:solidFill>
                <a:srgbClr val="FF0000"/>
              </a:solidFill>
              <a:latin typeface="ACADEMY ENGRAVED LET PLAIN:1.0" panose="02000000000000000000" pitchFamily="2" charset="0"/>
            </a:endParaRPr>
          </a:p>
        </p:txBody>
      </p:sp>
      <p:sp>
        <p:nvSpPr>
          <p:cNvPr id="3" name="Content Placeholder 2">
            <a:extLst>
              <a:ext uri="{FF2B5EF4-FFF2-40B4-BE49-F238E27FC236}">
                <a16:creationId xmlns:a16="http://schemas.microsoft.com/office/drawing/2014/main" id="{7EF03D66-5E2A-BAD8-2E35-02220EDFA01E}"/>
              </a:ext>
            </a:extLst>
          </p:cNvPr>
          <p:cNvSpPr>
            <a:spLocks noGrp="1"/>
          </p:cNvSpPr>
          <p:nvPr>
            <p:ph idx="1"/>
          </p:nvPr>
        </p:nvSpPr>
        <p:spPr>
          <a:xfrm>
            <a:off x="237506" y="681040"/>
            <a:ext cx="5858494" cy="4650982"/>
          </a:xfrm>
        </p:spPr>
        <p:txBody>
          <a:bodyPr>
            <a:noAutofit/>
          </a:bodyPr>
          <a:lstStyle/>
          <a:p>
            <a:pPr algn="l"/>
            <a:r>
              <a:rPr lang="en-IN" sz="1000" b="0" i="0" u="none" strike="noStrike" dirty="0">
                <a:effectLst/>
              </a:rPr>
              <a:t>In our analysis of the Airbnb dataset for New York City, we explored the relationship between customer bookings and the minimum number of nights required for a stay. Here is a summary of our findings:</a:t>
            </a:r>
          </a:p>
          <a:p>
            <a:pPr algn="l">
              <a:buFont typeface="+mj-lt"/>
              <a:buAutoNum type="arabicPeriod"/>
            </a:pPr>
            <a:r>
              <a:rPr lang="en-IN" sz="1000" b="0" i="0" u="none" strike="noStrike" dirty="0">
                <a:effectLst/>
              </a:rPr>
              <a:t>Short Stays: A significant portion of bookings consists of stays with a minimum of 1-3 nights. These short-term bookings are popular among travellers looking for weekend getaways or quick visits to the city.</a:t>
            </a:r>
          </a:p>
          <a:p>
            <a:pPr algn="l">
              <a:buFont typeface="+mj-lt"/>
              <a:buAutoNum type="arabicPeriod"/>
            </a:pPr>
            <a:r>
              <a:rPr lang="en-IN" sz="1000" b="0" i="0" u="none" strike="noStrike" dirty="0">
                <a:effectLst/>
              </a:rPr>
              <a:t>Medium Stays: Bookings with a minimum of 4-7 nights also account for a considerable portion. These bookings cater to travellers who plan to stay in the city for a week or longer, such as tourists or business travellers.</a:t>
            </a:r>
          </a:p>
          <a:p>
            <a:pPr algn="l">
              <a:buFont typeface="+mj-lt"/>
              <a:buAutoNum type="arabicPeriod"/>
            </a:pPr>
            <a:r>
              <a:rPr lang="en-IN" sz="1000" b="0" i="0" u="none" strike="noStrike" dirty="0">
                <a:effectLst/>
              </a:rPr>
              <a:t>Long Stays: Bookings with a minimum of 8 or more nights represent a smaller portion. These bookings are often preferred by guests who are relocating, on extended work assignments, or looking for an immersive experience in the city.</a:t>
            </a:r>
          </a:p>
          <a:p>
            <a:pPr algn="l"/>
            <a:r>
              <a:rPr lang="en-IN" sz="1000" b="0" i="0" u="none" strike="noStrike" dirty="0">
                <a:effectLst/>
              </a:rPr>
              <a:t>The distribution of bookings based on the minimum number of nights reflects the diverse needs and preferences of travellers. Hosts can consider this information to optimize their listing strategy by offering flexible stay durations that cater to different types of guests.</a:t>
            </a:r>
          </a:p>
          <a:p>
            <a:pPr algn="l"/>
            <a:r>
              <a:rPr lang="en-IN" sz="1000" b="0" i="0" u="none" strike="noStrike" dirty="0">
                <a:effectLst/>
              </a:rPr>
              <a:t>Understanding the customer booking patterns with respect to minimum nights can help hosts adjust their pricing, availability, and policies to attract a broader range of guests and maximize their booking potential.</a:t>
            </a:r>
          </a:p>
        </p:txBody>
      </p:sp>
      <p:sp>
        <p:nvSpPr>
          <p:cNvPr id="4" name="TextBox 3">
            <a:extLst>
              <a:ext uri="{FF2B5EF4-FFF2-40B4-BE49-F238E27FC236}">
                <a16:creationId xmlns:a16="http://schemas.microsoft.com/office/drawing/2014/main" id="{D9FDA4D1-50A5-32FD-DE62-BF00D79F5454}"/>
              </a:ext>
            </a:extLst>
          </p:cNvPr>
          <p:cNvSpPr txBox="1"/>
          <p:nvPr/>
        </p:nvSpPr>
        <p:spPr>
          <a:xfrm>
            <a:off x="4797631" y="3408218"/>
            <a:ext cx="184731" cy="369332"/>
          </a:xfrm>
          <a:prstGeom prst="rect">
            <a:avLst/>
          </a:prstGeom>
          <a:noFill/>
        </p:spPr>
        <p:txBody>
          <a:bodyPr wrap="none" rtlCol="0">
            <a:spAutoFit/>
          </a:bodyPr>
          <a:lstStyle/>
          <a:p>
            <a:endParaRPr lang="en-US" dirty="0"/>
          </a:p>
        </p:txBody>
      </p:sp>
      <p:pic>
        <p:nvPicPr>
          <p:cNvPr id="6146" name="Picture 2">
            <a:extLst>
              <a:ext uri="{FF2B5EF4-FFF2-40B4-BE49-F238E27FC236}">
                <a16:creationId xmlns:a16="http://schemas.microsoft.com/office/drawing/2014/main" id="{B574CAF8-FFAF-7496-8D98-CE7C3EA85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71550"/>
            <a:ext cx="5858494" cy="520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82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B23F-9B6D-0FF3-8A75-A330389893FE}"/>
              </a:ext>
            </a:extLst>
          </p:cNvPr>
          <p:cNvSpPr>
            <a:spLocks noGrp="1"/>
          </p:cNvSpPr>
          <p:nvPr>
            <p:ph type="title"/>
          </p:nvPr>
        </p:nvSpPr>
        <p:spPr>
          <a:xfrm>
            <a:off x="501316" y="148557"/>
            <a:ext cx="10515600" cy="532482"/>
          </a:xfrm>
        </p:spPr>
        <p:txBody>
          <a:bodyPr>
            <a:normAutofit fontScale="90000"/>
          </a:bodyPr>
          <a:lstStyle/>
          <a:p>
            <a:r>
              <a:rPr lang="en-IN" sz="4000" u="sng" dirty="0">
                <a:solidFill>
                  <a:srgbClr val="FF0000"/>
                </a:solidFill>
                <a:latin typeface="ACADEMY ENGRAVED LET PLAIN:1.0" panose="02000000000000000000" pitchFamily="2" charset="0"/>
              </a:rPr>
              <a:t>Conclusion</a:t>
            </a:r>
            <a:endParaRPr lang="en-US" sz="4000" u="sng" dirty="0">
              <a:solidFill>
                <a:srgbClr val="FF0000"/>
              </a:solidFill>
              <a:latin typeface="ACADEMY ENGRAVED LET PLAIN:1.0" panose="02000000000000000000" pitchFamily="2" charset="0"/>
            </a:endParaRPr>
          </a:p>
        </p:txBody>
      </p:sp>
      <p:sp>
        <p:nvSpPr>
          <p:cNvPr id="3" name="Content Placeholder 2">
            <a:extLst>
              <a:ext uri="{FF2B5EF4-FFF2-40B4-BE49-F238E27FC236}">
                <a16:creationId xmlns:a16="http://schemas.microsoft.com/office/drawing/2014/main" id="{7EF03D66-5E2A-BAD8-2E35-02220EDFA01E}"/>
              </a:ext>
            </a:extLst>
          </p:cNvPr>
          <p:cNvSpPr>
            <a:spLocks noGrp="1"/>
          </p:cNvSpPr>
          <p:nvPr>
            <p:ph idx="1"/>
          </p:nvPr>
        </p:nvSpPr>
        <p:spPr>
          <a:xfrm>
            <a:off x="237505" y="681040"/>
            <a:ext cx="11174681" cy="4650982"/>
          </a:xfrm>
        </p:spPr>
        <p:txBody>
          <a:bodyPr>
            <a:noAutofit/>
          </a:bodyPr>
          <a:lstStyle/>
          <a:p>
            <a:pPr marL="0" indent="0">
              <a:buNone/>
            </a:pPr>
            <a:endParaRPr lang="en-IN" sz="1200" dirty="0">
              <a:effectLst/>
            </a:endParaRPr>
          </a:p>
          <a:p>
            <a:pPr marL="0" indent="0">
              <a:buNone/>
            </a:pPr>
            <a:endParaRPr lang="en-IN" sz="1200" dirty="0"/>
          </a:p>
          <a:p>
            <a:pPr marL="0" indent="0">
              <a:buNone/>
            </a:pPr>
            <a:r>
              <a:rPr lang="en-IN" sz="1200" dirty="0">
                <a:effectLst/>
              </a:rPr>
              <a:t>In conclusion, our analysis of the Airbnb dataset for New York City has provided valuable insights for data analysis managers and the lead data analyst. Here are the key takeaways from our findings:</a:t>
            </a:r>
          </a:p>
          <a:p>
            <a:pPr marL="0" indent="0">
              <a:buNone/>
            </a:pPr>
            <a:endParaRPr lang="en-IN" sz="1200" dirty="0"/>
          </a:p>
          <a:p>
            <a:pPr algn="l">
              <a:buFont typeface="+mj-lt"/>
              <a:buAutoNum type="arabicPeriod"/>
            </a:pPr>
            <a:r>
              <a:rPr lang="en-IN" sz="1200" b="0" i="0" u="none" strike="noStrike" dirty="0">
                <a:effectLst/>
              </a:rPr>
              <a:t>Top 10 Hosts: We identified the top 10 hosts based on the number of listings they manage. This information can be used to understand successful hosting strategies and potentially acquire similar hosts to expand the Airbnb network.</a:t>
            </a:r>
          </a:p>
          <a:p>
            <a:pPr algn="l">
              <a:buFont typeface="+mj-lt"/>
              <a:buAutoNum type="arabicPeriod"/>
            </a:pPr>
            <a:r>
              <a:rPr lang="en-IN" sz="1200" b="0" i="0" u="none" strike="noStrike" dirty="0">
                <a:effectLst/>
              </a:rPr>
              <a:t>Room Type and Neighbourhood Group: We examined the distribution of room types across different neighbourhood groups. This analysis helps in understanding the preferences of guests and can guide decisions on property acquisitions and listings.</a:t>
            </a:r>
          </a:p>
          <a:p>
            <a:pPr algn="l">
              <a:buFont typeface="+mj-lt"/>
              <a:buAutoNum type="arabicPeriod"/>
            </a:pPr>
            <a:r>
              <a:rPr lang="en-IN" sz="1200" b="0" i="0" u="none" strike="noStrike" dirty="0">
                <a:effectLst/>
              </a:rPr>
              <a:t>Price Analysis: We conducted a neighbourhood-wise price analysis to identify variations in rental prices across different areas of New York City. This information is crucial for setting competitive prices, attracting guests, and optimizing revenue.</a:t>
            </a:r>
          </a:p>
          <a:p>
            <a:pPr algn="l">
              <a:buFont typeface="+mj-lt"/>
              <a:buAutoNum type="arabicPeriod"/>
            </a:pPr>
            <a:r>
              <a:rPr lang="en-IN" sz="1200" b="0" i="0" u="none" strike="noStrike" dirty="0">
                <a:effectLst/>
              </a:rPr>
              <a:t>Average Price of Neighbourhood Groups: By calculating the average prices of accommodations in each neighbourhood group, we gained insights into the pricing dynamics in different areas. This knowledge can assist in formulating pricing strategies and understanding the market demand.</a:t>
            </a:r>
          </a:p>
          <a:p>
            <a:pPr algn="l">
              <a:buFont typeface="+mj-lt"/>
              <a:buAutoNum type="arabicPeriod"/>
            </a:pPr>
            <a:r>
              <a:rPr lang="en-IN" sz="1200" b="0" i="0" u="none" strike="noStrike" dirty="0">
                <a:effectLst/>
              </a:rPr>
              <a:t>Customer Booking and Minimum Nights: We explored the relationship between customer bookings and the minimum number of nights required for a stay. This analysis helps hosts understand the booking patterns and tailor their listing policies to attract a diverse range of guests.</a:t>
            </a:r>
          </a:p>
          <a:p>
            <a:pPr algn="l"/>
            <a:r>
              <a:rPr lang="en-IN" sz="1200" b="0" i="0" u="none" strike="noStrike" dirty="0">
                <a:effectLst/>
              </a:rPr>
              <a:t>By leveraging these insights, data analysis managers and the lead data analyst can make informed decisions to drive revenue growth, optimize property acquisition strategies, enhance user experience, and improve overall performance in the New York City market.</a:t>
            </a:r>
          </a:p>
          <a:p>
            <a:pPr algn="l"/>
            <a:r>
              <a:rPr lang="en-IN" sz="1200" b="0" i="0" u="none" strike="noStrike" dirty="0">
                <a:effectLst/>
              </a:rPr>
              <a:t>As we move forward, it is recommended to delve deeper into the data and conduct more extensive analysis to uncover additional valuable insights that can further drive the success of Airbnb in New York City.</a:t>
            </a:r>
          </a:p>
          <a:p>
            <a:pPr marL="0" indent="0">
              <a:buNone/>
            </a:pPr>
            <a:endParaRPr lang="en-IN" sz="1200" dirty="0">
              <a:effectLst/>
            </a:endParaRPr>
          </a:p>
        </p:txBody>
      </p:sp>
      <p:sp>
        <p:nvSpPr>
          <p:cNvPr id="4" name="TextBox 3">
            <a:extLst>
              <a:ext uri="{FF2B5EF4-FFF2-40B4-BE49-F238E27FC236}">
                <a16:creationId xmlns:a16="http://schemas.microsoft.com/office/drawing/2014/main" id="{D9FDA4D1-50A5-32FD-DE62-BF00D79F5454}"/>
              </a:ext>
            </a:extLst>
          </p:cNvPr>
          <p:cNvSpPr txBox="1"/>
          <p:nvPr/>
        </p:nvSpPr>
        <p:spPr>
          <a:xfrm>
            <a:off x="4797631" y="340821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90020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2083</Words>
  <Application>Microsoft Macintosh PowerPoint</Application>
  <PresentationFormat>Widescreen</PresentationFormat>
  <Paragraphs>103</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Abadi MT Condensed Light</vt:lpstr>
      <vt:lpstr>ACADEMY ENGRAVED LET PLAIN:1.0</vt:lpstr>
      <vt:lpstr>Arial</vt:lpstr>
      <vt:lpstr>Calibri</vt:lpstr>
      <vt:lpstr>Calibri Light</vt:lpstr>
      <vt:lpstr>HelveticaNeue</vt:lpstr>
      <vt:lpstr>Söhne</vt:lpstr>
      <vt:lpstr>Office Theme</vt:lpstr>
      <vt:lpstr>Airbnb Case Study- UpGrad</vt:lpstr>
      <vt:lpstr>Purpose and scope of the analysis</vt:lpstr>
      <vt:lpstr>Top 10 Hosts</vt:lpstr>
      <vt:lpstr>Room Type with respect to Neighbourhood Group</vt:lpstr>
      <vt:lpstr>Price Analysis by Neighbourhood</vt:lpstr>
      <vt:lpstr>Average Price of Neighbourhood Group</vt:lpstr>
      <vt:lpstr>Customer Booking with respect to Minimum Nights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Analysis</dc:title>
  <dc:creator>Microsoft Office User</dc:creator>
  <cp:lastModifiedBy>Microsoft Office User</cp:lastModifiedBy>
  <cp:revision>29</cp:revision>
  <dcterms:created xsi:type="dcterms:W3CDTF">2023-02-27T19:04:43Z</dcterms:created>
  <dcterms:modified xsi:type="dcterms:W3CDTF">2023-06-25T14:11:35Z</dcterms:modified>
</cp:coreProperties>
</file>