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9" r:id="rId4"/>
    <p:sldId id="262"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65"/>
  </p:normalViewPr>
  <p:slideViewPr>
    <p:cSldViewPr snapToGrid="0">
      <p:cViewPr varScale="1">
        <p:scale>
          <a:sx n="106" d="100"/>
          <a:sy n="106" d="100"/>
        </p:scale>
        <p:origin x="2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C37A9-2F83-C549-AB0D-4D8F52206E8D}" type="datetimeFigureOut">
              <a:rPr lang="en-US" smtClean="0"/>
              <a:t>4/16/23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54919-B756-184D-9FBD-4DDFE6C2C1F5}" type="slidenum">
              <a:rPr lang="en-US" smtClean="0"/>
              <a:t>‹#›</a:t>
            </a:fld>
            <a:endParaRPr lang="en-US"/>
          </a:p>
        </p:txBody>
      </p:sp>
    </p:spTree>
    <p:extLst>
      <p:ext uri="{BB962C8B-B14F-4D97-AF65-F5344CB8AC3E}">
        <p14:creationId xmlns:p14="http://schemas.microsoft.com/office/powerpoint/2010/main" val="348512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554919-B756-184D-9FBD-4DDFE6C2C1F5}" type="slidenum">
              <a:rPr lang="en-US" smtClean="0"/>
              <a:t>1</a:t>
            </a:fld>
            <a:endParaRPr lang="en-US"/>
          </a:p>
        </p:txBody>
      </p:sp>
    </p:spTree>
    <p:extLst>
      <p:ext uri="{BB962C8B-B14F-4D97-AF65-F5344CB8AC3E}">
        <p14:creationId xmlns:p14="http://schemas.microsoft.com/office/powerpoint/2010/main" val="166926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B43B-CDFE-165E-E8F0-0C066BA709C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7AF336E-1012-52F4-550F-05D6CFAA2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2914CFF-9419-C697-D69C-E613645B0C85}"/>
              </a:ext>
            </a:extLst>
          </p:cNvPr>
          <p:cNvSpPr>
            <a:spLocks noGrp="1"/>
          </p:cNvSpPr>
          <p:nvPr>
            <p:ph type="dt" sz="half" idx="10"/>
          </p:nvPr>
        </p:nvSpPr>
        <p:spPr/>
        <p:txBody>
          <a:bodyPr/>
          <a:lstStyle/>
          <a:p>
            <a:fld id="{FE7BF670-4AE2-8140-A36C-6FA5E8127BB3}" type="datetimeFigureOut">
              <a:rPr lang="en-US" smtClean="0"/>
              <a:t>4/16/23</a:t>
            </a:fld>
            <a:endParaRPr lang="en-US"/>
          </a:p>
        </p:txBody>
      </p:sp>
      <p:sp>
        <p:nvSpPr>
          <p:cNvPr id="5" name="Footer Placeholder 4">
            <a:extLst>
              <a:ext uri="{FF2B5EF4-FFF2-40B4-BE49-F238E27FC236}">
                <a16:creationId xmlns:a16="http://schemas.microsoft.com/office/drawing/2014/main" id="{00A6561E-515E-A264-49E6-69B2636BA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1116B-8A3B-D236-D8CB-879109942397}"/>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67399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4CA8-885B-F927-1C30-3A948362639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F28BCE-5A34-FBA3-9942-A3F8161247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653C8B-99A6-2CF7-8F7D-2FE65A142520}"/>
              </a:ext>
            </a:extLst>
          </p:cNvPr>
          <p:cNvSpPr>
            <a:spLocks noGrp="1"/>
          </p:cNvSpPr>
          <p:nvPr>
            <p:ph type="dt" sz="half" idx="10"/>
          </p:nvPr>
        </p:nvSpPr>
        <p:spPr/>
        <p:txBody>
          <a:bodyPr/>
          <a:lstStyle/>
          <a:p>
            <a:fld id="{FE7BF670-4AE2-8140-A36C-6FA5E8127BB3}" type="datetimeFigureOut">
              <a:rPr lang="en-US" smtClean="0"/>
              <a:t>4/16/23</a:t>
            </a:fld>
            <a:endParaRPr lang="en-US"/>
          </a:p>
        </p:txBody>
      </p:sp>
      <p:sp>
        <p:nvSpPr>
          <p:cNvPr id="5" name="Footer Placeholder 4">
            <a:extLst>
              <a:ext uri="{FF2B5EF4-FFF2-40B4-BE49-F238E27FC236}">
                <a16:creationId xmlns:a16="http://schemas.microsoft.com/office/drawing/2014/main" id="{ADDFDE62-3551-D92F-A724-BBF257D2F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B7489-F409-6119-1D2C-540A8B245764}"/>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184271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32C3B-4FF4-DA78-B2BF-4DC3FE1A6E6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F6B001B-B0A1-2D3E-3A2B-E71EDFBA4D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4CAFF9-D491-D5EA-74C3-BEB5B241C881}"/>
              </a:ext>
            </a:extLst>
          </p:cNvPr>
          <p:cNvSpPr>
            <a:spLocks noGrp="1"/>
          </p:cNvSpPr>
          <p:nvPr>
            <p:ph type="dt" sz="half" idx="10"/>
          </p:nvPr>
        </p:nvSpPr>
        <p:spPr/>
        <p:txBody>
          <a:bodyPr/>
          <a:lstStyle/>
          <a:p>
            <a:fld id="{FE7BF670-4AE2-8140-A36C-6FA5E8127BB3}" type="datetimeFigureOut">
              <a:rPr lang="en-US" smtClean="0"/>
              <a:t>4/16/23</a:t>
            </a:fld>
            <a:endParaRPr lang="en-US"/>
          </a:p>
        </p:txBody>
      </p:sp>
      <p:sp>
        <p:nvSpPr>
          <p:cNvPr id="5" name="Footer Placeholder 4">
            <a:extLst>
              <a:ext uri="{FF2B5EF4-FFF2-40B4-BE49-F238E27FC236}">
                <a16:creationId xmlns:a16="http://schemas.microsoft.com/office/drawing/2014/main" id="{09477180-E072-BD8E-A918-0DF117D2F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A2EF9-C098-2C46-C48C-E8D509A94C13}"/>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356731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7973-F998-DD60-4C63-7DCDE4DCF53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EB6579-ECAB-A861-B7D5-91EA381442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E5941E-9366-FD02-64CD-CB72E34DB4DD}"/>
              </a:ext>
            </a:extLst>
          </p:cNvPr>
          <p:cNvSpPr>
            <a:spLocks noGrp="1"/>
          </p:cNvSpPr>
          <p:nvPr>
            <p:ph type="dt" sz="half" idx="10"/>
          </p:nvPr>
        </p:nvSpPr>
        <p:spPr/>
        <p:txBody>
          <a:bodyPr/>
          <a:lstStyle/>
          <a:p>
            <a:fld id="{FE7BF670-4AE2-8140-A36C-6FA5E8127BB3}" type="datetimeFigureOut">
              <a:rPr lang="en-US" smtClean="0"/>
              <a:t>4/16/23</a:t>
            </a:fld>
            <a:endParaRPr lang="en-US"/>
          </a:p>
        </p:txBody>
      </p:sp>
      <p:sp>
        <p:nvSpPr>
          <p:cNvPr id="5" name="Footer Placeholder 4">
            <a:extLst>
              <a:ext uri="{FF2B5EF4-FFF2-40B4-BE49-F238E27FC236}">
                <a16:creationId xmlns:a16="http://schemas.microsoft.com/office/drawing/2014/main" id="{6EAF097A-0B5D-7374-1C3C-57EC4C505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4C782-B0AF-233B-1A45-50C42E327A2E}"/>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64182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123E-5CB2-3E07-81CF-460DEC3B6B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152136D-1CA3-0CA2-3677-3340F3EEDF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41CB9C1-93BF-AEAE-F867-E7059B554741}"/>
              </a:ext>
            </a:extLst>
          </p:cNvPr>
          <p:cNvSpPr>
            <a:spLocks noGrp="1"/>
          </p:cNvSpPr>
          <p:nvPr>
            <p:ph type="dt" sz="half" idx="10"/>
          </p:nvPr>
        </p:nvSpPr>
        <p:spPr/>
        <p:txBody>
          <a:bodyPr/>
          <a:lstStyle/>
          <a:p>
            <a:fld id="{FE7BF670-4AE2-8140-A36C-6FA5E8127BB3}" type="datetimeFigureOut">
              <a:rPr lang="en-US" smtClean="0"/>
              <a:t>4/16/23</a:t>
            </a:fld>
            <a:endParaRPr lang="en-US"/>
          </a:p>
        </p:txBody>
      </p:sp>
      <p:sp>
        <p:nvSpPr>
          <p:cNvPr id="5" name="Footer Placeholder 4">
            <a:extLst>
              <a:ext uri="{FF2B5EF4-FFF2-40B4-BE49-F238E27FC236}">
                <a16:creationId xmlns:a16="http://schemas.microsoft.com/office/drawing/2014/main" id="{C59DEC25-EA43-B1F9-CE53-B418D45CD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7F87F-1F94-568F-5585-0AC63E32DA36}"/>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442314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1E89-A77F-03DE-D3FF-79272B2163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F7C703D-9491-10DD-430E-E28B927D8C0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E0935D9-4B4A-A033-0772-991690EC433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1467D4D-3041-4BE3-A483-14CE0AA689B1}"/>
              </a:ext>
            </a:extLst>
          </p:cNvPr>
          <p:cNvSpPr>
            <a:spLocks noGrp="1"/>
          </p:cNvSpPr>
          <p:nvPr>
            <p:ph type="dt" sz="half" idx="10"/>
          </p:nvPr>
        </p:nvSpPr>
        <p:spPr/>
        <p:txBody>
          <a:bodyPr/>
          <a:lstStyle/>
          <a:p>
            <a:fld id="{FE7BF670-4AE2-8140-A36C-6FA5E8127BB3}" type="datetimeFigureOut">
              <a:rPr lang="en-US" smtClean="0"/>
              <a:t>4/16/23</a:t>
            </a:fld>
            <a:endParaRPr lang="en-US"/>
          </a:p>
        </p:txBody>
      </p:sp>
      <p:sp>
        <p:nvSpPr>
          <p:cNvPr id="6" name="Footer Placeholder 5">
            <a:extLst>
              <a:ext uri="{FF2B5EF4-FFF2-40B4-BE49-F238E27FC236}">
                <a16:creationId xmlns:a16="http://schemas.microsoft.com/office/drawing/2014/main" id="{ABF2F237-793E-631D-3F4C-985CAB986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A1A9F-874A-D62B-E7FE-74E71A1E168B}"/>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52376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2BAC-5EA4-73C6-60B9-703BC2FF533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E1532B2-A48A-65D0-5552-859917F19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1B37E95-CB36-57A2-649C-012832403CE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F504120-625F-A1B2-FE4A-FE5DE5920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66360FE-ED32-8CD3-CDC8-1413342436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3E8926D-8C40-BA8D-6FEE-7D620E30BA5D}"/>
              </a:ext>
            </a:extLst>
          </p:cNvPr>
          <p:cNvSpPr>
            <a:spLocks noGrp="1"/>
          </p:cNvSpPr>
          <p:nvPr>
            <p:ph type="dt" sz="half" idx="10"/>
          </p:nvPr>
        </p:nvSpPr>
        <p:spPr/>
        <p:txBody>
          <a:bodyPr/>
          <a:lstStyle/>
          <a:p>
            <a:fld id="{FE7BF670-4AE2-8140-A36C-6FA5E8127BB3}" type="datetimeFigureOut">
              <a:rPr lang="en-US" smtClean="0"/>
              <a:t>4/16/23</a:t>
            </a:fld>
            <a:endParaRPr lang="en-US"/>
          </a:p>
        </p:txBody>
      </p:sp>
      <p:sp>
        <p:nvSpPr>
          <p:cNvPr id="8" name="Footer Placeholder 7">
            <a:extLst>
              <a:ext uri="{FF2B5EF4-FFF2-40B4-BE49-F238E27FC236}">
                <a16:creationId xmlns:a16="http://schemas.microsoft.com/office/drawing/2014/main" id="{C8130151-7673-C0B9-A730-43B0C55F64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FF1BE6-47B4-E592-AFAC-C6E4C5D89BCC}"/>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29939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B7C6-976E-CAF5-B422-D94585318BD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9870CCD-9377-45A7-12E7-C1BC94110328}"/>
              </a:ext>
            </a:extLst>
          </p:cNvPr>
          <p:cNvSpPr>
            <a:spLocks noGrp="1"/>
          </p:cNvSpPr>
          <p:nvPr>
            <p:ph type="dt" sz="half" idx="10"/>
          </p:nvPr>
        </p:nvSpPr>
        <p:spPr/>
        <p:txBody>
          <a:bodyPr/>
          <a:lstStyle/>
          <a:p>
            <a:fld id="{FE7BF670-4AE2-8140-A36C-6FA5E8127BB3}" type="datetimeFigureOut">
              <a:rPr lang="en-US" smtClean="0"/>
              <a:t>4/16/23</a:t>
            </a:fld>
            <a:endParaRPr lang="en-US"/>
          </a:p>
        </p:txBody>
      </p:sp>
      <p:sp>
        <p:nvSpPr>
          <p:cNvPr id="4" name="Footer Placeholder 3">
            <a:extLst>
              <a:ext uri="{FF2B5EF4-FFF2-40B4-BE49-F238E27FC236}">
                <a16:creationId xmlns:a16="http://schemas.microsoft.com/office/drawing/2014/main" id="{36DA2A5A-0E4C-F723-1246-12CA0363FD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D87C2-F835-2876-14BC-013CA7FC68B3}"/>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367818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632F-ADD0-565B-7ED0-7AF7605FD47B}"/>
              </a:ext>
            </a:extLst>
          </p:cNvPr>
          <p:cNvSpPr>
            <a:spLocks noGrp="1"/>
          </p:cNvSpPr>
          <p:nvPr>
            <p:ph type="dt" sz="half" idx="10"/>
          </p:nvPr>
        </p:nvSpPr>
        <p:spPr/>
        <p:txBody>
          <a:bodyPr/>
          <a:lstStyle/>
          <a:p>
            <a:fld id="{FE7BF670-4AE2-8140-A36C-6FA5E8127BB3}" type="datetimeFigureOut">
              <a:rPr lang="en-US" smtClean="0"/>
              <a:t>4/16/23</a:t>
            </a:fld>
            <a:endParaRPr lang="en-US"/>
          </a:p>
        </p:txBody>
      </p:sp>
      <p:sp>
        <p:nvSpPr>
          <p:cNvPr id="3" name="Footer Placeholder 2">
            <a:extLst>
              <a:ext uri="{FF2B5EF4-FFF2-40B4-BE49-F238E27FC236}">
                <a16:creationId xmlns:a16="http://schemas.microsoft.com/office/drawing/2014/main" id="{DA5CBC34-DCEB-D582-1802-565459B88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B74BDA-AB29-124C-B1A8-F7F6B37FD95F}"/>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473407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797D-250F-2C11-8D6A-ED968C348E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AC2E16E-973B-F392-8A2C-227BD339B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A365142-CEED-E289-3614-39778712E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BD85451-C39A-9FD7-7425-DBBB3D256DAD}"/>
              </a:ext>
            </a:extLst>
          </p:cNvPr>
          <p:cNvSpPr>
            <a:spLocks noGrp="1"/>
          </p:cNvSpPr>
          <p:nvPr>
            <p:ph type="dt" sz="half" idx="10"/>
          </p:nvPr>
        </p:nvSpPr>
        <p:spPr/>
        <p:txBody>
          <a:bodyPr/>
          <a:lstStyle/>
          <a:p>
            <a:fld id="{FE7BF670-4AE2-8140-A36C-6FA5E8127BB3}" type="datetimeFigureOut">
              <a:rPr lang="en-US" smtClean="0"/>
              <a:t>4/16/23</a:t>
            </a:fld>
            <a:endParaRPr lang="en-US"/>
          </a:p>
        </p:txBody>
      </p:sp>
      <p:sp>
        <p:nvSpPr>
          <p:cNvPr id="6" name="Footer Placeholder 5">
            <a:extLst>
              <a:ext uri="{FF2B5EF4-FFF2-40B4-BE49-F238E27FC236}">
                <a16:creationId xmlns:a16="http://schemas.microsoft.com/office/drawing/2014/main" id="{219239C8-706E-447D-0C54-692DE1264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5A661-4BD9-1D40-5CDF-DC5EE51DD343}"/>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88255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7B24-FFFD-8533-1516-4CB5EB8790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D6E2295-11CD-DFAE-94C3-02A0AFAE4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2A0E52-BA30-37FC-3AFC-8B10EC7F5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A8A470-7F1E-683E-5F45-01DAD3AC42DA}"/>
              </a:ext>
            </a:extLst>
          </p:cNvPr>
          <p:cNvSpPr>
            <a:spLocks noGrp="1"/>
          </p:cNvSpPr>
          <p:nvPr>
            <p:ph type="dt" sz="half" idx="10"/>
          </p:nvPr>
        </p:nvSpPr>
        <p:spPr/>
        <p:txBody>
          <a:bodyPr/>
          <a:lstStyle/>
          <a:p>
            <a:fld id="{FE7BF670-4AE2-8140-A36C-6FA5E8127BB3}" type="datetimeFigureOut">
              <a:rPr lang="en-US" smtClean="0"/>
              <a:t>4/16/23</a:t>
            </a:fld>
            <a:endParaRPr lang="en-US"/>
          </a:p>
        </p:txBody>
      </p:sp>
      <p:sp>
        <p:nvSpPr>
          <p:cNvPr id="6" name="Footer Placeholder 5">
            <a:extLst>
              <a:ext uri="{FF2B5EF4-FFF2-40B4-BE49-F238E27FC236}">
                <a16:creationId xmlns:a16="http://schemas.microsoft.com/office/drawing/2014/main" id="{5737CAC3-E7DC-BF4D-BD0C-0883E8A88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41EE9-3E8A-4D86-FE10-3CEB1F37959A}"/>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142813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322BB-91FD-4BBD-564C-CA1C439C4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9E59BA-28AD-8443-12BE-EE4306779A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32F8BB-B456-7D6D-BD06-6CEF35D69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BF670-4AE2-8140-A36C-6FA5E8127BB3}" type="datetimeFigureOut">
              <a:rPr lang="en-US" smtClean="0"/>
              <a:t>4/16/23</a:t>
            </a:fld>
            <a:endParaRPr lang="en-US"/>
          </a:p>
        </p:txBody>
      </p:sp>
      <p:sp>
        <p:nvSpPr>
          <p:cNvPr id="5" name="Footer Placeholder 4">
            <a:extLst>
              <a:ext uri="{FF2B5EF4-FFF2-40B4-BE49-F238E27FC236}">
                <a16:creationId xmlns:a16="http://schemas.microsoft.com/office/drawing/2014/main" id="{53749F5F-B190-1968-971B-5EFEB4055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B7E8E2-820E-0B6B-EDA2-AC9EB60A3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D3F9-DD67-2346-8315-BBD6ADF04DEE}" type="slidenum">
              <a:rPr lang="en-US" smtClean="0"/>
              <a:t>‹#›</a:t>
            </a:fld>
            <a:endParaRPr lang="en-US"/>
          </a:p>
        </p:txBody>
      </p:sp>
    </p:spTree>
    <p:extLst>
      <p:ext uri="{BB962C8B-B14F-4D97-AF65-F5344CB8AC3E}">
        <p14:creationId xmlns:p14="http://schemas.microsoft.com/office/powerpoint/2010/main" val="392274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0482-3503-0924-0FD3-6AE30A3007BD}"/>
              </a:ext>
            </a:extLst>
          </p:cNvPr>
          <p:cNvSpPr>
            <a:spLocks noGrp="1"/>
          </p:cNvSpPr>
          <p:nvPr>
            <p:ph type="ctrTitle"/>
          </p:nvPr>
        </p:nvSpPr>
        <p:spPr>
          <a:xfrm>
            <a:off x="260684" y="244059"/>
            <a:ext cx="9144000" cy="886910"/>
          </a:xfrm>
        </p:spPr>
        <p:txBody>
          <a:bodyPr>
            <a:normAutofit fontScale="90000"/>
          </a:bodyPr>
          <a:lstStyle/>
          <a:p>
            <a:r>
              <a:rPr lang="en-US" dirty="0"/>
              <a:t>Telecom Churn - </a:t>
            </a:r>
            <a:r>
              <a:rPr lang="en-US" dirty="0" err="1"/>
              <a:t>UpGrad</a:t>
            </a:r>
            <a:endParaRPr lang="en-US" dirty="0"/>
          </a:p>
        </p:txBody>
      </p:sp>
      <p:sp>
        <p:nvSpPr>
          <p:cNvPr id="6" name="Content Placeholder 2">
            <a:extLst>
              <a:ext uri="{FF2B5EF4-FFF2-40B4-BE49-F238E27FC236}">
                <a16:creationId xmlns:a16="http://schemas.microsoft.com/office/drawing/2014/main" id="{1C7973E0-439E-C1FE-A7CD-3DEE4151F73D}"/>
              </a:ext>
            </a:extLst>
          </p:cNvPr>
          <p:cNvSpPr txBox="1">
            <a:spLocks/>
          </p:cNvSpPr>
          <p:nvPr/>
        </p:nvSpPr>
        <p:spPr>
          <a:xfrm>
            <a:off x="276726" y="2165684"/>
            <a:ext cx="11077074" cy="27191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eriod"/>
            </a:pPr>
            <a:r>
              <a:rPr lang="en-US" b="1" dirty="0"/>
              <a:t>Introduction</a:t>
            </a:r>
          </a:p>
          <a:p>
            <a:pPr marL="914400" lvl="1" indent="-457200" algn="l">
              <a:buFont typeface="Arial" panose="020B0604020202020204" pitchFamily="34" charset="0"/>
              <a:buChar char="•"/>
            </a:pPr>
            <a:r>
              <a:rPr lang="en-US" dirty="0"/>
              <a:t>Introduction - purpose and scope of the analysis</a:t>
            </a:r>
          </a:p>
          <a:p>
            <a:pPr marL="914400" lvl="1" indent="-457200" algn="l">
              <a:buFont typeface="Arial" panose="020B0604020202020204" pitchFamily="34" charset="0"/>
              <a:buChar char="•"/>
            </a:pPr>
            <a:r>
              <a:rPr lang="en-US" dirty="0"/>
              <a:t>Key technical and business aspects</a:t>
            </a:r>
          </a:p>
          <a:p>
            <a:pPr marL="457200" indent="-457200" algn="l">
              <a:buFont typeface="+mj-lt"/>
              <a:buAutoNum type="arabicPeriod"/>
            </a:pPr>
            <a:r>
              <a:rPr lang="en-US" b="1" dirty="0"/>
              <a:t>Technical Aspects</a:t>
            </a:r>
          </a:p>
          <a:p>
            <a:pPr marL="457200" indent="-457200" algn="l">
              <a:buFont typeface="+mj-lt"/>
              <a:buAutoNum type="arabicPeriod"/>
            </a:pPr>
            <a:r>
              <a:rPr lang="en-US" b="1" dirty="0"/>
              <a:t>Business Aspects</a:t>
            </a:r>
          </a:p>
          <a:p>
            <a:pPr marL="457200" indent="-457200" algn="l">
              <a:buFont typeface="+mj-lt"/>
              <a:buAutoNum type="arabicPeriod"/>
            </a:pPr>
            <a:r>
              <a:rPr lang="en-US" b="1" dirty="0"/>
              <a:t>Conclusion</a:t>
            </a:r>
          </a:p>
          <a:p>
            <a:endParaRPr lang="en-US" b="1" dirty="0"/>
          </a:p>
        </p:txBody>
      </p:sp>
      <p:sp>
        <p:nvSpPr>
          <p:cNvPr id="7" name="Title 1">
            <a:extLst>
              <a:ext uri="{FF2B5EF4-FFF2-40B4-BE49-F238E27FC236}">
                <a16:creationId xmlns:a16="http://schemas.microsoft.com/office/drawing/2014/main" id="{0EEE1088-DD82-3507-103D-5B72F10FC0F6}"/>
              </a:ext>
            </a:extLst>
          </p:cNvPr>
          <p:cNvSpPr txBox="1">
            <a:spLocks/>
          </p:cNvSpPr>
          <p:nvPr/>
        </p:nvSpPr>
        <p:spPr>
          <a:xfrm>
            <a:off x="0" y="1457910"/>
            <a:ext cx="10515600" cy="537243"/>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solidFill>
                  <a:srgbClr val="FF0000"/>
                </a:solidFill>
                <a:latin typeface="HelveticaNeue" panose="02000503000000020004" pitchFamily="2" charset="0"/>
              </a:rPr>
              <a:t>Index</a:t>
            </a:r>
            <a:endParaRPr lang="en-US" dirty="0">
              <a:solidFill>
                <a:srgbClr val="FF0000"/>
              </a:solidFill>
            </a:endParaRPr>
          </a:p>
        </p:txBody>
      </p:sp>
    </p:spTree>
    <p:extLst>
      <p:ext uri="{BB962C8B-B14F-4D97-AF65-F5344CB8AC3E}">
        <p14:creationId xmlns:p14="http://schemas.microsoft.com/office/powerpoint/2010/main" val="233058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EE5B-71E4-B081-C82C-942FBBF1B4A1}"/>
              </a:ext>
            </a:extLst>
          </p:cNvPr>
          <p:cNvSpPr>
            <a:spLocks noGrp="1"/>
          </p:cNvSpPr>
          <p:nvPr>
            <p:ph type="title"/>
          </p:nvPr>
        </p:nvSpPr>
        <p:spPr>
          <a:xfrm>
            <a:off x="3545305" y="2518777"/>
            <a:ext cx="10515600" cy="1325563"/>
          </a:xfrm>
        </p:spPr>
        <p:txBody>
          <a:bodyPr/>
          <a:lstStyle/>
          <a:p>
            <a:r>
              <a:rPr lang="en-US" dirty="0">
                <a:solidFill>
                  <a:srgbClr val="FF0000"/>
                </a:solidFill>
              </a:rPr>
              <a:t>INTRODUCTION</a:t>
            </a:r>
          </a:p>
        </p:txBody>
      </p:sp>
    </p:spTree>
    <p:extLst>
      <p:ext uri="{BB962C8B-B14F-4D97-AF65-F5344CB8AC3E}">
        <p14:creationId xmlns:p14="http://schemas.microsoft.com/office/powerpoint/2010/main" val="3446334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357C-9E4C-F451-4DA6-9BF29F26F6A0}"/>
              </a:ext>
            </a:extLst>
          </p:cNvPr>
          <p:cNvSpPr>
            <a:spLocks noGrp="1"/>
          </p:cNvSpPr>
          <p:nvPr>
            <p:ph type="title"/>
          </p:nvPr>
        </p:nvSpPr>
        <p:spPr>
          <a:xfrm>
            <a:off x="838200" y="-22015"/>
            <a:ext cx="10515600" cy="801938"/>
          </a:xfrm>
        </p:spPr>
        <p:txBody>
          <a:bodyPr/>
          <a:lstStyle/>
          <a:p>
            <a:r>
              <a:rPr lang="en-US" b="1" dirty="0">
                <a:solidFill>
                  <a:srgbClr val="FF0000"/>
                </a:solidFill>
              </a:rPr>
              <a:t>Purpose and scope of the analysis</a:t>
            </a:r>
          </a:p>
        </p:txBody>
      </p:sp>
      <p:sp>
        <p:nvSpPr>
          <p:cNvPr id="3" name="Content Placeholder 2">
            <a:extLst>
              <a:ext uri="{FF2B5EF4-FFF2-40B4-BE49-F238E27FC236}">
                <a16:creationId xmlns:a16="http://schemas.microsoft.com/office/drawing/2014/main" id="{18767A5A-6D29-1270-14EC-28A0E0CC997E}"/>
              </a:ext>
            </a:extLst>
          </p:cNvPr>
          <p:cNvSpPr>
            <a:spLocks noGrp="1"/>
          </p:cNvSpPr>
          <p:nvPr>
            <p:ph idx="1"/>
          </p:nvPr>
        </p:nvSpPr>
        <p:spPr>
          <a:xfrm>
            <a:off x="838200" y="779923"/>
            <a:ext cx="10515600" cy="1636294"/>
          </a:xfrm>
        </p:spPr>
        <p:txBody>
          <a:bodyPr>
            <a:normAutofit/>
          </a:bodyPr>
          <a:lstStyle/>
          <a:p>
            <a:pPr algn="l"/>
            <a:r>
              <a:rPr lang="en-IN" sz="1100" b="0" i="0" u="none" strike="noStrike" dirty="0">
                <a:effectLst/>
                <a:latin typeface="Söhne"/>
              </a:rPr>
              <a:t>The purpose of the analysis in the provided link is to develop a model that can predict customer churn for a telecom company based on customer behaviour and demographic data. The analysis aims to identify key factors that contribute to customer churn and develop a model that can accurately predict churn based on these factors.</a:t>
            </a:r>
          </a:p>
          <a:p>
            <a:pPr algn="l"/>
            <a:r>
              <a:rPr lang="en-IN" sz="1100" b="0" i="0" u="none" strike="noStrike" dirty="0">
                <a:effectLst/>
                <a:latin typeface="Söhne"/>
              </a:rPr>
              <a:t>The scope of the analysis includes data cleaning, exploratory data analysis, feature engineering, and model development using various classification algorithms. The analysis also includes the evaluation of model performance using metrics such as accuracy, precision, recall, F1 score, and ROC AUC.</a:t>
            </a:r>
          </a:p>
          <a:p>
            <a:pPr algn="l"/>
            <a:r>
              <a:rPr lang="en-IN" sz="1100" b="0" i="0" u="none" strike="noStrike" dirty="0">
                <a:effectLst/>
                <a:latin typeface="Söhne"/>
              </a:rPr>
              <a:t>Additionally, the analysis includes recommendations for the telecom company to manage customer churn based on the insights gained from the model. These recommendations include offering targeted promotions and discounts to high-risk customers, improving customer service, and providing personalized offers to retain customers.</a:t>
            </a:r>
          </a:p>
        </p:txBody>
      </p:sp>
      <p:sp>
        <p:nvSpPr>
          <p:cNvPr id="4" name="Content Placeholder 2">
            <a:extLst>
              <a:ext uri="{FF2B5EF4-FFF2-40B4-BE49-F238E27FC236}">
                <a16:creationId xmlns:a16="http://schemas.microsoft.com/office/drawing/2014/main" id="{D6E44A09-4057-780C-C96E-F73AF776AE9D}"/>
              </a:ext>
            </a:extLst>
          </p:cNvPr>
          <p:cNvSpPr txBox="1">
            <a:spLocks/>
          </p:cNvSpPr>
          <p:nvPr/>
        </p:nvSpPr>
        <p:spPr>
          <a:xfrm>
            <a:off x="749968" y="2799347"/>
            <a:ext cx="10515600" cy="37819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b="1" dirty="0"/>
              <a:t>I. Technical Aspects</a:t>
            </a:r>
          </a:p>
          <a:p>
            <a:pPr algn="l">
              <a:buFont typeface="Arial" panose="020B0604020202020204" pitchFamily="34" charset="0"/>
              <a:buChar char="•"/>
            </a:pPr>
            <a:r>
              <a:rPr lang="en-IN" sz="1100" b="0" i="0" u="none" strike="noStrike" dirty="0">
                <a:effectLst/>
                <a:latin typeface="Söhne"/>
              </a:rPr>
              <a:t>Data pre-processing techniques such as handling missing values, feature scaling, and feature engineering</a:t>
            </a:r>
          </a:p>
          <a:p>
            <a:pPr algn="l">
              <a:buFont typeface="Arial" panose="020B0604020202020204" pitchFamily="34" charset="0"/>
              <a:buChar char="•"/>
            </a:pPr>
            <a:r>
              <a:rPr lang="en-IN" sz="1100" b="0" i="0" u="none" strike="noStrike" dirty="0">
                <a:effectLst/>
                <a:latin typeface="Söhne"/>
              </a:rPr>
              <a:t>Exploratory data analysis to understand the distribution of various features and their impact on the target variable</a:t>
            </a:r>
          </a:p>
          <a:p>
            <a:pPr algn="l">
              <a:buFont typeface="Arial" panose="020B0604020202020204" pitchFamily="34" charset="0"/>
              <a:buChar char="•"/>
            </a:pPr>
            <a:r>
              <a:rPr lang="en-IN" sz="1100" b="0" i="0" u="none" strike="noStrike" dirty="0">
                <a:effectLst/>
                <a:latin typeface="Söhne"/>
              </a:rPr>
              <a:t>Building and fine-tuning various classification models to predict churn</a:t>
            </a:r>
          </a:p>
          <a:p>
            <a:pPr algn="l">
              <a:buFont typeface="Arial" panose="020B0604020202020204" pitchFamily="34" charset="0"/>
              <a:buChar char="•"/>
            </a:pPr>
            <a:r>
              <a:rPr lang="en-IN" sz="1100" b="0" i="0" u="none" strike="noStrike" dirty="0">
                <a:effectLst/>
                <a:latin typeface="Söhne"/>
              </a:rPr>
              <a:t>Evaluating model performance using various metrics such as accuracy, precision, recall, and AUC</a:t>
            </a:r>
          </a:p>
          <a:p>
            <a:pPr algn="l">
              <a:buFont typeface="Arial" panose="020B0604020202020204" pitchFamily="34" charset="0"/>
              <a:buChar char="•"/>
            </a:pPr>
            <a:r>
              <a:rPr lang="en-IN" sz="1100" b="0" i="0" u="none" strike="noStrike" dirty="0">
                <a:effectLst/>
                <a:latin typeface="Söhne"/>
              </a:rPr>
              <a:t>Dealing with imbalanced classes using techniques such as oversampling, under sampling, and SMOTE</a:t>
            </a:r>
          </a:p>
          <a:p>
            <a:pPr marL="0" indent="0" algn="just">
              <a:buFont typeface="Arial" panose="020B0604020202020204" pitchFamily="34" charset="0"/>
              <a:buNone/>
            </a:pPr>
            <a:r>
              <a:rPr lang="en-US" sz="1600" b="1" dirty="0"/>
              <a:t>II. Business Aspects</a:t>
            </a:r>
          </a:p>
          <a:p>
            <a:pPr algn="l">
              <a:buFont typeface="Arial" panose="020B0604020202020204" pitchFamily="34" charset="0"/>
              <a:buChar char="•"/>
            </a:pPr>
            <a:r>
              <a:rPr lang="en-US" sz="1600" dirty="0"/>
              <a:t> </a:t>
            </a:r>
            <a:r>
              <a:rPr lang="en-IN" sz="1100" b="0" i="0" u="none" strike="noStrike" dirty="0">
                <a:effectLst/>
                <a:latin typeface="Söhne"/>
              </a:rPr>
              <a:t>Understanding the key factors that contribute to customer churn</a:t>
            </a:r>
          </a:p>
          <a:p>
            <a:pPr algn="l">
              <a:buFont typeface="Arial" panose="020B0604020202020204" pitchFamily="34" charset="0"/>
              <a:buChar char="•"/>
            </a:pPr>
            <a:r>
              <a:rPr lang="en-IN" sz="1100" b="0" i="0" u="none" strike="noStrike" dirty="0">
                <a:effectLst/>
                <a:latin typeface="Söhne"/>
              </a:rPr>
              <a:t>Identifying the most profitable customer segments and devising strategies to retain them</a:t>
            </a:r>
          </a:p>
          <a:p>
            <a:pPr algn="l">
              <a:buFont typeface="Arial" panose="020B0604020202020204" pitchFamily="34" charset="0"/>
              <a:buChar char="•"/>
            </a:pPr>
            <a:r>
              <a:rPr lang="en-IN" sz="1100" b="0" i="0" u="none" strike="noStrike" dirty="0">
                <a:effectLst/>
                <a:latin typeface="Söhne"/>
              </a:rPr>
              <a:t>Analysing the impact of various marketing and promotional campaigns on customer churn</a:t>
            </a:r>
          </a:p>
          <a:p>
            <a:pPr algn="l">
              <a:buFont typeface="Arial" panose="020B0604020202020204" pitchFamily="34" charset="0"/>
              <a:buChar char="•"/>
            </a:pPr>
            <a:r>
              <a:rPr lang="en-IN" sz="1100" b="0" i="0" u="none" strike="noStrike" dirty="0">
                <a:effectLst/>
                <a:latin typeface="Söhne"/>
              </a:rPr>
              <a:t>Developing customer loyalty programs to retain customers</a:t>
            </a:r>
          </a:p>
          <a:p>
            <a:pPr algn="l">
              <a:buFont typeface="Arial" panose="020B0604020202020204" pitchFamily="34" charset="0"/>
              <a:buChar char="•"/>
            </a:pPr>
            <a:r>
              <a:rPr lang="en-IN" sz="1100" b="0" i="0" u="none" strike="noStrike" dirty="0">
                <a:effectLst/>
                <a:latin typeface="Söhne"/>
              </a:rPr>
              <a:t>Identifying areas of improvement in customer service and support to increase customer satisfaction and reduce churn</a:t>
            </a:r>
          </a:p>
          <a:p>
            <a:pPr algn="l">
              <a:buFont typeface="Arial" panose="020B0604020202020204" pitchFamily="34" charset="0"/>
              <a:buChar char="•"/>
            </a:pPr>
            <a:r>
              <a:rPr lang="en-IN" sz="1100" b="0" i="0" u="none" strike="noStrike" dirty="0">
                <a:effectLst/>
                <a:latin typeface="Söhne"/>
              </a:rPr>
              <a:t>Understanding the competitive landscape and devising strategies to stay ahead of competitors</a:t>
            </a:r>
          </a:p>
          <a:p>
            <a:pPr marL="0" indent="0" algn="just">
              <a:buFont typeface="Arial" panose="020B0604020202020204" pitchFamily="34" charset="0"/>
              <a:buNone/>
            </a:pPr>
            <a:endParaRPr lang="en-US" sz="1600" dirty="0"/>
          </a:p>
        </p:txBody>
      </p:sp>
      <p:sp>
        <p:nvSpPr>
          <p:cNvPr id="5" name="Title 1">
            <a:extLst>
              <a:ext uri="{FF2B5EF4-FFF2-40B4-BE49-F238E27FC236}">
                <a16:creationId xmlns:a16="http://schemas.microsoft.com/office/drawing/2014/main" id="{BC80E14E-34EC-59C8-3222-264C3B7F39D4}"/>
              </a:ext>
            </a:extLst>
          </p:cNvPr>
          <p:cNvSpPr txBox="1">
            <a:spLocks/>
          </p:cNvSpPr>
          <p:nvPr/>
        </p:nvSpPr>
        <p:spPr>
          <a:xfrm>
            <a:off x="749968" y="2137612"/>
            <a:ext cx="10515600" cy="801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key technical and business aspects covered </a:t>
            </a:r>
          </a:p>
        </p:txBody>
      </p:sp>
    </p:spTree>
    <p:extLst>
      <p:ext uri="{BB962C8B-B14F-4D97-AF65-F5344CB8AC3E}">
        <p14:creationId xmlns:p14="http://schemas.microsoft.com/office/powerpoint/2010/main" val="95390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84748" y="681039"/>
            <a:ext cx="11069052" cy="1953877"/>
          </a:xfrm>
        </p:spPr>
        <p:txBody>
          <a:bodyPr>
            <a:normAutofit/>
          </a:bodyPr>
          <a:lstStyle/>
          <a:p>
            <a:pPr marL="0" indent="0">
              <a:buNone/>
            </a:pPr>
            <a:endParaRPr lang="en-US" sz="1400" dirty="0"/>
          </a:p>
          <a:p>
            <a:pPr marL="0" indent="0">
              <a:buNone/>
            </a:pPr>
            <a:endParaRPr lang="en-US" sz="1400" dirty="0"/>
          </a:p>
        </p:txBody>
      </p:sp>
      <p:sp>
        <p:nvSpPr>
          <p:cNvPr id="4" name="Title 1">
            <a:extLst>
              <a:ext uri="{FF2B5EF4-FFF2-40B4-BE49-F238E27FC236}">
                <a16:creationId xmlns:a16="http://schemas.microsoft.com/office/drawing/2014/main" id="{B62CD864-795C-B9D2-5EB2-AB7A7C5B3038}"/>
              </a:ext>
            </a:extLst>
          </p:cNvPr>
          <p:cNvSpPr txBox="1">
            <a:spLocks/>
          </p:cNvSpPr>
          <p:nvPr/>
        </p:nvSpPr>
        <p:spPr>
          <a:xfrm>
            <a:off x="284748" y="424201"/>
            <a:ext cx="10515600" cy="53248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Model Interpretation</a:t>
            </a:r>
          </a:p>
        </p:txBody>
      </p:sp>
      <p:sp>
        <p:nvSpPr>
          <p:cNvPr id="5" name="Content Placeholder 2">
            <a:extLst>
              <a:ext uri="{FF2B5EF4-FFF2-40B4-BE49-F238E27FC236}">
                <a16:creationId xmlns:a16="http://schemas.microsoft.com/office/drawing/2014/main" id="{01D443BD-7205-6E6F-F3FF-BD514A4209F0}"/>
              </a:ext>
            </a:extLst>
          </p:cNvPr>
          <p:cNvSpPr txBox="1">
            <a:spLocks/>
          </p:cNvSpPr>
          <p:nvPr/>
        </p:nvSpPr>
        <p:spPr>
          <a:xfrm>
            <a:off x="164432" y="956683"/>
            <a:ext cx="11069052" cy="31297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b="0" i="0" u="none" strike="noStrike" dirty="0">
                <a:effectLst/>
                <a:latin typeface="Söhne"/>
              </a:rPr>
              <a:t>Based on the business case and outcome of analysis, the model interpretation involved understanding the variables that have the most significant impact on customer churn. This would help identify the key drivers of churn and enable the telecom company to take appropriate measures to retain customers</a:t>
            </a:r>
            <a:r>
              <a:rPr lang="en-US" sz="2000" dirty="0"/>
              <a:t>.</a:t>
            </a:r>
          </a:p>
          <a:p>
            <a:pPr algn="l"/>
            <a:r>
              <a:rPr lang="en-IN" sz="1400" b="0" i="0" u="none" strike="noStrike" dirty="0">
                <a:effectLst/>
                <a:latin typeface="Söhne"/>
              </a:rPr>
              <a:t>The exploratory data analysis conducted in the project would help identify these key drivers by examining the distribution of various features and their impact on the target variable. The classification models built and fine-tuned in the project would also aid in this process by identifying the most significant variables in predicting churn.</a:t>
            </a:r>
          </a:p>
          <a:p>
            <a:pPr algn="l"/>
            <a:r>
              <a:rPr lang="en-IN" sz="1400" b="0" i="0" u="none" strike="noStrike" dirty="0">
                <a:effectLst/>
                <a:latin typeface="Söhne"/>
              </a:rPr>
              <a:t>The model performance evaluation using various metrics such as accuracy, precision, recall, and AUC would also help in interpreting the model. This would enable the company to understand the accuracy of the model in predicting churn and identifying any areas for improvement.</a:t>
            </a:r>
          </a:p>
          <a:p>
            <a:pPr algn="l"/>
            <a:r>
              <a:rPr lang="en-IN" sz="1400" b="0" i="0" u="none" strike="noStrike" dirty="0">
                <a:effectLst/>
                <a:latin typeface="Söhne"/>
              </a:rPr>
              <a:t>Finally, dealing with imbalanced classes using techniques such as oversampling, under sampling, and SMOTE would ensure that the model is not biased towards the majority class and that the minority class is not overlooked. This would help the telecom company in accurately predicting churn and taking appropriate measures to retain customers.</a:t>
            </a:r>
          </a:p>
          <a:p>
            <a:br>
              <a:rPr lang="en-IN" sz="1400" dirty="0"/>
            </a:br>
            <a:endParaRPr lang="en-US" sz="2000" dirty="0"/>
          </a:p>
        </p:txBody>
      </p:sp>
    </p:spTree>
    <p:extLst>
      <p:ext uri="{BB962C8B-B14F-4D97-AF65-F5344CB8AC3E}">
        <p14:creationId xmlns:p14="http://schemas.microsoft.com/office/powerpoint/2010/main" val="142598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EE5B-71E4-B081-C82C-942FBBF1B4A1}"/>
              </a:ext>
            </a:extLst>
          </p:cNvPr>
          <p:cNvSpPr>
            <a:spLocks noGrp="1"/>
          </p:cNvSpPr>
          <p:nvPr>
            <p:ph type="title"/>
          </p:nvPr>
        </p:nvSpPr>
        <p:spPr>
          <a:xfrm>
            <a:off x="3545305" y="2518777"/>
            <a:ext cx="10515600" cy="1325563"/>
          </a:xfrm>
        </p:spPr>
        <p:txBody>
          <a:bodyPr/>
          <a:lstStyle/>
          <a:p>
            <a:r>
              <a:rPr lang="en-US" dirty="0">
                <a:solidFill>
                  <a:srgbClr val="FF0000"/>
                </a:solidFill>
              </a:rPr>
              <a:t>Business Aspect</a:t>
            </a:r>
          </a:p>
        </p:txBody>
      </p:sp>
    </p:spTree>
    <p:extLst>
      <p:ext uri="{BB962C8B-B14F-4D97-AF65-F5344CB8AC3E}">
        <p14:creationId xmlns:p14="http://schemas.microsoft.com/office/powerpoint/2010/main" val="269393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284748" y="148556"/>
            <a:ext cx="10515600" cy="532482"/>
          </a:xfrm>
        </p:spPr>
        <p:txBody>
          <a:bodyPr>
            <a:normAutofit fontScale="90000"/>
          </a:bodyPr>
          <a:lstStyle/>
          <a:p>
            <a:r>
              <a:rPr lang="en-US" sz="4400" b="1" dirty="0"/>
              <a:t>A. Problem Statement</a:t>
            </a:r>
            <a:endParaRPr lang="en-US" b="1" dirty="0"/>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84748" y="681040"/>
            <a:ext cx="11069052" cy="1412456"/>
          </a:xfrm>
        </p:spPr>
        <p:txBody>
          <a:bodyPr>
            <a:normAutofit/>
          </a:bodyPr>
          <a:lstStyle/>
          <a:p>
            <a:pPr marL="0" indent="0">
              <a:buNone/>
            </a:pPr>
            <a:r>
              <a:rPr lang="en-IN" sz="1400" b="0" i="0" u="none" strike="noStrike" dirty="0">
                <a:effectLst/>
                <a:latin typeface="Söhne"/>
              </a:rPr>
              <a:t>The business case describes a telecommunications company that is facing high customer churn rates. The problem statement is to develop a model that can accurately predict which customers are likely to churn, so that the company can take proactive measures to retain these customers. The model should be based on historical customer data and should consider various customer attributes such as demographics, usage patterns, and service preferences. The goal is to build a model that achieves high accuracy and precision in predicting customer churn, while minimizing false positives and false negatives. The model should be scalable and efficient enough to handle large volumes of customer data in real-time, so that the company can take timely action to retain customers who are at risk of churning.</a:t>
            </a:r>
            <a:endParaRPr lang="en-US" sz="2000" dirty="0"/>
          </a:p>
        </p:txBody>
      </p:sp>
      <p:sp>
        <p:nvSpPr>
          <p:cNvPr id="4" name="Title 1">
            <a:extLst>
              <a:ext uri="{FF2B5EF4-FFF2-40B4-BE49-F238E27FC236}">
                <a16:creationId xmlns:a16="http://schemas.microsoft.com/office/drawing/2014/main" id="{B62CD864-795C-B9D2-5EB2-AB7A7C5B3038}"/>
              </a:ext>
            </a:extLst>
          </p:cNvPr>
          <p:cNvSpPr txBox="1">
            <a:spLocks/>
          </p:cNvSpPr>
          <p:nvPr/>
        </p:nvSpPr>
        <p:spPr>
          <a:xfrm>
            <a:off x="284748" y="1903661"/>
            <a:ext cx="10515600" cy="53248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B. Approach and Methodology</a:t>
            </a:r>
          </a:p>
        </p:txBody>
      </p:sp>
      <p:sp>
        <p:nvSpPr>
          <p:cNvPr id="5" name="Content Placeholder 2">
            <a:extLst>
              <a:ext uri="{FF2B5EF4-FFF2-40B4-BE49-F238E27FC236}">
                <a16:creationId xmlns:a16="http://schemas.microsoft.com/office/drawing/2014/main" id="{01D443BD-7205-6E6F-F3FF-BD514A4209F0}"/>
              </a:ext>
            </a:extLst>
          </p:cNvPr>
          <p:cNvSpPr txBox="1">
            <a:spLocks/>
          </p:cNvSpPr>
          <p:nvPr/>
        </p:nvSpPr>
        <p:spPr>
          <a:xfrm>
            <a:off x="284748" y="2436143"/>
            <a:ext cx="11069052" cy="354355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IN" sz="1400" b="1" i="0" u="none" strike="noStrike" dirty="0">
                <a:effectLst/>
                <a:latin typeface="Söhne"/>
              </a:rPr>
              <a:t>Data Collection:</a:t>
            </a:r>
            <a:r>
              <a:rPr lang="en-IN" sz="1400" b="0" i="0" u="none" strike="noStrike" dirty="0">
                <a:effectLst/>
                <a:latin typeface="Söhne"/>
              </a:rPr>
              <a:t> Data was collected from a publicly available source, which contained information about customer demographics, services availed by the customer, and whether the customer churned or not.</a:t>
            </a:r>
          </a:p>
          <a:p>
            <a:pPr algn="l">
              <a:buFont typeface="+mj-lt"/>
              <a:buAutoNum type="arabicPeriod"/>
            </a:pPr>
            <a:r>
              <a:rPr lang="en-IN" sz="1400" b="1" i="0" u="none" strike="noStrike" dirty="0">
                <a:effectLst/>
                <a:latin typeface="Söhne"/>
              </a:rPr>
              <a:t>Data </a:t>
            </a:r>
            <a:r>
              <a:rPr lang="en-IN" sz="1400" b="1" i="0" u="none" strike="noStrike" dirty="0" err="1">
                <a:effectLst/>
                <a:latin typeface="Söhne"/>
              </a:rPr>
              <a:t>Preprocessing</a:t>
            </a:r>
            <a:r>
              <a:rPr lang="en-IN" sz="1400" b="1" i="0" u="none" strike="noStrike" dirty="0">
                <a:effectLst/>
                <a:latin typeface="Söhne"/>
              </a:rPr>
              <a:t>:</a:t>
            </a:r>
            <a:r>
              <a:rPr lang="en-IN" sz="1400" b="0" i="0" u="none" strike="noStrike" dirty="0">
                <a:effectLst/>
                <a:latin typeface="Söhne"/>
              </a:rPr>
              <a:t> This step involved handling missing values, removing unnecessary columns, handling outliers, and scaling the numerical features.</a:t>
            </a:r>
          </a:p>
          <a:p>
            <a:pPr algn="l">
              <a:buFont typeface="+mj-lt"/>
              <a:buAutoNum type="arabicPeriod"/>
            </a:pPr>
            <a:r>
              <a:rPr lang="en-IN" sz="1400" b="1" i="0" u="none" strike="noStrike" dirty="0">
                <a:effectLst/>
                <a:latin typeface="Söhne"/>
              </a:rPr>
              <a:t>Exploratory Data Analysis (EDA):</a:t>
            </a:r>
            <a:r>
              <a:rPr lang="en-IN" sz="1400" b="0" i="0" u="none" strike="noStrike" dirty="0">
                <a:effectLst/>
                <a:latin typeface="Söhne"/>
              </a:rPr>
              <a:t> This step involved </a:t>
            </a:r>
            <a:r>
              <a:rPr lang="en-IN" sz="1400" b="0" i="0" u="none" strike="noStrike" dirty="0" err="1">
                <a:effectLst/>
                <a:latin typeface="Söhne"/>
              </a:rPr>
              <a:t>analyzing</a:t>
            </a:r>
            <a:r>
              <a:rPr lang="en-IN" sz="1400" b="0" i="0" u="none" strike="noStrike" dirty="0">
                <a:effectLst/>
                <a:latin typeface="Söhne"/>
              </a:rPr>
              <a:t> the data to understand the distribution of various features and their impact on the target variable. Various visualizations such as histograms, box plots, scatter plots, etc. were used to understand the data.</a:t>
            </a:r>
          </a:p>
          <a:p>
            <a:pPr algn="l">
              <a:buFont typeface="+mj-lt"/>
              <a:buAutoNum type="arabicPeriod"/>
            </a:pPr>
            <a:r>
              <a:rPr lang="en-IN" sz="1400" b="1" i="0" u="none" strike="noStrike" dirty="0">
                <a:effectLst/>
                <a:latin typeface="Söhne"/>
              </a:rPr>
              <a:t>Feature Engineering:</a:t>
            </a:r>
            <a:r>
              <a:rPr lang="en-IN" sz="1400" b="0" i="0" u="none" strike="noStrike" dirty="0">
                <a:effectLst/>
                <a:latin typeface="Söhne"/>
              </a:rPr>
              <a:t> This step involved creating new features that can help in improving the performance of the model. Features such as the total number of services availed by the customer, the total charges incurred by the customer, and the ratio of tenure to the total charges were created.</a:t>
            </a:r>
          </a:p>
          <a:p>
            <a:pPr algn="l">
              <a:buFont typeface="+mj-lt"/>
              <a:buAutoNum type="arabicPeriod"/>
            </a:pPr>
            <a:r>
              <a:rPr lang="en-IN" sz="1400" b="1" i="0" u="none" strike="noStrike" dirty="0">
                <a:effectLst/>
                <a:latin typeface="Söhne"/>
              </a:rPr>
              <a:t>Model Building:</a:t>
            </a:r>
            <a:r>
              <a:rPr lang="en-IN" sz="1400" b="0" i="0" u="none" strike="noStrike" dirty="0">
                <a:effectLst/>
                <a:latin typeface="Söhne"/>
              </a:rPr>
              <a:t> In this step, various classification models such as Logistic Regression, Decision Tree, Random Forest, and </a:t>
            </a:r>
            <a:r>
              <a:rPr lang="en-IN" sz="1400" b="0" i="0" u="none" strike="noStrike" dirty="0" err="1">
                <a:effectLst/>
                <a:latin typeface="Söhne"/>
              </a:rPr>
              <a:t>XGBoost</a:t>
            </a:r>
            <a:r>
              <a:rPr lang="en-IN" sz="1400" b="0" i="0" u="none" strike="noStrike" dirty="0">
                <a:effectLst/>
                <a:latin typeface="Söhne"/>
              </a:rPr>
              <a:t> were built and their performance was evaluated using various metrics such as accuracy, precision, recall, and AUC.</a:t>
            </a:r>
          </a:p>
          <a:p>
            <a:pPr algn="l">
              <a:buFont typeface="+mj-lt"/>
              <a:buAutoNum type="arabicPeriod"/>
            </a:pPr>
            <a:r>
              <a:rPr lang="en-IN" sz="1400" b="1" i="0" u="none" strike="noStrike" dirty="0">
                <a:effectLst/>
                <a:latin typeface="Söhne"/>
              </a:rPr>
              <a:t>Dealing with Class Imbalance:</a:t>
            </a:r>
            <a:r>
              <a:rPr lang="en-IN" sz="1400" b="0" i="0" u="none" strike="noStrike" dirty="0">
                <a:effectLst/>
                <a:latin typeface="Söhne"/>
              </a:rPr>
              <a:t> As the data was imbalanced, techniques such as oversampling, </a:t>
            </a:r>
            <a:r>
              <a:rPr lang="en-IN" sz="1400" b="0" i="0" u="none" strike="noStrike" dirty="0" err="1">
                <a:effectLst/>
                <a:latin typeface="Söhne"/>
              </a:rPr>
              <a:t>undersampling</a:t>
            </a:r>
            <a:r>
              <a:rPr lang="en-IN" sz="1400" b="0" i="0" u="none" strike="noStrike" dirty="0">
                <a:effectLst/>
                <a:latin typeface="Söhne"/>
              </a:rPr>
              <a:t>, and SMOTE were used to balance the classes.</a:t>
            </a:r>
          </a:p>
          <a:p>
            <a:pPr algn="l">
              <a:buFont typeface="+mj-lt"/>
              <a:buAutoNum type="arabicPeriod"/>
            </a:pPr>
            <a:r>
              <a:rPr lang="en-IN" sz="1400" b="1" i="0" u="none" strike="noStrike" dirty="0">
                <a:effectLst/>
                <a:latin typeface="Söhne"/>
              </a:rPr>
              <a:t>Hyperparameter Tuning:</a:t>
            </a:r>
            <a:r>
              <a:rPr lang="en-IN" sz="1400" b="0" i="0" u="none" strike="noStrike" dirty="0">
                <a:effectLst/>
                <a:latin typeface="Söhne"/>
              </a:rPr>
              <a:t> This step involved fine-tuning the parameters of the models using techniques such as Grid Search and Random Search.</a:t>
            </a:r>
          </a:p>
          <a:p>
            <a:pPr algn="l">
              <a:buFont typeface="+mj-lt"/>
              <a:buAutoNum type="arabicPeriod"/>
            </a:pPr>
            <a:r>
              <a:rPr lang="en-IN" sz="1400" b="1" i="0" u="none" strike="noStrike" dirty="0">
                <a:effectLst/>
                <a:latin typeface="Söhne"/>
              </a:rPr>
              <a:t>Model Evaluation:</a:t>
            </a:r>
            <a:r>
              <a:rPr lang="en-IN" sz="1400" b="0" i="0" u="none" strike="noStrike" dirty="0">
                <a:effectLst/>
                <a:latin typeface="Söhne"/>
              </a:rPr>
              <a:t> The best performing model was selected based on the evaluation metrics and was used for making predictions on the test data.</a:t>
            </a:r>
          </a:p>
          <a:p>
            <a:pPr algn="l">
              <a:buFont typeface="+mj-lt"/>
              <a:buAutoNum type="arabicPeriod"/>
            </a:pPr>
            <a:r>
              <a:rPr lang="en-IN" sz="1400" b="1" i="0" u="none" strike="noStrike" dirty="0">
                <a:effectLst/>
                <a:latin typeface="Söhne"/>
              </a:rPr>
              <a:t>Business Recommendations:</a:t>
            </a:r>
            <a:r>
              <a:rPr lang="en-IN" sz="1400" b="0" i="0" u="none" strike="noStrike" dirty="0">
                <a:effectLst/>
                <a:latin typeface="Söhne"/>
              </a:rPr>
              <a:t> Based on the insights obtained from the model, various business recommendations were made to reduce customer churn.</a:t>
            </a:r>
          </a:p>
        </p:txBody>
      </p:sp>
    </p:spTree>
    <p:extLst>
      <p:ext uri="{BB962C8B-B14F-4D97-AF65-F5344CB8AC3E}">
        <p14:creationId xmlns:p14="http://schemas.microsoft.com/office/powerpoint/2010/main" val="98896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284748" y="148556"/>
            <a:ext cx="10515600" cy="532482"/>
          </a:xfrm>
        </p:spPr>
        <p:txBody>
          <a:bodyPr>
            <a:normAutofit fontScale="90000"/>
          </a:bodyPr>
          <a:lstStyle/>
          <a:p>
            <a:r>
              <a:rPr lang="en-US" b="1" dirty="0">
                <a:solidFill>
                  <a:srgbClr val="FF0000"/>
                </a:solidFill>
              </a:rPr>
              <a:t>C</a:t>
            </a:r>
            <a:r>
              <a:rPr lang="en-US" sz="4400" b="1" dirty="0">
                <a:solidFill>
                  <a:srgbClr val="FF0000"/>
                </a:solidFill>
              </a:rPr>
              <a:t>. Results and Recommendation</a:t>
            </a:r>
            <a:endParaRPr lang="en-US" b="1" dirty="0">
              <a:solidFill>
                <a:srgbClr val="FF0000"/>
              </a:solidFill>
            </a:endParaRPr>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84748" y="681039"/>
            <a:ext cx="11069052" cy="5647571"/>
          </a:xfrm>
        </p:spPr>
        <p:txBody>
          <a:bodyPr>
            <a:normAutofit/>
          </a:bodyPr>
          <a:lstStyle/>
          <a:p>
            <a:pPr marL="0" indent="0">
              <a:buNone/>
            </a:pPr>
            <a:r>
              <a:rPr lang="en-US" sz="1400" b="1" u="sng" dirty="0">
                <a:solidFill>
                  <a:srgbClr val="FF0000"/>
                </a:solidFill>
              </a:rPr>
              <a:t>Results</a:t>
            </a:r>
            <a:endParaRPr lang="en-IN" sz="1400" b="0" i="0" u="none" strike="noStrike" dirty="0">
              <a:solidFill>
                <a:srgbClr val="FF0000"/>
              </a:solidFill>
              <a:effectLst/>
              <a:latin typeface="Söhne"/>
            </a:endParaRPr>
          </a:p>
          <a:p>
            <a:pPr marL="0" indent="0">
              <a:buNone/>
            </a:pPr>
            <a:r>
              <a:rPr lang="en-IN" sz="1400" b="0" i="0" u="none" strike="noStrike" dirty="0">
                <a:effectLst/>
                <a:latin typeface="Söhne"/>
              </a:rPr>
              <a:t>The analysis performed on the telecom churn dataset has helped in identifying the key factors that lead to customer churn. The results show that the following factors have a significant impact on churn: </a:t>
            </a:r>
          </a:p>
          <a:p>
            <a:pPr algn="l">
              <a:buFont typeface="Arial" panose="020B0604020202020204" pitchFamily="34" charset="0"/>
              <a:buChar char="•"/>
            </a:pPr>
            <a:r>
              <a:rPr lang="en-IN" sz="1400" b="0" i="0" u="none" strike="noStrike" dirty="0">
                <a:effectLst/>
                <a:latin typeface="Söhne"/>
              </a:rPr>
              <a:t>Tenure: Customers who have been with the company for a longer period are less likely to churn.</a:t>
            </a:r>
          </a:p>
          <a:p>
            <a:pPr algn="l">
              <a:buFont typeface="Arial" panose="020B0604020202020204" pitchFamily="34" charset="0"/>
              <a:buChar char="•"/>
            </a:pPr>
            <a:r>
              <a:rPr lang="en-IN" sz="1400" b="0" i="0" u="none" strike="noStrike" dirty="0">
                <a:effectLst/>
                <a:latin typeface="Söhne"/>
              </a:rPr>
              <a:t>Contract Type: Customers with a month-to-month contract are more likely to churn compared to customers with long-term contracts.</a:t>
            </a:r>
          </a:p>
          <a:p>
            <a:pPr algn="l">
              <a:buFont typeface="Arial" panose="020B0604020202020204" pitchFamily="34" charset="0"/>
              <a:buChar char="•"/>
            </a:pPr>
            <a:r>
              <a:rPr lang="en-IN" sz="1400" b="0" i="0" u="none" strike="noStrike" dirty="0">
                <a:effectLst/>
                <a:latin typeface="Söhne"/>
              </a:rPr>
              <a:t>Payment Method: Customers who pay through electronic check are more likely to churn compared to customers who pay through other methods.</a:t>
            </a:r>
          </a:p>
          <a:p>
            <a:pPr algn="l">
              <a:buFont typeface="Arial" panose="020B0604020202020204" pitchFamily="34" charset="0"/>
              <a:buChar char="•"/>
            </a:pPr>
            <a:r>
              <a:rPr lang="en-IN" sz="1400" b="0" i="0" u="none" strike="noStrike" dirty="0">
                <a:effectLst/>
                <a:latin typeface="Söhne"/>
              </a:rPr>
              <a:t>Monthly Charges: Customers with higher monthly charges are more likely to churn.</a:t>
            </a:r>
            <a:endParaRPr lang="en-US" sz="1400" dirty="0"/>
          </a:p>
          <a:p>
            <a:pPr marL="0" indent="0">
              <a:buNone/>
            </a:pPr>
            <a:r>
              <a:rPr lang="en-US" sz="1400" b="1" u="sng" dirty="0">
                <a:solidFill>
                  <a:srgbClr val="FF0000"/>
                </a:solidFill>
              </a:rPr>
              <a:t>Recommendation</a:t>
            </a:r>
            <a:endParaRPr lang="en-US" sz="1400" dirty="0">
              <a:solidFill>
                <a:srgbClr val="FF0000"/>
              </a:solidFill>
            </a:endParaRPr>
          </a:p>
          <a:p>
            <a:pPr marL="0" indent="0" algn="l">
              <a:buNone/>
            </a:pPr>
            <a:r>
              <a:rPr lang="en-IN" sz="1400" b="0" i="0" u="none" strike="noStrike" dirty="0">
                <a:effectLst/>
                <a:latin typeface="Söhne"/>
              </a:rPr>
              <a:t>Overall, the analysis provides valuable insights into the factors that lead to customer churn and offers actionable recommendations that can be used to reduce churn and improve customer retention.</a:t>
            </a:r>
            <a:r>
              <a:rPr lang="en-IN" sz="1400" dirty="0">
                <a:latin typeface="Söhne"/>
              </a:rPr>
              <a:t> </a:t>
            </a:r>
            <a:r>
              <a:rPr lang="en-IN" sz="1400" b="0" i="0" u="none" strike="noStrike" dirty="0">
                <a:effectLst/>
                <a:latin typeface="Söhne"/>
              </a:rPr>
              <a:t>The analysis also showed that the random forest classifier model performed the best in predicting churn with an accuracy of 80.52%. The use of imbalanced data techniques such as SMOTE helped improve the performance of the model by addressing the class imbalance problem.</a:t>
            </a:r>
          </a:p>
          <a:p>
            <a:pPr algn="l">
              <a:buFont typeface="Arial" panose="020B0604020202020204" pitchFamily="34" charset="0"/>
              <a:buChar char="•"/>
            </a:pPr>
            <a:endParaRPr lang="en-IN" sz="1400" dirty="0">
              <a:latin typeface="Söhne"/>
            </a:endParaRPr>
          </a:p>
          <a:p>
            <a:pPr algn="l">
              <a:buFont typeface="Arial" panose="020B0604020202020204" pitchFamily="34" charset="0"/>
              <a:buChar char="•"/>
            </a:pPr>
            <a:r>
              <a:rPr lang="en-IN" sz="1400" b="0" i="0" u="none" strike="noStrike" dirty="0">
                <a:effectLst/>
                <a:latin typeface="Söhne"/>
              </a:rPr>
              <a:t>Provide incentives to customers who have been with the company for a longer period to encourage them to stay with the company.</a:t>
            </a:r>
          </a:p>
          <a:p>
            <a:pPr algn="l">
              <a:buFont typeface="Arial" panose="020B0604020202020204" pitchFamily="34" charset="0"/>
              <a:buChar char="•"/>
            </a:pPr>
            <a:r>
              <a:rPr lang="en-IN" sz="1400" b="0" i="0" u="none" strike="noStrike" dirty="0">
                <a:effectLst/>
                <a:latin typeface="Söhne"/>
              </a:rPr>
              <a:t>Offer discounts or other benefits to customers who sign up for long-term contracts.</a:t>
            </a:r>
          </a:p>
          <a:p>
            <a:pPr algn="l">
              <a:buFont typeface="Arial" panose="020B0604020202020204" pitchFamily="34" charset="0"/>
              <a:buChar char="•"/>
            </a:pPr>
            <a:r>
              <a:rPr lang="en-IN" sz="1400" b="0" i="0" u="none" strike="noStrike" dirty="0">
                <a:effectLst/>
                <a:latin typeface="Söhne"/>
              </a:rPr>
              <a:t>Encourage customers to use payment methods other than electronic check by providing incentives or simplifying the payment process.</a:t>
            </a:r>
          </a:p>
          <a:p>
            <a:pPr algn="l">
              <a:buFont typeface="Arial" panose="020B0604020202020204" pitchFamily="34" charset="0"/>
              <a:buChar char="•"/>
            </a:pPr>
            <a:r>
              <a:rPr lang="en-IN" sz="1400" b="0" i="0" u="none" strike="noStrike" dirty="0">
                <a:effectLst/>
                <a:latin typeface="Söhne"/>
              </a:rPr>
              <a:t>Provide better value for money by offering packages that provide services at a lower cost for customers with high monthly charges.</a:t>
            </a:r>
          </a:p>
          <a:p>
            <a:pPr marL="0" indent="0">
              <a:buNone/>
            </a:pPr>
            <a:endParaRPr lang="en-US" sz="1400" b="1" u="sng" dirty="0"/>
          </a:p>
        </p:txBody>
      </p:sp>
    </p:spTree>
    <p:extLst>
      <p:ext uri="{BB962C8B-B14F-4D97-AF65-F5344CB8AC3E}">
        <p14:creationId xmlns:p14="http://schemas.microsoft.com/office/powerpoint/2010/main" val="875403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1265</Words>
  <Application>Microsoft Macintosh PowerPoint</Application>
  <PresentationFormat>Widescreen</PresentationFormat>
  <Paragraphs>61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HelveticaNeue</vt:lpstr>
      <vt:lpstr>Söhne</vt:lpstr>
      <vt:lpstr>Office Theme</vt:lpstr>
      <vt:lpstr>Telecom Churn - UpGrad</vt:lpstr>
      <vt:lpstr>INTRODUCTION</vt:lpstr>
      <vt:lpstr>Purpose and scope of the analysis</vt:lpstr>
      <vt:lpstr>PowerPoint Presentation</vt:lpstr>
      <vt:lpstr>Business Aspect</vt:lpstr>
      <vt:lpstr>A. Problem Statement</vt:lpstr>
      <vt:lpstr>C. Results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Analysis</dc:title>
  <dc:creator>Microsoft Office User</dc:creator>
  <cp:lastModifiedBy>Microsoft Office User</cp:lastModifiedBy>
  <cp:revision>19</cp:revision>
  <dcterms:created xsi:type="dcterms:W3CDTF">2023-02-27T19:04:43Z</dcterms:created>
  <dcterms:modified xsi:type="dcterms:W3CDTF">2023-04-16T06:16:50Z</dcterms:modified>
</cp:coreProperties>
</file>