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E5leM2eWo0gNMS6JgEKW/vc0t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f5d6177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propose a notification system, which could reduce the uncertainty in terms of standard deviation</a:t>
            </a:r>
            <a:endParaRPr/>
          </a:p>
        </p:txBody>
      </p:sp>
      <p:sp>
        <p:nvSpPr>
          <p:cNvPr id="95" name="Google Shape;95;g125f5d61773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f5d61773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5f5d61773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f5d61773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5f5d61773_3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f5d61773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propose a notification system, which could reduce the standard deviation</a:t>
            </a:r>
            <a:endParaRPr/>
          </a:p>
        </p:txBody>
      </p:sp>
      <p:sp>
        <p:nvSpPr>
          <p:cNvPr id="128" name="Google Shape;128;g125f5d61773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25767501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225767501d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5767501d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225767501d_4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5767501d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somewhere in between, use the appointment </a:t>
            </a:r>
            <a:r>
              <a:rPr lang="en-US"/>
              <a:t>information</a:t>
            </a:r>
            <a:r>
              <a:rPr lang="en-US"/>
              <a:t> wisely -&gt; MDP value aggregation, policy restriction, huge complexity, approximation may not be insightful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detail not too deep, but really easy to understand and follow.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our well-adjusted parameters from real data, let’s see what insights they’ll give us on the front-line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the way, demand is from michigan gov, washtenaw covid vaccination weekly data</a:t>
            </a:r>
            <a:endParaRPr/>
          </a:p>
        </p:txBody>
      </p:sp>
      <p:sp>
        <p:nvSpPr>
          <p:cNvPr id="77" name="Google Shape;77;g1225767501d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f5d6177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we controlled each replica to have the exact same data for all configurations</a:t>
            </a:r>
            <a:endParaRPr/>
          </a:p>
        </p:txBody>
      </p:sp>
      <p:sp>
        <p:nvSpPr>
          <p:cNvPr id="86" name="Google Shape;86;g125f5d61773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0" y="3005958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9693166" y="6474372"/>
            <a:ext cx="974834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1524000" y="6474372"/>
            <a:ext cx="781969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66800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47968" l="0" r="0" t="16860"/>
          <a:stretch/>
        </p:blipFill>
        <p:spPr>
          <a:xfrm>
            <a:off x="0" y="4445876"/>
            <a:ext cx="12192000" cy="241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7061" y="316156"/>
            <a:ext cx="985187" cy="1050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7"/>
          <p:cNvCxnSpPr/>
          <p:nvPr/>
        </p:nvCxnSpPr>
        <p:spPr>
          <a:xfrm>
            <a:off x="0" y="4445876"/>
            <a:ext cx="121920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7"/>
          <p:cNvSpPr txBox="1"/>
          <p:nvPr/>
        </p:nvSpPr>
        <p:spPr>
          <a:xfrm>
            <a:off x="1524000" y="3005958"/>
            <a:ext cx="9144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Slide 2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ichigan.gov/coronavirus/stats" TargetMode="External"/><Relationship Id="rId4" Type="http://schemas.openxmlformats.org/officeDocument/2006/relationships/hyperlink" Target="https://www.washtenaw.org/3158/Testing" TargetMode="External"/><Relationship Id="rId5" Type="http://schemas.openxmlformats.org/officeDocument/2006/relationships/hyperlink" Target="https://www.indeed.com/career/registered-nurse/salaries/MI" TargetMode="External"/><Relationship Id="rId6" Type="http://schemas.openxmlformats.org/officeDocument/2006/relationships/hyperlink" Target="https://www.deptofnumbers.com/gdp/michigan/" TargetMode="External"/><Relationship Id="rId7" Type="http://schemas.openxmlformats.org/officeDocument/2006/relationships/hyperlink" Target="https://www.news-journal.com/here-s-how-life-expectancy-in-michigan-compares-to-the-nation/article_5a02437b-fdbb-5fe4-a4f3-c3b79d2b12ac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type="ctrTitle"/>
          </p:nvPr>
        </p:nvSpPr>
        <p:spPr>
          <a:xfrm>
            <a:off x="1137213" y="1875099"/>
            <a:ext cx="9917574" cy="2270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Georgia"/>
              <a:buNone/>
            </a:pPr>
            <a:r>
              <a:rPr b="0" lang="en-US" sz="4000">
                <a:latin typeface="Georgia"/>
                <a:ea typeface="Georgia"/>
                <a:cs typeface="Georgia"/>
                <a:sym typeface="Georgia"/>
              </a:rPr>
              <a:t>Dynamic Inventory Control Analysis for Local Pharmacies with Vaccination Appointment System</a:t>
            </a:r>
            <a:endParaRPr/>
          </a:p>
        </p:txBody>
      </p:sp>
      <p:sp>
        <p:nvSpPr>
          <p:cNvPr id="26" name="Google Shape;26;p1"/>
          <p:cNvSpPr txBox="1"/>
          <p:nvPr>
            <p:ph idx="1" type="subTitle"/>
          </p:nvPr>
        </p:nvSpPr>
        <p:spPr>
          <a:xfrm>
            <a:off x="0" y="4704590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IOE545 Team 1, 4/26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f5d61773_3_3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Numerical Analysis</a:t>
            </a:r>
            <a:r>
              <a:rPr b="0" lang="en-US" sz="32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 - Notification System?</a:t>
            </a:r>
            <a:endParaRPr b="0" sz="32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8" name="Google Shape;98;g125f5d61773_3_3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g125f5d61773_3_3"/>
          <p:cNvSpPr txBox="1"/>
          <p:nvPr/>
        </p:nvSpPr>
        <p:spPr>
          <a:xfrm>
            <a:off x="8637300" y="1239375"/>
            <a:ext cx="32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g125f5d61773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0" y="1518701"/>
            <a:ext cx="6413526" cy="44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25f5d61773_3_3"/>
          <p:cNvSpPr txBox="1"/>
          <p:nvPr/>
        </p:nvSpPr>
        <p:spPr>
          <a:xfrm>
            <a:off x="551200" y="1128650"/>
            <a:ext cx="20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25f5d61773_3_3"/>
          <p:cNvSpPr txBox="1"/>
          <p:nvPr>
            <p:ph idx="1" type="subTitle"/>
          </p:nvPr>
        </p:nvSpPr>
        <p:spPr>
          <a:xfrm>
            <a:off x="489600" y="1090850"/>
            <a:ext cx="113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Notification system reduces demand uncertainty with a factor {0.9, 0.8, 0.7, 0.6, 0.5}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3" name="Google Shape;103;g125f5d61773_3_3"/>
          <p:cNvCxnSpPr/>
          <p:nvPr/>
        </p:nvCxnSpPr>
        <p:spPr>
          <a:xfrm flipH="1" rot="10800000">
            <a:off x="6447350" y="4352875"/>
            <a:ext cx="780300" cy="13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g125f5d61773_3_3"/>
          <p:cNvSpPr txBox="1"/>
          <p:nvPr/>
        </p:nvSpPr>
        <p:spPr>
          <a:xfrm>
            <a:off x="7337100" y="3805675"/>
            <a:ext cx="392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notification system, no need of the math at all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just trust the appointment!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 our parameters, the taking-over point is around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0.9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f5d61773_3_24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Numerical Analysis</a:t>
            </a:r>
            <a:r>
              <a:rPr b="0" lang="en-US" sz="32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 - Sensitivity Analysis</a:t>
            </a:r>
            <a:endParaRPr b="0" sz="32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0" name="Google Shape;110;g125f5d61773_3_24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g125f5d61773_3_24"/>
          <p:cNvSpPr txBox="1"/>
          <p:nvPr/>
        </p:nvSpPr>
        <p:spPr>
          <a:xfrm>
            <a:off x="8637300" y="1239375"/>
            <a:ext cx="32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g125f5d61773_3_24"/>
          <p:cNvSpPr txBox="1"/>
          <p:nvPr/>
        </p:nvSpPr>
        <p:spPr>
          <a:xfrm>
            <a:off x="551200" y="1128650"/>
            <a:ext cx="20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125f5d61773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50" y="1367524"/>
            <a:ext cx="5636451" cy="38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25f5d61773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350" y="1367525"/>
            <a:ext cx="5636450" cy="379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25f5d61773_3_24"/>
          <p:cNvSpPr txBox="1"/>
          <p:nvPr/>
        </p:nvSpPr>
        <p:spPr>
          <a:xfrm>
            <a:off x="4062275" y="5165075"/>
            <a:ext cx="8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Okay!</a:t>
            </a:r>
            <a:endParaRPr b="1" sz="1800" u="sng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g125f5d61773_3_24"/>
          <p:cNvSpPr txBox="1"/>
          <p:nvPr/>
        </p:nvSpPr>
        <p:spPr>
          <a:xfrm>
            <a:off x="8251800" y="5165075"/>
            <a:ext cx="34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Needs real data to fix this.</a:t>
            </a:r>
            <a:endParaRPr b="1" sz="1800" u="sng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f5d61773_3_42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 b="0" sz="32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2" name="Google Shape;122;g125f5d61773_3_42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g125f5d61773_3_42"/>
          <p:cNvSpPr txBox="1"/>
          <p:nvPr/>
        </p:nvSpPr>
        <p:spPr>
          <a:xfrm>
            <a:off x="8637300" y="1239375"/>
            <a:ext cx="32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g125f5d61773_3_42"/>
          <p:cNvSpPr txBox="1"/>
          <p:nvPr/>
        </p:nvSpPr>
        <p:spPr>
          <a:xfrm>
            <a:off x="551200" y="1128650"/>
            <a:ext cx="20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25f5d61773_3_42"/>
          <p:cNvSpPr txBox="1"/>
          <p:nvPr>
            <p:ph idx="1" type="subTitle"/>
          </p:nvPr>
        </p:nvSpPr>
        <p:spPr>
          <a:xfrm>
            <a:off x="489600" y="1353972"/>
            <a:ext cx="106575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We take the perspective of one local pharmacy in the Washtenaw County;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Three easy-to-follow inventory control policies tested on data as real as possible;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Appointment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system works, notification system helps!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f5d61773_3_54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Reference</a:t>
            </a:r>
            <a:endParaRPr b="0" sz="32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1" name="Google Shape;131;g125f5d61773_3_54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g125f5d61773_3_54"/>
          <p:cNvSpPr txBox="1"/>
          <p:nvPr/>
        </p:nvSpPr>
        <p:spPr>
          <a:xfrm>
            <a:off x="8637300" y="1239375"/>
            <a:ext cx="32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g125f5d61773_3_54"/>
          <p:cNvSpPr txBox="1"/>
          <p:nvPr/>
        </p:nvSpPr>
        <p:spPr>
          <a:xfrm>
            <a:off x="551200" y="1128650"/>
            <a:ext cx="20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5f5d61773_3_54"/>
          <p:cNvSpPr txBox="1"/>
          <p:nvPr>
            <p:ph idx="1" type="subTitle"/>
          </p:nvPr>
        </p:nvSpPr>
        <p:spPr>
          <a:xfrm>
            <a:off x="489600" y="1051628"/>
            <a:ext cx="10657500" cy="5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Literature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[1] Bertsimas, Dimitris et al. (2021). Where to locate COVID-19 mass vaccination facilities? Naval Research Logistics (NRL).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[2] Liu, Kanglin et al. (2021). Testing facility location and dynamic capacity planning for pandemics with demand uncertainty. European Journal of Operational Research.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[3] Basciftci, B., Yu, X., &amp; Shen, S. (2021). Resource Distribution Under Spatiotemporal Uncertainty of Disease Spread: Stochastic versus Robust Approaches. Available at SSRN 3799367.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[4] Yin, X., &amp; Büyüktahtakın, İ. E. (2021). A multi-stage stochastic programming approach to epidemic resource allocation with equity considerations. Health Care Management Science, 24(3), 597-622.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[5] Azadi, Z., Gangammanavar, H., &amp; Eksioglu, S. (2016). Stochastic Optimization of Vaccine Vial Replenishment.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[6] Li, L., Li, X., Qi, W., Zhang, Y., &amp; Yang, W. (2020). Targeted reminders of electronic coupons: using predictive analytics to facilitate coupon marketing. Electronic Commerce Research, 1-30.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Main Data Source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Michigan Government Coronavirus Statistics: </a:t>
            </a:r>
            <a:r>
              <a:rPr lang="en-US" sz="1600" u="sng">
                <a:latin typeface="Georgia"/>
                <a:ea typeface="Georgia"/>
                <a:cs typeface="Georgia"/>
                <a:sym typeface="Georgia"/>
                <a:hlinkClick r:id="rId3"/>
              </a:rPr>
              <a:t>https://www.michigan.gov/coronavirus/stats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Washtenaw County Health Department: </a:t>
            </a:r>
            <a:r>
              <a:rPr lang="en-US" sz="1600" u="sng">
                <a:latin typeface="Georgia"/>
                <a:ea typeface="Georgia"/>
                <a:cs typeface="Georgia"/>
                <a:sym typeface="Georgia"/>
                <a:hlinkClick r:id="rId4"/>
              </a:rPr>
              <a:t>https://www.washtenaw.org/3158/Testing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Indeed Job Salary in Michigan: </a:t>
            </a:r>
            <a:r>
              <a:rPr lang="en-US" sz="1600" u="sng">
                <a:latin typeface="Georgia"/>
                <a:ea typeface="Georgia"/>
                <a:cs typeface="Georgia"/>
                <a:sym typeface="Georgia"/>
                <a:hlinkClick r:id="rId5"/>
              </a:rPr>
              <a:t>https://www.indeed.com/career/registered-nurse/salaries/MI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US Department of Numbers (Michigan GDP and demographics): </a:t>
            </a:r>
            <a:r>
              <a:rPr lang="en-US" sz="1600" u="sng">
                <a:latin typeface="Georgia"/>
                <a:ea typeface="Georgia"/>
                <a:cs typeface="Georgia"/>
                <a:sym typeface="Georgia"/>
                <a:hlinkClick r:id="rId6"/>
              </a:rPr>
              <a:t>https://www.deptofnumbers.com/gdp/michigan/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Longview News Journal (Michigan Expected Life Expectancy): </a:t>
            </a:r>
            <a:r>
              <a:rPr lang="en-US" sz="1600" u="sng">
                <a:latin typeface="Georgia"/>
                <a:ea typeface="Georgia"/>
                <a:cs typeface="Georgia"/>
                <a:sym typeface="Georgia"/>
                <a:hlinkClick r:id="rId7"/>
              </a:rPr>
              <a:t>https://www.news-journal.com/here-s-how-life-expectancy-in-michigan-compares-to-the-nation/article_5a02437b-fdbb-5fe4-a4f3-c3b79d2b12ac.html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ctrTitle"/>
          </p:nvPr>
        </p:nvSpPr>
        <p:spPr>
          <a:xfrm>
            <a:off x="489600" y="71766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89600" y="1315638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Problem Background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Formulation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Source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Policy Design and Implementation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Numerical Analysis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489600" y="900000"/>
            <a:ext cx="11212642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89600" y="71766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Project Background</a:t>
            </a:r>
            <a:endParaRPr b="0" sz="40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489600" y="1107300"/>
            <a:ext cx="111342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US" sz="2300">
                <a:latin typeface="Georgia"/>
                <a:ea typeface="Georgia"/>
                <a:cs typeface="Georgia"/>
                <a:sym typeface="Georgia"/>
              </a:rPr>
              <a:t>Referring</a:t>
            </a:r>
            <a:r>
              <a:rPr lang="en-US" sz="2300">
                <a:latin typeface="Georgia"/>
                <a:ea typeface="Georgia"/>
                <a:cs typeface="Georgia"/>
                <a:sym typeface="Georgia"/>
              </a:rPr>
              <a:t> to the data as of today, out of nearly 10-million of Michigan residents, 66.8% of the population have already initiated a vaccination procedure 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US" sz="2300">
                <a:latin typeface="Georgia"/>
                <a:ea typeface="Georgia"/>
                <a:cs typeface="Georgia"/>
                <a:sym typeface="Georgia"/>
              </a:rPr>
              <a:t>Over 50% of the total vaccines distributed goes to local pharmacies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●"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Pharmacists and pharmacy staff need support through technical and operational assistance to store, reconstitute, and administer COVID-19 vaccines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●"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to manage the inventory of COVID vaccines wisely with the appointment system?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●"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different administration policies are going to affect the operational cost?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notification system actually beneficiary?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0" name="Google Shape;40;p6"/>
          <p:cNvCxnSpPr/>
          <p:nvPr/>
        </p:nvCxnSpPr>
        <p:spPr>
          <a:xfrm>
            <a:off x="489600" y="900000"/>
            <a:ext cx="11212642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25767501d_4_0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Model Formulation </a:t>
            </a:r>
            <a:r>
              <a:rPr b="0" lang="en-US" sz="32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– MDP framework</a:t>
            </a:r>
            <a:endParaRPr b="0" sz="40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g1225767501d_4_0"/>
          <p:cNvSpPr txBox="1"/>
          <p:nvPr>
            <p:ph idx="1" type="subTitle"/>
          </p:nvPr>
        </p:nvSpPr>
        <p:spPr>
          <a:xfrm>
            <a:off x="489600" y="1031094"/>
            <a:ext cx="5454000" cy="500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5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cxnSp>
        <p:nvCxnSpPr>
          <p:cNvPr id="47" name="Google Shape;47;g1225767501d_4_0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g1225767501d_4_0"/>
          <p:cNvSpPr txBox="1"/>
          <p:nvPr/>
        </p:nvSpPr>
        <p:spPr>
          <a:xfrm>
            <a:off x="6095921" y="1107294"/>
            <a:ext cx="5823900" cy="500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739" r="0" t="-15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" name="Google Shape;49;g1225767501d_4_0"/>
          <p:cNvCxnSpPr/>
          <p:nvPr/>
        </p:nvCxnSpPr>
        <p:spPr>
          <a:xfrm>
            <a:off x="5921829" y="1107294"/>
            <a:ext cx="0" cy="4836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ctrTitle"/>
          </p:nvPr>
        </p:nvSpPr>
        <p:spPr>
          <a:xfrm>
            <a:off x="489599" y="71766"/>
            <a:ext cx="1080977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Data Source </a:t>
            </a:r>
            <a:r>
              <a:rPr b="0" lang="en-US" sz="32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– Cost function</a:t>
            </a:r>
            <a:endParaRPr b="0" sz="40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489599" y="1107294"/>
            <a:ext cx="10657372" cy="500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Replenishment cost (per order):(R)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		Fixed operating cost + (Distance / Consumption rate)* Fuel price + Wage * Duration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		$100 + (120 miles/ 6.9 miles/liter) * $4.9/liter + $15/hr * 2hrs = $220 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Holding cost (per item per week):(H)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			(Average facility cost/Life expectancy + Electric cost)/ Capacity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			($10,000/576 weeks + $12/week) / 600= $0.05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Penalty cost for unfulfilled demand (per customer):(P)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Covid infection rate * Death rate * Expected remaining life * GDP per capita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20.83% * 1.6% * 3.21 yrs * $56,554 = $604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489600" y="900000"/>
            <a:ext cx="11212642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ctrTitle"/>
          </p:nvPr>
        </p:nvSpPr>
        <p:spPr>
          <a:xfrm>
            <a:off x="489600" y="71766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lang="en-US" sz="32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– Cost function</a:t>
            </a:r>
            <a:endParaRPr b="0" sz="40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4"/>
          <p:cNvSpPr txBox="1"/>
          <p:nvPr>
            <p:ph idx="1" type="subTitle"/>
          </p:nvPr>
        </p:nvSpPr>
        <p:spPr>
          <a:xfrm>
            <a:off x="343375" y="1129150"/>
            <a:ext cx="11070300" cy="5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Turn Back Ratio (Tr)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Accounts for the proportion of rejected recipients that will come back (0.9)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Capacity overflow cost (per item) (C)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	Average wage of nurse * Mean operation time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	$42.56 * ⅙ hrs = $7.09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Excessive capacity cost(per item) (E)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proportional to the capacity overflow cost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Objective function: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3" name="Google Shape;63;p4"/>
          <p:cNvCxnSpPr/>
          <p:nvPr/>
        </p:nvCxnSpPr>
        <p:spPr>
          <a:xfrm>
            <a:off x="489600" y="900000"/>
            <a:ext cx="11212642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 b="17074" l="0" r="0" t="0"/>
          <a:stretch/>
        </p:blipFill>
        <p:spPr>
          <a:xfrm>
            <a:off x="923850" y="5432475"/>
            <a:ext cx="10071826" cy="7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5767501d_4_28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Policy Design</a:t>
            </a:r>
            <a:endParaRPr b="0" sz="40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g1225767501d_4_28"/>
          <p:cNvSpPr txBox="1"/>
          <p:nvPr>
            <p:ph idx="1" type="subTitle"/>
          </p:nvPr>
        </p:nvSpPr>
        <p:spPr>
          <a:xfrm>
            <a:off x="262650" y="1129150"/>
            <a:ext cx="5171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Policy 1: Ignore Appointment</a:t>
            </a:r>
            <a:endParaRPr sz="20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1" name="Google Shape;71;g1225767501d_4_28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g1225767501d_4_28"/>
          <p:cNvSpPr txBox="1"/>
          <p:nvPr>
            <p:ph idx="1" type="subTitle"/>
          </p:nvPr>
        </p:nvSpPr>
        <p:spPr>
          <a:xfrm>
            <a:off x="6903393" y="1076825"/>
            <a:ext cx="50907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Policy 2: Trust Appointment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g1225767501d_4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1806669"/>
            <a:ext cx="5798300" cy="297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25767501d_4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450" y="1800263"/>
            <a:ext cx="5798300" cy="29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5767501d_4_35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Policy Design</a:t>
            </a:r>
            <a:endParaRPr b="0" sz="40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g1225767501d_4_35"/>
          <p:cNvSpPr txBox="1"/>
          <p:nvPr>
            <p:ph idx="1" type="subTitle"/>
          </p:nvPr>
        </p:nvSpPr>
        <p:spPr>
          <a:xfrm>
            <a:off x="343375" y="1129150"/>
            <a:ext cx="115038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Policy 3: Local stochastic programming (modified newsvendor)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For capacity planning decision, stage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○"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For replenishment quantity decision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The random demand is implemented to follow a normal distribution centered at appt. demand.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Round the optimal solution to integer (or in hundred) as an approximation.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			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1" name="Google Shape;81;g1225767501d_4_35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" name="Google Shape;82;g1225767501d_4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150" y="1925325"/>
            <a:ext cx="6469701" cy="12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225767501d_4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150" y="3770050"/>
            <a:ext cx="6154924" cy="1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f5d61773_3_11"/>
          <p:cNvSpPr txBox="1"/>
          <p:nvPr>
            <p:ph type="ctrTitle"/>
          </p:nvPr>
        </p:nvSpPr>
        <p:spPr>
          <a:xfrm>
            <a:off x="489600" y="71766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60"/>
              </a:buClr>
              <a:buSzPts val="4000"/>
              <a:buFont typeface="Georgia"/>
              <a:buNone/>
            </a:pPr>
            <a:r>
              <a:rPr b="0" lang="en-US" sz="40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Numerical Analysis</a:t>
            </a:r>
            <a:r>
              <a:rPr b="0" lang="en-US" sz="3200">
                <a:solidFill>
                  <a:srgbClr val="001F60"/>
                </a:solidFill>
                <a:latin typeface="Georgia"/>
                <a:ea typeface="Georgia"/>
                <a:cs typeface="Georgia"/>
                <a:sym typeface="Georgia"/>
              </a:rPr>
              <a:t> - Compare Policies</a:t>
            </a:r>
            <a:endParaRPr b="0" sz="3200">
              <a:solidFill>
                <a:srgbClr val="001F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9" name="Google Shape;89;g125f5d61773_3_11"/>
          <p:cNvCxnSpPr/>
          <p:nvPr/>
        </p:nvCxnSpPr>
        <p:spPr>
          <a:xfrm>
            <a:off x="489600" y="900000"/>
            <a:ext cx="11212500" cy="0"/>
          </a:xfrm>
          <a:prstGeom prst="straightConnector1">
            <a:avLst/>
          </a:prstGeom>
          <a:noFill/>
          <a:ln cap="flat" cmpd="sng" w="28575">
            <a:solidFill>
              <a:srgbClr val="0027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g125f5d61773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0" y="1603250"/>
            <a:ext cx="8038925" cy="44229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5f5d61773_3_11"/>
          <p:cNvSpPr txBox="1"/>
          <p:nvPr/>
        </p:nvSpPr>
        <p:spPr>
          <a:xfrm>
            <a:off x="8637300" y="1548275"/>
            <a:ext cx="3292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Three policies gets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0.87 : 0.92 : 1  in repl. costs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2.5 : 1.1 : 1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 in penalty costs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1.07 : 1.02 : 1 in holding costs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1.8 : 1.4 : 1 in overflow costs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1.2 : 0.7 : 1 in ex. capacity costs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2.1 : 1.1 : 1  in total costs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an appointment system, </a:t>
            </a:r>
            <a:r>
              <a:rPr b="1" lang="en-US" sz="2200">
                <a:latin typeface="Georgia"/>
                <a:ea typeface="Georgia"/>
                <a:cs typeface="Georgia"/>
                <a:sym typeface="Georgia"/>
              </a:rPr>
              <a:t>- 48%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costs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an extra heuristic policy,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Georgia"/>
                <a:ea typeface="Georgia"/>
                <a:cs typeface="Georgia"/>
                <a:sym typeface="Georgia"/>
              </a:rPr>
              <a:t>- 8%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costs additionally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g125f5d61773_3_11"/>
          <p:cNvSpPr txBox="1"/>
          <p:nvPr>
            <p:ph idx="1" type="subTitle"/>
          </p:nvPr>
        </p:nvSpPr>
        <p:spPr>
          <a:xfrm>
            <a:off x="489600" y="1090850"/>
            <a:ext cx="113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Report the average performance on </a:t>
            </a: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30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replicas for each configuration.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Slid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 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2019-11-08T16:47:49Z</dcterms:created>
  <dc:creator>Microsoft Office User</dc:creator>
</cp:coreProperties>
</file>