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ncode Sans Semi Condense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U72oCLaMoDLmJckUdeLKYq6cN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95B327-C3BB-4DE8-8665-6F2CBDFB9E80}">
  <a:tblStyle styleId="{8395B327-C3BB-4DE8-8665-6F2CBDFB9E8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6F8FA"/>
          </a:solidFill>
        </a:fill>
      </a:tcStyle>
    </a:wholeTbl>
    <a:band1H>
      <a:tcTxStyle/>
      <a:tcStyle>
        <a:fill>
          <a:solidFill>
            <a:srgbClr val="ECF1F4"/>
          </a:solidFill>
        </a:fill>
      </a:tcStyle>
    </a:band1H>
    <a:band2H>
      <a:tcTxStyle/>
    </a:band2H>
    <a:band1V>
      <a:tcTxStyle/>
      <a:tcStyle>
        <a:fill>
          <a:solidFill>
            <a:srgbClr val="ECF1F4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6F8FA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F6F8FA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EncodeSansSemiCondensed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EncodeSansSemiCondense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-since we are going to talk about our initial conception with flow diagram </a:t>
            </a:r>
            <a:r>
              <a:rPr lang="en-US">
                <a:solidFill>
                  <a:schemeClr val="dk1"/>
                </a:solidFill>
              </a:rPr>
              <a:t>in the next page</a:t>
            </a:r>
            <a:r>
              <a:rPr lang="en-US"/>
              <a:t>, I am going to introduce the main services Hope Clinic are provided helping you have a better understanding later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-These services are all slightly different in the details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-Take into account when designing the questionnaire to ensure that customers can fill it out patiently</a:t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9c9ab58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9c9ab58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dfff6402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fdfff640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complete feedback system so that Hope Clinic can quickly understand and classify customer needs (prefer to use a web-based form that both computer and cellphone can fill out).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9984122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89984122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Billy hopes to develop a form that could record clients’ qualifications for clinic’s program and measure their satisfactions.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 dynamic form that could automatically fit the following questions according to each answer clients have provided.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-can quickly understand and classify customer needs (prefer to use a web-based form that both computer and cellphone can fill out).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-that meet the sponsor’s need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-try and error, see if it is useful in practical, help us to modify 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-build a benefit evaluation, To make sure that the questionnaire system we designed is effective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-since we are going to talk about our initial conception with flow diagram </a:t>
            </a:r>
            <a:r>
              <a:rPr lang="en-US">
                <a:solidFill>
                  <a:schemeClr val="dk1"/>
                </a:solidFill>
              </a:rPr>
              <a:t>in the next page</a:t>
            </a:r>
            <a:r>
              <a:rPr lang="en-US"/>
              <a:t>, I am going to introduce the main services Hope Clinic are provided helping you have a better understanding later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-These services are all slightly different in the details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-Take into account when designing the questionnaire to ensure that customers can fill it out patiently</a:t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quickly understand and classify customer needs (prefer to use a web-based form that both computer and cellphone can fill out).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-that meet the sponsor’s need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-try and error, see if it is useful in practical, help us to modify 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-build a benefit evaluation, To make sure that the questionnaire system we designed is effective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7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 txBox="1"/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9pPr>
          </a:lstStyle>
          <a:p/>
        </p:txBody>
      </p:sp>
      <p:sp>
        <p:nvSpPr>
          <p:cNvPr id="12" name="Google Shape;12;p7"/>
          <p:cNvSpPr txBox="1"/>
          <p:nvPr>
            <p:ph idx="1" type="subTitle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indent="-32385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200"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0" i="0" sz="3000" u="none" cap="none" strike="noStrik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0" i="0" sz="3000" u="none" cap="none" strike="noStrik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0" i="0" sz="3000" u="none" cap="none" strike="noStrik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0" i="0" sz="3000" u="none" cap="none" strike="noStrik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0" i="0" sz="3000" u="none" cap="none" strike="noStrik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0" i="0" sz="3000" u="none" cap="none" strike="noStrik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0" i="0" sz="3000" u="none" cap="none" strike="noStrik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0" i="0" sz="3000" u="none" cap="none" strike="noStrik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0" i="0" sz="3000" u="none" cap="none" strike="noStrik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b="0" i="0" sz="1500" u="none" cap="none" strike="noStrik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b="0" i="0" sz="1500" u="none" cap="none" strike="noStrik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b="0" i="0" sz="1500" u="none" cap="none" strike="noStrik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b="0" i="0" sz="1500" u="none" cap="none" strike="noStrik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b="0" i="0" sz="1500" u="none" cap="none" strike="noStrik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b="0" i="0" sz="1500" u="none" cap="none" strike="noStrik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b="0" i="0" sz="1500" u="none" cap="none" strike="noStrik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b="0" i="0" sz="1500" u="none" cap="none" strike="noStrik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b="0" i="0" sz="1500" u="none" cap="none" strike="noStrik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-US" sz="2800">
                <a:latin typeface="Times"/>
                <a:ea typeface="Times"/>
                <a:cs typeface="Times"/>
                <a:sym typeface="Times"/>
              </a:rPr>
              <a:t>Hope Clinic:</a:t>
            </a:r>
            <a:br>
              <a:rPr b="1" lang="en-US" sz="2800">
                <a:latin typeface="Times"/>
                <a:ea typeface="Times"/>
                <a:cs typeface="Times"/>
                <a:sym typeface="Times"/>
              </a:rPr>
            </a:br>
            <a:r>
              <a:rPr lang="en-US" sz="2800">
                <a:latin typeface="Times"/>
                <a:ea typeface="Times"/>
                <a:cs typeface="Times"/>
                <a:sym typeface="Times"/>
              </a:rPr>
              <a:t>Dynamic Questionnaire for</a:t>
            </a:r>
            <a:r>
              <a:rPr b="1" lang="en-US" sz="2800">
                <a:latin typeface="Times"/>
                <a:ea typeface="Times"/>
                <a:cs typeface="Times"/>
                <a:sym typeface="Times"/>
              </a:rPr>
              <a:t> Client Feedback </a:t>
            </a:r>
            <a:endParaRPr sz="6600"/>
          </a:p>
        </p:txBody>
      </p:sp>
      <p:sp>
        <p:nvSpPr>
          <p:cNvPr id="23" name="Google Shape;23;p1"/>
          <p:cNvSpPr txBox="1"/>
          <p:nvPr>
            <p:ph idx="1" type="subTitle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Kate Chi, 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Will</a:t>
            </a:r>
            <a:r>
              <a:rPr lang="en-US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Yu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04/05/2023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" name="Google Shape;2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082" y="2109500"/>
            <a:ext cx="3123843" cy="16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12665" y="64008"/>
            <a:ext cx="5275411" cy="804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Questionnaire: Final Version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559945" y="805543"/>
            <a:ext cx="2818308" cy="436873"/>
          </a:xfrm>
          <a:prstGeom prst="rect">
            <a:avLst/>
          </a:prstGeom>
          <a:solidFill>
            <a:schemeClr val="accent5">
              <a:alpha val="49803"/>
            </a:scheme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Questions</a:t>
            </a:r>
            <a:endParaRPr/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559945" y="13730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{8395B327-C3BB-4DE8-8665-6F2CBDFB9E80}</a:tableStyleId>
              </a:tblPr>
              <a:tblGrid>
                <a:gridCol w="975650"/>
                <a:gridCol w="7048450"/>
              </a:tblGrid>
              <a:tr h="34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Question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6325"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am able to </a:t>
                      </a:r>
                      <a:r>
                        <a:rPr b="1" lang="en-US" sz="16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afford</a:t>
                      </a: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the food I need for the past 6 months.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63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am able to </a:t>
                      </a:r>
                      <a:r>
                        <a:rPr b="1" lang="en-US" sz="16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eat balanced </a:t>
                      </a: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meals for the past 6 months.</a:t>
                      </a:r>
                      <a:endParaRPr sz="1400" u="none" cap="none" strike="noStrike">
                        <a:solidFill>
                          <a:srgbClr val="00022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463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food</a:t>
                      </a:r>
                      <a:r>
                        <a:rPr lang="en-US" sz="16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6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quality</a:t>
                      </a:r>
                      <a:r>
                        <a:rPr lang="en-US" sz="16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had for the past 6 months is…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63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food </a:t>
                      </a:r>
                      <a:r>
                        <a:rPr b="1" lang="en-US" sz="16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</a:t>
                      </a: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 had for the past 6 months is…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63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Since I started to visit Hope Clinic, my </a:t>
                      </a:r>
                      <a:r>
                        <a:rPr b="1" lang="en-US" sz="16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life quality </a:t>
                      </a: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 been better.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935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Narrative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Please share with us if there is any </a:t>
                      </a:r>
                      <a:r>
                        <a:rPr b="1" lang="en-US" sz="16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food security problem </a:t>
                      </a: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struggling your life in the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past 4 weeks.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63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Please share with us what kind of </a:t>
                      </a:r>
                      <a:r>
                        <a:rPr b="1" lang="en-US" sz="16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change</a:t>
                      </a: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has happened since you visited Hope Clinic.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63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Please share with us how has our</a:t>
                      </a:r>
                      <a:r>
                        <a:rPr b="1" lang="en-US" sz="16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service </a:t>
                      </a: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improved your life.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12665" y="64008"/>
            <a:ext cx="5275411" cy="804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Questionnaire: Final Version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559945" y="860135"/>
            <a:ext cx="2818308" cy="436873"/>
          </a:xfrm>
          <a:prstGeom prst="rect">
            <a:avLst/>
          </a:prstGeom>
          <a:solidFill>
            <a:schemeClr val="accent5">
              <a:alpha val="49803"/>
            </a:scheme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Questions</a:t>
            </a:r>
            <a:endParaRPr/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559945" y="14276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{8395B327-C3BB-4DE8-8665-6F2CBDFB9E80}</a:tableStyleId>
              </a:tblPr>
              <a:tblGrid>
                <a:gridCol w="975650"/>
                <a:gridCol w="1762125"/>
                <a:gridCol w="1762125"/>
                <a:gridCol w="1762125"/>
                <a:gridCol w="1762125"/>
              </a:tblGrid>
              <a:tr h="34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/>
                    </a:p>
                  </a:txBody>
                  <a:tcPr marT="45725" marB="45725" marR="91450" marL="91450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Question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Dental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Medical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Behavioral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40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Affordable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Eat balanced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Quality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Life quality</a:t>
                      </a:r>
                      <a:endParaRPr b="0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Dental problem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Sensitivity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Bleeding gum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Medical problem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Difficulties with purchasing medicines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Clearly understanding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Emotions experiencing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Feel positive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Behavioral problem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35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Narrative</a:t>
                      </a:r>
                      <a:endParaRPr/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Please share with us if there are any food security/dental/medical/behavioral problems struggling your life in the past 4 weeks.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346325">
                <a:tc vMerge="1"/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Please share with us what kind of change has happened since you visited Hope Clinic.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346325">
                <a:tc vMerge="1"/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2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Please share with us how has our service improved your life.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/>
          <p:nvPr/>
        </p:nvSpPr>
        <p:spPr>
          <a:xfrm>
            <a:off x="1701474" y="868680"/>
            <a:ext cx="1756234" cy="4084200"/>
          </a:xfrm>
          <a:prstGeom prst="rect">
            <a:avLst/>
          </a:prstGeom>
          <a:solidFill>
            <a:schemeClr val="accent5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"/>
          <p:cNvSpPr txBox="1"/>
          <p:nvPr>
            <p:ph type="title"/>
          </p:nvPr>
        </p:nvSpPr>
        <p:spPr>
          <a:xfrm>
            <a:off x="112666" y="64008"/>
            <a:ext cx="42123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7264301" y="837130"/>
            <a:ext cx="1711683" cy="4084200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1735092" y="1101231"/>
            <a:ext cx="1674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visit?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7282934" y="1101231"/>
            <a:ext cx="1674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fill out the form?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0"/>
          <p:cNvGrpSpPr/>
          <p:nvPr/>
        </p:nvGrpSpPr>
        <p:grpSpPr>
          <a:xfrm>
            <a:off x="304550" y="2747600"/>
            <a:ext cx="1054787" cy="938700"/>
            <a:chOff x="113373" y="2393348"/>
            <a:chExt cx="1222516" cy="938700"/>
          </a:xfrm>
        </p:grpSpPr>
        <p:sp>
          <p:nvSpPr>
            <p:cNvPr id="135" name="Google Shape;135;p10"/>
            <p:cNvSpPr/>
            <p:nvPr/>
          </p:nvSpPr>
          <p:spPr>
            <a:xfrm>
              <a:off x="113373" y="2393348"/>
              <a:ext cx="1222500" cy="938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0"/>
            <p:cNvSpPr txBox="1"/>
            <p:nvPr/>
          </p:nvSpPr>
          <p:spPr>
            <a:xfrm>
              <a:off x="113389" y="2454789"/>
              <a:ext cx="1222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Plan to visit Hope Clinic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0"/>
          <p:cNvGrpSpPr/>
          <p:nvPr/>
        </p:nvGrpSpPr>
        <p:grpSpPr>
          <a:xfrm>
            <a:off x="7539630" y="3399725"/>
            <a:ext cx="1222495" cy="707700"/>
            <a:chOff x="7501352" y="3017175"/>
            <a:chExt cx="1418701" cy="707700"/>
          </a:xfrm>
        </p:grpSpPr>
        <p:sp>
          <p:nvSpPr>
            <p:cNvPr id="138" name="Google Shape;138;p10"/>
            <p:cNvSpPr/>
            <p:nvPr/>
          </p:nvSpPr>
          <p:spPr>
            <a:xfrm>
              <a:off x="7501353" y="3017175"/>
              <a:ext cx="1418700" cy="707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 txBox="1"/>
            <p:nvPr/>
          </p:nvSpPr>
          <p:spPr>
            <a:xfrm>
              <a:off x="7501352" y="3201681"/>
              <a:ext cx="141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QR 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10"/>
          <p:cNvGrpSpPr/>
          <p:nvPr/>
        </p:nvGrpSpPr>
        <p:grpSpPr>
          <a:xfrm>
            <a:off x="1909908" y="1767725"/>
            <a:ext cx="1306906" cy="707700"/>
            <a:chOff x="1811390" y="3441287"/>
            <a:chExt cx="1418700" cy="707700"/>
          </a:xfrm>
        </p:grpSpPr>
        <p:sp>
          <p:nvSpPr>
            <p:cNvPr id="141" name="Google Shape;141;p10"/>
            <p:cNvSpPr/>
            <p:nvPr/>
          </p:nvSpPr>
          <p:spPr>
            <a:xfrm>
              <a:off x="1811390" y="3441287"/>
              <a:ext cx="1418700" cy="707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0"/>
            <p:cNvSpPr txBox="1"/>
            <p:nvPr/>
          </p:nvSpPr>
          <p:spPr>
            <a:xfrm>
              <a:off x="1909590" y="3502737"/>
              <a:ext cx="1222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Calling for reservation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0"/>
          <p:cNvGrpSpPr/>
          <p:nvPr/>
        </p:nvGrpSpPr>
        <p:grpSpPr>
          <a:xfrm>
            <a:off x="1909798" y="2747225"/>
            <a:ext cx="1306906" cy="938700"/>
            <a:chOff x="2061988" y="2024756"/>
            <a:chExt cx="1418700" cy="938700"/>
          </a:xfrm>
        </p:grpSpPr>
        <p:sp>
          <p:nvSpPr>
            <p:cNvPr id="144" name="Google Shape;144;p10"/>
            <p:cNvSpPr/>
            <p:nvPr/>
          </p:nvSpPr>
          <p:spPr>
            <a:xfrm>
              <a:off x="2061988" y="2024756"/>
              <a:ext cx="1418700" cy="938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 txBox="1"/>
            <p:nvPr/>
          </p:nvSpPr>
          <p:spPr>
            <a:xfrm>
              <a:off x="2061988" y="2086502"/>
              <a:ext cx="14187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Having a reservation at the front desk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10"/>
          <p:cNvGrpSpPr/>
          <p:nvPr/>
        </p:nvGrpSpPr>
        <p:grpSpPr>
          <a:xfrm>
            <a:off x="1909833" y="3969375"/>
            <a:ext cx="1306906" cy="707700"/>
            <a:chOff x="1811390" y="3441302"/>
            <a:chExt cx="1418700" cy="707700"/>
          </a:xfrm>
        </p:grpSpPr>
        <p:sp>
          <p:nvSpPr>
            <p:cNvPr id="147" name="Google Shape;147;p10"/>
            <p:cNvSpPr/>
            <p:nvPr/>
          </p:nvSpPr>
          <p:spPr>
            <a:xfrm>
              <a:off x="1811390" y="3441302"/>
              <a:ext cx="1418700" cy="707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 txBox="1"/>
            <p:nvPr/>
          </p:nvSpPr>
          <p:spPr>
            <a:xfrm>
              <a:off x="1909588" y="3625846"/>
              <a:ext cx="122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Walk-in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0"/>
          <p:cNvGrpSpPr/>
          <p:nvPr/>
        </p:nvGrpSpPr>
        <p:grpSpPr>
          <a:xfrm>
            <a:off x="7485400" y="2224925"/>
            <a:ext cx="1276689" cy="707700"/>
            <a:chOff x="7501352" y="3474375"/>
            <a:chExt cx="1418701" cy="707700"/>
          </a:xfrm>
        </p:grpSpPr>
        <p:sp>
          <p:nvSpPr>
            <p:cNvPr id="150" name="Google Shape;150;p10"/>
            <p:cNvSpPr/>
            <p:nvPr/>
          </p:nvSpPr>
          <p:spPr>
            <a:xfrm>
              <a:off x="7501353" y="3474375"/>
              <a:ext cx="1418700" cy="707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 txBox="1"/>
            <p:nvPr/>
          </p:nvSpPr>
          <p:spPr>
            <a:xfrm>
              <a:off x="7501352" y="3535731"/>
              <a:ext cx="14187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Sending Email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10"/>
          <p:cNvGrpSpPr/>
          <p:nvPr/>
        </p:nvGrpSpPr>
        <p:grpSpPr>
          <a:xfrm>
            <a:off x="5609963" y="2525650"/>
            <a:ext cx="1222495" cy="1397100"/>
            <a:chOff x="2787853" y="3024749"/>
            <a:chExt cx="1418701" cy="1397100"/>
          </a:xfrm>
        </p:grpSpPr>
        <p:sp>
          <p:nvSpPr>
            <p:cNvPr id="153" name="Google Shape;153;p10"/>
            <p:cNvSpPr/>
            <p:nvPr/>
          </p:nvSpPr>
          <p:spPr>
            <a:xfrm>
              <a:off x="2787854" y="3024749"/>
              <a:ext cx="1418700" cy="13971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 txBox="1"/>
            <p:nvPr/>
          </p:nvSpPr>
          <p:spPr>
            <a:xfrm>
              <a:off x="2787853" y="3175306"/>
              <a:ext cx="14187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Having appointment / Enjoying services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5" name="Google Shape;155;p10"/>
          <p:cNvCxnSpPr>
            <a:stCxn id="136" idx="3"/>
            <a:endCxn id="147" idx="1"/>
          </p:cNvCxnSpPr>
          <p:nvPr/>
        </p:nvCxnSpPr>
        <p:spPr>
          <a:xfrm>
            <a:off x="1359337" y="3224541"/>
            <a:ext cx="550500" cy="1098600"/>
          </a:xfrm>
          <a:prstGeom prst="bentConnector3">
            <a:avLst>
              <a:gd fmla="val 33245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56" name="Google Shape;156;p10"/>
          <p:cNvCxnSpPr>
            <a:stCxn id="136" idx="3"/>
            <a:endCxn id="141" idx="1"/>
          </p:cNvCxnSpPr>
          <p:nvPr/>
        </p:nvCxnSpPr>
        <p:spPr>
          <a:xfrm flipH="1" rot="10800000">
            <a:off x="1359337" y="2121441"/>
            <a:ext cx="550500" cy="1103100"/>
          </a:xfrm>
          <a:prstGeom prst="bentConnector3">
            <a:avLst>
              <a:gd fmla="val 33245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57" name="Google Shape;157;p10"/>
          <p:cNvCxnSpPr>
            <a:stCxn id="136" idx="3"/>
            <a:endCxn id="145" idx="1"/>
          </p:cNvCxnSpPr>
          <p:nvPr/>
        </p:nvCxnSpPr>
        <p:spPr>
          <a:xfrm>
            <a:off x="1359337" y="3224541"/>
            <a:ext cx="550500" cy="600"/>
          </a:xfrm>
          <a:prstGeom prst="bentConnector3">
            <a:avLst>
              <a:gd fmla="val 49996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58" name="Google Shape;158;p10"/>
          <p:cNvCxnSpPr>
            <a:stCxn id="147" idx="3"/>
          </p:cNvCxnSpPr>
          <p:nvPr/>
        </p:nvCxnSpPr>
        <p:spPr>
          <a:xfrm flipH="1" rot="10800000">
            <a:off x="3216739" y="3169725"/>
            <a:ext cx="115500" cy="11535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cxnSp>
        <p:nvCxnSpPr>
          <p:cNvPr id="159" name="Google Shape;159;p10"/>
          <p:cNvCxnSpPr>
            <a:stCxn id="141" idx="3"/>
          </p:cNvCxnSpPr>
          <p:nvPr/>
        </p:nvCxnSpPr>
        <p:spPr>
          <a:xfrm>
            <a:off x="3216814" y="2121575"/>
            <a:ext cx="115500" cy="10905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cxnSp>
        <p:nvCxnSpPr>
          <p:cNvPr id="160" name="Google Shape;160;p10"/>
          <p:cNvCxnSpPr>
            <a:stCxn id="154" idx="3"/>
            <a:endCxn id="150" idx="1"/>
          </p:cNvCxnSpPr>
          <p:nvPr/>
        </p:nvCxnSpPr>
        <p:spPr>
          <a:xfrm flipH="1" rot="10800000">
            <a:off x="6832457" y="2578857"/>
            <a:ext cx="652800" cy="636000"/>
          </a:xfrm>
          <a:prstGeom prst="bentConnector3">
            <a:avLst>
              <a:gd fmla="val 5001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cxnSp>
        <p:nvCxnSpPr>
          <p:cNvPr id="161" name="Google Shape;161;p10"/>
          <p:cNvCxnSpPr>
            <a:endCxn id="139" idx="1"/>
          </p:cNvCxnSpPr>
          <p:nvPr/>
        </p:nvCxnSpPr>
        <p:spPr>
          <a:xfrm flipH="1" rot="-5400000">
            <a:off x="7061280" y="3275231"/>
            <a:ext cx="576900" cy="3798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grpSp>
        <p:nvGrpSpPr>
          <p:cNvPr id="162" name="Google Shape;162;p10"/>
          <p:cNvGrpSpPr/>
          <p:nvPr/>
        </p:nvGrpSpPr>
        <p:grpSpPr>
          <a:xfrm>
            <a:off x="3955260" y="3477650"/>
            <a:ext cx="1054662" cy="707700"/>
            <a:chOff x="7501352" y="3017175"/>
            <a:chExt cx="1418701" cy="707700"/>
          </a:xfrm>
        </p:grpSpPr>
        <p:sp>
          <p:nvSpPr>
            <p:cNvPr id="163" name="Google Shape;163;p10"/>
            <p:cNvSpPr/>
            <p:nvPr/>
          </p:nvSpPr>
          <p:spPr>
            <a:xfrm>
              <a:off x="7501353" y="3017175"/>
              <a:ext cx="1418700" cy="707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 txBox="1"/>
            <p:nvPr/>
          </p:nvSpPr>
          <p:spPr>
            <a:xfrm>
              <a:off x="7501352" y="3201681"/>
              <a:ext cx="141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QR 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0"/>
          <p:cNvGrpSpPr/>
          <p:nvPr/>
        </p:nvGrpSpPr>
        <p:grpSpPr>
          <a:xfrm>
            <a:off x="3955227" y="2246825"/>
            <a:ext cx="1054711" cy="707700"/>
            <a:chOff x="7501353" y="3474375"/>
            <a:chExt cx="1418766" cy="707700"/>
          </a:xfrm>
        </p:grpSpPr>
        <p:sp>
          <p:nvSpPr>
            <p:cNvPr id="166" name="Google Shape;166;p10"/>
            <p:cNvSpPr/>
            <p:nvPr/>
          </p:nvSpPr>
          <p:spPr>
            <a:xfrm>
              <a:off x="7501353" y="3474375"/>
              <a:ext cx="1418700" cy="707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 txBox="1"/>
            <p:nvPr/>
          </p:nvSpPr>
          <p:spPr>
            <a:xfrm>
              <a:off x="7501419" y="3535731"/>
              <a:ext cx="14187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Sending Email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8" name="Google Shape;168;p10"/>
          <p:cNvCxnSpPr>
            <a:endCxn id="167" idx="1"/>
          </p:cNvCxnSpPr>
          <p:nvPr/>
        </p:nvCxnSpPr>
        <p:spPr>
          <a:xfrm flipH="1" rot="10800000">
            <a:off x="3339376" y="2600681"/>
            <a:ext cx="615900" cy="611400"/>
          </a:xfrm>
          <a:prstGeom prst="bentConnector3">
            <a:avLst>
              <a:gd fmla="val 41354" name="adj1"/>
            </a:avLst>
          </a:prstGeom>
          <a:noFill/>
          <a:ln cap="flat" cmpd="sng" w="38100">
            <a:solidFill>
              <a:srgbClr val="B7B7B7"/>
            </a:solidFill>
            <a:prstDash val="dash"/>
            <a:round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cxnSp>
        <p:nvCxnSpPr>
          <p:cNvPr id="169" name="Google Shape;169;p10"/>
          <p:cNvCxnSpPr>
            <a:endCxn id="164" idx="1"/>
          </p:cNvCxnSpPr>
          <p:nvPr/>
        </p:nvCxnSpPr>
        <p:spPr>
          <a:xfrm flipH="1" rot="-5400000">
            <a:off x="3475560" y="3351806"/>
            <a:ext cx="598200" cy="361200"/>
          </a:xfrm>
          <a:prstGeom prst="bentConnector2">
            <a:avLst/>
          </a:prstGeom>
          <a:noFill/>
          <a:ln cap="flat" cmpd="sng" w="38100">
            <a:solidFill>
              <a:srgbClr val="B7B7B7"/>
            </a:solidFill>
            <a:prstDash val="dash"/>
            <a:round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cxnSp>
        <p:nvCxnSpPr>
          <p:cNvPr id="170" name="Google Shape;170;p10"/>
          <p:cNvCxnSpPr>
            <a:stCxn id="167" idx="3"/>
          </p:cNvCxnSpPr>
          <p:nvPr/>
        </p:nvCxnSpPr>
        <p:spPr>
          <a:xfrm>
            <a:off x="5009938" y="2600681"/>
            <a:ext cx="209100" cy="6819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cxnSp>
        <p:nvCxnSpPr>
          <p:cNvPr id="171" name="Google Shape;171;p10"/>
          <p:cNvCxnSpPr>
            <a:stCxn id="164" idx="3"/>
          </p:cNvCxnSpPr>
          <p:nvPr/>
        </p:nvCxnSpPr>
        <p:spPr>
          <a:xfrm flipH="1" rot="10800000">
            <a:off x="5009921" y="3176606"/>
            <a:ext cx="209100" cy="6549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  <p:cxnSp>
        <p:nvCxnSpPr>
          <p:cNvPr id="172" name="Google Shape;172;p10"/>
          <p:cNvCxnSpPr>
            <a:endCxn id="154" idx="1"/>
          </p:cNvCxnSpPr>
          <p:nvPr/>
        </p:nvCxnSpPr>
        <p:spPr>
          <a:xfrm flipH="1" rot="10800000">
            <a:off x="5214263" y="3214857"/>
            <a:ext cx="395700" cy="4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rgbClr val="FCFC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</a:t>
            </a:r>
            <a:endParaRPr>
              <a:solidFill>
                <a:srgbClr val="FCFCF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3476050" y="447575"/>
            <a:ext cx="5096400" cy="40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Coded in Python using the PyQt package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Dynamic features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Radar map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9c9ab58c7_0_1"/>
          <p:cNvSpPr txBox="1"/>
          <p:nvPr>
            <p:ph idx="1" type="body"/>
          </p:nvPr>
        </p:nvSpPr>
        <p:spPr>
          <a:xfrm>
            <a:off x="3365500" y="336975"/>
            <a:ext cx="5298900" cy="7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Dave vs. Johnny </a:t>
            </a:r>
            <a:endParaRPr/>
          </a:p>
        </p:txBody>
      </p:sp>
      <p:sp>
        <p:nvSpPr>
          <p:cNvPr id="184" name="Google Shape;184;g209c9ab58c7_0_1"/>
          <p:cNvSpPr txBox="1"/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Prototype</a:t>
            </a:r>
            <a:endParaRPr/>
          </a:p>
        </p:txBody>
      </p:sp>
      <p:sp>
        <p:nvSpPr>
          <p:cNvPr id="185" name="Google Shape;185;g209c9ab58c7_0_1"/>
          <p:cNvSpPr txBox="1"/>
          <p:nvPr/>
        </p:nvSpPr>
        <p:spPr>
          <a:xfrm>
            <a:off x="3845600" y="1502200"/>
            <a:ext cx="53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dfff64028_0_1"/>
          <p:cNvSpPr txBox="1"/>
          <p:nvPr>
            <p:ph type="title"/>
          </p:nvPr>
        </p:nvSpPr>
        <p:spPr>
          <a:xfrm>
            <a:off x="644325" y="1712250"/>
            <a:ext cx="19983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rgbClr val="FCFC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</a:t>
            </a:r>
            <a:endParaRPr>
              <a:solidFill>
                <a:srgbClr val="FCFCF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rgbClr val="FCFCF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1fdfff64028_0_1"/>
          <p:cNvSpPr txBox="1"/>
          <p:nvPr>
            <p:ph idx="1" type="body"/>
          </p:nvPr>
        </p:nvSpPr>
        <p:spPr>
          <a:xfrm>
            <a:off x="3313225" y="336900"/>
            <a:ext cx="52989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 b="1" sz="18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 out customer feedbacks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Text Mining and Natural Language Processing techniques to decouple shared and unique features across responses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b="1" sz="18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personal wellness wheel for clients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Forming weekly or monthly satisfaction chart for each model of care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b="1" sz="18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when customers will visit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auxiliary medical diagnosis (behavioral health)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>
            <a:alpha val="0"/>
          </a:srgbClr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998412222_0_0"/>
          <p:cNvSpPr txBox="1"/>
          <p:nvPr/>
        </p:nvSpPr>
        <p:spPr>
          <a:xfrm>
            <a:off x="1592550" y="2148450"/>
            <a:ext cx="5958900" cy="600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2"/>
          <p:cNvCxnSpPr/>
          <p:nvPr/>
        </p:nvCxnSpPr>
        <p:spPr>
          <a:xfrm>
            <a:off x="3018503" y="1806450"/>
            <a:ext cx="600751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" name="Google Shape;30;p2"/>
          <p:cNvSpPr txBox="1"/>
          <p:nvPr>
            <p:ph type="title"/>
          </p:nvPr>
        </p:nvSpPr>
        <p:spPr>
          <a:xfrm>
            <a:off x="163286" y="1712250"/>
            <a:ext cx="246889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4623306" y="765960"/>
            <a:ext cx="1973108" cy="60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EFFB"/>
              </a:gs>
              <a:gs pos="35000">
                <a:srgbClr val="E5F4FD"/>
              </a:gs>
              <a:gs pos="100000">
                <a:srgbClr val="F4FBFE"/>
              </a:gs>
            </a:gsLst>
            <a:lin ang="16200000" scaled="0"/>
          </a:gradFill>
          <a:ln cap="flat" cmpd="sng" w="9525">
            <a:solidFill>
              <a:srgbClr val="C5D3D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form that can pilot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014697" y="765960"/>
            <a:ext cx="1461320" cy="60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EFFB"/>
              </a:gs>
              <a:gs pos="35000">
                <a:srgbClr val="E5F4FD"/>
              </a:gs>
              <a:gs pos="100000">
                <a:srgbClr val="F4FBFE"/>
              </a:gs>
            </a:gsLst>
            <a:lin ang="16200000" scaled="0"/>
          </a:gradFill>
          <a:ln cap="flat" cmpd="sng" w="9525">
            <a:solidFill>
              <a:srgbClr val="C5D3D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267188" y="2218962"/>
            <a:ext cx="1317523" cy="60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E394"/>
              </a:gs>
              <a:gs pos="35000">
                <a:srgbClr val="FFE9B3"/>
              </a:gs>
              <a:gs pos="100000">
                <a:srgbClr val="FFF5DD"/>
              </a:gs>
            </a:gsLst>
            <a:lin ang="16200000" scaled="0"/>
          </a:gradFill>
          <a:ln cap="flat" cmpd="sng" w="9525">
            <a:solidFill>
              <a:srgbClr val="FCBF7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Qualification</a:t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822329" y="2218962"/>
            <a:ext cx="1317524" cy="60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E394"/>
              </a:gs>
              <a:gs pos="35000">
                <a:srgbClr val="FFE9B3"/>
              </a:gs>
              <a:gs pos="100000">
                <a:srgbClr val="FFF5DD"/>
              </a:gs>
            </a:gsLst>
            <a:lin ang="16200000" scaled="0"/>
          </a:gradFill>
          <a:ln cap="flat" cmpd="sng" w="9525">
            <a:solidFill>
              <a:srgbClr val="FCBF7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Satisfactions</a:t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639285" y="3701822"/>
            <a:ext cx="1328891" cy="60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A994"/>
              </a:gs>
              <a:gs pos="35000">
                <a:srgbClr val="FFC2B3"/>
              </a:gs>
              <a:gs pos="100000">
                <a:srgbClr val="FFE4DD"/>
              </a:gs>
            </a:gsLst>
            <a:lin ang="16200000" scaled="0"/>
          </a:gradFill>
          <a:ln cap="flat" cmpd="sng" w="9525">
            <a:solidFill>
              <a:srgbClr val="FC8A7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prototype</a:t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6420462" y="3625260"/>
            <a:ext cx="2203420" cy="76272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A994"/>
              </a:gs>
              <a:gs pos="35000">
                <a:srgbClr val="FFC2B3"/>
              </a:gs>
              <a:gs pos="100000">
                <a:srgbClr val="FFE4DD"/>
              </a:gs>
            </a:gsLst>
            <a:lin ang="16200000" scaled="0"/>
          </a:gradFill>
          <a:ln cap="flat" cmpd="sng" w="9525">
            <a:solidFill>
              <a:srgbClr val="FC8A7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Dynamic: According to differents departments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377471" y="2218962"/>
            <a:ext cx="1461320" cy="60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E394"/>
              </a:gs>
              <a:gs pos="35000">
                <a:srgbClr val="FFE9B3"/>
              </a:gs>
              <a:gs pos="100000">
                <a:srgbClr val="FFF5DD"/>
              </a:gs>
            </a:gsLst>
            <a:lin ang="16200000" scaled="0"/>
          </a:gradFill>
          <a:ln cap="flat" cmpd="sng" w="9525">
            <a:solidFill>
              <a:srgbClr val="FCBF7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Qualitative Effectiveness</a:t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796593" y="1603177"/>
            <a:ext cx="258712" cy="462116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8BBC1"/>
              </a:gs>
              <a:gs pos="35000">
                <a:srgbClr val="CDD0D3"/>
              </a:gs>
              <a:gs pos="100000">
                <a:srgbClr val="EBEBEF"/>
              </a:gs>
            </a:gsLst>
            <a:lin ang="16200000" scaled="0"/>
          </a:gradFill>
          <a:ln cap="flat" cmpd="sng" w="9525">
            <a:solidFill>
              <a:srgbClr val="172C3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6351735" y="1597364"/>
            <a:ext cx="258712" cy="462116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8BBC1"/>
              </a:gs>
              <a:gs pos="35000">
                <a:srgbClr val="CDD0D3"/>
              </a:gs>
              <a:gs pos="100000">
                <a:srgbClr val="EBEBEF"/>
              </a:gs>
            </a:gsLst>
            <a:lin ang="16200000" scaled="0"/>
          </a:gradFill>
          <a:ln cap="flat" cmpd="sng" w="9525">
            <a:solidFill>
              <a:srgbClr val="172C3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7978775" y="1597364"/>
            <a:ext cx="258712" cy="462116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8BBC1"/>
              </a:gs>
              <a:gs pos="35000">
                <a:srgbClr val="CDD0D3"/>
              </a:gs>
              <a:gs pos="100000">
                <a:srgbClr val="EBEBEF"/>
              </a:gs>
            </a:gsLst>
            <a:lin ang="16200000" scaled="0"/>
          </a:gradFill>
          <a:ln cap="flat" cmpd="sng" w="9525">
            <a:solidFill>
              <a:srgbClr val="172C3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2"/>
          <p:cNvCxnSpPr/>
          <p:nvPr/>
        </p:nvCxnSpPr>
        <p:spPr>
          <a:xfrm>
            <a:off x="3018503" y="3301974"/>
            <a:ext cx="600751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2" name="Google Shape;42;p2"/>
          <p:cNvSpPr/>
          <p:nvPr/>
        </p:nvSpPr>
        <p:spPr>
          <a:xfrm>
            <a:off x="5174374" y="3070836"/>
            <a:ext cx="258712" cy="462116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8BBC1"/>
              </a:gs>
              <a:gs pos="35000">
                <a:srgbClr val="CDD0D3"/>
              </a:gs>
              <a:gs pos="100000">
                <a:srgbClr val="EBEBEF"/>
              </a:gs>
            </a:gsLst>
            <a:lin ang="16200000" scaled="0"/>
          </a:gradFill>
          <a:ln cap="flat" cmpd="sng" w="9525">
            <a:solidFill>
              <a:srgbClr val="172C3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7392816" y="3070836"/>
            <a:ext cx="258712" cy="462116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8BBC1"/>
              </a:gs>
              <a:gs pos="35000">
                <a:srgbClr val="CDD0D3"/>
              </a:gs>
              <a:gs pos="100000">
                <a:srgbClr val="EBEBEF"/>
              </a:gs>
            </a:gsLst>
            <a:lin ang="16200000" scaled="0"/>
          </a:gradFill>
          <a:ln cap="flat" cmpd="sng" w="9525">
            <a:solidFill>
              <a:srgbClr val="172C3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3003392" y="809835"/>
            <a:ext cx="12155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Billy’s Expectation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3003392" y="2242568"/>
            <a:ext cx="12155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Outcomes</a:t>
            </a:r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3003392" y="3682517"/>
            <a:ext cx="13288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come up with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/>
        </p:nvSpPr>
        <p:spPr>
          <a:xfrm>
            <a:off x="163286" y="1712250"/>
            <a:ext cx="246889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Research</a:t>
            </a:r>
            <a:endParaRPr/>
          </a:p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3365500" y="295411"/>
            <a:ext cx="5298900" cy="1715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SERVQUAL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 used in patient experience surveys in low-income countries.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Questionnaire: i</a:t>
            </a:r>
            <a:r>
              <a:rPr b="1"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1"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iMCQ</a:t>
            </a:r>
            <a:endParaRPr b="1"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questionnaires can be used in every indication.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3">
            <a:alphaModFix/>
          </a:blip>
          <a:srcRect b="14808" l="0" r="0" t="0"/>
          <a:stretch/>
        </p:blipFill>
        <p:spPr>
          <a:xfrm>
            <a:off x="3239393" y="2102419"/>
            <a:ext cx="5551113" cy="265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/>
        </p:nvSpPr>
        <p:spPr>
          <a:xfrm>
            <a:off x="163286" y="1712250"/>
            <a:ext cx="246889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Research</a:t>
            </a:r>
            <a:endParaRPr/>
          </a:p>
        </p:txBody>
      </p:sp>
      <p:sp>
        <p:nvSpPr>
          <p:cNvPr id="59" name="Google Shape;59;p11"/>
          <p:cNvSpPr txBox="1"/>
          <p:nvPr/>
        </p:nvSpPr>
        <p:spPr>
          <a:xfrm>
            <a:off x="3365499" y="157046"/>
            <a:ext cx="5298900" cy="4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</a:pPr>
            <a:r>
              <a:rPr b="1" i="0" lang="en-US" sz="1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MHSIP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within seven domains and asks respondents to state to what degree they agree or disagree with them.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</a:pPr>
            <a:r>
              <a:rPr b="1" i="0" lang="en-US" sz="1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Questionnaire: GAD-7 &amp; PHQ-9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Validated questionnaires, developed and certified by medical institutions and experts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</a:pPr>
            <a:r>
              <a:rPr b="1" i="0" lang="en-US" sz="1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Dimensions of Personal Wellness</a:t>
            </a:r>
            <a:endParaRPr b="1" i="0" sz="1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</a:pPr>
            <a:r>
              <a:t/>
            </a:r>
            <a:endParaRPr b="1" i="0" sz="1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</a:pPr>
            <a:r>
              <a:t/>
            </a:r>
            <a:endParaRPr b="1" i="0" sz="1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</a:pPr>
            <a:r>
              <a:t/>
            </a:r>
            <a:endParaRPr b="1" i="0" sz="1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</a:pPr>
            <a:r>
              <a:t/>
            </a:r>
            <a:endParaRPr b="1" i="0" sz="1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</a:pPr>
            <a:r>
              <a:t/>
            </a:r>
            <a:endParaRPr b="1" i="0" sz="1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</a:pPr>
            <a:r>
              <a:t/>
            </a:r>
            <a:endParaRPr b="1" i="0" sz="1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</a:pPr>
            <a:r>
              <a:t/>
            </a:r>
            <a:endParaRPr b="1" i="0" sz="1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</a:pPr>
            <a:r>
              <a:t/>
            </a:r>
            <a:endParaRPr b="1" i="0" sz="1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</a:pPr>
            <a:r>
              <a:t/>
            </a:r>
            <a:endParaRPr b="1" i="0" sz="1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8 dimension of wellness are emotional, physical, occupational, social, spiritual, intellectual, environmental, and financial" id="60" name="Google Shape;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273" y="2608111"/>
            <a:ext cx="2861352" cy="2378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112666" y="64008"/>
            <a:ext cx="4212446" cy="804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Service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7250807" y="1374543"/>
            <a:ext cx="818112" cy="728719"/>
          </a:xfrm>
          <a:custGeom>
            <a:rect b="b" l="l" r="r" t="t"/>
            <a:pathLst>
              <a:path extrusionOk="0" h="10524" w="11815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4"/>
          <p:cNvGrpSpPr/>
          <p:nvPr/>
        </p:nvGrpSpPr>
        <p:grpSpPr>
          <a:xfrm>
            <a:off x="1139089" y="1344896"/>
            <a:ext cx="722140" cy="818181"/>
            <a:chOff x="-27710725" y="1959200"/>
            <a:chExt cx="260725" cy="295400"/>
          </a:xfrm>
        </p:grpSpPr>
        <p:sp>
          <p:nvSpPr>
            <p:cNvPr id="68" name="Google Shape;68;p4"/>
            <p:cNvSpPr/>
            <p:nvPr/>
          </p:nvSpPr>
          <p:spPr>
            <a:xfrm>
              <a:off x="-27710725" y="1959200"/>
              <a:ext cx="260725" cy="295400"/>
            </a:xfrm>
            <a:custGeom>
              <a:rect b="b" l="l" r="r" t="t"/>
              <a:pathLst>
                <a:path extrusionOk="0" h="11816" w="10429">
                  <a:moveTo>
                    <a:pt x="1072" y="3561"/>
                  </a:moveTo>
                  <a:cubicBezTo>
                    <a:pt x="1261" y="3561"/>
                    <a:pt x="1418" y="3718"/>
                    <a:pt x="1418" y="3907"/>
                  </a:cubicBezTo>
                  <a:lnTo>
                    <a:pt x="1418" y="4916"/>
                  </a:lnTo>
                  <a:lnTo>
                    <a:pt x="694" y="4916"/>
                  </a:lnTo>
                  <a:lnTo>
                    <a:pt x="694" y="3907"/>
                  </a:lnTo>
                  <a:cubicBezTo>
                    <a:pt x="694" y="3718"/>
                    <a:pt x="851" y="3561"/>
                    <a:pt x="1072" y="3561"/>
                  </a:cubicBezTo>
                  <a:close/>
                  <a:moveTo>
                    <a:pt x="5230" y="3561"/>
                  </a:moveTo>
                  <a:cubicBezTo>
                    <a:pt x="5419" y="3561"/>
                    <a:pt x="5577" y="3718"/>
                    <a:pt x="5577" y="3907"/>
                  </a:cubicBezTo>
                  <a:lnTo>
                    <a:pt x="5577" y="4916"/>
                  </a:lnTo>
                  <a:lnTo>
                    <a:pt x="4884" y="4916"/>
                  </a:lnTo>
                  <a:lnTo>
                    <a:pt x="4884" y="3907"/>
                  </a:lnTo>
                  <a:cubicBezTo>
                    <a:pt x="4884" y="3718"/>
                    <a:pt x="5041" y="3561"/>
                    <a:pt x="5230" y="3561"/>
                  </a:cubicBezTo>
                  <a:close/>
                  <a:moveTo>
                    <a:pt x="8696" y="4348"/>
                  </a:moveTo>
                  <a:cubicBezTo>
                    <a:pt x="9294" y="4348"/>
                    <a:pt x="9736" y="4821"/>
                    <a:pt x="9736" y="5357"/>
                  </a:cubicBezTo>
                  <a:cubicBezTo>
                    <a:pt x="9736" y="5924"/>
                    <a:pt x="9263" y="6396"/>
                    <a:pt x="8696" y="6396"/>
                  </a:cubicBezTo>
                  <a:cubicBezTo>
                    <a:pt x="8097" y="6396"/>
                    <a:pt x="7688" y="5924"/>
                    <a:pt x="7688" y="5357"/>
                  </a:cubicBezTo>
                  <a:cubicBezTo>
                    <a:pt x="7688" y="4821"/>
                    <a:pt x="8160" y="4348"/>
                    <a:pt x="8696" y="4348"/>
                  </a:cubicBezTo>
                  <a:close/>
                  <a:moveTo>
                    <a:pt x="5482" y="5609"/>
                  </a:moveTo>
                  <a:cubicBezTo>
                    <a:pt x="5388" y="6176"/>
                    <a:pt x="5073" y="6774"/>
                    <a:pt x="4569" y="7121"/>
                  </a:cubicBezTo>
                  <a:cubicBezTo>
                    <a:pt x="4120" y="7475"/>
                    <a:pt x="3582" y="7653"/>
                    <a:pt x="3036" y="7653"/>
                  </a:cubicBezTo>
                  <a:cubicBezTo>
                    <a:pt x="2854" y="7653"/>
                    <a:pt x="2671" y="7633"/>
                    <a:pt x="2489" y="7593"/>
                  </a:cubicBezTo>
                  <a:cubicBezTo>
                    <a:pt x="1639" y="7404"/>
                    <a:pt x="946" y="6617"/>
                    <a:pt x="757" y="5640"/>
                  </a:cubicBezTo>
                  <a:lnTo>
                    <a:pt x="1418" y="5640"/>
                  </a:lnTo>
                  <a:cubicBezTo>
                    <a:pt x="1481" y="5955"/>
                    <a:pt x="1639" y="6270"/>
                    <a:pt x="1891" y="6491"/>
                  </a:cubicBezTo>
                  <a:cubicBezTo>
                    <a:pt x="2206" y="6806"/>
                    <a:pt x="2647" y="7026"/>
                    <a:pt x="3119" y="7026"/>
                  </a:cubicBezTo>
                  <a:cubicBezTo>
                    <a:pt x="3183" y="7026"/>
                    <a:pt x="3309" y="7026"/>
                    <a:pt x="3372" y="6963"/>
                  </a:cubicBezTo>
                  <a:cubicBezTo>
                    <a:pt x="4096" y="6837"/>
                    <a:pt x="4600" y="6302"/>
                    <a:pt x="4758" y="5609"/>
                  </a:cubicBez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725"/>
                  </a:lnTo>
                  <a:lnTo>
                    <a:pt x="1733" y="725"/>
                  </a:lnTo>
                  <a:cubicBezTo>
                    <a:pt x="1135" y="725"/>
                    <a:pt x="694" y="1198"/>
                    <a:pt x="694" y="1734"/>
                  </a:cubicBezTo>
                  <a:lnTo>
                    <a:pt x="694" y="2836"/>
                  </a:lnTo>
                  <a:cubicBezTo>
                    <a:pt x="316" y="2994"/>
                    <a:pt x="1" y="3340"/>
                    <a:pt x="1" y="3813"/>
                  </a:cubicBezTo>
                  <a:lnTo>
                    <a:pt x="1" y="5073"/>
                  </a:lnTo>
                  <a:lnTo>
                    <a:pt x="1" y="5231"/>
                  </a:lnTo>
                  <a:cubicBezTo>
                    <a:pt x="32" y="5924"/>
                    <a:pt x="284" y="6554"/>
                    <a:pt x="662" y="7058"/>
                  </a:cubicBezTo>
                  <a:cubicBezTo>
                    <a:pt x="1103" y="7656"/>
                    <a:pt x="1702" y="8035"/>
                    <a:pt x="2395" y="8224"/>
                  </a:cubicBezTo>
                  <a:cubicBezTo>
                    <a:pt x="2521" y="8287"/>
                    <a:pt x="2678" y="8287"/>
                    <a:pt x="2804" y="8318"/>
                  </a:cubicBezTo>
                  <a:lnTo>
                    <a:pt x="2804" y="8696"/>
                  </a:lnTo>
                  <a:cubicBezTo>
                    <a:pt x="2804" y="10429"/>
                    <a:pt x="4222" y="11815"/>
                    <a:pt x="5892" y="11815"/>
                  </a:cubicBezTo>
                  <a:cubicBezTo>
                    <a:pt x="7625" y="11815"/>
                    <a:pt x="9011" y="10397"/>
                    <a:pt x="9011" y="8696"/>
                  </a:cubicBezTo>
                  <a:lnTo>
                    <a:pt x="9011" y="6932"/>
                  </a:lnTo>
                  <a:cubicBezTo>
                    <a:pt x="9830" y="6837"/>
                    <a:pt x="10429" y="6176"/>
                    <a:pt x="10429" y="5325"/>
                  </a:cubicBezTo>
                  <a:cubicBezTo>
                    <a:pt x="10429" y="4380"/>
                    <a:pt x="9641" y="3592"/>
                    <a:pt x="8696" y="3592"/>
                  </a:cubicBezTo>
                  <a:cubicBezTo>
                    <a:pt x="7751" y="3592"/>
                    <a:pt x="6963" y="4380"/>
                    <a:pt x="6963" y="5325"/>
                  </a:cubicBezTo>
                  <a:cubicBezTo>
                    <a:pt x="6963" y="6144"/>
                    <a:pt x="7562" y="6837"/>
                    <a:pt x="8349" y="7026"/>
                  </a:cubicBezTo>
                  <a:lnTo>
                    <a:pt x="8349" y="8791"/>
                  </a:lnTo>
                  <a:cubicBezTo>
                    <a:pt x="8349" y="10114"/>
                    <a:pt x="7247" y="11216"/>
                    <a:pt x="5892" y="11216"/>
                  </a:cubicBezTo>
                  <a:cubicBezTo>
                    <a:pt x="4569" y="11216"/>
                    <a:pt x="3466" y="10114"/>
                    <a:pt x="3466" y="8791"/>
                  </a:cubicBezTo>
                  <a:lnTo>
                    <a:pt x="3466" y="8350"/>
                  </a:lnTo>
                  <a:cubicBezTo>
                    <a:pt x="4065" y="8287"/>
                    <a:pt x="4600" y="8066"/>
                    <a:pt x="5073" y="7688"/>
                  </a:cubicBezTo>
                  <a:cubicBezTo>
                    <a:pt x="5829" y="7089"/>
                    <a:pt x="6270" y="6176"/>
                    <a:pt x="6270" y="5231"/>
                  </a:cubicBezTo>
                  <a:lnTo>
                    <a:pt x="6270" y="3876"/>
                  </a:lnTo>
                  <a:cubicBezTo>
                    <a:pt x="6270" y="3435"/>
                    <a:pt x="5986" y="3025"/>
                    <a:pt x="5545" y="2868"/>
                  </a:cubicBezTo>
                  <a:lnTo>
                    <a:pt x="5545" y="1765"/>
                  </a:lnTo>
                  <a:cubicBezTo>
                    <a:pt x="5545" y="1198"/>
                    <a:pt x="5073" y="757"/>
                    <a:pt x="4537" y="757"/>
                  </a:cubicBezTo>
                  <a:lnTo>
                    <a:pt x="4159" y="757"/>
                  </a:lnTo>
                  <a:lnTo>
                    <a:pt x="4159" y="410"/>
                  </a:lnTo>
                  <a:cubicBezTo>
                    <a:pt x="4159" y="190"/>
                    <a:pt x="4002" y="32"/>
                    <a:pt x="3813" y="32"/>
                  </a:cubicBezTo>
                  <a:cubicBezTo>
                    <a:pt x="3624" y="32"/>
                    <a:pt x="3466" y="190"/>
                    <a:pt x="3466" y="410"/>
                  </a:cubicBezTo>
                  <a:lnTo>
                    <a:pt x="3466" y="1765"/>
                  </a:lnTo>
                  <a:cubicBezTo>
                    <a:pt x="3466" y="1986"/>
                    <a:pt x="3624" y="2143"/>
                    <a:pt x="3813" y="2143"/>
                  </a:cubicBezTo>
                  <a:cubicBezTo>
                    <a:pt x="4002" y="2143"/>
                    <a:pt x="4159" y="1986"/>
                    <a:pt x="4159" y="1765"/>
                  </a:cubicBezTo>
                  <a:lnTo>
                    <a:pt x="4159" y="1418"/>
                  </a:lnTo>
                  <a:lnTo>
                    <a:pt x="4537" y="1418"/>
                  </a:lnTo>
                  <a:cubicBezTo>
                    <a:pt x="4726" y="1418"/>
                    <a:pt x="4884" y="1576"/>
                    <a:pt x="4884" y="1765"/>
                  </a:cubicBezTo>
                  <a:lnTo>
                    <a:pt x="4884" y="2868"/>
                  </a:lnTo>
                  <a:cubicBezTo>
                    <a:pt x="4474" y="3025"/>
                    <a:pt x="4159" y="3403"/>
                    <a:pt x="4159" y="3876"/>
                  </a:cubicBezTo>
                  <a:lnTo>
                    <a:pt x="4159" y="5168"/>
                  </a:lnTo>
                  <a:cubicBezTo>
                    <a:pt x="4159" y="5703"/>
                    <a:pt x="3813" y="6176"/>
                    <a:pt x="3309" y="6270"/>
                  </a:cubicBezTo>
                  <a:lnTo>
                    <a:pt x="3151" y="6270"/>
                  </a:lnTo>
                  <a:cubicBezTo>
                    <a:pt x="2867" y="6270"/>
                    <a:pt x="2584" y="6144"/>
                    <a:pt x="2395" y="5955"/>
                  </a:cubicBezTo>
                  <a:cubicBezTo>
                    <a:pt x="2206" y="5766"/>
                    <a:pt x="2080" y="5483"/>
                    <a:pt x="2080" y="5199"/>
                  </a:cubicBezTo>
                  <a:lnTo>
                    <a:pt x="2080" y="3813"/>
                  </a:lnTo>
                  <a:cubicBezTo>
                    <a:pt x="2080" y="3403"/>
                    <a:pt x="1796" y="2994"/>
                    <a:pt x="1387" y="2836"/>
                  </a:cubicBezTo>
                  <a:lnTo>
                    <a:pt x="1387" y="1734"/>
                  </a:lnTo>
                  <a:cubicBezTo>
                    <a:pt x="1387" y="1545"/>
                    <a:pt x="1544" y="1387"/>
                    <a:pt x="1733" y="1387"/>
                  </a:cubicBezTo>
                  <a:lnTo>
                    <a:pt x="2080" y="1387"/>
                  </a:lnTo>
                  <a:lnTo>
                    <a:pt x="2080" y="1734"/>
                  </a:lnTo>
                  <a:cubicBezTo>
                    <a:pt x="2080" y="1923"/>
                    <a:pt x="2237" y="2080"/>
                    <a:pt x="2426" y="2080"/>
                  </a:cubicBezTo>
                  <a:cubicBezTo>
                    <a:pt x="2647" y="2080"/>
                    <a:pt x="2804" y="1923"/>
                    <a:pt x="2804" y="1734"/>
                  </a:cubicBezTo>
                  <a:lnTo>
                    <a:pt x="2804" y="347"/>
                  </a:lnTo>
                  <a:cubicBezTo>
                    <a:pt x="2804" y="158"/>
                    <a:pt x="2647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-27502000" y="20844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126662" y="1329847"/>
            <a:ext cx="719923" cy="818111"/>
            <a:chOff x="-26970350" y="2332550"/>
            <a:chExt cx="259925" cy="295375"/>
          </a:xfrm>
        </p:grpSpPr>
        <p:sp>
          <p:nvSpPr>
            <p:cNvPr id="71" name="Google Shape;71;p4"/>
            <p:cNvSpPr/>
            <p:nvPr/>
          </p:nvSpPr>
          <p:spPr>
            <a:xfrm>
              <a:off x="-26970350" y="2332550"/>
              <a:ext cx="259925" cy="295375"/>
            </a:xfrm>
            <a:custGeom>
              <a:rect b="b" l="l" r="r" t="t"/>
              <a:pathLst>
                <a:path extrusionOk="0" h="11815" w="10397">
                  <a:moveTo>
                    <a:pt x="6963" y="662"/>
                  </a:moveTo>
                  <a:cubicBezTo>
                    <a:pt x="7152" y="662"/>
                    <a:pt x="7404" y="693"/>
                    <a:pt x="7593" y="756"/>
                  </a:cubicBezTo>
                  <a:cubicBezTo>
                    <a:pt x="8538" y="977"/>
                    <a:pt x="9294" y="1733"/>
                    <a:pt x="9515" y="2646"/>
                  </a:cubicBezTo>
                  <a:cubicBezTo>
                    <a:pt x="9672" y="3466"/>
                    <a:pt x="9483" y="4285"/>
                    <a:pt x="8979" y="4946"/>
                  </a:cubicBezTo>
                  <a:cubicBezTo>
                    <a:pt x="8475" y="5639"/>
                    <a:pt x="8160" y="6522"/>
                    <a:pt x="8160" y="7467"/>
                  </a:cubicBezTo>
                  <a:lnTo>
                    <a:pt x="8160" y="10208"/>
                  </a:lnTo>
                  <a:cubicBezTo>
                    <a:pt x="8160" y="10712"/>
                    <a:pt x="7719" y="11090"/>
                    <a:pt x="7246" y="11090"/>
                  </a:cubicBezTo>
                  <a:cubicBezTo>
                    <a:pt x="6742" y="11090"/>
                    <a:pt x="6333" y="10680"/>
                    <a:pt x="6333" y="10208"/>
                  </a:cubicBezTo>
                  <a:lnTo>
                    <a:pt x="6333" y="8538"/>
                  </a:lnTo>
                  <a:cubicBezTo>
                    <a:pt x="6333" y="7908"/>
                    <a:pt x="5829" y="7404"/>
                    <a:pt x="5198" y="7404"/>
                  </a:cubicBezTo>
                  <a:cubicBezTo>
                    <a:pt x="4568" y="7404"/>
                    <a:pt x="4064" y="7908"/>
                    <a:pt x="4064" y="8538"/>
                  </a:cubicBezTo>
                  <a:lnTo>
                    <a:pt x="4064" y="10208"/>
                  </a:lnTo>
                  <a:cubicBezTo>
                    <a:pt x="4064" y="10712"/>
                    <a:pt x="3623" y="11090"/>
                    <a:pt x="3151" y="11090"/>
                  </a:cubicBezTo>
                  <a:cubicBezTo>
                    <a:pt x="2647" y="11090"/>
                    <a:pt x="2237" y="10680"/>
                    <a:pt x="2237" y="10208"/>
                  </a:cubicBezTo>
                  <a:lnTo>
                    <a:pt x="2237" y="7467"/>
                  </a:lnTo>
                  <a:cubicBezTo>
                    <a:pt x="2237" y="6522"/>
                    <a:pt x="1953" y="5639"/>
                    <a:pt x="1418" y="4946"/>
                  </a:cubicBezTo>
                  <a:cubicBezTo>
                    <a:pt x="914" y="4285"/>
                    <a:pt x="756" y="3466"/>
                    <a:pt x="945" y="2646"/>
                  </a:cubicBezTo>
                  <a:cubicBezTo>
                    <a:pt x="1166" y="1701"/>
                    <a:pt x="1922" y="945"/>
                    <a:pt x="2867" y="756"/>
                  </a:cubicBezTo>
                  <a:cubicBezTo>
                    <a:pt x="3056" y="693"/>
                    <a:pt x="3308" y="662"/>
                    <a:pt x="3497" y="662"/>
                  </a:cubicBezTo>
                  <a:cubicBezTo>
                    <a:pt x="4064" y="662"/>
                    <a:pt x="4600" y="819"/>
                    <a:pt x="5041" y="1134"/>
                  </a:cubicBezTo>
                  <a:cubicBezTo>
                    <a:pt x="5104" y="1166"/>
                    <a:pt x="5175" y="1181"/>
                    <a:pt x="5242" y="1181"/>
                  </a:cubicBezTo>
                  <a:cubicBezTo>
                    <a:pt x="5309" y="1181"/>
                    <a:pt x="5372" y="1166"/>
                    <a:pt x="5419" y="1134"/>
                  </a:cubicBezTo>
                  <a:cubicBezTo>
                    <a:pt x="5860" y="819"/>
                    <a:pt x="6427" y="662"/>
                    <a:pt x="6963" y="662"/>
                  </a:cubicBezTo>
                  <a:close/>
                  <a:moveTo>
                    <a:pt x="3466" y="0"/>
                  </a:moveTo>
                  <a:cubicBezTo>
                    <a:pt x="3182" y="0"/>
                    <a:pt x="2899" y="32"/>
                    <a:pt x="2678" y="63"/>
                  </a:cubicBezTo>
                  <a:cubicBezTo>
                    <a:pt x="1481" y="347"/>
                    <a:pt x="504" y="1292"/>
                    <a:pt x="221" y="2489"/>
                  </a:cubicBezTo>
                  <a:cubicBezTo>
                    <a:pt x="0" y="3497"/>
                    <a:pt x="189" y="4568"/>
                    <a:pt x="851" y="5387"/>
                  </a:cubicBezTo>
                  <a:cubicBezTo>
                    <a:pt x="1292" y="5954"/>
                    <a:pt x="1544" y="6679"/>
                    <a:pt x="1544" y="7467"/>
                  </a:cubicBezTo>
                  <a:lnTo>
                    <a:pt x="1544" y="10208"/>
                  </a:lnTo>
                  <a:cubicBezTo>
                    <a:pt x="1544" y="11090"/>
                    <a:pt x="2237" y="11814"/>
                    <a:pt x="3151" y="11814"/>
                  </a:cubicBezTo>
                  <a:cubicBezTo>
                    <a:pt x="4064" y="11814"/>
                    <a:pt x="4757" y="11090"/>
                    <a:pt x="4757" y="10208"/>
                  </a:cubicBezTo>
                  <a:lnTo>
                    <a:pt x="4757" y="8538"/>
                  </a:lnTo>
                  <a:cubicBezTo>
                    <a:pt x="4757" y="8317"/>
                    <a:pt x="4946" y="8065"/>
                    <a:pt x="5230" y="8065"/>
                  </a:cubicBezTo>
                  <a:cubicBezTo>
                    <a:pt x="5482" y="8065"/>
                    <a:pt x="5703" y="8254"/>
                    <a:pt x="5703" y="8538"/>
                  </a:cubicBezTo>
                  <a:lnTo>
                    <a:pt x="5703" y="10208"/>
                  </a:lnTo>
                  <a:cubicBezTo>
                    <a:pt x="5703" y="11090"/>
                    <a:pt x="6427" y="11814"/>
                    <a:pt x="7309" y="11814"/>
                  </a:cubicBezTo>
                  <a:cubicBezTo>
                    <a:pt x="8223" y="11814"/>
                    <a:pt x="8948" y="11090"/>
                    <a:pt x="8948" y="10208"/>
                  </a:cubicBezTo>
                  <a:lnTo>
                    <a:pt x="8948" y="7467"/>
                  </a:lnTo>
                  <a:cubicBezTo>
                    <a:pt x="8948" y="6679"/>
                    <a:pt x="9168" y="5954"/>
                    <a:pt x="9609" y="5387"/>
                  </a:cubicBezTo>
                  <a:cubicBezTo>
                    <a:pt x="10145" y="4568"/>
                    <a:pt x="10397" y="3497"/>
                    <a:pt x="10145" y="2489"/>
                  </a:cubicBezTo>
                  <a:cubicBezTo>
                    <a:pt x="9893" y="1292"/>
                    <a:pt x="8885" y="347"/>
                    <a:pt x="7719" y="63"/>
                  </a:cubicBezTo>
                  <a:cubicBezTo>
                    <a:pt x="7435" y="0"/>
                    <a:pt x="7152" y="0"/>
                    <a:pt x="6931" y="0"/>
                  </a:cubicBezTo>
                  <a:cubicBezTo>
                    <a:pt x="6333" y="0"/>
                    <a:pt x="5703" y="158"/>
                    <a:pt x="5198" y="473"/>
                  </a:cubicBezTo>
                  <a:cubicBezTo>
                    <a:pt x="4694" y="158"/>
                    <a:pt x="4064" y="0"/>
                    <a:pt x="34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-26831725" y="2365650"/>
              <a:ext cx="82700" cy="81900"/>
            </a:xfrm>
            <a:custGeom>
              <a:rect b="b" l="l" r="r" t="t"/>
              <a:pathLst>
                <a:path extrusionOk="0" h="3276" w="3308">
                  <a:moveTo>
                    <a:pt x="1335" y="0"/>
                  </a:moveTo>
                  <a:cubicBezTo>
                    <a:pt x="937" y="0"/>
                    <a:pt x="544" y="121"/>
                    <a:pt x="189" y="377"/>
                  </a:cubicBezTo>
                  <a:cubicBezTo>
                    <a:pt x="32" y="472"/>
                    <a:pt x="0" y="692"/>
                    <a:pt x="126" y="818"/>
                  </a:cubicBezTo>
                  <a:cubicBezTo>
                    <a:pt x="202" y="932"/>
                    <a:pt x="300" y="989"/>
                    <a:pt x="401" y="989"/>
                  </a:cubicBezTo>
                  <a:cubicBezTo>
                    <a:pt x="468" y="989"/>
                    <a:pt x="536" y="963"/>
                    <a:pt x="599" y="913"/>
                  </a:cubicBezTo>
                  <a:cubicBezTo>
                    <a:pt x="818" y="753"/>
                    <a:pt x="1075" y="669"/>
                    <a:pt x="1331" y="669"/>
                  </a:cubicBezTo>
                  <a:cubicBezTo>
                    <a:pt x="1479" y="669"/>
                    <a:pt x="1626" y="698"/>
                    <a:pt x="1764" y="755"/>
                  </a:cubicBezTo>
                  <a:cubicBezTo>
                    <a:pt x="2174" y="913"/>
                    <a:pt x="2457" y="1196"/>
                    <a:pt x="2520" y="1574"/>
                  </a:cubicBezTo>
                  <a:cubicBezTo>
                    <a:pt x="2646" y="1984"/>
                    <a:pt x="2520" y="2394"/>
                    <a:pt x="2300" y="2709"/>
                  </a:cubicBezTo>
                  <a:cubicBezTo>
                    <a:pt x="2174" y="2866"/>
                    <a:pt x="2205" y="3087"/>
                    <a:pt x="2331" y="3181"/>
                  </a:cubicBezTo>
                  <a:cubicBezTo>
                    <a:pt x="2394" y="3244"/>
                    <a:pt x="2489" y="3276"/>
                    <a:pt x="2520" y="3276"/>
                  </a:cubicBezTo>
                  <a:cubicBezTo>
                    <a:pt x="2646" y="3276"/>
                    <a:pt x="2709" y="3244"/>
                    <a:pt x="2804" y="3150"/>
                  </a:cubicBezTo>
                  <a:cubicBezTo>
                    <a:pt x="3182" y="2677"/>
                    <a:pt x="3308" y="2047"/>
                    <a:pt x="3151" y="1417"/>
                  </a:cubicBezTo>
                  <a:cubicBezTo>
                    <a:pt x="3119" y="818"/>
                    <a:pt x="2646" y="377"/>
                    <a:pt x="2048" y="125"/>
                  </a:cubicBezTo>
                  <a:cubicBezTo>
                    <a:pt x="1813" y="43"/>
                    <a:pt x="1573" y="0"/>
                    <a:pt x="13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5230890" y="1344896"/>
            <a:ext cx="727053" cy="788012"/>
          </a:xfrm>
          <a:custGeom>
            <a:rect b="b" l="l" r="r" t="t"/>
            <a:pathLst>
              <a:path extrusionOk="0" h="19326" w="17831">
                <a:moveTo>
                  <a:pt x="7090" y="1417"/>
                </a:moveTo>
                <a:lnTo>
                  <a:pt x="7090" y="1417"/>
                </a:lnTo>
                <a:cubicBezTo>
                  <a:pt x="7570" y="1746"/>
                  <a:pt x="8228" y="2317"/>
                  <a:pt x="8533" y="3111"/>
                </a:cubicBezTo>
                <a:cubicBezTo>
                  <a:pt x="8835" y="3905"/>
                  <a:pt x="8727" y="4766"/>
                  <a:pt x="8591" y="5337"/>
                </a:cubicBezTo>
                <a:cubicBezTo>
                  <a:pt x="8111" y="5004"/>
                  <a:pt x="7452" y="4437"/>
                  <a:pt x="7148" y="3643"/>
                </a:cubicBezTo>
                <a:cubicBezTo>
                  <a:pt x="6843" y="2848"/>
                  <a:pt x="6954" y="1985"/>
                  <a:pt x="7090" y="1417"/>
                </a:cubicBezTo>
                <a:close/>
                <a:moveTo>
                  <a:pt x="12577" y="5533"/>
                </a:moveTo>
                <a:cubicBezTo>
                  <a:pt x="12772" y="5533"/>
                  <a:pt x="12967" y="5549"/>
                  <a:pt x="13162" y="5581"/>
                </a:cubicBezTo>
                <a:cubicBezTo>
                  <a:pt x="15215" y="5913"/>
                  <a:pt x="16623" y="7906"/>
                  <a:pt x="16299" y="10023"/>
                </a:cubicBezTo>
                <a:cubicBezTo>
                  <a:pt x="15711" y="13866"/>
                  <a:pt x="14596" y="16484"/>
                  <a:pt x="13078" y="17592"/>
                </a:cubicBezTo>
                <a:cubicBezTo>
                  <a:pt x="12526" y="17996"/>
                  <a:pt x="11929" y="18194"/>
                  <a:pt x="11264" y="18194"/>
                </a:cubicBezTo>
                <a:cubicBezTo>
                  <a:pt x="11073" y="18194"/>
                  <a:pt x="10877" y="18177"/>
                  <a:pt x="10674" y="18145"/>
                </a:cubicBezTo>
                <a:cubicBezTo>
                  <a:pt x="10119" y="18054"/>
                  <a:pt x="9681" y="17828"/>
                  <a:pt x="9334" y="17454"/>
                </a:cubicBezTo>
                <a:cubicBezTo>
                  <a:pt x="9222" y="17333"/>
                  <a:pt x="9070" y="17272"/>
                  <a:pt x="8918" y="17272"/>
                </a:cubicBezTo>
                <a:cubicBezTo>
                  <a:pt x="8767" y="17272"/>
                  <a:pt x="8615" y="17333"/>
                  <a:pt x="8503" y="17454"/>
                </a:cubicBezTo>
                <a:cubicBezTo>
                  <a:pt x="8156" y="17831"/>
                  <a:pt x="7715" y="18057"/>
                  <a:pt x="7160" y="18145"/>
                </a:cubicBezTo>
                <a:cubicBezTo>
                  <a:pt x="6958" y="18177"/>
                  <a:pt x="6762" y="18194"/>
                  <a:pt x="6571" y="18194"/>
                </a:cubicBezTo>
                <a:cubicBezTo>
                  <a:pt x="5907" y="18194"/>
                  <a:pt x="5310" y="17996"/>
                  <a:pt x="4756" y="17592"/>
                </a:cubicBezTo>
                <a:cubicBezTo>
                  <a:pt x="3237" y="16484"/>
                  <a:pt x="2126" y="13869"/>
                  <a:pt x="1537" y="10023"/>
                </a:cubicBezTo>
                <a:cubicBezTo>
                  <a:pt x="1214" y="7906"/>
                  <a:pt x="2621" y="5913"/>
                  <a:pt x="4675" y="5581"/>
                </a:cubicBezTo>
                <a:cubicBezTo>
                  <a:pt x="4869" y="5549"/>
                  <a:pt x="5065" y="5533"/>
                  <a:pt x="5260" y="5533"/>
                </a:cubicBezTo>
                <a:cubicBezTo>
                  <a:pt x="6062" y="5533"/>
                  <a:pt x="6848" y="5799"/>
                  <a:pt x="7492" y="6300"/>
                </a:cubicBezTo>
                <a:cubicBezTo>
                  <a:pt x="7913" y="6620"/>
                  <a:pt x="8416" y="6780"/>
                  <a:pt x="8918" y="6780"/>
                </a:cubicBezTo>
                <a:cubicBezTo>
                  <a:pt x="9421" y="6780"/>
                  <a:pt x="9924" y="6620"/>
                  <a:pt x="10345" y="6300"/>
                </a:cubicBezTo>
                <a:cubicBezTo>
                  <a:pt x="10989" y="5799"/>
                  <a:pt x="11775" y="5533"/>
                  <a:pt x="12577" y="5533"/>
                </a:cubicBezTo>
                <a:close/>
                <a:moveTo>
                  <a:pt x="6762" y="0"/>
                </a:moveTo>
                <a:cubicBezTo>
                  <a:pt x="6543" y="0"/>
                  <a:pt x="6335" y="128"/>
                  <a:pt x="6242" y="345"/>
                </a:cubicBezTo>
                <a:cubicBezTo>
                  <a:pt x="6208" y="424"/>
                  <a:pt x="5420" y="2302"/>
                  <a:pt x="6091" y="4047"/>
                </a:cubicBezTo>
                <a:cubicBezTo>
                  <a:pt x="6154" y="4207"/>
                  <a:pt x="6227" y="4364"/>
                  <a:pt x="6308" y="4518"/>
                </a:cubicBezTo>
                <a:cubicBezTo>
                  <a:pt x="5965" y="4440"/>
                  <a:pt x="5614" y="4401"/>
                  <a:pt x="5262" y="4401"/>
                </a:cubicBezTo>
                <a:cubicBezTo>
                  <a:pt x="5004" y="4401"/>
                  <a:pt x="4746" y="4422"/>
                  <a:pt x="4490" y="4464"/>
                </a:cubicBezTo>
                <a:cubicBezTo>
                  <a:pt x="1827" y="4893"/>
                  <a:pt x="0" y="7462"/>
                  <a:pt x="417" y="10192"/>
                </a:cubicBezTo>
                <a:cubicBezTo>
                  <a:pt x="713" y="12139"/>
                  <a:pt x="1148" y="13812"/>
                  <a:pt x="1706" y="15162"/>
                </a:cubicBezTo>
                <a:cubicBezTo>
                  <a:pt x="2341" y="16693"/>
                  <a:pt x="3141" y="17819"/>
                  <a:pt x="4086" y="18507"/>
                </a:cubicBezTo>
                <a:cubicBezTo>
                  <a:pt x="4833" y="19051"/>
                  <a:pt x="5666" y="19325"/>
                  <a:pt x="6571" y="19325"/>
                </a:cubicBezTo>
                <a:cubicBezTo>
                  <a:pt x="6821" y="19325"/>
                  <a:pt x="7077" y="19304"/>
                  <a:pt x="7338" y="19262"/>
                </a:cubicBezTo>
                <a:cubicBezTo>
                  <a:pt x="7942" y="19163"/>
                  <a:pt x="8470" y="18942"/>
                  <a:pt x="8914" y="18601"/>
                </a:cubicBezTo>
                <a:cubicBezTo>
                  <a:pt x="9361" y="18942"/>
                  <a:pt x="9889" y="19163"/>
                  <a:pt x="10493" y="19262"/>
                </a:cubicBezTo>
                <a:cubicBezTo>
                  <a:pt x="10747" y="19301"/>
                  <a:pt x="11000" y="19323"/>
                  <a:pt x="11260" y="19326"/>
                </a:cubicBezTo>
                <a:cubicBezTo>
                  <a:pt x="12163" y="19326"/>
                  <a:pt x="12996" y="19051"/>
                  <a:pt x="13742" y="18504"/>
                </a:cubicBezTo>
                <a:cubicBezTo>
                  <a:pt x="14687" y="17816"/>
                  <a:pt x="15490" y="16693"/>
                  <a:pt x="16124" y="15162"/>
                </a:cubicBezTo>
                <a:cubicBezTo>
                  <a:pt x="16686" y="13812"/>
                  <a:pt x="17121" y="12139"/>
                  <a:pt x="17417" y="10195"/>
                </a:cubicBezTo>
                <a:cubicBezTo>
                  <a:pt x="17830" y="7465"/>
                  <a:pt x="16007" y="4893"/>
                  <a:pt x="13343" y="4464"/>
                </a:cubicBezTo>
                <a:cubicBezTo>
                  <a:pt x="13086" y="4421"/>
                  <a:pt x="12827" y="4400"/>
                  <a:pt x="12570" y="4400"/>
                </a:cubicBezTo>
                <a:cubicBezTo>
                  <a:pt x="11637" y="4400"/>
                  <a:pt x="10720" y="4675"/>
                  <a:pt x="9934" y="5201"/>
                </a:cubicBezTo>
                <a:cubicBezTo>
                  <a:pt x="10233" y="4524"/>
                  <a:pt x="10710" y="3917"/>
                  <a:pt x="11360" y="3380"/>
                </a:cubicBezTo>
                <a:cubicBezTo>
                  <a:pt x="11807" y="3005"/>
                  <a:pt x="12305" y="2698"/>
                  <a:pt x="12842" y="2465"/>
                </a:cubicBezTo>
                <a:cubicBezTo>
                  <a:pt x="13132" y="2350"/>
                  <a:pt x="13277" y="2024"/>
                  <a:pt x="13165" y="1731"/>
                </a:cubicBezTo>
                <a:cubicBezTo>
                  <a:pt x="13080" y="1507"/>
                  <a:pt x="12866" y="1369"/>
                  <a:pt x="12640" y="1369"/>
                </a:cubicBezTo>
                <a:cubicBezTo>
                  <a:pt x="12572" y="1369"/>
                  <a:pt x="12502" y="1382"/>
                  <a:pt x="12435" y="1408"/>
                </a:cubicBezTo>
                <a:cubicBezTo>
                  <a:pt x="12398" y="1420"/>
                  <a:pt x="11565" y="1746"/>
                  <a:pt x="10668" y="2480"/>
                </a:cubicBezTo>
                <a:cubicBezTo>
                  <a:pt x="10345" y="2743"/>
                  <a:pt x="10046" y="3039"/>
                  <a:pt x="9777" y="3356"/>
                </a:cubicBezTo>
                <a:cubicBezTo>
                  <a:pt x="9732" y="3135"/>
                  <a:pt x="9669" y="2915"/>
                  <a:pt x="9590" y="2704"/>
                </a:cubicBezTo>
                <a:cubicBezTo>
                  <a:pt x="8920" y="958"/>
                  <a:pt x="7078" y="89"/>
                  <a:pt x="7000" y="52"/>
                </a:cubicBezTo>
                <a:cubicBezTo>
                  <a:pt x="6922" y="17"/>
                  <a:pt x="6842" y="0"/>
                  <a:pt x="676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514666" y="2302764"/>
            <a:ext cx="1999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primary care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getting public insurance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Provided medicine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2562561" y="2302764"/>
            <a:ext cx="1999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Dental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Uninsured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Preventive Care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4610455" y="2302764"/>
            <a:ext cx="1999932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Groceries pantry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Walk-up groceries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delivery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 meals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Diaper pantry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6658349" y="2302764"/>
            <a:ext cx="1999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for some mental illness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patients to third-parties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12665" y="64008"/>
            <a:ext cx="5275411" cy="804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Questionnaire: First Draft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24258" y="1722364"/>
            <a:ext cx="3526635" cy="2101525"/>
          </a:xfrm>
          <a:prstGeom prst="rect">
            <a:avLst/>
          </a:prstGeom>
          <a:solidFill>
            <a:schemeClr val="accent5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Questions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/ Birth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you have insurance? (Yes/No)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types of service did you have last time?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(Medical Care / Dental Care / Behavioral Health)</a:t>
            </a:r>
            <a:endParaRPr b="0" i="0" sz="16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515891" y="1491952"/>
            <a:ext cx="2818308" cy="46082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Questions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515891" y="2192591"/>
            <a:ext cx="2818308" cy="46082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Questions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515891" y="2893230"/>
            <a:ext cx="2818308" cy="46082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Dental Questions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515891" y="3593869"/>
            <a:ext cx="2818308" cy="46082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Behavioral Questions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257373" y="2370790"/>
            <a:ext cx="1130703" cy="8046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12665" y="64008"/>
            <a:ext cx="5275411" cy="804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Questionnaire: First Draft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599768" y="868681"/>
            <a:ext cx="7934632" cy="3937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 from Billy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be more general, do not separate into different departments to collect the data.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narrative questions.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the form is to get to know how patient’s life is and how to help them improve.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Considering the time limits, cannot implement the form before the end of this semester.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the logic and methodology of designing an appropriate feedback form.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Sponsor’s Expectation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complete feedback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Outcomes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prototype of the form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 a chart analysis mechanism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our prototype with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some feedback from staff for our designed feedback form</a:t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12665" y="64008"/>
            <a:ext cx="5275411" cy="804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Questionnaire: Final Version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578893" y="1600428"/>
            <a:ext cx="2896253" cy="1342137"/>
          </a:xfrm>
          <a:prstGeom prst="rect">
            <a:avLst/>
          </a:prstGeom>
          <a:solidFill>
            <a:schemeClr val="accent5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Questions</a:t>
            </a:r>
            <a:endParaRPr b="1" i="0" sz="18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you have insurance? (Yes/No)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5242774" y="1640790"/>
            <a:ext cx="2818308" cy="46082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Questions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5242774" y="2441380"/>
            <a:ext cx="2818308" cy="46082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Questions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3812844" y="1869160"/>
            <a:ext cx="1130703" cy="8046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4809917" y="3262675"/>
            <a:ext cx="3684022" cy="132343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questions in the first person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Real-life example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obscure words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order of questions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be completed in 8 minutes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