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6" r:id="rId2"/>
    <p:sldId id="298" r:id="rId3"/>
    <p:sldId id="299" r:id="rId4"/>
    <p:sldId id="29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EB80A"/>
    <a:srgbClr val="B1291A"/>
    <a:srgbClr val="18B5DF"/>
    <a:srgbClr val="EA786C"/>
    <a:srgbClr val="EF9E95"/>
    <a:srgbClr val="EA7D72"/>
    <a:srgbClr val="B3291A"/>
    <a:srgbClr val="FCBAB8"/>
    <a:srgbClr val="E34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5961" autoAdjust="0"/>
  </p:normalViewPr>
  <p:slideViewPr>
    <p:cSldViewPr snapToGrid="0">
      <p:cViewPr>
        <p:scale>
          <a:sx n="58" d="100"/>
          <a:sy n="58" d="100"/>
        </p:scale>
        <p:origin x="-84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53063-5D3D-47B1-BD4E-35F97C040DE4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DA89D-96E6-404C-85DD-6C1330B50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8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4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4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4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DA89D-96E6-404C-85DD-6C1330B50BB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4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CCEB24-21A5-4BF5-888F-2F7B09451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06B1D65-483C-4266-BBAF-125695AA0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2DBC616-F8AA-4246-969D-A3B3099A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FBE32BA-1459-49C8-B0F6-0871DC86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6FD0139-D67C-4302-9376-993332DE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4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8437EC-4331-4BA4-B178-E8FFD8BD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9C6C489-DA21-458F-AED1-56EDAA35D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2F88DF-A078-49C3-875F-F8DAB9E7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8C7CEE-EE66-44C9-A684-54CB13A9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E2C7535-12DD-4AD3-BD47-01401CA4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9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DF2357B-B092-4C7F-B8BD-1E51428E6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EF03291-73CE-47AF-BF96-FCDAC1E4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A31410-8604-4476-AF28-64AD36C0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B92BF7-0F57-44E7-9F3C-9AB6B9D3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62CF03-E9B9-4427-948E-DCEF8735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1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3A1E5A-7FD1-4F70-8A61-949DEC48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85BF63-CDCD-4469-8137-C859D9B1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F325F7-3072-4BB9-9868-44AFBA9B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70F3BA-267B-4B7D-87E3-D45DA8E1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FCC479-A7BC-418A-8E1B-2176686C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7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EDF253-D63F-42D9-947D-10E6AAA4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7C0A231-AEB5-492E-9EF1-4D17A18F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A61ECFA-6A9E-48DE-87AF-ECEFC920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8B5D47A-88B8-4EB5-893B-38CABDEB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7E6FE71-6A2A-489C-93A9-E894E07E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711DC91-75C5-4B6F-8F2B-FFB67EB2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B94A60B-B71D-4CBE-8DEA-97B4EF17C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0C59B92-D214-4C40-9F7C-AE5741940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C9BC77-952C-4906-854A-71FEE69C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C3C4C0-73B7-4F4C-B832-09C7C34B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E2EDED-5484-40BB-A1FC-2660CB05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0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1F8395-66F2-411E-95CD-00F715D4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C6E639B-E62B-4782-8D0A-F3418BF9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298E400-551F-4780-8818-91E025378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BC1C2EE-0F5F-4924-BD23-F20FE99E7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1F09610-2EB4-45CB-8908-2BD8BEBA4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9002706-27DC-48C9-80E6-AD2E0FD3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096C39-C6BB-4923-86FD-C57865CF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F8DA36C-1FD5-4D6E-8ED3-27E925D2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4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DFFCBA-BD87-4A5D-8351-D8E9C756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5F16585-C297-44E7-B461-AD0D96C7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47F99B8-0CE2-4040-BD0B-66A727BA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16093A-26C8-4B56-8072-B1FE8497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4DB6E2B-FFFB-4173-8F94-406B265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283F432-9BBE-4C32-803B-6A5AFBAA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DA28D92-84CE-40C5-B015-B62952CD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5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29C83B-83D4-4A0A-A654-795D14D7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6115F07-FB9D-4ED5-B2ED-C4E3CE0CB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C514F6C-0864-4001-B83D-08EDC9FE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E1206B4-6DA1-4B80-9284-577B1550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57228AA-E3F0-41EA-8984-AC199808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6D35573-70E4-4971-A323-63F492CD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1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84E227-C7F9-4A07-B39A-F8AE31DC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EB874A3-CD37-4EEB-A615-98111A178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26C973-D594-489D-A48F-E24689D43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92E8889-819A-44EE-9D8F-F1EEBCDA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D049CC0-3A19-4373-BFBB-9E97D1A3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DCDB2B-1B6C-4D99-A65D-1D75F640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8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9DC521A-27F5-46DF-BD9C-41028D48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01CAA16-56AA-460B-AE58-81DE57B3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E23E57A-EC49-4F4C-A522-969828F0C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6777-CC16-43F6-9BC8-DB27B907DEAE}" type="datetimeFigureOut">
              <a:rPr lang="ko-KR" altLang="en-US" smtClean="0"/>
              <a:pPr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35BBD86-DD1C-42E9-80A4-9E4F4E8E8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46F43F0-DF88-4610-A43E-7F305580B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C8574-97FB-4D0D-8D74-B91C97BF6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5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907A10-328A-4A53-B20C-96D65244C91C}"/>
              </a:ext>
            </a:extLst>
          </p:cNvPr>
          <p:cNvSpPr txBox="1"/>
          <p:nvPr/>
        </p:nvSpPr>
        <p:spPr>
          <a:xfrm>
            <a:off x="5415760" y="333853"/>
            <a:ext cx="136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F8336D78-1960-430E-A235-016C44C084AE}"/>
              </a:ext>
            </a:extLst>
          </p:cNvPr>
          <p:cNvGrpSpPr/>
          <p:nvPr/>
        </p:nvGrpSpPr>
        <p:grpSpPr>
          <a:xfrm>
            <a:off x="739036" y="239519"/>
            <a:ext cx="10595798" cy="647585"/>
            <a:chOff x="739036" y="239519"/>
            <a:chExt cx="10595798" cy="647585"/>
          </a:xfrm>
        </p:grpSpPr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B1639882-B02A-4821-A989-389F34A9B54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0EA9482C-7950-419F-B62D-81444FBA942A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 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해외 사례 </a:t>
              </a:r>
              <a:r>
                <a:rPr lang="ko-KR" altLang="en-US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비교</a:t>
              </a:r>
              <a:endParaRPr lang="en-US" altLang="ko-KR" sz="3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74424"/>
              </p:ext>
            </p:extLst>
          </p:nvPr>
        </p:nvGraphicFramePr>
        <p:xfrm>
          <a:off x="152399" y="1164850"/>
          <a:ext cx="11887199" cy="507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87"/>
                <a:gridCol w="2626178"/>
                <a:gridCol w="2626178"/>
                <a:gridCol w="2626178"/>
                <a:gridCol w="2626178"/>
              </a:tblGrid>
              <a:tr h="5817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프랑스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독일</a:t>
                      </a:r>
                      <a:endParaRPr lang="ko-KR" altLang="en-US" dirty="0"/>
                    </a:p>
                  </a:txBody>
                  <a:tcPr/>
                </a:tc>
              </a:tr>
              <a:tr h="581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주관 기관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사회보장국</a:t>
                      </a:r>
                      <a:r>
                        <a:rPr lang="en-US" altLang="ko-KR" sz="1400" dirty="0" smtClean="0"/>
                        <a:t>(SSA : Social</a:t>
                      </a:r>
                      <a:r>
                        <a:rPr lang="en-US" altLang="ko-KR" sz="1400" baseline="0" dirty="0" smtClean="0"/>
                        <a:t> Security Administration)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67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관련 서비스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SSDI(Social Security Disability Insurance)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SSI(Social</a:t>
                      </a:r>
                      <a:r>
                        <a:rPr lang="en-US" altLang="ko-KR" sz="1400" baseline="0" dirty="0" smtClean="0"/>
                        <a:t> Security Income)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588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장애 판정 기준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소득 활동 파악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심각한 장애 상태 여부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잔존 능력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이전 업무 수행 여부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다른 종류의 일 할 수 있는지 여부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455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등급 여부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등급 없음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67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혜택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Medicare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아파트 입주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Food stamp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생활 보조금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28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907A10-328A-4A53-B20C-96D65244C91C}"/>
              </a:ext>
            </a:extLst>
          </p:cNvPr>
          <p:cNvSpPr txBox="1"/>
          <p:nvPr/>
        </p:nvSpPr>
        <p:spPr>
          <a:xfrm>
            <a:off x="5415760" y="333853"/>
            <a:ext cx="136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F8336D78-1960-430E-A235-016C44C084AE}"/>
              </a:ext>
            </a:extLst>
          </p:cNvPr>
          <p:cNvGrpSpPr/>
          <p:nvPr/>
        </p:nvGrpSpPr>
        <p:grpSpPr>
          <a:xfrm>
            <a:off x="739036" y="239519"/>
            <a:ext cx="10595798" cy="647585"/>
            <a:chOff x="739036" y="239519"/>
            <a:chExt cx="10595798" cy="647585"/>
          </a:xfrm>
        </p:grpSpPr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B1639882-B02A-4821-A989-389F34A9B54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0EA9482C-7950-419F-B62D-81444FBA942A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 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해외 사례 </a:t>
              </a:r>
              <a:r>
                <a:rPr lang="ko-KR" altLang="en-US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비교</a:t>
              </a:r>
              <a:endParaRPr lang="en-US" altLang="ko-KR" sz="3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13584"/>
              </p:ext>
            </p:extLst>
          </p:nvPr>
        </p:nvGraphicFramePr>
        <p:xfrm>
          <a:off x="288499" y="1164850"/>
          <a:ext cx="11288458" cy="424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44"/>
                <a:gridCol w="9895114"/>
              </a:tblGrid>
              <a:tr h="2443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미국</a:t>
                      </a:r>
                      <a:endParaRPr lang="ko-KR" altLang="en-US" dirty="0"/>
                    </a:p>
                  </a:txBody>
                  <a:tcPr/>
                </a:tc>
              </a:tr>
              <a:tr h="396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주관 기관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사회보장국</a:t>
                      </a:r>
                      <a:r>
                        <a:rPr lang="en-US" altLang="ko-KR" sz="1400" dirty="0" smtClean="0"/>
                        <a:t>(SSA : Social</a:t>
                      </a:r>
                      <a:r>
                        <a:rPr lang="en-US" altLang="ko-KR" sz="1400" baseline="0" dirty="0" smtClean="0"/>
                        <a:t> Security Administration)</a:t>
                      </a:r>
                      <a:endParaRPr lang="ko-KR" altLang="en-US" sz="1400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관련 서비스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SSDI(Social Security Disability Insurance) : </a:t>
                      </a:r>
                      <a:r>
                        <a:rPr lang="ko-KR" altLang="en-US" sz="1400" dirty="0" smtClean="0"/>
                        <a:t>장애 입기 전 근로 시 자동 가입된 사회보험을 사후 되돌려 받는 것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SSI(Social</a:t>
                      </a:r>
                      <a:r>
                        <a:rPr lang="en-US" altLang="ko-KR" sz="1400" baseline="0" dirty="0" smtClean="0"/>
                        <a:t> Security Income) : </a:t>
                      </a:r>
                      <a:r>
                        <a:rPr lang="ko-KR" altLang="en-US" sz="1400" baseline="0" dirty="0" smtClean="0"/>
                        <a:t>수급자격을 충족한 모든 저소득층에 지원해주는 공공부조</a:t>
                      </a:r>
                      <a:endParaRPr lang="ko-KR" altLang="en-US" sz="1400" dirty="0"/>
                    </a:p>
                  </a:txBody>
                  <a:tcPr/>
                </a:tc>
              </a:tr>
              <a:tr h="12588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장애 판정 기준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aseline="0" dirty="0" smtClean="0"/>
                        <a:t>의학적 평가 및 사회적 상황에 따른 판단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소득 활동 파악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심각한 장애 상태 여부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잔존 능력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이전 업무 수행 여부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다른 종류의 일 할 수 있는지 여부</a:t>
                      </a:r>
                      <a:endParaRPr lang="ko-KR" altLang="en-US" sz="1400" dirty="0"/>
                    </a:p>
                  </a:txBody>
                  <a:tcPr/>
                </a:tc>
              </a:tr>
              <a:tr h="421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등급 여부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등급 없음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장애 판정 기준을 통과한 모든 이들이 수령 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867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혜택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Medicare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아파트 입주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Food stamp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생활 보조금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9036" y="6155871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한미일독</a:t>
            </a:r>
            <a:r>
              <a:rPr lang="en-US" altLang="ko-KR" dirty="0"/>
              <a:t> </a:t>
            </a:r>
            <a:r>
              <a:rPr lang="ko-KR" altLang="en-US" dirty="0" smtClean="0"/>
              <a:t>장애등급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7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907A10-328A-4A53-B20C-96D65244C91C}"/>
              </a:ext>
            </a:extLst>
          </p:cNvPr>
          <p:cNvSpPr txBox="1"/>
          <p:nvPr/>
        </p:nvSpPr>
        <p:spPr>
          <a:xfrm>
            <a:off x="5415760" y="333853"/>
            <a:ext cx="136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F8336D78-1960-430E-A235-016C44C084AE}"/>
              </a:ext>
            </a:extLst>
          </p:cNvPr>
          <p:cNvGrpSpPr/>
          <p:nvPr/>
        </p:nvGrpSpPr>
        <p:grpSpPr>
          <a:xfrm>
            <a:off x="739036" y="239519"/>
            <a:ext cx="10595798" cy="647585"/>
            <a:chOff x="739036" y="239519"/>
            <a:chExt cx="10595798" cy="647585"/>
          </a:xfrm>
        </p:grpSpPr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B1639882-B02A-4821-A989-389F34A9B54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0EA9482C-7950-419F-B62D-81444FBA942A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 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해외 사례 </a:t>
              </a:r>
              <a:r>
                <a:rPr lang="ko-KR" altLang="en-US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비교</a:t>
              </a:r>
              <a:endParaRPr lang="en-US" altLang="ko-KR" sz="3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13939"/>
              </p:ext>
            </p:extLst>
          </p:nvPr>
        </p:nvGraphicFramePr>
        <p:xfrm>
          <a:off x="288499" y="1164850"/>
          <a:ext cx="11288458" cy="531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44"/>
                <a:gridCol w="9895114"/>
              </a:tblGrid>
              <a:tr h="2443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프랑스</a:t>
                      </a:r>
                      <a:endParaRPr lang="ko-KR" altLang="en-US" dirty="0"/>
                    </a:p>
                  </a:txBody>
                  <a:tcPr/>
                </a:tc>
              </a:tr>
              <a:tr h="396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주관 기관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MDPH(</a:t>
                      </a:r>
                      <a:r>
                        <a:rPr lang="fr-FR" altLang="ko-KR" sz="1400" dirty="0" smtClean="0"/>
                        <a:t>Maisons D partementales du Handicap)</a:t>
                      </a:r>
                      <a:endParaRPr lang="ko-KR" altLang="en-US" sz="1400" dirty="0"/>
                    </a:p>
                  </a:txBody>
                  <a:tcPr/>
                </a:tc>
              </a:tr>
              <a:tr h="653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관련 서비스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PPC(</a:t>
                      </a:r>
                      <a:r>
                        <a:rPr lang="fr-FR" altLang="ko-KR" sz="1400" dirty="0" smtClean="0"/>
                        <a:t>Le plan personnalisé de compensation) : </a:t>
                      </a:r>
                      <a:r>
                        <a:rPr lang="fr-FR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신청자의 삶의 계획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평가 기준</a:t>
                      </a:r>
                      <a:r>
                        <a:rPr lang="en-US" altLang="ko-KR" sz="1400" baseline="0" dirty="0" smtClean="0"/>
                        <a:t>,. </a:t>
                      </a:r>
                      <a:r>
                        <a:rPr lang="ko-KR" altLang="en-US" sz="1400" baseline="0" dirty="0" smtClean="0"/>
                        <a:t>개별 보상 계획을 분석해 개별 상황에 맞춘 보조 혜택을 제공하는 서비스</a:t>
                      </a:r>
                      <a:endParaRPr lang="ko-KR" altLang="en-US" sz="1400" dirty="0"/>
                    </a:p>
                  </a:txBody>
                  <a:tcPr/>
                </a:tc>
              </a:tr>
              <a:tr h="12588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장애 판정 기준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의학적 평가를 동반한 통합적 사정체계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가족사회관계 및 가계예산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거주 환경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직업훈련과정 및 경력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근무과정 및 경력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의학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심리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행동 </a:t>
                      </a: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기능력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직업관련 행동 </a:t>
                      </a: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기능력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복지서비스 여부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421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등급 여부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손상율에 따라 경미함</a:t>
                      </a:r>
                      <a:r>
                        <a:rPr lang="en-US" altLang="ko-KR" sz="1400" dirty="0" smtClean="0"/>
                        <a:t>(1~15%), </a:t>
                      </a:r>
                      <a:r>
                        <a:rPr lang="ko-KR" altLang="en-US" sz="1400" dirty="0" smtClean="0"/>
                        <a:t>중함</a:t>
                      </a:r>
                      <a:r>
                        <a:rPr lang="en-US" altLang="ko-KR" sz="1400" dirty="0" smtClean="0"/>
                        <a:t>(15~45%), </a:t>
                      </a:r>
                      <a:r>
                        <a:rPr lang="ko-KR" altLang="en-US" sz="1400" dirty="0" smtClean="0"/>
                        <a:t>상당함</a:t>
                      </a:r>
                      <a:r>
                        <a:rPr lang="en-US" altLang="ko-KR" sz="1400" dirty="0" smtClean="0"/>
                        <a:t>(50~75%),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심각함</a:t>
                      </a:r>
                      <a:r>
                        <a:rPr lang="en-US" altLang="ko-KR" sz="1400" baseline="0" dirty="0" smtClean="0"/>
                        <a:t>(80~95%)</a:t>
                      </a:r>
                      <a:r>
                        <a:rPr lang="ko-KR" altLang="en-US" sz="1400" baseline="0" dirty="0" smtClean="0"/>
                        <a:t>의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가지로 분류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기준 손상율이 </a:t>
                      </a:r>
                      <a:r>
                        <a:rPr lang="en-US" altLang="ko-KR" sz="1400" baseline="0" dirty="0" smtClean="0"/>
                        <a:t>50% </a:t>
                      </a:r>
                      <a:r>
                        <a:rPr lang="ko-KR" altLang="en-US" sz="1400" baseline="0" dirty="0" smtClean="0"/>
                        <a:t>이상인 경우에 혜택 수령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dirty="0" smtClean="0"/>
                    </a:p>
                  </a:txBody>
                  <a:tcPr/>
                </a:tc>
              </a:tr>
              <a:tr h="867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혜택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성인장애인수당 </a:t>
                      </a:r>
                      <a:r>
                        <a:rPr lang="en-US" altLang="ko-KR" sz="1400" dirty="0" smtClean="0"/>
                        <a:t>(AAH)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주거수당 </a:t>
                      </a:r>
                      <a:r>
                        <a:rPr lang="en-US" altLang="ko-KR" sz="1400" dirty="0" smtClean="0"/>
                        <a:t>(ALS)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제삼자보상급여</a:t>
                      </a:r>
                      <a:r>
                        <a:rPr lang="en-US" altLang="ko-KR" sz="1400" dirty="0" smtClean="0"/>
                        <a:t>(ACTP)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주거설비에 대한 지원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err="1" smtClean="0"/>
                        <a:t>장애에대한보상급여</a:t>
                      </a:r>
                      <a:r>
                        <a:rPr lang="en-US" altLang="ko-KR" sz="1400" dirty="0" smtClean="0"/>
                        <a:t>(PCH) </a:t>
                      </a:r>
                      <a:r>
                        <a:rPr lang="ko-KR" altLang="en-US" sz="1400" dirty="0" smtClean="0"/>
                        <a:t>등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907A10-328A-4A53-B20C-96D65244C91C}"/>
              </a:ext>
            </a:extLst>
          </p:cNvPr>
          <p:cNvSpPr txBox="1"/>
          <p:nvPr/>
        </p:nvSpPr>
        <p:spPr>
          <a:xfrm>
            <a:off x="5415760" y="333853"/>
            <a:ext cx="136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 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F8336D78-1960-430E-A235-016C44C084AE}"/>
              </a:ext>
            </a:extLst>
          </p:cNvPr>
          <p:cNvGrpSpPr/>
          <p:nvPr/>
        </p:nvGrpSpPr>
        <p:grpSpPr>
          <a:xfrm>
            <a:off x="739036" y="239519"/>
            <a:ext cx="10595798" cy="647585"/>
            <a:chOff x="739036" y="239519"/>
            <a:chExt cx="10595798" cy="647585"/>
          </a:xfrm>
        </p:grpSpPr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B1639882-B02A-4821-A989-389F34A9B54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6" y="887104"/>
              <a:ext cx="10595798" cy="0"/>
            </a:xfrm>
            <a:prstGeom prst="line">
              <a:avLst/>
            </a:prstGeom>
            <a:ln w="22225">
              <a:solidFill>
                <a:srgbClr val="B12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0EA9482C-7950-419F-B62D-81444FBA942A}"/>
                </a:ext>
              </a:extLst>
            </p:cNvPr>
            <p:cNvSpPr txBox="1"/>
            <p:nvPr/>
          </p:nvSpPr>
          <p:spPr>
            <a:xfrm>
              <a:off x="739036" y="239519"/>
              <a:ext cx="6000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 </a:t>
              </a:r>
              <a:r>
                <a:rPr lang="ko-KR" altLang="en-US" sz="3200" b="1" dirty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기준 제시 및 </a:t>
              </a:r>
              <a:r>
                <a:rPr lang="ko-KR" altLang="en-US" sz="3200" b="1" dirty="0" smtClean="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적용</a:t>
              </a:r>
              <a:endParaRPr lang="en-US" altLang="ko-KR" sz="32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9036" y="1453243"/>
            <a:ext cx="92961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합리적인 기준을 제시하고자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해외사례 참조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콜택시 예를 해결하는 기준 제시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비용고려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외국과의 예산 비교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우리나라 장애인 복지 예산 증가추세를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토대로 언제쯤 해결될 지 보여줌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데이터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72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347</Words>
  <Application>Microsoft Office PowerPoint</Application>
  <PresentationFormat>사용자 지정</PresentationFormat>
  <Paragraphs>95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윤선</dc:creator>
  <cp:lastModifiedBy>student</cp:lastModifiedBy>
  <cp:revision>176</cp:revision>
  <dcterms:created xsi:type="dcterms:W3CDTF">2018-10-10T03:13:17Z</dcterms:created>
  <dcterms:modified xsi:type="dcterms:W3CDTF">2018-12-12T10:41:37Z</dcterms:modified>
</cp:coreProperties>
</file>