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2" r:id="rId3"/>
    <p:sldId id="353" r:id="rId4"/>
    <p:sldId id="368" r:id="rId5"/>
    <p:sldId id="377" r:id="rId6"/>
    <p:sldId id="379" r:id="rId7"/>
    <p:sldId id="378" r:id="rId8"/>
    <p:sldId id="380" r:id="rId9"/>
    <p:sldId id="382" r:id="rId10"/>
    <p:sldId id="381" r:id="rId11"/>
    <p:sldId id="383" r:id="rId12"/>
    <p:sldId id="384" r:id="rId13"/>
    <p:sldId id="385" r:id="rId14"/>
    <p:sldId id="386" r:id="rId15"/>
    <p:sldId id="388" r:id="rId16"/>
    <p:sldId id="390" r:id="rId17"/>
    <p:sldId id="273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304371"/>
    <a:srgbClr val="14122C"/>
    <a:srgbClr val="373C43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20" y="62"/>
      </p:cViewPr>
      <p:guideLst>
        <p:guide orient="horz" pos="3094"/>
        <p:guide pos="4400"/>
        <p:guide orient="horz" pos="3117"/>
        <p:guide pos="2880"/>
        <p:guide orient="horz" pos="16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2"/>
          <p:cNvSpPr>
            <a:spLocks noGrp="1"/>
          </p:cNvSpPr>
          <p:nvPr>
            <p:ph type="pic" sz="quarter" idx="16"/>
          </p:nvPr>
        </p:nvSpPr>
        <p:spPr>
          <a:xfrm>
            <a:off x="2427628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8" name="图片占位符 2"/>
          <p:cNvSpPr>
            <a:spLocks noGrp="1"/>
          </p:cNvSpPr>
          <p:nvPr>
            <p:ph type="pic" sz="quarter" idx="19"/>
          </p:nvPr>
        </p:nvSpPr>
        <p:spPr>
          <a:xfrm>
            <a:off x="4668492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130305" y="175034"/>
            <a:ext cx="819654" cy="69236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3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3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231991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4" name="图片占位符 2"/>
          <p:cNvSpPr>
            <a:spLocks noGrp="1"/>
          </p:cNvSpPr>
          <p:nvPr>
            <p:ph type="pic" sz="quarter" idx="21"/>
          </p:nvPr>
        </p:nvSpPr>
        <p:spPr>
          <a:xfrm>
            <a:off x="6909356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31990" y="2811952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2427628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4668492" y="2811949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6909356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8130305" y="175034"/>
            <a:ext cx="819654" cy="69236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3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3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81301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81299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254722" y="2811952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3254723" y="1246906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128146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6128144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23664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197087" y="1380328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070509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97087" y="3011507"/>
            <a:ext cx="5623248" cy="1629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23663" y="3011507"/>
            <a:ext cx="2749826" cy="162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2220787" y="2508597"/>
            <a:ext cx="46532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优贝乐母项目报告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846070" y="3793490"/>
            <a:ext cx="4028440" cy="11912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32760" y="3881755"/>
            <a:ext cx="376491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小组成员：尹世兴 </a:t>
            </a:r>
            <a:r>
              <a:rPr lang="en-US" altLang="zh-CN" sz="1200">
                <a:solidFill>
                  <a:schemeClr val="bg1"/>
                </a:solidFill>
              </a:rPr>
              <a:t>2017051604074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                      陶杰      </a:t>
            </a:r>
            <a:r>
              <a:rPr lang="en-US" altLang="zh-CN" sz="1200">
                <a:solidFill>
                  <a:schemeClr val="bg1"/>
                </a:solidFill>
              </a:rPr>
              <a:t>2017051604079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	  </a:t>
            </a:r>
            <a:r>
              <a:rPr lang="zh-CN" altLang="en-US" sz="1200">
                <a:solidFill>
                  <a:schemeClr val="bg1"/>
                </a:solidFill>
              </a:rPr>
              <a:t>陈云德 </a:t>
            </a:r>
            <a:r>
              <a:rPr lang="en-US" altLang="zh-CN" sz="1200">
                <a:solidFill>
                  <a:schemeClr val="bg1"/>
                </a:solidFill>
              </a:rPr>
              <a:t>2017051604076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	  </a:t>
            </a:r>
            <a:r>
              <a:rPr lang="zh-CN" altLang="en-US" sz="1200">
                <a:solidFill>
                  <a:schemeClr val="bg1"/>
                </a:solidFill>
              </a:rPr>
              <a:t>刘小峰 </a:t>
            </a:r>
            <a:r>
              <a:rPr lang="en-US" altLang="zh-CN" sz="1200">
                <a:solidFill>
                  <a:schemeClr val="bg1"/>
                </a:solidFill>
              </a:rPr>
              <a:t>2017051604073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	  </a:t>
            </a:r>
            <a:r>
              <a:rPr lang="zh-CN" altLang="en-US" sz="1200">
                <a:solidFill>
                  <a:schemeClr val="bg1"/>
                </a:solidFill>
              </a:rPr>
              <a:t>侯晓峰  </a:t>
            </a:r>
            <a:r>
              <a:rPr lang="en-US" altLang="zh-CN" sz="1200">
                <a:solidFill>
                  <a:schemeClr val="bg1"/>
                </a:solidFill>
              </a:rPr>
              <a:t>2017051604086</a:t>
            </a:r>
            <a:r>
              <a:rPr lang="zh-CN" altLang="en-US" sz="1200">
                <a:solidFill>
                  <a:schemeClr val="bg1"/>
                </a:solidFill>
              </a:rPr>
              <a:t>                  </a:t>
            </a:r>
            <a:endParaRPr lang="en-US" altLang="zh-CN" sz="120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97874" y="2459762"/>
            <a:ext cx="4698722" cy="1111158"/>
            <a:chOff x="1885348" y="2376055"/>
            <a:chExt cx="5569528" cy="123305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2849828" y="2053038"/>
            <a:ext cx="3444343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计算机与信息科学学院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2017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级 软工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班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图片 1" descr="{78_Y3IV`OUDJ11_@]@M{~4"/>
          <p:cNvPicPr>
            <a:picLocks noChangeAspect="1"/>
          </p:cNvPicPr>
          <p:nvPr/>
        </p:nvPicPr>
        <p:blipFill>
          <a:blip r:embed="rId1"/>
          <a:srcRect l="889" t="11111" r="4364" b="2370"/>
          <a:stretch>
            <a:fillRect/>
          </a:stretch>
        </p:blipFill>
        <p:spPr>
          <a:xfrm>
            <a:off x="3659505" y="514985"/>
            <a:ext cx="1489075" cy="1483360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220787" y="2226375"/>
            <a:ext cx="46532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项目技术难点解决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9220" y="3003203"/>
            <a:ext cx="48164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050" spc="3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13302" y="2182620"/>
            <a:ext cx="5517397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878458" y="3511514"/>
            <a:ext cx="1387083" cy="3048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第三单元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20116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项目技术难点解决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占位符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5" b="9025"/>
          <a:stretch>
            <a:fillRect/>
          </a:stretch>
        </p:blipFill>
        <p:spPr>
          <a:xfrm>
            <a:off x="323664" y="1380329"/>
            <a:ext cx="2749826" cy="1503332"/>
          </a:xfrm>
          <a:prstGeom prst="rect">
            <a:avLst/>
          </a:prstGeom>
        </p:spPr>
      </p:pic>
      <p:pic>
        <p:nvPicPr>
          <p:cNvPr id="17" name="图片占位符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5" b="9025"/>
          <a:stretch>
            <a:fillRect/>
          </a:stretch>
        </p:blipFill>
        <p:spPr>
          <a:xfrm>
            <a:off x="3197087" y="1380328"/>
            <a:ext cx="2749826" cy="1503332"/>
          </a:xfrm>
          <a:prstGeom prst="rect">
            <a:avLst/>
          </a:prstGeom>
        </p:spPr>
      </p:pic>
      <p:pic>
        <p:nvPicPr>
          <p:cNvPr id="18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" b="8732"/>
          <a:stretch>
            <a:fillRect/>
          </a:stretch>
        </p:blipFill>
        <p:spPr>
          <a:xfrm>
            <a:off x="6070509" y="1380329"/>
            <a:ext cx="2749826" cy="1503332"/>
          </a:xfrm>
          <a:prstGeom prst="rect">
            <a:avLst/>
          </a:prstGeom>
        </p:spPr>
      </p:pic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23850" y="3131185"/>
            <a:ext cx="258191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php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开发中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session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的学习与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运用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43885" y="2981325"/>
            <a:ext cx="567626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bg1"/>
                </a:solidFill>
              </a:rPr>
              <a:t>在PHP中必须调用session_start()。session_start()函数的语法格式如下：Bool session_start(void) //创建Session，开始一个会话，进行Session初始化注意：session_start()函数之前不能有任何输出当第一次访问网站时，Seesion_start()函数就会创建一个唯一的Session ID，并自动通过HTTP的响应头，将这个Session ID保存到客户端Cookie中。同时，也在服务器端创建一个以Session ID命名的文件，用于保存这个用户的会话信息</a:t>
            </a:r>
            <a:r>
              <a:rPr lang="zh-CN" altLang="en-US" sz="1050">
                <a:solidFill>
                  <a:schemeClr val="bg1"/>
                </a:solidFill>
              </a:rPr>
              <a:t>。当同一个用户再次访问这个网站时，也会自动通过HTTP的请求头将Cookie中保存的Seesion ID再携带过来。</a:t>
            </a:r>
            <a:endParaRPr lang="zh-CN" altLang="en-US" sz="10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20116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项目技术难点解决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7944" y="1219178"/>
            <a:ext cx="3212119" cy="3212119"/>
            <a:chOff x="283442" y="1002202"/>
            <a:chExt cx="3212119" cy="3212119"/>
          </a:xfrm>
        </p:grpSpPr>
        <p:sp>
          <p:nvSpPr>
            <p:cNvPr id="8" name="空心弧 7"/>
            <p:cNvSpPr/>
            <p:nvPr/>
          </p:nvSpPr>
          <p:spPr>
            <a:xfrm>
              <a:off x="653236" y="1371996"/>
              <a:ext cx="2472531" cy="2472531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空心弧 8"/>
            <p:cNvSpPr/>
            <p:nvPr/>
          </p:nvSpPr>
          <p:spPr>
            <a:xfrm>
              <a:off x="653236" y="1371996"/>
              <a:ext cx="2472531" cy="2472531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空心弧 9"/>
            <p:cNvSpPr/>
            <p:nvPr/>
          </p:nvSpPr>
          <p:spPr>
            <a:xfrm>
              <a:off x="653236" y="1371996"/>
              <a:ext cx="2472531" cy="2472531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空心弧 10"/>
            <p:cNvSpPr/>
            <p:nvPr/>
          </p:nvSpPr>
          <p:spPr>
            <a:xfrm>
              <a:off x="653236" y="1371996"/>
              <a:ext cx="2472531" cy="2472531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任意多边形: 形状 11"/>
            <p:cNvSpPr/>
            <p:nvPr/>
          </p:nvSpPr>
          <p:spPr>
            <a:xfrm>
              <a:off x="1320237" y="2038998"/>
              <a:ext cx="1138528" cy="1138528"/>
            </a:xfrm>
            <a:custGeom>
              <a:avLst/>
              <a:gdLst>
                <a:gd name="connsiteX0" fmla="*/ 0 w 1138528"/>
                <a:gd name="connsiteY0" fmla="*/ 569264 h 1138528"/>
                <a:gd name="connsiteX1" fmla="*/ 569264 w 1138528"/>
                <a:gd name="connsiteY1" fmla="*/ 0 h 1138528"/>
                <a:gd name="connsiteX2" fmla="*/ 1138528 w 1138528"/>
                <a:gd name="connsiteY2" fmla="*/ 569264 h 1138528"/>
                <a:gd name="connsiteX3" fmla="*/ 569264 w 1138528"/>
                <a:gd name="connsiteY3" fmla="*/ 1138528 h 1138528"/>
                <a:gd name="connsiteX4" fmla="*/ 0 w 1138528"/>
                <a:gd name="connsiteY4" fmla="*/ 569264 h 11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528" h="1138528">
                  <a:moveTo>
                    <a:pt x="0" y="569264"/>
                  </a:moveTo>
                  <a:cubicBezTo>
                    <a:pt x="0" y="254868"/>
                    <a:pt x="254868" y="0"/>
                    <a:pt x="569264" y="0"/>
                  </a:cubicBezTo>
                  <a:cubicBezTo>
                    <a:pt x="883660" y="0"/>
                    <a:pt x="1138528" y="254868"/>
                    <a:pt x="1138528" y="569264"/>
                  </a:cubicBezTo>
                  <a:cubicBezTo>
                    <a:pt x="1138528" y="883660"/>
                    <a:pt x="883660" y="1138528"/>
                    <a:pt x="569264" y="1138528"/>
                  </a:cubicBezTo>
                  <a:cubicBezTo>
                    <a:pt x="254868" y="1138528"/>
                    <a:pt x="0" y="883660"/>
                    <a:pt x="0" y="56926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8484" tIns="198484" rIns="198484" bIns="19848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491017" y="1002202"/>
              <a:ext cx="796969" cy="796969"/>
            </a:xfrm>
            <a:custGeom>
              <a:avLst/>
              <a:gdLst>
                <a:gd name="connsiteX0" fmla="*/ 0 w 796969"/>
                <a:gd name="connsiteY0" fmla="*/ 398485 h 796969"/>
                <a:gd name="connsiteX1" fmla="*/ 398485 w 796969"/>
                <a:gd name="connsiteY1" fmla="*/ 0 h 796969"/>
                <a:gd name="connsiteX2" fmla="*/ 796970 w 796969"/>
                <a:gd name="connsiteY2" fmla="*/ 398485 h 796969"/>
                <a:gd name="connsiteX3" fmla="*/ 398485 w 796969"/>
                <a:gd name="connsiteY3" fmla="*/ 796970 h 796969"/>
                <a:gd name="connsiteX4" fmla="*/ 0 w 796969"/>
                <a:gd name="connsiteY4" fmla="*/ 398485 h 79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969" h="796969">
                  <a:moveTo>
                    <a:pt x="0" y="398485"/>
                  </a:moveTo>
                  <a:cubicBezTo>
                    <a:pt x="0" y="178408"/>
                    <a:pt x="178408" y="0"/>
                    <a:pt x="398485" y="0"/>
                  </a:cubicBezTo>
                  <a:cubicBezTo>
                    <a:pt x="618562" y="0"/>
                    <a:pt x="796970" y="178408"/>
                    <a:pt x="796970" y="398485"/>
                  </a:cubicBezTo>
                  <a:cubicBezTo>
                    <a:pt x="796970" y="618562"/>
                    <a:pt x="618562" y="796970"/>
                    <a:pt x="398485" y="796970"/>
                  </a:cubicBezTo>
                  <a:cubicBezTo>
                    <a:pt x="178408" y="796970"/>
                    <a:pt x="0" y="618562"/>
                    <a:pt x="0" y="39848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03" tIns="138303" rIns="138303" bIns="138303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700" kern="1200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2698592" y="2209777"/>
              <a:ext cx="796969" cy="796969"/>
            </a:xfrm>
            <a:custGeom>
              <a:avLst/>
              <a:gdLst>
                <a:gd name="connsiteX0" fmla="*/ 0 w 796969"/>
                <a:gd name="connsiteY0" fmla="*/ 398485 h 796969"/>
                <a:gd name="connsiteX1" fmla="*/ 398485 w 796969"/>
                <a:gd name="connsiteY1" fmla="*/ 0 h 796969"/>
                <a:gd name="connsiteX2" fmla="*/ 796970 w 796969"/>
                <a:gd name="connsiteY2" fmla="*/ 398485 h 796969"/>
                <a:gd name="connsiteX3" fmla="*/ 398485 w 796969"/>
                <a:gd name="connsiteY3" fmla="*/ 796970 h 796969"/>
                <a:gd name="connsiteX4" fmla="*/ 0 w 796969"/>
                <a:gd name="connsiteY4" fmla="*/ 398485 h 79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969" h="796969">
                  <a:moveTo>
                    <a:pt x="0" y="398485"/>
                  </a:moveTo>
                  <a:cubicBezTo>
                    <a:pt x="0" y="178408"/>
                    <a:pt x="178408" y="0"/>
                    <a:pt x="398485" y="0"/>
                  </a:cubicBezTo>
                  <a:cubicBezTo>
                    <a:pt x="618562" y="0"/>
                    <a:pt x="796970" y="178408"/>
                    <a:pt x="796970" y="398485"/>
                  </a:cubicBezTo>
                  <a:cubicBezTo>
                    <a:pt x="796970" y="618562"/>
                    <a:pt x="618562" y="796970"/>
                    <a:pt x="398485" y="796970"/>
                  </a:cubicBezTo>
                  <a:cubicBezTo>
                    <a:pt x="178408" y="796970"/>
                    <a:pt x="0" y="618562"/>
                    <a:pt x="0" y="39848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03" tIns="138303" rIns="138303" bIns="138303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700" kern="1200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1491017" y="3417352"/>
              <a:ext cx="796969" cy="796969"/>
            </a:xfrm>
            <a:custGeom>
              <a:avLst/>
              <a:gdLst>
                <a:gd name="connsiteX0" fmla="*/ 0 w 796969"/>
                <a:gd name="connsiteY0" fmla="*/ 398485 h 796969"/>
                <a:gd name="connsiteX1" fmla="*/ 398485 w 796969"/>
                <a:gd name="connsiteY1" fmla="*/ 0 h 796969"/>
                <a:gd name="connsiteX2" fmla="*/ 796970 w 796969"/>
                <a:gd name="connsiteY2" fmla="*/ 398485 h 796969"/>
                <a:gd name="connsiteX3" fmla="*/ 398485 w 796969"/>
                <a:gd name="connsiteY3" fmla="*/ 796970 h 796969"/>
                <a:gd name="connsiteX4" fmla="*/ 0 w 796969"/>
                <a:gd name="connsiteY4" fmla="*/ 398485 h 79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969" h="796969">
                  <a:moveTo>
                    <a:pt x="0" y="398485"/>
                  </a:moveTo>
                  <a:cubicBezTo>
                    <a:pt x="0" y="178408"/>
                    <a:pt x="178408" y="0"/>
                    <a:pt x="398485" y="0"/>
                  </a:cubicBezTo>
                  <a:cubicBezTo>
                    <a:pt x="618562" y="0"/>
                    <a:pt x="796970" y="178408"/>
                    <a:pt x="796970" y="398485"/>
                  </a:cubicBezTo>
                  <a:cubicBezTo>
                    <a:pt x="796970" y="618562"/>
                    <a:pt x="618562" y="796970"/>
                    <a:pt x="398485" y="796970"/>
                  </a:cubicBezTo>
                  <a:cubicBezTo>
                    <a:pt x="178408" y="796970"/>
                    <a:pt x="0" y="618562"/>
                    <a:pt x="0" y="39848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03" tIns="138303" rIns="138303" bIns="138303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700" kern="1200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83442" y="2209777"/>
              <a:ext cx="796969" cy="796969"/>
            </a:xfrm>
            <a:custGeom>
              <a:avLst/>
              <a:gdLst>
                <a:gd name="connsiteX0" fmla="*/ 0 w 796969"/>
                <a:gd name="connsiteY0" fmla="*/ 398485 h 796969"/>
                <a:gd name="connsiteX1" fmla="*/ 398485 w 796969"/>
                <a:gd name="connsiteY1" fmla="*/ 0 h 796969"/>
                <a:gd name="connsiteX2" fmla="*/ 796970 w 796969"/>
                <a:gd name="connsiteY2" fmla="*/ 398485 h 796969"/>
                <a:gd name="connsiteX3" fmla="*/ 398485 w 796969"/>
                <a:gd name="connsiteY3" fmla="*/ 796970 h 796969"/>
                <a:gd name="connsiteX4" fmla="*/ 0 w 796969"/>
                <a:gd name="connsiteY4" fmla="*/ 398485 h 79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969" h="796969">
                  <a:moveTo>
                    <a:pt x="0" y="398485"/>
                  </a:moveTo>
                  <a:cubicBezTo>
                    <a:pt x="0" y="178408"/>
                    <a:pt x="178408" y="0"/>
                    <a:pt x="398485" y="0"/>
                  </a:cubicBezTo>
                  <a:cubicBezTo>
                    <a:pt x="618562" y="0"/>
                    <a:pt x="796970" y="178408"/>
                    <a:pt x="796970" y="398485"/>
                  </a:cubicBezTo>
                  <a:cubicBezTo>
                    <a:pt x="796970" y="618562"/>
                    <a:pt x="618562" y="796970"/>
                    <a:pt x="398485" y="796970"/>
                  </a:cubicBezTo>
                  <a:cubicBezTo>
                    <a:pt x="178408" y="796970"/>
                    <a:pt x="0" y="618562"/>
                    <a:pt x="0" y="39848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303" tIns="138303" rIns="138303" bIns="138303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700" kern="1200"/>
            </a:p>
          </p:txBody>
        </p:sp>
      </p:grpSp>
      <p:sp>
        <p:nvSpPr>
          <p:cNvPr id="24" name="矩形: 圆角 23"/>
          <p:cNvSpPr/>
          <p:nvPr/>
        </p:nvSpPr>
        <p:spPr>
          <a:xfrm>
            <a:off x="6757592" y="1317234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解决</a:t>
            </a:r>
            <a:endParaRPr lang="zh-CN" altLang="en-US" sz="1600"/>
          </a:p>
        </p:txBody>
      </p:sp>
      <p:sp>
        <p:nvSpPr>
          <p:cNvPr id="25" name="矩形 24"/>
          <p:cNvSpPr/>
          <p:nvPr/>
        </p:nvSpPr>
        <p:spPr>
          <a:xfrm>
            <a:off x="6757592" y="1692691"/>
            <a:ext cx="2163338" cy="134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PHP从一开始就提供了MySQL的函数库。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我们程序多次用到函数如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mysql_connect、mysql_query、mysql_fetch_assoc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等，在这过程中不断学习其使用方法，了解其返回类型，如何调用等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6735745" y="3223279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解决</a:t>
            </a:r>
            <a:endParaRPr lang="zh-CN" altLang="en-US" sz="1600"/>
          </a:p>
        </p:txBody>
      </p:sp>
      <p:sp>
        <p:nvSpPr>
          <p:cNvPr id="27" name="矩形 26"/>
          <p:cNvSpPr/>
          <p:nvPr/>
        </p:nvSpPr>
        <p:spPr>
          <a:xfrm>
            <a:off x="6735745" y="3628123"/>
            <a:ext cx="2163338" cy="142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团队合作多次修改前端页面的设计，学习其他优秀的前端设计作品。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小组成员自主学习后端知识，并在开发过程中相互交流，一起解决出现的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bugxiao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3958025" y="1317234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难点</a:t>
            </a:r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3958025" y="1692691"/>
            <a:ext cx="2163338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使用PHP的mysql方法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3936178" y="3223279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难点</a:t>
            </a:r>
            <a:endParaRPr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3936178" y="3628123"/>
            <a:ext cx="2163338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前端页面的设计与布局，后端的数据处理方法。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47769" y="3825788"/>
            <a:ext cx="447638" cy="449618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22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4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5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3029" y="2617074"/>
            <a:ext cx="448125" cy="448125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38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9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1" name="AutoShape 112"/>
          <p:cNvSpPr/>
          <p:nvPr/>
        </p:nvSpPr>
        <p:spPr bwMode="auto">
          <a:xfrm>
            <a:off x="2872176" y="2608263"/>
            <a:ext cx="449620" cy="44763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 flipH="1">
            <a:off x="1657867" y="1398890"/>
            <a:ext cx="448125" cy="448125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5" name="矩形 44"/>
          <p:cNvSpPr/>
          <p:nvPr/>
        </p:nvSpPr>
        <p:spPr bwMode="auto">
          <a:xfrm>
            <a:off x="1303141" y="2569429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技术难点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500187" y="2226375"/>
            <a:ext cx="40944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总结与致谢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214751" y="2182620"/>
            <a:ext cx="4714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14751" y="3293778"/>
            <a:ext cx="4714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878458" y="3511514"/>
            <a:ext cx="1387083" cy="3048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第四</a:t>
            </a:r>
            <a:r>
              <a:rPr lang="zh-CN" altLang="en-US" sz="1400">
                <a:solidFill>
                  <a:schemeClr val="bg1"/>
                </a:solidFill>
              </a:rPr>
              <a:t>单元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92526" y="92912"/>
            <a:ext cx="1783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总结与致谢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3577" y="854878"/>
            <a:ext cx="8656846" cy="17533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3577" y="3062364"/>
            <a:ext cx="8656846" cy="17533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/>
          <p:cNvSpPr/>
          <p:nvPr/>
        </p:nvSpPr>
        <p:spPr>
          <a:xfrm>
            <a:off x="243577" y="854878"/>
            <a:ext cx="2674768" cy="55444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+mj-ea"/>
                <a:ea typeface="+mj-ea"/>
              </a:rPr>
              <a:t>亮点之处</a:t>
            </a:r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8" name="箭头: 五边形 17"/>
          <p:cNvSpPr/>
          <p:nvPr/>
        </p:nvSpPr>
        <p:spPr>
          <a:xfrm>
            <a:off x="243577" y="3062364"/>
            <a:ext cx="2674768" cy="55444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577" y="1513336"/>
            <a:ext cx="8424562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页面设计友好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简洁、结构清晰，易于用户进行操作。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3577" y="2060799"/>
            <a:ext cx="8424562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项目开发完成度较高，能有效的为母婴健康护理提供帮助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3577" y="3694820"/>
            <a:ext cx="8424562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系统整体粘性不高，由于是第一次进行分布式开发，在团队合作上稍有欠缺，导致后期模块整合时比较麻烦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3577" y="4242283"/>
            <a:ext cx="8424562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作为母婴健康系统，本身需要有良好的性能来防范可能出现的任何漏洞，对程序代码本身的安全性相当高，这一方面还需要进一步的工作完善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3860" y="1524000"/>
            <a:ext cx="8650140" cy="15118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92526" y="92912"/>
            <a:ext cx="1783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总结与致谢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351461" y="1235734"/>
            <a:ext cx="4923461" cy="2949166"/>
            <a:chOff x="-365653" y="1268710"/>
            <a:chExt cx="4923461" cy="29491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95" y="1383815"/>
              <a:ext cx="3759486" cy="250650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5653" y="1268710"/>
              <a:ext cx="4923461" cy="2949166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4709160" y="1605280"/>
            <a:ext cx="4434840" cy="134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在系统的开发过程中，充分的</a:t>
            </a:r>
            <a:r>
              <a:rPr lang="zh-CN" altLang="en-US" sz="1050">
                <a:solidFill>
                  <a:schemeClr val="bg1"/>
                </a:solidFill>
              </a:rPr>
              <a:t>学习</a:t>
            </a:r>
            <a:r>
              <a:rPr lang="en-US" altLang="zh-CN" sz="1050">
                <a:solidFill>
                  <a:schemeClr val="bg1"/>
                </a:solidFill>
              </a:rPr>
              <a:t>了开源社区的优秀代码段和设计思想，使用面向对象的编程方式与php结合，完整的实现了系统的需求</a:t>
            </a:r>
            <a:r>
              <a:rPr lang="zh-CN" altLang="en-US" sz="1050">
                <a:solidFill>
                  <a:schemeClr val="bg1"/>
                </a:solidFill>
              </a:rPr>
              <a:t>。在过去几个月的设计和开发过程中，通过小组的团队合作、主动的收集资料，</a:t>
            </a:r>
            <a:r>
              <a:rPr lang="zh-CN" altLang="en-US" sz="1050">
                <a:solidFill>
                  <a:schemeClr val="bg1"/>
                </a:solidFill>
                <a:sym typeface="+mn-ea"/>
              </a:rPr>
              <a:t>整合</a:t>
            </a:r>
            <a:r>
              <a:rPr lang="zh-CN" altLang="en-US" sz="1050">
                <a:solidFill>
                  <a:schemeClr val="bg1"/>
                </a:solidFill>
              </a:rPr>
              <a:t>已有知识的，对构建大型系统有了进一步的认识，更加熟悉在php中使用面向对象的编程思想，对如何进一步提高php与MySQL系统的安全性有了更多的思考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50851" y="1523991"/>
            <a:ext cx="134485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7643" y="3035847"/>
            <a:ext cx="3474713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ker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过程中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使用到了模版和程序分离的模式，对于系统管理员来说，前台的设计工作将变的更加轻松</a:t>
            </a:r>
            <a:r>
              <a:rPr lang="en-US" altLang="zh-CN" sz="1050">
                <a:solidFill>
                  <a:schemeClr val="bg1"/>
                </a:solidFill>
                <a:sym typeface="+mn-ea"/>
              </a:rPr>
              <a:t>。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08586" y="3127611"/>
            <a:ext cx="410674" cy="410674"/>
            <a:chOff x="4596400" y="3279863"/>
            <a:chExt cx="657366" cy="657366"/>
          </a:xfrm>
        </p:grpSpPr>
        <p:sp>
          <p:nvSpPr>
            <p:cNvPr id="30" name="椭圆 29"/>
            <p:cNvSpPr/>
            <p:nvPr/>
          </p:nvSpPr>
          <p:spPr>
            <a:xfrm>
              <a:off x="4596400" y="3279863"/>
              <a:ext cx="657366" cy="657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Group 112"/>
            <p:cNvGrpSpPr/>
            <p:nvPr/>
          </p:nvGrpSpPr>
          <p:grpSpPr>
            <a:xfrm>
              <a:off x="4745193" y="3440014"/>
              <a:ext cx="359779" cy="337063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3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5247643" y="3687909"/>
            <a:ext cx="3474713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优秀的开源数据引擎MySQL本身所具有的良好性能，对于繁杂而且庞大的数据处理有明显的优势，这就为系统的使用提供了稳定性和安全性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808586" y="3779673"/>
            <a:ext cx="410674" cy="410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AutoShape 112"/>
          <p:cNvSpPr/>
          <p:nvPr/>
        </p:nvSpPr>
        <p:spPr bwMode="auto">
          <a:xfrm>
            <a:off x="4890117" y="3861749"/>
            <a:ext cx="247612" cy="24652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7810"/>
          <a:stretch>
            <a:fillRect/>
          </a:stretch>
        </p:blipFill>
        <p:spPr>
          <a:xfrm>
            <a:off x="0" y="3170"/>
            <a:ext cx="9143984" cy="51434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5" y="5"/>
            <a:ext cx="9143999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8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 txBox="1"/>
          <p:nvPr/>
        </p:nvSpPr>
        <p:spPr>
          <a:xfrm>
            <a:off x="3815915" y="1492946"/>
            <a:ext cx="15121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 谢</a:t>
            </a:r>
            <a:endParaRPr lang="en-US" altLang="zh-CN" sz="3600" b="1" dirty="0">
              <a:ln w="63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n w="635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400" dirty="0">
              <a:ln w="6350">
                <a:noFill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1098968" y="2423440"/>
            <a:ext cx="6946063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>
                <a:solidFill>
                  <a:schemeClr val="bg1"/>
                </a:solidFill>
                <a:latin typeface="+mn-ea"/>
              </a:rPr>
              <a:t>谢谢观看</a:t>
            </a:r>
            <a:r>
              <a:rPr lang="en-US" altLang="zh-CN" sz="5400">
                <a:solidFill>
                  <a:schemeClr val="bg1"/>
                </a:solidFill>
                <a:latin typeface="+mn-ea"/>
              </a:rPr>
              <a:t>!</a:t>
            </a:r>
            <a:endParaRPr lang="en-US" altLang="zh-CN" sz="540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57700" y="2415276"/>
            <a:ext cx="228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99902" y="1270540"/>
            <a:ext cx="7344192" cy="3047504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-2" y="0"/>
            <a:ext cx="9144001" cy="80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6"/>
          <p:cNvSpPr txBox="1">
            <a:spLocks noChangeArrowheads="1"/>
          </p:cNvSpPr>
          <p:nvPr/>
        </p:nvSpPr>
        <p:spPr bwMode="auto">
          <a:xfrm>
            <a:off x="764951" y="183333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项目介绍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4951" y="2202668"/>
            <a:ext cx="11068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Project introduction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7962" y="1918037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01</a:t>
            </a:r>
            <a:endParaRPr lang="zh-CN" altLang="en-US" sz="1800">
              <a:latin typeface="+mj-lt"/>
            </a:endParaRPr>
          </a:p>
        </p:txBody>
      </p:sp>
      <p:sp>
        <p:nvSpPr>
          <p:cNvPr id="44" name="文本框 6"/>
          <p:cNvSpPr txBox="1">
            <a:spLocks noChangeArrowheads="1"/>
          </p:cNvSpPr>
          <p:nvPr/>
        </p:nvSpPr>
        <p:spPr bwMode="auto">
          <a:xfrm>
            <a:off x="5594970" y="1838955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项目完成状态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94970" y="2208287"/>
            <a:ext cx="13608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Project completion status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47981" y="1913653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02</a:t>
            </a:r>
            <a:endParaRPr lang="zh-CN" altLang="en-US" sz="1800">
              <a:latin typeface="+mj-lt"/>
            </a:endParaRPr>
          </a:p>
        </p:txBody>
      </p:sp>
      <p:sp>
        <p:nvSpPr>
          <p:cNvPr id="47" name="文本框 6"/>
          <p:cNvSpPr txBox="1">
            <a:spLocks noChangeArrowheads="1"/>
          </p:cNvSpPr>
          <p:nvPr/>
        </p:nvSpPr>
        <p:spPr bwMode="auto">
          <a:xfrm>
            <a:off x="764951" y="3497399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项目技术难点解决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4951" y="3866731"/>
            <a:ext cx="2024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Solve technical difficulties of the project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7962" y="3551570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03</a:t>
            </a:r>
            <a:endParaRPr lang="zh-CN" altLang="en-US" sz="1800">
              <a:latin typeface="+mj-lt"/>
            </a:endParaRPr>
          </a:p>
        </p:txBody>
      </p:sp>
      <p:sp>
        <p:nvSpPr>
          <p:cNvPr id="50" name="文本框 6"/>
          <p:cNvSpPr txBox="1">
            <a:spLocks noChangeArrowheads="1"/>
          </p:cNvSpPr>
          <p:nvPr/>
        </p:nvSpPr>
        <p:spPr bwMode="auto">
          <a:xfrm>
            <a:off x="5594970" y="3551570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项目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总结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94970" y="3920902"/>
            <a:ext cx="9626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Project summary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47981" y="3585214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04</a:t>
            </a:r>
            <a:endParaRPr lang="zh-CN" altLang="en-US" sz="1800">
              <a:latin typeface="+mj-lt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10362" y="107381"/>
            <a:ext cx="2872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  <a:r>
              <a:rPr lang="en-US" altLang="zh-CN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3200" kern="100">
                <a:solidFill>
                  <a:prstClr val="white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kern="100">
              <a:solidFill>
                <a:prstClr val="white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3338387" y="2226375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9220" y="3003203"/>
            <a:ext cx="48164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05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878458" y="3511514"/>
            <a:ext cx="1387083" cy="3048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第一单元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6" b="39118"/>
          <a:stretch>
            <a:fillRect/>
          </a:stretch>
        </p:blipFill>
        <p:spPr>
          <a:xfrm>
            <a:off x="68404" y="870056"/>
            <a:ext cx="9007192" cy="26376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78227" y="92912"/>
            <a:ext cx="20116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项目的背景与意义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5754" y="870056"/>
            <a:ext cx="3727938" cy="26376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母婴行业以母婴人群和准母婴人群及其家庭群体为目标用户。站在整个社会产业的角度，有些产业为所有用户提供某类基本需求，有些产业为某类用户提供某类特定需求，而母婴产业是最终满足特定人群相关多元化需求的一个宽辐射市场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072969" y="1901030"/>
            <a:ext cx="3660723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bg1"/>
                </a:solidFill>
              </a:rPr>
              <a:t>. 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72969" y="869675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的背景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5189809" y="3719081"/>
            <a:ext cx="1230501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+mj-ea"/>
                <a:ea typeface="+mj-ea"/>
              </a:rPr>
              <a:t>项目</a:t>
            </a:r>
            <a:r>
              <a:rPr lang="zh-CN" altLang="en-US" sz="1600">
                <a:solidFill>
                  <a:schemeClr val="accent1"/>
                </a:solidFill>
                <a:latin typeface="+mj-ea"/>
                <a:ea typeface="+mj-ea"/>
              </a:rPr>
              <a:t>的背景</a:t>
            </a:r>
            <a:endParaRPr lang="zh-CN" altLang="en-US" sz="16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89809" y="3977869"/>
            <a:ext cx="4036411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优贝乐母是一个服务类型的网站项目，主要为用户在各个阶段提供相应便利的服务，为用户搭建一个可以相互沟通、学习专业知识等功能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的平台。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2000" y="3795087"/>
            <a:ext cx="500219" cy="500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664044" y="3663246"/>
            <a:ext cx="1230501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+mj-ea"/>
                <a:ea typeface="+mj-ea"/>
              </a:rPr>
              <a:t>项目</a:t>
            </a:r>
            <a:r>
              <a:rPr lang="zh-CN" altLang="en-US" sz="1600">
                <a:solidFill>
                  <a:schemeClr val="accent1"/>
                </a:solidFill>
                <a:latin typeface="+mj-ea"/>
                <a:ea typeface="+mj-ea"/>
              </a:rPr>
              <a:t>的背景</a:t>
            </a:r>
            <a:endParaRPr lang="zh-CN" altLang="en-US" sz="16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4044" y="3915561"/>
            <a:ext cx="4036411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从用户需求的形态来划分，母婴行业可分为产品与服务两大块，分别对应孕育产品及服务、婴童产品及服务；从时间周期顺序来看，母婴市场由备孕、孕、产、育、康复五个阶段构成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404" y="3719081"/>
            <a:ext cx="500219" cy="500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AutoShape 112"/>
          <p:cNvSpPr/>
          <p:nvPr/>
        </p:nvSpPr>
        <p:spPr bwMode="auto">
          <a:xfrm>
            <a:off x="138331" y="3807288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697240" y="3848324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8227" y="92912"/>
            <a:ext cx="20116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的背景与意义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084066" y="1057758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国内母婴健康</a:t>
            </a:r>
            <a:r>
              <a:rPr lang="zh-CN" altLang="en-US" sz="1800" b="1">
                <a:latin typeface="+mj-ea"/>
                <a:ea typeface="+mj-ea"/>
              </a:rPr>
              <a:t>现状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5857498" y="1034509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国外母婴健康</a:t>
            </a:r>
            <a:r>
              <a:rPr lang="zh-CN" altLang="en-US" sz="1800" b="1">
                <a:latin typeface="+mj-ea"/>
                <a:ea typeface="+mj-ea"/>
              </a:rPr>
              <a:t>现状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2216" y="1908994"/>
            <a:ext cx="433953" cy="433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1</a:t>
            </a:r>
            <a:endParaRPr lang="zh-CN" altLang="en-US" sz="140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6666" y="1849965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享二孩政策红利，母婴行业前景可期.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02216" y="2859583"/>
            <a:ext cx="433953" cy="433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2</a:t>
            </a:r>
            <a:endParaRPr lang="zh-CN" altLang="en-US" sz="140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6666" y="2800554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消费升级，母婴产品品质优先.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02216" y="3810172"/>
            <a:ext cx="433953" cy="433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3</a:t>
            </a:r>
            <a:endParaRPr lang="zh-CN" altLang="en-US" sz="14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666" y="3751143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线上线下协同并进，全渠道布局加速发展.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083739" y="1908994"/>
            <a:ext cx="433953" cy="433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1</a:t>
            </a:r>
            <a:endParaRPr lang="zh-CN" altLang="en-US" sz="1400"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58189" y="1849965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整体保障</a:t>
            </a:r>
            <a:r>
              <a:rPr lang="zh-CN" altLang="en-US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水平高于国内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083739" y="2859583"/>
            <a:ext cx="433953" cy="433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2</a:t>
            </a:r>
            <a:endParaRPr lang="zh-CN" altLang="en-US" sz="1400"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8189" y="2800554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国外重视程度越来越高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083739" y="3810172"/>
            <a:ext cx="433953" cy="433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3</a:t>
            </a:r>
            <a:endParaRPr lang="zh-CN" altLang="en-US" sz="1400">
              <a:latin typeface="+mj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58189" y="3751143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现有产品价格体系不合理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8227" y="92912"/>
            <a:ext cx="20116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的背景与意义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6"/>
          <p:cNvSpPr txBox="1">
            <a:spLocks noChangeArrowheads="1"/>
          </p:cNvSpPr>
          <p:nvPr/>
        </p:nvSpPr>
        <p:spPr bwMode="auto">
          <a:xfrm>
            <a:off x="1684276" y="1489015"/>
            <a:ext cx="135275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项目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的意义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9205" y="1847790"/>
            <a:ext cx="2867828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能为母婴健康提供一定的帮助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文本框 6"/>
          <p:cNvSpPr txBox="1">
            <a:spLocks noChangeArrowheads="1"/>
          </p:cNvSpPr>
          <p:nvPr/>
        </p:nvSpPr>
        <p:spPr bwMode="auto">
          <a:xfrm>
            <a:off x="1684276" y="2868423"/>
            <a:ext cx="135275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项目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的意义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205" y="3237755"/>
            <a:ext cx="2867828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锻炼小组成员的个人</a:t>
            </a:r>
            <a:r>
              <a:rPr lang="zh-CN" altLang="en-US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开发能力、提高专业技术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文本框 6"/>
          <p:cNvSpPr txBox="1">
            <a:spLocks noChangeArrowheads="1"/>
          </p:cNvSpPr>
          <p:nvPr/>
        </p:nvSpPr>
        <p:spPr bwMode="auto">
          <a:xfrm>
            <a:off x="6051348" y="1490135"/>
            <a:ext cx="135275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项目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的意义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51348" y="1847789"/>
            <a:ext cx="2496147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能减轻护理母婴过程中的部分压力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jian'qin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文本框 6"/>
          <p:cNvSpPr txBox="1">
            <a:spLocks noChangeArrowheads="1"/>
          </p:cNvSpPr>
          <p:nvPr/>
        </p:nvSpPr>
        <p:spPr bwMode="auto">
          <a:xfrm>
            <a:off x="6051348" y="2869543"/>
            <a:ext cx="135275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项目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的意义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51348" y="3238875"/>
            <a:ext cx="2496147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体验团队开发的氛围，提早接触团队开发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389159" y="1559893"/>
            <a:ext cx="1173876" cy="1173876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63035" y="2733769"/>
            <a:ext cx="1173876" cy="1173876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389159" y="2733769"/>
            <a:ext cx="1173876" cy="117387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563035" y="1559893"/>
            <a:ext cx="1173876" cy="117387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Group 112"/>
          <p:cNvGrpSpPr/>
          <p:nvPr/>
        </p:nvGrpSpPr>
        <p:grpSpPr>
          <a:xfrm>
            <a:off x="4915161" y="1938831"/>
            <a:ext cx="444036" cy="416000"/>
            <a:chOff x="5368132" y="3540125"/>
            <a:chExt cx="465138" cy="435769"/>
          </a:xfrm>
          <a:solidFill>
            <a:schemeClr val="accent1"/>
          </a:solidFill>
        </p:grpSpPr>
        <p:sp>
          <p:nvSpPr>
            <p:cNvPr id="55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6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7" name="AutoShape 112"/>
          <p:cNvSpPr/>
          <p:nvPr/>
        </p:nvSpPr>
        <p:spPr bwMode="auto">
          <a:xfrm>
            <a:off x="3753718" y="1925432"/>
            <a:ext cx="444757" cy="44279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875292" y="3098689"/>
            <a:ext cx="304612" cy="444036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59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0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flipH="1">
            <a:off x="4924060" y="3112707"/>
            <a:ext cx="443278" cy="443278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62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3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779587" y="2226375"/>
            <a:ext cx="35356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项目完成状态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878458" y="3511514"/>
            <a:ext cx="1387083" cy="3048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第二单元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06826" y="92912"/>
            <a:ext cx="15544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项目完成状态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220" y="1192402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08888" y="1192400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73532" y="1192400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1220" y="2912714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11658" y="1591952"/>
            <a:ext cx="1666339" cy="87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功能分解方法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信息建模方法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结构化分析方法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1658" y="1308690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68773" y="1591952"/>
            <a:ext cx="1666339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UML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面向对象建模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68773" y="1308690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33417" y="1587579"/>
            <a:ext cx="1666339" cy="87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PHP WEB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开发技术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数据库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33417" y="1304317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11658" y="3312264"/>
            <a:ext cx="1666339" cy="58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黑盒测试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基于控制流的测试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11658" y="3029002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28364" y="1304317"/>
            <a:ext cx="456636" cy="458656"/>
            <a:chOff x="5394325" y="2859088"/>
            <a:chExt cx="358775" cy="360362"/>
          </a:xfrm>
          <a:solidFill>
            <a:schemeClr val="accent1"/>
          </a:solidFill>
        </p:grpSpPr>
        <p:sp>
          <p:nvSpPr>
            <p:cNvPr id="26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4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AutoShape 112"/>
          <p:cNvSpPr/>
          <p:nvPr/>
        </p:nvSpPr>
        <p:spPr bwMode="auto">
          <a:xfrm>
            <a:off x="3569079" y="1308858"/>
            <a:ext cx="458657" cy="456636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13505" y="3061850"/>
            <a:ext cx="314132" cy="457914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4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 flipH="1">
            <a:off x="442005" y="1359013"/>
            <a:ext cx="457132" cy="457132"/>
            <a:chOff x="2473104" y="2145028"/>
            <a:chExt cx="359165" cy="359165"/>
          </a:xfrm>
          <a:solidFill>
            <a:schemeClr val="accent1"/>
          </a:solidFill>
        </p:grpSpPr>
        <p:sp>
          <p:nvSpPr>
            <p:cNvPr id="55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6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右 5"/>
          <p:cNvSpPr/>
          <p:nvPr/>
        </p:nvSpPr>
        <p:spPr>
          <a:xfrm>
            <a:off x="443639" y="1711315"/>
            <a:ext cx="8256723" cy="1588575"/>
          </a:xfrm>
          <a:prstGeom prst="rightArrow">
            <a:avLst>
              <a:gd name="adj1" fmla="val 50000"/>
              <a:gd name="adj2" fmla="val 57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83403" y="1909542"/>
            <a:ext cx="1170122" cy="1170122"/>
          </a:xfrm>
          <a:prstGeom prst="ellipse">
            <a:avLst/>
          </a:prstGeom>
          <a:ln w="38100">
            <a:solidFill>
              <a:srgbClr val="EEF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722248" y="1909542"/>
            <a:ext cx="1170122" cy="1170122"/>
          </a:xfrm>
          <a:prstGeom prst="ellipse">
            <a:avLst/>
          </a:prstGeom>
          <a:ln w="38100">
            <a:solidFill>
              <a:srgbClr val="EEF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61093" y="1909542"/>
            <a:ext cx="1170122" cy="1170122"/>
          </a:xfrm>
          <a:prstGeom prst="ellipse">
            <a:avLst/>
          </a:prstGeom>
          <a:ln w="38100">
            <a:solidFill>
              <a:srgbClr val="EEF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399939" y="1909542"/>
            <a:ext cx="1170122" cy="1170122"/>
          </a:xfrm>
          <a:prstGeom prst="ellipse">
            <a:avLst/>
          </a:prstGeom>
          <a:ln w="38100">
            <a:solidFill>
              <a:srgbClr val="EEF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90544" y="3482674"/>
            <a:ext cx="1981270" cy="100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完成时间：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2020.1.13-2020.2.24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完成内容：完成了各模块的需求捕获、编写了项目的需求分析说明书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8675" y="3161240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24189" y="1042304"/>
            <a:ext cx="1981270" cy="100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完成时间：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2020.3.5-2020.4.1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完成内容：完善需求分析，编写了项目的概要设计说明书、详细设计说明书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79370" y="535940"/>
            <a:ext cx="167068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架构设计、详细设计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49819" y="3377899"/>
            <a:ext cx="1981270" cy="121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完成时间：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2020.5.2-2020.6.20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完成内容：小组成员进行分布式开发，完成各自模块的开发，基本实现预先设计的功能，并实现项目的整合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486034" y="3161240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994365" y="995387"/>
            <a:ext cx="1981270" cy="100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完成时间：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2020.6.21-2020.6.25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完成内容：小组成员完成对各自开发模块的测试，解决出现的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bug.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12495" y="673953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68611" y="2219091"/>
            <a:ext cx="477395" cy="479507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17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8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9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1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07197" y="2235730"/>
            <a:ext cx="477914" cy="477914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24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5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7" name="AutoShape 112"/>
          <p:cNvSpPr/>
          <p:nvPr/>
        </p:nvSpPr>
        <p:spPr bwMode="auto">
          <a:xfrm>
            <a:off x="6745166" y="2203211"/>
            <a:ext cx="479508" cy="47739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 flipH="1">
            <a:off x="1229507" y="2255646"/>
            <a:ext cx="477914" cy="47791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29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0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2292</Words>
  <Application>WPS 演示</Application>
  <PresentationFormat>全屏显示(16:9)</PresentationFormat>
  <Paragraphs>219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Times New Roman</vt:lpstr>
      <vt:lpstr>Calibri Light</vt:lpstr>
      <vt:lpstr>方正宋刻本秀楷简体</vt:lpstr>
      <vt:lpstr>方正兰亭黑_GBK</vt:lpstr>
      <vt:lpstr>黑体</vt:lpstr>
      <vt:lpstr>Arial</vt:lpstr>
      <vt:lpstr>Gill Sans</vt:lpstr>
      <vt:lpstr>微软雅黑 Light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尾巴</cp:lastModifiedBy>
  <cp:revision>537</cp:revision>
  <dcterms:created xsi:type="dcterms:W3CDTF">2017-05-01T12:27:00Z</dcterms:created>
  <dcterms:modified xsi:type="dcterms:W3CDTF">2020-07-02T07:23:16Z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