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2" r:id="rId3"/>
    <p:sldId id="353" r:id="rId4"/>
    <p:sldId id="368" r:id="rId5"/>
    <p:sldId id="377" r:id="rId6"/>
    <p:sldId id="381" r:id="rId7"/>
    <p:sldId id="383" r:id="rId8"/>
    <p:sldId id="422" r:id="rId9"/>
    <p:sldId id="384" r:id="rId10"/>
    <p:sldId id="408" r:id="rId11"/>
    <p:sldId id="437" r:id="rId12"/>
    <p:sldId id="436" r:id="rId13"/>
    <p:sldId id="385" r:id="rId14"/>
    <p:sldId id="438" r:id="rId15"/>
    <p:sldId id="439" r:id="rId16"/>
    <p:sldId id="400" r:id="rId17"/>
    <p:sldId id="401" r:id="rId18"/>
    <p:sldId id="402" r:id="rId19"/>
    <p:sldId id="386" r:id="rId20"/>
    <p:sldId id="388" r:id="rId21"/>
    <p:sldId id="273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14122C"/>
    <a:srgbClr val="373C43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20" y="62"/>
      </p:cViewPr>
      <p:guideLst>
        <p:guide orient="horz" pos="3094"/>
        <p:guide pos="4400"/>
        <p:guide orient="horz" pos="3117"/>
        <p:guide pos="285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2427628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8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668492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21"/>
          </p:nvPr>
        </p:nvSpPr>
        <p:spPr>
          <a:xfrm>
            <a:off x="6909356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31990" y="2811952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2427628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4668492" y="2811949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6909356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81301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81299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254722" y="2811952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3254723" y="1246906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128146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6128144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23664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197087" y="1380328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070509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97087" y="3011507"/>
            <a:ext cx="5623248" cy="1629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23663" y="3011507"/>
            <a:ext cx="2749826" cy="162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1661987" y="2508597"/>
            <a:ext cx="57708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优贝乐母课程</a:t>
            </a: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报告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018655" y="4497070"/>
            <a:ext cx="1675130" cy="307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18655" y="4482465"/>
            <a:ext cx="1674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负责人：尹世兴</a:t>
            </a:r>
            <a:r>
              <a:rPr lang="zh-CN" altLang="en-US" sz="1600">
                <a:solidFill>
                  <a:schemeClr val="bg1"/>
                </a:solidFill>
              </a:rPr>
              <a:t>  </a:t>
            </a:r>
            <a:r>
              <a:rPr lang="zh-CN" altLang="en-US" sz="1200">
                <a:solidFill>
                  <a:schemeClr val="bg1"/>
                </a:solidFill>
              </a:rPr>
              <a:t>                 </a:t>
            </a:r>
            <a:endParaRPr lang="en-US" altLang="zh-CN" sz="120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22639" y="2464842"/>
            <a:ext cx="4698722" cy="1111158"/>
            <a:chOff x="1885348" y="2376055"/>
            <a:chExt cx="5569528" cy="12330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2849828" y="2053038"/>
            <a:ext cx="344434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计算机与信息科学学院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2017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级 软工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班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图片 1" descr="{78_Y3IV`OUDJ11_@]@M{~4"/>
          <p:cNvPicPr>
            <a:picLocks noChangeAspect="1"/>
          </p:cNvPicPr>
          <p:nvPr/>
        </p:nvPicPr>
        <p:blipFill>
          <a:blip r:embed="rId1"/>
          <a:srcRect l="889" t="11111" r="4364" b="2370"/>
          <a:stretch>
            <a:fillRect/>
          </a:stretch>
        </p:blipFill>
        <p:spPr>
          <a:xfrm>
            <a:off x="3802380" y="385445"/>
            <a:ext cx="1489075" cy="148336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3258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数据库展示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12490" y="65873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数据表展示</a:t>
            </a:r>
            <a:endParaRPr lang="zh-CN" altLang="en-US" sz="1600"/>
          </a:p>
        </p:txBody>
      </p:sp>
      <p:pic>
        <p:nvPicPr>
          <p:cNvPr id="2" name="图片 1" descr="6E8I]HV~K]STZEMZXYQHM[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1197610"/>
            <a:ext cx="2994025" cy="1198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785" y="952500"/>
            <a:ext cx="2877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成绩表，用于存储学生成绩信息</a:t>
            </a:r>
            <a:endParaRPr lang="zh-CN" altLang="en-US" sz="1000"/>
          </a:p>
        </p:txBody>
      </p:sp>
      <p:pic>
        <p:nvPicPr>
          <p:cNvPr id="8" name="图片 7" descr="CP5N~M6$2ISDCDWJ@O_T(Y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20" y="1042670"/>
            <a:ext cx="3065145" cy="15087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44720" y="717550"/>
            <a:ext cx="2764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报名表，用于存储学生是否报名的信息</a:t>
            </a:r>
            <a:endParaRPr lang="zh-CN" altLang="en-US" sz="1000"/>
          </a:p>
        </p:txBody>
      </p:sp>
      <p:pic>
        <p:nvPicPr>
          <p:cNvPr id="10" name="图片 9" descr="7XVY@EAUBL`S`G9XG)IL`X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2933065"/>
            <a:ext cx="2994660" cy="1408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4795" y="4495800"/>
            <a:ext cx="281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学生表，用于存储学生信息</a:t>
            </a:r>
            <a:endParaRPr lang="zh-CN" altLang="en-US" sz="1000"/>
          </a:p>
        </p:txBody>
      </p:sp>
      <p:pic>
        <p:nvPicPr>
          <p:cNvPr id="12" name="图片 11" descr="Q3HA6`WG%7L(}78M%G08EW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205" y="2933065"/>
            <a:ext cx="3046730" cy="14630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83760" y="4460240"/>
            <a:ext cx="3110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教师表，用于存储教师信息</a:t>
            </a:r>
            <a:endParaRPr lang="zh-CN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500187" y="2226375"/>
            <a:ext cx="4094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编码实现与测试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3560" y="2182495"/>
            <a:ext cx="5517515" cy="880110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783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编码实现与测试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40405" y="62571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浏览课程编码</a:t>
            </a:r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140405" y="980856"/>
            <a:ext cx="2163338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下图代码通过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加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实现了浏览课程功能。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 descr="`U82UWVHUSA1ZM~)N_WWD}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1491615"/>
            <a:ext cx="4443095" cy="3105785"/>
          </a:xfrm>
          <a:prstGeom prst="rect">
            <a:avLst/>
          </a:prstGeom>
        </p:spPr>
      </p:pic>
      <p:pic>
        <p:nvPicPr>
          <p:cNvPr id="9" name="图片 8" descr="C_LJ($TT$B{}L1P5C0UOJ}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491615"/>
            <a:ext cx="447611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783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编码实现与测试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27"/>
          <p:cNvSpPr/>
          <p:nvPr/>
        </p:nvSpPr>
        <p:spPr>
          <a:xfrm>
            <a:off x="140405" y="62571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代码测试图</a:t>
            </a:r>
            <a:endParaRPr lang="zh-CN" altLang="en-US" sz="1600"/>
          </a:p>
        </p:txBody>
      </p:sp>
      <p:pic>
        <p:nvPicPr>
          <p:cNvPr id="7" name="图片 6" descr="%}ZR}CETLV@HYQ5Y09A7DN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272540"/>
            <a:ext cx="6508750" cy="3482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7830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编码实现与测试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40405" y="62571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浏览课程编码</a:t>
            </a:r>
            <a:endParaRPr lang="zh-CN" altLang="en-US" sz="1600"/>
          </a:p>
        </p:txBody>
      </p:sp>
      <p:pic>
        <p:nvPicPr>
          <p:cNvPr id="5" name="图片 4" descr="Y~UVQ(]D2YG1V87@I$$~(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1913255"/>
            <a:ext cx="3855085" cy="2857500"/>
          </a:xfrm>
          <a:prstGeom prst="rect">
            <a:avLst/>
          </a:prstGeom>
        </p:spPr>
      </p:pic>
      <p:pic>
        <p:nvPicPr>
          <p:cNvPr id="6" name="图片 5" descr="1IID@N%FQ)A3%NNOUD6MAB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1261745"/>
            <a:ext cx="4954905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7830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编码实现与测试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40405" y="62571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代码测试图</a:t>
            </a:r>
            <a:endParaRPr lang="zh-CN" altLang="en-US" sz="1600"/>
          </a:p>
        </p:txBody>
      </p:sp>
      <p:pic>
        <p:nvPicPr>
          <p:cNvPr id="2" name="图片 1" descr="6H20[$VNE5RSN1EU4C{V%5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1025525"/>
            <a:ext cx="4373245" cy="2291715"/>
          </a:xfrm>
          <a:prstGeom prst="rect">
            <a:avLst/>
          </a:prstGeom>
        </p:spPr>
      </p:pic>
      <p:pic>
        <p:nvPicPr>
          <p:cNvPr id="3" name="图片 2" descr="M@PXG1OLE{EFRDNK~G%DW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10" y="2844165"/>
            <a:ext cx="6413500" cy="1825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7830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编码实现与测试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83585" y="569204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后台管理编码</a:t>
            </a:r>
            <a:endParaRPr lang="zh-CN" altLang="en-US" sz="1600"/>
          </a:p>
        </p:txBody>
      </p:sp>
      <p:pic>
        <p:nvPicPr>
          <p:cNvPr id="3" name="图片 2" descr="5$FTI]L$B%9RJ2KME7NOR5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1866265"/>
            <a:ext cx="3599180" cy="2875915"/>
          </a:xfrm>
          <a:prstGeom prst="rect">
            <a:avLst/>
          </a:prstGeom>
        </p:spPr>
      </p:pic>
      <p:pic>
        <p:nvPicPr>
          <p:cNvPr id="5" name="图片 4" descr="XT[6TR(L34%1(B2OR]TFXG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457325"/>
            <a:ext cx="5293995" cy="3345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27"/>
          <p:cNvSpPr/>
          <p:nvPr/>
        </p:nvSpPr>
        <p:spPr>
          <a:xfrm>
            <a:off x="47060" y="70699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代码测试图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109855" y="10033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编码实现与测试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1800"/>
          </a:p>
        </p:txBody>
      </p:sp>
      <p:pic>
        <p:nvPicPr>
          <p:cNvPr id="3" name="图片 2" descr="@5_$WD}J`T79)JY}H1QF5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1129030"/>
            <a:ext cx="6178550" cy="3754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779587" y="2234630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模块个人总结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050" spc="3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14751" y="2182620"/>
            <a:ext cx="4714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14751" y="3293778"/>
            <a:ext cx="4714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78458" y="3511514"/>
            <a:ext cx="1387083" cy="3048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第四单元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个人总结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577" y="854878"/>
            <a:ext cx="8656846" cy="17533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3577" y="2814079"/>
            <a:ext cx="8656846" cy="17533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/>
          <p:cNvSpPr/>
          <p:nvPr/>
        </p:nvSpPr>
        <p:spPr>
          <a:xfrm>
            <a:off x="243577" y="854878"/>
            <a:ext cx="2674768" cy="55444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+mj-ea"/>
                <a:ea typeface="+mj-ea"/>
              </a:rPr>
              <a:t>亮点之处</a:t>
            </a:r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8" name="箭头: 五边形 17"/>
          <p:cNvSpPr/>
          <p:nvPr/>
        </p:nvSpPr>
        <p:spPr>
          <a:xfrm>
            <a:off x="243577" y="2814079"/>
            <a:ext cx="2674768" cy="55444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577" y="1513336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充分了解到了该模块在实际中的有益性，该模块能够很好的嵌套进优贝乐母网站中成为不可缺少的一部分。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3577" y="1814419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代码运用了足够的技术，对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等技术都大量使用，且未产生明显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bug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6442" y="3539880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页面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设计不够美观，后续可以对界面整体视图进行优化。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6442" y="3840963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代码不够老练，很多地方缺少必要注释，有极大的提升空间。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6"/>
          <p:cNvSpPr txBox="1">
            <a:spLocks noChangeArrowheads="1"/>
          </p:cNvSpPr>
          <p:nvPr/>
        </p:nvSpPr>
        <p:spPr bwMode="auto">
          <a:xfrm>
            <a:off x="764951" y="183333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模块简介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7962" y="1918037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01</a:t>
            </a:r>
            <a:endParaRPr lang="zh-CN" altLang="en-US" sz="1800">
              <a:latin typeface="+mj-lt"/>
            </a:endParaRPr>
          </a:p>
        </p:txBody>
      </p: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5594970" y="1838955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需求分析与建模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47981" y="1913653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02</a:t>
            </a:r>
            <a:endParaRPr lang="zh-CN" altLang="en-US" sz="1800">
              <a:latin typeface="+mj-lt"/>
            </a:endParaRPr>
          </a:p>
        </p:txBody>
      </p:sp>
      <p:sp>
        <p:nvSpPr>
          <p:cNvPr id="47" name="文本框 6"/>
          <p:cNvSpPr txBox="1">
            <a:spLocks noChangeArrowheads="1"/>
          </p:cNvSpPr>
          <p:nvPr/>
        </p:nvSpPr>
        <p:spPr bwMode="auto">
          <a:xfrm>
            <a:off x="764951" y="3497399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编码实现与测试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7962" y="3551570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03</a:t>
            </a:r>
            <a:endParaRPr lang="zh-CN" altLang="en-US" sz="1800">
              <a:latin typeface="+mj-lt"/>
            </a:endParaRPr>
          </a:p>
        </p:txBody>
      </p:sp>
      <p:sp>
        <p:nvSpPr>
          <p:cNvPr id="50" name="文本框 6"/>
          <p:cNvSpPr txBox="1">
            <a:spLocks noChangeArrowheads="1"/>
          </p:cNvSpPr>
          <p:nvPr/>
        </p:nvSpPr>
        <p:spPr bwMode="auto">
          <a:xfrm>
            <a:off x="5594970" y="355157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个人总结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47981" y="3585214"/>
            <a:ext cx="440276" cy="440276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04</a:t>
            </a:r>
            <a:endParaRPr lang="zh-CN" altLang="en-US" sz="1800"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10362" y="107381"/>
            <a:ext cx="2872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r>
              <a:rPr lang="en-US" altLang="zh-CN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3200" kern="100">
                <a:solidFill>
                  <a:prstClr val="white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kern="100">
              <a:solidFill>
                <a:prstClr val="white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7810"/>
          <a:stretch>
            <a:fillRect/>
          </a:stretch>
        </p:blipFill>
        <p:spPr>
          <a:xfrm>
            <a:off x="0" y="3170"/>
            <a:ext cx="9143984" cy="51434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" y="-317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8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 txBox="1"/>
          <p:nvPr/>
        </p:nvSpPr>
        <p:spPr>
          <a:xfrm>
            <a:off x="3437890" y="1493520"/>
            <a:ext cx="22675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个人心得</a:t>
            </a:r>
            <a:endParaRPr lang="en-US" altLang="zh-CN" sz="3600" b="1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Personal experience</a:t>
            </a:r>
            <a:endParaRPr lang="en-US" altLang="zh-CN" sz="1400" dirty="0">
              <a:ln w="6350">
                <a:noFill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57700" y="2415276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99902" y="1270540"/>
            <a:ext cx="7344192" cy="304750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0915" y="2415540"/>
            <a:ext cx="7209155" cy="1656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    </a:t>
            </a:r>
            <a:r>
              <a:rPr lang="zh-CN" sz="1050">
                <a:solidFill>
                  <a:schemeClr val="bg1"/>
                </a:solidFill>
              </a:rPr>
              <a:t>1.在制定网站计划是很重要的，一个好的计划可以详细制定网站的相关内容，成员的分工，为后期的制作节省不少时间。</a:t>
            </a:r>
            <a:endParaRPr lang="zh-CN" sz="105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050">
                <a:solidFill>
                  <a:schemeClr val="bg1"/>
                </a:solidFill>
              </a:rPr>
              <a:t>     2.团队合作的开发网站时组员的协作是一个很难的，队员的水平参差不齐，分配工作是应该详细地说明各角细节，要不然可能出现意想不到的问题。</a:t>
            </a:r>
            <a:endParaRPr lang="zh-CN" altLang="zh-CN" sz="105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050">
                <a:solidFill>
                  <a:schemeClr val="bg1"/>
                </a:solidFill>
              </a:rPr>
              <a:t>     3.制作网站时不能贪图方便，最终要的效果是什么样子，那么开始就要那样做，要不然常常会出现意想不到的问题。</a:t>
            </a:r>
            <a:endParaRPr lang="zh-CN" altLang="zh-CN" sz="105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050">
                <a:solidFill>
                  <a:schemeClr val="bg1"/>
                </a:solidFill>
              </a:rPr>
              <a:t>     4.网络是一个很大的学习空间，事实上很多的问题是可以在上面找到答案的，要学会使用它。</a:t>
            </a:r>
            <a:endParaRPr lang="zh-CN" altLang="zh-CN" sz="105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050">
                <a:solidFill>
                  <a:schemeClr val="bg1"/>
                </a:solidFill>
              </a:rPr>
              <a:t>    </a:t>
            </a:r>
            <a:endParaRPr lang="zh-CN" altLang="zh-CN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338387" y="2226375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模块简介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3135" y="2182495"/>
            <a:ext cx="4699000" cy="886460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6827" y="92912"/>
            <a:ext cx="15544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选课</a:t>
            </a: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模块简介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20700"/>
            <a:ext cx="3728085" cy="322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-46" y="956785"/>
            <a:ext cx="366072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</a:rPr>
              <a:t>    </a:t>
            </a:r>
            <a:r>
              <a:rPr lang="en-US" altLang="zh-CN" sz="1400" kern="0">
                <a:solidFill>
                  <a:schemeClr val="bg1"/>
                </a:solidFill>
              </a:rPr>
              <a:t>     </a:t>
            </a:r>
            <a:r>
              <a:rPr lang="zh-CN" altLang="en-US" sz="1400" kern="0">
                <a:solidFill>
                  <a:schemeClr val="bg1"/>
                </a:solidFill>
              </a:rPr>
              <a:t>该模块主要是为用户提供一个线上选课平台，用户能在该模块中选择自己想要学习的母婴健康方面的课程，来拓宽自身知识面，能够更好的，并且拥有良好的实践操作能力</a:t>
            </a:r>
            <a:r>
              <a:rPr lang="zh-CN" altLang="en-US" sz="1200" kern="0">
                <a:solidFill>
                  <a:schemeClr val="bg1"/>
                </a:solidFill>
              </a:rPr>
              <a:t>。</a:t>
            </a:r>
            <a:endParaRPr lang="zh-CN" altLang="en-US" sz="1200" kern="0">
              <a:solidFill>
                <a:schemeClr val="bg1"/>
              </a:solidFill>
            </a:endParaRPr>
          </a:p>
        </p:txBody>
      </p:sp>
      <p:pic>
        <p:nvPicPr>
          <p:cNvPr id="2" name="图片 1" descr="TEAJ9~(PFZQLK`OCD%JAS%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085" y="520700"/>
            <a:ext cx="5416550" cy="3225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2526" y="92912"/>
            <a:ext cx="1783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开发方法及路线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443639" y="1711315"/>
            <a:ext cx="8256723" cy="1588575"/>
          </a:xfrm>
          <a:prstGeom prst="rightArrow">
            <a:avLst>
              <a:gd name="adj1" fmla="val 50000"/>
              <a:gd name="adj2" fmla="val 57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3403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722248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61093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99939" y="1909542"/>
            <a:ext cx="1170122" cy="1170122"/>
          </a:xfrm>
          <a:prstGeom prst="ellipse">
            <a:avLst/>
          </a:prstGeom>
          <a:ln w="38100">
            <a:solidFill>
              <a:srgbClr val="EEF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0544" y="3482674"/>
            <a:ext cx="1981270" cy="113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通过市场调研发现大多数人母婴健康方面的知识比较欠缺，继续一个完整的课程系统帮助用户更好的学习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母婴健康的专业知识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8675" y="316124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71814" y="945149"/>
            <a:ext cx="1981270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本模块采用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PHP WEB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开发技术，用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html5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进行页面美化，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进行数据的管理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81600" y="661887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7904" y="3482674"/>
            <a:ext cx="1981270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当前模块资源来源：通过网络搜索，视频剪辑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486034" y="316124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94365" y="995387"/>
            <a:ext cx="1981270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与本项目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网站相关性高，对母婴的健康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方面都能提供巨大的帮助。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12495" y="673953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总结报告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68611" y="2219091"/>
            <a:ext cx="477395" cy="479507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17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07197" y="2235730"/>
            <a:ext cx="477914" cy="477914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24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5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7" name="AutoShape 112"/>
          <p:cNvSpPr/>
          <p:nvPr/>
        </p:nvSpPr>
        <p:spPr bwMode="auto">
          <a:xfrm>
            <a:off x="6745166" y="2203211"/>
            <a:ext cx="479508" cy="47739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 flipH="1">
            <a:off x="1229507" y="2255646"/>
            <a:ext cx="477914" cy="47791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9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500187" y="2226375"/>
            <a:ext cx="4094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44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分析与建模</a:t>
            </a:r>
            <a:endParaRPr lang="zh-CN" altLang="en-US" sz="44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3560" y="2182495"/>
            <a:ext cx="5517515" cy="880110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725988" y="765827"/>
            <a:ext cx="1692023" cy="1242813"/>
          </a:xfrm>
          <a:custGeom>
            <a:avLst/>
            <a:gdLst>
              <a:gd name="T0" fmla="*/ 690 w 702"/>
              <a:gd name="T1" fmla="*/ 144 h 517"/>
              <a:gd name="T2" fmla="*/ 358 w 702"/>
              <a:gd name="T3" fmla="*/ 1 h 517"/>
              <a:gd name="T4" fmla="*/ 351 w 702"/>
              <a:gd name="T5" fmla="*/ 0 h 517"/>
              <a:gd name="T6" fmla="*/ 345 w 702"/>
              <a:gd name="T7" fmla="*/ 1 h 517"/>
              <a:gd name="T8" fmla="*/ 12 w 702"/>
              <a:gd name="T9" fmla="*/ 144 h 517"/>
              <a:gd name="T10" fmla="*/ 0 w 702"/>
              <a:gd name="T11" fmla="*/ 164 h 517"/>
              <a:gd name="T12" fmla="*/ 12 w 702"/>
              <a:gd name="T13" fmla="*/ 183 h 517"/>
              <a:gd name="T14" fmla="*/ 345 w 702"/>
              <a:gd name="T15" fmla="*/ 326 h 517"/>
              <a:gd name="T16" fmla="*/ 358 w 702"/>
              <a:gd name="T17" fmla="*/ 326 h 517"/>
              <a:gd name="T18" fmla="*/ 616 w 702"/>
              <a:gd name="T19" fmla="*/ 215 h 517"/>
              <a:gd name="T20" fmla="*/ 616 w 702"/>
              <a:gd name="T21" fmla="*/ 329 h 517"/>
              <a:gd name="T22" fmla="*/ 593 w 702"/>
              <a:gd name="T23" fmla="*/ 370 h 517"/>
              <a:gd name="T24" fmla="*/ 616 w 702"/>
              <a:gd name="T25" fmla="*/ 412 h 517"/>
              <a:gd name="T26" fmla="*/ 616 w 702"/>
              <a:gd name="T27" fmla="*/ 452 h 517"/>
              <a:gd name="T28" fmla="*/ 650 w 702"/>
              <a:gd name="T29" fmla="*/ 452 h 517"/>
              <a:gd name="T30" fmla="*/ 650 w 702"/>
              <a:gd name="T31" fmla="*/ 412 h 517"/>
              <a:gd name="T32" fmla="*/ 674 w 702"/>
              <a:gd name="T33" fmla="*/ 370 h 517"/>
              <a:gd name="T34" fmla="*/ 650 w 702"/>
              <a:gd name="T35" fmla="*/ 329 h 517"/>
              <a:gd name="T36" fmla="*/ 650 w 702"/>
              <a:gd name="T37" fmla="*/ 200 h 517"/>
              <a:gd name="T38" fmla="*/ 690 w 702"/>
              <a:gd name="T39" fmla="*/ 183 h 517"/>
              <a:gd name="T40" fmla="*/ 702 w 702"/>
              <a:gd name="T41" fmla="*/ 164 h 517"/>
              <a:gd name="T42" fmla="*/ 690 w 702"/>
              <a:gd name="T43" fmla="*/ 144 h 517"/>
              <a:gd name="T44" fmla="*/ 351 w 702"/>
              <a:gd name="T45" fmla="*/ 355 h 517"/>
              <a:gd name="T46" fmla="*/ 336 w 702"/>
              <a:gd name="T47" fmla="*/ 352 h 517"/>
              <a:gd name="T48" fmla="*/ 129 w 702"/>
              <a:gd name="T49" fmla="*/ 262 h 517"/>
              <a:gd name="T50" fmla="*/ 129 w 702"/>
              <a:gd name="T51" fmla="*/ 386 h 517"/>
              <a:gd name="T52" fmla="*/ 327 w 702"/>
              <a:gd name="T53" fmla="*/ 517 h 517"/>
              <a:gd name="T54" fmla="*/ 375 w 702"/>
              <a:gd name="T55" fmla="*/ 517 h 517"/>
              <a:gd name="T56" fmla="*/ 574 w 702"/>
              <a:gd name="T57" fmla="*/ 386 h 517"/>
              <a:gd name="T58" fmla="*/ 574 w 702"/>
              <a:gd name="T59" fmla="*/ 262 h 517"/>
              <a:gd name="T60" fmla="*/ 366 w 702"/>
              <a:gd name="T61" fmla="*/ 352 h 517"/>
              <a:gd name="T62" fmla="*/ 351 w 702"/>
              <a:gd name="T63" fmla="*/ 35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2" h="517">
                <a:moveTo>
                  <a:pt x="690" y="144"/>
                </a:moveTo>
                <a:cubicBezTo>
                  <a:pt x="358" y="1"/>
                  <a:pt x="358" y="1"/>
                  <a:pt x="358" y="1"/>
                </a:cubicBezTo>
                <a:cubicBezTo>
                  <a:pt x="356" y="0"/>
                  <a:pt x="353" y="0"/>
                  <a:pt x="351" y="0"/>
                </a:cubicBezTo>
                <a:cubicBezTo>
                  <a:pt x="349" y="0"/>
                  <a:pt x="347" y="0"/>
                  <a:pt x="345" y="1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5" y="147"/>
                  <a:pt x="0" y="155"/>
                  <a:pt x="0" y="164"/>
                </a:cubicBezTo>
                <a:cubicBezTo>
                  <a:pt x="0" y="172"/>
                  <a:pt x="5" y="180"/>
                  <a:pt x="12" y="183"/>
                </a:cubicBezTo>
                <a:cubicBezTo>
                  <a:pt x="345" y="326"/>
                  <a:pt x="345" y="326"/>
                  <a:pt x="345" y="326"/>
                </a:cubicBezTo>
                <a:cubicBezTo>
                  <a:pt x="349" y="328"/>
                  <a:pt x="354" y="328"/>
                  <a:pt x="358" y="326"/>
                </a:cubicBezTo>
                <a:cubicBezTo>
                  <a:pt x="616" y="215"/>
                  <a:pt x="616" y="215"/>
                  <a:pt x="616" y="215"/>
                </a:cubicBezTo>
                <a:cubicBezTo>
                  <a:pt x="616" y="329"/>
                  <a:pt x="616" y="329"/>
                  <a:pt x="616" y="329"/>
                </a:cubicBezTo>
                <a:cubicBezTo>
                  <a:pt x="602" y="336"/>
                  <a:pt x="593" y="352"/>
                  <a:pt x="593" y="370"/>
                </a:cubicBezTo>
                <a:cubicBezTo>
                  <a:pt x="593" y="389"/>
                  <a:pt x="602" y="405"/>
                  <a:pt x="616" y="412"/>
                </a:cubicBezTo>
                <a:cubicBezTo>
                  <a:pt x="616" y="452"/>
                  <a:pt x="616" y="452"/>
                  <a:pt x="616" y="452"/>
                </a:cubicBezTo>
                <a:cubicBezTo>
                  <a:pt x="650" y="452"/>
                  <a:pt x="650" y="452"/>
                  <a:pt x="650" y="452"/>
                </a:cubicBezTo>
                <a:cubicBezTo>
                  <a:pt x="650" y="412"/>
                  <a:pt x="650" y="412"/>
                  <a:pt x="650" y="412"/>
                </a:cubicBezTo>
                <a:cubicBezTo>
                  <a:pt x="664" y="405"/>
                  <a:pt x="674" y="389"/>
                  <a:pt x="674" y="370"/>
                </a:cubicBezTo>
                <a:cubicBezTo>
                  <a:pt x="674" y="352"/>
                  <a:pt x="664" y="336"/>
                  <a:pt x="650" y="329"/>
                </a:cubicBezTo>
                <a:cubicBezTo>
                  <a:pt x="650" y="200"/>
                  <a:pt x="650" y="200"/>
                  <a:pt x="650" y="200"/>
                </a:cubicBezTo>
                <a:cubicBezTo>
                  <a:pt x="690" y="183"/>
                  <a:pt x="690" y="183"/>
                  <a:pt x="690" y="183"/>
                </a:cubicBezTo>
                <a:cubicBezTo>
                  <a:pt x="697" y="180"/>
                  <a:pt x="702" y="172"/>
                  <a:pt x="702" y="164"/>
                </a:cubicBezTo>
                <a:cubicBezTo>
                  <a:pt x="702" y="155"/>
                  <a:pt x="697" y="147"/>
                  <a:pt x="690" y="144"/>
                </a:cubicBezTo>
                <a:close/>
                <a:moveTo>
                  <a:pt x="351" y="355"/>
                </a:moveTo>
                <a:cubicBezTo>
                  <a:pt x="346" y="355"/>
                  <a:pt x="341" y="354"/>
                  <a:pt x="336" y="352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29" y="386"/>
                  <a:pt x="129" y="386"/>
                  <a:pt x="129" y="386"/>
                </a:cubicBezTo>
                <a:cubicBezTo>
                  <a:pt x="129" y="487"/>
                  <a:pt x="280" y="517"/>
                  <a:pt x="327" y="517"/>
                </a:cubicBezTo>
                <a:cubicBezTo>
                  <a:pt x="375" y="517"/>
                  <a:pt x="375" y="517"/>
                  <a:pt x="375" y="517"/>
                </a:cubicBezTo>
                <a:cubicBezTo>
                  <a:pt x="410" y="517"/>
                  <a:pt x="574" y="487"/>
                  <a:pt x="574" y="386"/>
                </a:cubicBezTo>
                <a:cubicBezTo>
                  <a:pt x="574" y="262"/>
                  <a:pt x="574" y="262"/>
                  <a:pt x="574" y="262"/>
                </a:cubicBezTo>
                <a:cubicBezTo>
                  <a:pt x="366" y="352"/>
                  <a:pt x="366" y="352"/>
                  <a:pt x="366" y="352"/>
                </a:cubicBezTo>
                <a:cubicBezTo>
                  <a:pt x="361" y="354"/>
                  <a:pt x="356" y="355"/>
                  <a:pt x="351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2526" y="92912"/>
            <a:ext cx="1783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的功能分析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220" y="119240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08888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73532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1220" y="2912714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73532" y="291271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1658" y="1591952"/>
            <a:ext cx="1666339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教师与学生通过此功能可以查看所有的课程信息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1555" y="1308735"/>
            <a:ext cx="18395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用户浏览课程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68773" y="1591952"/>
            <a:ext cx="1666339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教师与学生通过此功能可以查询特定条件的课程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68775" y="1308735"/>
            <a:ext cx="15925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用户查询课程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33417" y="1587579"/>
            <a:ext cx="1666339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教师与学生可以通过此功能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修改自己的个人信息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33590" y="1304290"/>
            <a:ext cx="16668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用户修改信息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11658" y="3312264"/>
            <a:ext cx="1666339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学生通过此功能可以查看自己的课程成绩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11555" y="3028950"/>
            <a:ext cx="17856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学生用户查成绩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33417" y="3307891"/>
            <a:ext cx="1666339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负责管理用户以及课程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33417" y="3024629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28364" y="1304317"/>
            <a:ext cx="456636" cy="458656"/>
            <a:chOff x="5394325" y="2859088"/>
            <a:chExt cx="358775" cy="360362"/>
          </a:xfrm>
          <a:solidFill>
            <a:schemeClr val="accent1"/>
          </a:solidFill>
        </p:grpSpPr>
        <p:sp>
          <p:nvSpPr>
            <p:cNvPr id="26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AutoShape 112"/>
          <p:cNvSpPr/>
          <p:nvPr/>
        </p:nvSpPr>
        <p:spPr bwMode="auto">
          <a:xfrm>
            <a:off x="3569079" y="1308858"/>
            <a:ext cx="458657" cy="456636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13505" y="3061850"/>
            <a:ext cx="314132" cy="457914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4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flipH="1">
            <a:off x="442005" y="1359013"/>
            <a:ext cx="457132" cy="457132"/>
            <a:chOff x="2473104" y="2145028"/>
            <a:chExt cx="359165" cy="359165"/>
          </a:xfrm>
          <a:solidFill>
            <a:schemeClr val="accent1"/>
          </a:solidFill>
        </p:grpSpPr>
        <p:sp>
          <p:nvSpPr>
            <p:cNvPr id="5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7" name="Group 38"/>
          <p:cNvGrpSpPr>
            <a:grpSpLocks noChangeAspect="1"/>
          </p:cNvGrpSpPr>
          <p:nvPr/>
        </p:nvGrpSpPr>
        <p:grpSpPr bwMode="auto">
          <a:xfrm>
            <a:off x="6528320" y="3017021"/>
            <a:ext cx="406148" cy="463227"/>
            <a:chOff x="1643" y="2607"/>
            <a:chExt cx="370" cy="422"/>
          </a:xfrm>
          <a:solidFill>
            <a:schemeClr val="accent1"/>
          </a:solidFill>
        </p:grpSpPr>
        <p:sp>
          <p:nvSpPr>
            <p:cNvPr id="58" name="Freeform 39"/>
            <p:cNvSpPr>
              <a:spLocks noEditPoints="1"/>
            </p:cNvSpPr>
            <p:nvPr/>
          </p:nvSpPr>
          <p:spPr bwMode="auto">
            <a:xfrm>
              <a:off x="1643" y="2607"/>
              <a:ext cx="370" cy="422"/>
            </a:xfrm>
            <a:custGeom>
              <a:avLst/>
              <a:gdLst>
                <a:gd name="T0" fmla="*/ 627 w 639"/>
                <a:gd name="T1" fmla="*/ 707 h 730"/>
                <a:gd name="T2" fmla="*/ 615 w 639"/>
                <a:gd name="T3" fmla="*/ 707 h 730"/>
                <a:gd name="T4" fmla="*/ 615 w 639"/>
                <a:gd name="T5" fmla="*/ 615 h 730"/>
                <a:gd name="T6" fmla="*/ 638 w 639"/>
                <a:gd name="T7" fmla="*/ 593 h 730"/>
                <a:gd name="T8" fmla="*/ 638 w 639"/>
                <a:gd name="T9" fmla="*/ 46 h 730"/>
                <a:gd name="T10" fmla="*/ 593 w 639"/>
                <a:gd name="T11" fmla="*/ 0 h 730"/>
                <a:gd name="T12" fmla="*/ 45 w 639"/>
                <a:gd name="T13" fmla="*/ 0 h 730"/>
                <a:gd name="T14" fmla="*/ 0 w 639"/>
                <a:gd name="T15" fmla="*/ 46 h 730"/>
                <a:gd name="T16" fmla="*/ 0 w 639"/>
                <a:gd name="T17" fmla="*/ 661 h 730"/>
                <a:gd name="T18" fmla="*/ 68 w 639"/>
                <a:gd name="T19" fmla="*/ 730 h 730"/>
                <a:gd name="T20" fmla="*/ 627 w 639"/>
                <a:gd name="T21" fmla="*/ 730 h 730"/>
                <a:gd name="T22" fmla="*/ 639 w 639"/>
                <a:gd name="T23" fmla="*/ 718 h 730"/>
                <a:gd name="T24" fmla="*/ 627 w 639"/>
                <a:gd name="T25" fmla="*/ 707 h 730"/>
                <a:gd name="T26" fmla="*/ 33 w 639"/>
                <a:gd name="T27" fmla="*/ 56 h 730"/>
                <a:gd name="T28" fmla="*/ 33 w 639"/>
                <a:gd name="T29" fmla="*/ 56 h 730"/>
                <a:gd name="T30" fmla="*/ 56 w 639"/>
                <a:gd name="T31" fmla="*/ 33 h 730"/>
                <a:gd name="T32" fmla="*/ 91 w 639"/>
                <a:gd name="T33" fmla="*/ 33 h 730"/>
                <a:gd name="T34" fmla="*/ 91 w 639"/>
                <a:gd name="T35" fmla="*/ 582 h 730"/>
                <a:gd name="T36" fmla="*/ 68 w 639"/>
                <a:gd name="T37" fmla="*/ 582 h 730"/>
                <a:gd name="T38" fmla="*/ 33 w 639"/>
                <a:gd name="T39" fmla="*/ 592 h 730"/>
                <a:gd name="T40" fmla="*/ 33 w 639"/>
                <a:gd name="T41" fmla="*/ 56 h 730"/>
                <a:gd name="T42" fmla="*/ 582 w 639"/>
                <a:gd name="T43" fmla="*/ 697 h 730"/>
                <a:gd name="T44" fmla="*/ 68 w 639"/>
                <a:gd name="T45" fmla="*/ 697 h 730"/>
                <a:gd name="T46" fmla="*/ 31 w 639"/>
                <a:gd name="T47" fmla="*/ 656 h 730"/>
                <a:gd name="T48" fmla="*/ 68 w 639"/>
                <a:gd name="T49" fmla="*/ 616 h 730"/>
                <a:gd name="T50" fmla="*/ 582 w 639"/>
                <a:gd name="T51" fmla="*/ 616 h 730"/>
                <a:gd name="T52" fmla="*/ 582 w 639"/>
                <a:gd name="T53" fmla="*/ 697 h 730"/>
                <a:gd name="T54" fmla="*/ 605 w 639"/>
                <a:gd name="T55" fmla="*/ 582 h 730"/>
                <a:gd name="T56" fmla="*/ 125 w 639"/>
                <a:gd name="T57" fmla="*/ 582 h 730"/>
                <a:gd name="T58" fmla="*/ 125 w 639"/>
                <a:gd name="T59" fmla="*/ 33 h 730"/>
                <a:gd name="T60" fmla="*/ 582 w 639"/>
                <a:gd name="T61" fmla="*/ 33 h 730"/>
                <a:gd name="T62" fmla="*/ 605 w 639"/>
                <a:gd name="T63" fmla="*/ 56 h 730"/>
                <a:gd name="T64" fmla="*/ 605 w 639"/>
                <a:gd name="T65" fmla="*/ 58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9" h="730">
                  <a:moveTo>
                    <a:pt x="627" y="707"/>
                  </a:moveTo>
                  <a:cubicBezTo>
                    <a:pt x="615" y="707"/>
                    <a:pt x="615" y="707"/>
                    <a:pt x="615" y="707"/>
                  </a:cubicBezTo>
                  <a:cubicBezTo>
                    <a:pt x="615" y="615"/>
                    <a:pt x="615" y="615"/>
                    <a:pt x="615" y="615"/>
                  </a:cubicBezTo>
                  <a:cubicBezTo>
                    <a:pt x="628" y="616"/>
                    <a:pt x="638" y="605"/>
                    <a:pt x="638" y="593"/>
                  </a:cubicBezTo>
                  <a:cubicBezTo>
                    <a:pt x="638" y="46"/>
                    <a:pt x="638" y="46"/>
                    <a:pt x="638" y="46"/>
                  </a:cubicBezTo>
                  <a:cubicBezTo>
                    <a:pt x="638" y="21"/>
                    <a:pt x="618" y="0"/>
                    <a:pt x="59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0" y="699"/>
                    <a:pt x="31" y="730"/>
                    <a:pt x="68" y="730"/>
                  </a:cubicBezTo>
                  <a:cubicBezTo>
                    <a:pt x="627" y="730"/>
                    <a:pt x="627" y="730"/>
                    <a:pt x="627" y="730"/>
                  </a:cubicBezTo>
                  <a:cubicBezTo>
                    <a:pt x="633" y="730"/>
                    <a:pt x="639" y="725"/>
                    <a:pt x="639" y="718"/>
                  </a:cubicBezTo>
                  <a:cubicBezTo>
                    <a:pt x="639" y="712"/>
                    <a:pt x="633" y="707"/>
                    <a:pt x="627" y="707"/>
                  </a:cubicBezTo>
                  <a:close/>
                  <a:moveTo>
                    <a:pt x="33" y="56"/>
                  </a:moveTo>
                  <a:cubicBezTo>
                    <a:pt x="33" y="56"/>
                    <a:pt x="33" y="56"/>
                    <a:pt x="33" y="56"/>
                  </a:cubicBezTo>
                  <a:cubicBezTo>
                    <a:pt x="33" y="44"/>
                    <a:pt x="44" y="33"/>
                    <a:pt x="56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582"/>
                    <a:pt x="91" y="582"/>
                    <a:pt x="91" y="582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51" y="582"/>
                    <a:pt x="47" y="582"/>
                    <a:pt x="33" y="592"/>
                  </a:cubicBezTo>
                  <a:lnTo>
                    <a:pt x="33" y="56"/>
                  </a:lnTo>
                  <a:close/>
                  <a:moveTo>
                    <a:pt x="582" y="697"/>
                  </a:moveTo>
                  <a:cubicBezTo>
                    <a:pt x="68" y="697"/>
                    <a:pt x="68" y="697"/>
                    <a:pt x="68" y="697"/>
                  </a:cubicBezTo>
                  <a:cubicBezTo>
                    <a:pt x="43" y="697"/>
                    <a:pt x="31" y="681"/>
                    <a:pt x="31" y="656"/>
                  </a:cubicBezTo>
                  <a:cubicBezTo>
                    <a:pt x="31" y="631"/>
                    <a:pt x="43" y="616"/>
                    <a:pt x="68" y="616"/>
                  </a:cubicBezTo>
                  <a:cubicBezTo>
                    <a:pt x="582" y="616"/>
                    <a:pt x="582" y="616"/>
                    <a:pt x="582" y="616"/>
                  </a:cubicBezTo>
                  <a:lnTo>
                    <a:pt x="582" y="697"/>
                  </a:lnTo>
                  <a:close/>
                  <a:moveTo>
                    <a:pt x="605" y="582"/>
                  </a:moveTo>
                  <a:cubicBezTo>
                    <a:pt x="125" y="582"/>
                    <a:pt x="125" y="582"/>
                    <a:pt x="125" y="582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595" y="33"/>
                    <a:pt x="605" y="44"/>
                    <a:pt x="605" y="56"/>
                  </a:cubicBezTo>
                  <a:lnTo>
                    <a:pt x="605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1758" y="2775"/>
              <a:ext cx="139" cy="15"/>
            </a:xfrm>
            <a:custGeom>
              <a:avLst/>
              <a:gdLst>
                <a:gd name="T0" fmla="*/ 228 w 240"/>
                <a:gd name="T1" fmla="*/ 0 h 25"/>
                <a:gd name="T2" fmla="*/ 12 w 240"/>
                <a:gd name="T3" fmla="*/ 0 h 25"/>
                <a:gd name="T4" fmla="*/ 0 w 240"/>
                <a:gd name="T5" fmla="*/ 12 h 25"/>
                <a:gd name="T6" fmla="*/ 12 w 240"/>
                <a:gd name="T7" fmla="*/ 25 h 25"/>
                <a:gd name="T8" fmla="*/ 228 w 240"/>
                <a:gd name="T9" fmla="*/ 25 h 25"/>
                <a:gd name="T10" fmla="*/ 240 w 240"/>
                <a:gd name="T11" fmla="*/ 12 h 25"/>
                <a:gd name="T12" fmla="*/ 228 w 24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5">
                  <a:moveTo>
                    <a:pt x="22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34" y="25"/>
                    <a:pt x="240" y="20"/>
                    <a:pt x="240" y="12"/>
                  </a:cubicBezTo>
                  <a:cubicBezTo>
                    <a:pt x="240" y="5"/>
                    <a:pt x="234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1758" y="2735"/>
              <a:ext cx="185" cy="15"/>
            </a:xfrm>
            <a:custGeom>
              <a:avLst/>
              <a:gdLst>
                <a:gd name="T0" fmla="*/ 308 w 320"/>
                <a:gd name="T1" fmla="*/ 0 h 26"/>
                <a:gd name="T2" fmla="*/ 12 w 320"/>
                <a:gd name="T3" fmla="*/ 0 h 26"/>
                <a:gd name="T4" fmla="*/ 0 w 320"/>
                <a:gd name="T5" fmla="*/ 13 h 26"/>
                <a:gd name="T6" fmla="*/ 12 w 320"/>
                <a:gd name="T7" fmla="*/ 26 h 26"/>
                <a:gd name="T8" fmla="*/ 308 w 320"/>
                <a:gd name="T9" fmla="*/ 26 h 26"/>
                <a:gd name="T10" fmla="*/ 320 w 320"/>
                <a:gd name="T11" fmla="*/ 13 h 26"/>
                <a:gd name="T12" fmla="*/ 308 w 320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26">
                  <a:moveTo>
                    <a:pt x="3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14" y="26"/>
                    <a:pt x="320" y="20"/>
                    <a:pt x="320" y="13"/>
                  </a:cubicBezTo>
                  <a:cubicBezTo>
                    <a:pt x="320" y="6"/>
                    <a:pt x="314" y="0"/>
                    <a:pt x="3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2"/>
            <p:cNvSpPr/>
            <p:nvPr/>
          </p:nvSpPr>
          <p:spPr bwMode="auto">
            <a:xfrm>
              <a:off x="1758" y="2696"/>
              <a:ext cx="93" cy="14"/>
            </a:xfrm>
            <a:custGeom>
              <a:avLst/>
              <a:gdLst>
                <a:gd name="T0" fmla="*/ 12 w 160"/>
                <a:gd name="T1" fmla="*/ 25 h 25"/>
                <a:gd name="T2" fmla="*/ 148 w 160"/>
                <a:gd name="T3" fmla="*/ 25 h 25"/>
                <a:gd name="T4" fmla="*/ 160 w 160"/>
                <a:gd name="T5" fmla="*/ 13 h 25"/>
                <a:gd name="T6" fmla="*/ 148 w 160"/>
                <a:gd name="T7" fmla="*/ 0 h 25"/>
                <a:gd name="T8" fmla="*/ 12 w 160"/>
                <a:gd name="T9" fmla="*/ 0 h 25"/>
                <a:gd name="T10" fmla="*/ 0 w 160"/>
                <a:gd name="T11" fmla="*/ 13 h 25"/>
                <a:gd name="T12" fmla="*/ 12 w 160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5">
                  <a:moveTo>
                    <a:pt x="12" y="25"/>
                  </a:moveTo>
                  <a:cubicBezTo>
                    <a:pt x="148" y="25"/>
                    <a:pt x="148" y="25"/>
                    <a:pt x="148" y="25"/>
                  </a:cubicBezTo>
                  <a:cubicBezTo>
                    <a:pt x="155" y="25"/>
                    <a:pt x="160" y="19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309060" y="2912714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45935" y="3061850"/>
            <a:ext cx="314132" cy="457914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971290" y="3093720"/>
            <a:ext cx="1509395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教师用户录成绩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27805" y="3392805"/>
            <a:ext cx="151574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教师通过此功能可以录入课程成绩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3258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模块的建模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4" name="画布 84"/>
          <p:cNvGrpSpPr/>
          <p:nvPr/>
        </p:nvGrpSpPr>
        <p:grpSpPr>
          <a:xfrm>
            <a:off x="473075" y="664845"/>
            <a:ext cx="2339975" cy="3505200"/>
            <a:chOff x="0" y="0"/>
            <a:chExt cx="3210560" cy="4368800"/>
          </a:xfrm>
        </p:grpSpPr>
        <p:sp>
          <p:nvSpPr>
            <p:cNvPr id="2" name="画布 84"/>
            <p:cNvSpPr>
              <a:spLocks noChangeAspect="1"/>
            </p:cNvSpPr>
            <p:nvPr/>
          </p:nvSpPr>
          <p:spPr>
            <a:xfrm>
              <a:off x="0" y="0"/>
              <a:ext cx="3210560" cy="4368800"/>
            </a:xfrm>
            <a:noFill/>
            <a:ln>
              <a:noFill/>
            </a:ln>
          </p:spPr>
        </p:sp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>
              <a:off x="578256" y="3075472"/>
              <a:ext cx="1941413" cy="29750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主界面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>
              <a:off x="919710" y="5092"/>
              <a:ext cx="1371140" cy="297509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登录界面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auto">
            <a:xfrm>
              <a:off x="919586" y="599440"/>
              <a:ext cx="1371387" cy="29718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用户权限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5" name="AutoShape 7"/>
            <p:cNvSpPr>
              <a:spLocks noChangeArrowheads="1"/>
            </p:cNvSpPr>
            <p:nvPr/>
          </p:nvSpPr>
          <p:spPr bwMode="auto">
            <a:xfrm>
              <a:off x="805301" y="4066199"/>
              <a:ext cx="1485549" cy="297509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结束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5048" y="1292860"/>
              <a:ext cx="572112" cy="2971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学生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1262854" y="1292860"/>
              <a:ext cx="571271" cy="2971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教师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8" name="AutoShape 10"/>
            <p:cNvSpPr>
              <a:spLocks noChangeArrowheads="1"/>
            </p:cNvSpPr>
            <p:nvPr/>
          </p:nvSpPr>
          <p:spPr bwMode="auto">
            <a:xfrm>
              <a:off x="2519818" y="1292860"/>
              <a:ext cx="685694" cy="2971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管理员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" name="AutoShape 11"/>
            <p:cNvSpPr>
              <a:spLocks noChangeArrowheads="1"/>
            </p:cNvSpPr>
            <p:nvPr/>
          </p:nvSpPr>
          <p:spPr bwMode="auto">
            <a:xfrm>
              <a:off x="805301" y="2085473"/>
              <a:ext cx="1485549" cy="59429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登录验证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0" name="AutoShape 12"/>
            <p:cNvSpPr>
              <a:spLocks noChangeArrowheads="1"/>
            </p:cNvSpPr>
            <p:nvPr/>
          </p:nvSpPr>
          <p:spPr bwMode="auto">
            <a:xfrm>
              <a:off x="577369" y="3571563"/>
              <a:ext cx="1941413" cy="29750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操作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71" name="AutoShape 13"/>
            <p:cNvCxnSpPr>
              <a:cxnSpLocks noChangeShapeType="1"/>
              <a:endCxn id="66" idx="0"/>
            </p:cNvCxnSpPr>
            <p:nvPr/>
          </p:nvCxnSpPr>
          <p:spPr bwMode="auto">
            <a:xfrm rot="16200000" flipH="1" flipV="1">
              <a:off x="750913" y="436808"/>
              <a:ext cx="396240" cy="1315017"/>
            </a:xfrm>
            <a:prstGeom prst="bentConnector3">
              <a:avLst>
                <a:gd name="adj1" fmla="val 42306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</p:spPr>
        </p:cxnSp>
        <p:cxnSp>
          <p:nvCxnSpPr>
            <p:cNvPr id="72" name="AutoShape 14"/>
            <p:cNvCxnSpPr>
              <a:cxnSpLocks noChangeShapeType="1"/>
              <a:endCxn id="68" idx="0"/>
            </p:cNvCxnSpPr>
            <p:nvPr/>
          </p:nvCxnSpPr>
          <p:spPr bwMode="auto">
            <a:xfrm rot="5400000" flipV="1">
              <a:off x="2035642" y="466258"/>
              <a:ext cx="396240" cy="1256965"/>
            </a:xfrm>
            <a:prstGeom prst="bentConnector3">
              <a:avLst>
                <a:gd name="adj1" fmla="val 42144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</p:spPr>
        </p:cxnSp>
        <p:cxnSp>
          <p:nvCxnSpPr>
            <p:cNvPr id="73" name="AutoShape 15"/>
            <p:cNvCxnSpPr>
              <a:cxnSpLocks noChangeShapeType="1"/>
            </p:cNvCxnSpPr>
            <p:nvPr/>
          </p:nvCxnSpPr>
          <p:spPr bwMode="auto">
            <a:xfrm>
              <a:off x="348315" y="1590040"/>
              <a:ext cx="1143383" cy="198120"/>
            </a:xfrm>
            <a:prstGeom prst="bentConnector3">
              <a:avLst>
                <a:gd name="adj1" fmla="val 56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</p:spPr>
        </p:cxnSp>
        <p:cxnSp>
          <p:nvCxnSpPr>
            <p:cNvPr id="74" name="AutoShape 16"/>
            <p:cNvCxnSpPr>
              <a:cxnSpLocks noChangeShapeType="1"/>
            </p:cNvCxnSpPr>
            <p:nvPr/>
          </p:nvCxnSpPr>
          <p:spPr bwMode="auto">
            <a:xfrm rot="10800000" flipV="1">
              <a:off x="1491699" y="1590040"/>
              <a:ext cx="1371387" cy="198120"/>
            </a:xfrm>
            <a:prstGeom prst="bentConnector3">
              <a:avLst>
                <a:gd name="adj1" fmla="val -51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</p:spPr>
        </p:cxnSp>
        <p:cxnSp>
          <p:nvCxnSpPr>
            <p:cNvPr id="75" name="AutoShape 17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1605280" y="302260"/>
              <a:ext cx="0" cy="2967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76" name="AutoShape 18"/>
            <p:cNvCxnSpPr>
              <a:cxnSpLocks noChangeShapeType="1"/>
              <a:stCxn id="64" idx="2"/>
            </p:cNvCxnSpPr>
            <p:nvPr/>
          </p:nvCxnSpPr>
          <p:spPr bwMode="auto">
            <a:xfrm>
              <a:off x="1605280" y="896620"/>
              <a:ext cx="841" cy="396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77" name="AutoShape 19"/>
            <p:cNvCxnSpPr>
              <a:cxnSpLocks noChangeShapeType="1"/>
              <a:stCxn id="67" idx="2"/>
              <a:endCxn id="3" idx="0"/>
            </p:cNvCxnSpPr>
            <p:nvPr/>
          </p:nvCxnSpPr>
          <p:spPr bwMode="auto">
            <a:xfrm>
              <a:off x="1548910" y="1590040"/>
              <a:ext cx="0" cy="495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78" name="AutoShape 20"/>
            <p:cNvCxnSpPr>
              <a:cxnSpLocks noChangeShapeType="1"/>
              <a:stCxn id="3" idx="2"/>
              <a:endCxn id="62" idx="0"/>
            </p:cNvCxnSpPr>
            <p:nvPr/>
          </p:nvCxnSpPr>
          <p:spPr bwMode="auto">
            <a:xfrm>
              <a:off x="1548835" y="2680004"/>
              <a:ext cx="887" cy="3957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79" name="AutoShape 21"/>
            <p:cNvCxnSpPr>
              <a:cxnSpLocks noChangeShapeType="1"/>
              <a:stCxn id="62" idx="2"/>
              <a:endCxn id="70" idx="0"/>
            </p:cNvCxnSpPr>
            <p:nvPr/>
          </p:nvCxnSpPr>
          <p:spPr bwMode="auto">
            <a:xfrm flipH="1">
              <a:off x="1548460" y="3373120"/>
              <a:ext cx="887" cy="1985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80" name="AutoShape 22"/>
            <p:cNvCxnSpPr>
              <a:cxnSpLocks noChangeShapeType="1"/>
              <a:stCxn id="70" idx="2"/>
              <a:endCxn id="65" idx="0"/>
            </p:cNvCxnSpPr>
            <p:nvPr/>
          </p:nvCxnSpPr>
          <p:spPr bwMode="auto">
            <a:xfrm>
              <a:off x="1548460" y="3869147"/>
              <a:ext cx="0" cy="197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81" name="AutoShape 23"/>
            <p:cNvCxnSpPr>
              <a:cxnSpLocks noChangeShapeType="1"/>
              <a:stCxn id="3" idx="3"/>
            </p:cNvCxnSpPr>
            <p:nvPr/>
          </p:nvCxnSpPr>
          <p:spPr bwMode="auto">
            <a:xfrm flipH="1" flipV="1">
              <a:off x="1604335" y="1887947"/>
              <a:ext cx="686535" cy="495300"/>
            </a:xfrm>
            <a:prstGeom prst="bentConnector3">
              <a:avLst>
                <a:gd name="adj1" fmla="val -33208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</p:spPr>
        </p:cxn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1605280" y="2679700"/>
              <a:ext cx="343267" cy="2971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Ｙ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2519818" y="1986280"/>
              <a:ext cx="342426" cy="2971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Ｎ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59815" y="4284345"/>
            <a:ext cx="18434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模块流程图</a:t>
            </a:r>
            <a:endParaRPr lang="zh-CN" altLang="en-US"/>
          </a:p>
        </p:txBody>
      </p:sp>
      <p:grpSp>
        <p:nvGrpSpPr>
          <p:cNvPr id="61" name="画布 61"/>
          <p:cNvGrpSpPr/>
          <p:nvPr/>
        </p:nvGrpSpPr>
        <p:grpSpPr>
          <a:xfrm>
            <a:off x="4402455" y="461010"/>
            <a:ext cx="4202430" cy="4353560"/>
            <a:chOff x="0" y="0"/>
            <a:chExt cx="5602605" cy="5955665"/>
          </a:xfrm>
        </p:grpSpPr>
        <p:sp>
          <p:nvSpPr>
            <p:cNvPr id="6" name="画布 61"/>
            <p:cNvSpPr>
              <a:spLocks noChangeAspect="1"/>
            </p:cNvSpPr>
            <p:nvPr/>
          </p:nvSpPr>
          <p:spPr>
            <a:xfrm>
              <a:off x="0" y="0"/>
              <a:ext cx="5602605" cy="5955665"/>
            </a:xfrm>
            <a:noFill/>
            <a:ln>
              <a:noFill/>
            </a:ln>
          </p:spPr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1828821" y="198127"/>
              <a:ext cx="1716045" cy="297191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优贝乐母</a:t>
              </a:r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选课系统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>
              <a:off x="228918" y="1287826"/>
              <a:ext cx="342536" cy="1485953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登录功能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1828821" y="1287826"/>
              <a:ext cx="339169" cy="1480873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学生管理功能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" name="AutoShape 31"/>
            <p:cNvSpPr>
              <a:spLocks noChangeArrowheads="1"/>
            </p:cNvSpPr>
            <p:nvPr/>
          </p:nvSpPr>
          <p:spPr bwMode="auto">
            <a:xfrm>
              <a:off x="3200647" y="1287826"/>
              <a:ext cx="343377" cy="1485953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教师管理功能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>
              <a:off x="4571631" y="1287826"/>
              <a:ext cx="343377" cy="1485953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管理员管理功能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" name="AutoShape 33"/>
            <p:cNvSpPr>
              <a:spLocks noChangeArrowheads="1"/>
            </p:cNvSpPr>
            <p:nvPr/>
          </p:nvSpPr>
          <p:spPr bwMode="auto">
            <a:xfrm>
              <a:off x="228918" y="3368160"/>
              <a:ext cx="341694" cy="8915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/>
          </p:nvSpPr>
          <p:spPr bwMode="auto">
            <a:xfrm>
              <a:off x="2742811" y="4755049"/>
              <a:ext cx="344219" cy="8915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密码修改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3" name="AutoShape 35"/>
            <p:cNvCxnSpPr>
              <a:cxnSpLocks noChangeShapeType="1"/>
              <a:stCxn id="27" idx="2"/>
              <a:endCxn id="31" idx="0"/>
            </p:cNvCxnSpPr>
            <p:nvPr/>
          </p:nvCxnSpPr>
          <p:spPr bwMode="auto">
            <a:xfrm rot="5400000">
              <a:off x="103416" y="3070125"/>
              <a:ext cx="594381" cy="8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34" name="AutoShape 36"/>
            <p:cNvCxnSpPr>
              <a:cxnSpLocks noChangeShapeType="1"/>
              <a:stCxn id="50" idx="2"/>
              <a:endCxn id="32" idx="0"/>
            </p:cNvCxnSpPr>
            <p:nvPr/>
          </p:nvCxnSpPr>
          <p:spPr bwMode="auto">
            <a:xfrm rot="16200000" flipH="1">
              <a:off x="2716372" y="4556080"/>
              <a:ext cx="396254" cy="168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sp>
          <p:nvSpPr>
            <p:cNvPr id="35" name="AutoShape 37"/>
            <p:cNvSpPr>
              <a:spLocks noChangeArrowheads="1"/>
            </p:cNvSpPr>
            <p:nvPr/>
          </p:nvSpPr>
          <p:spPr bwMode="auto">
            <a:xfrm>
              <a:off x="2285816" y="3368160"/>
              <a:ext cx="342536" cy="89157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已选课程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1371826" y="3368160"/>
              <a:ext cx="342536" cy="89157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浏览</a:t>
              </a:r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课程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828821" y="3368160"/>
              <a:ext cx="342536" cy="89157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查询成绩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913990" y="3368160"/>
              <a:ext cx="344219" cy="89157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学生信息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9" name="AutoShape 41"/>
            <p:cNvCxnSpPr>
              <a:cxnSpLocks noChangeShapeType="1"/>
              <a:stCxn id="28" idx="2"/>
              <a:endCxn id="37" idx="0"/>
            </p:cNvCxnSpPr>
            <p:nvPr/>
          </p:nvCxnSpPr>
          <p:spPr bwMode="auto">
            <a:xfrm>
              <a:off x="1997985" y="2768698"/>
              <a:ext cx="2525" cy="599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40" name="AutoShape 42"/>
            <p:cNvCxnSpPr>
              <a:cxnSpLocks noChangeShapeType="1"/>
              <a:endCxn id="36" idx="0"/>
            </p:cNvCxnSpPr>
            <p:nvPr/>
          </p:nvCxnSpPr>
          <p:spPr bwMode="auto">
            <a:xfrm rot="10800000" flipV="1">
              <a:off x="1542673" y="2971906"/>
              <a:ext cx="518432" cy="39625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41" name="AutoShape 43"/>
            <p:cNvCxnSpPr>
              <a:cxnSpLocks noChangeShapeType="1"/>
              <a:endCxn id="35" idx="0"/>
            </p:cNvCxnSpPr>
            <p:nvPr/>
          </p:nvCxnSpPr>
          <p:spPr bwMode="auto">
            <a:xfrm>
              <a:off x="1944122" y="2971906"/>
              <a:ext cx="513383" cy="39625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42" name="AutoShape 44"/>
            <p:cNvCxnSpPr>
              <a:cxnSpLocks noChangeShapeType="1"/>
              <a:endCxn id="38" idx="0"/>
            </p:cNvCxnSpPr>
            <p:nvPr/>
          </p:nvCxnSpPr>
          <p:spPr bwMode="auto">
            <a:xfrm rot="10800000" flipV="1">
              <a:off x="1085678" y="2971906"/>
              <a:ext cx="627842" cy="39625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43" name="AutoShape 45"/>
            <p:cNvCxnSpPr>
              <a:cxnSpLocks noChangeShapeType="1"/>
            </p:cNvCxnSpPr>
            <p:nvPr/>
          </p:nvCxnSpPr>
          <p:spPr bwMode="auto">
            <a:xfrm flipH="1">
              <a:off x="2057739" y="495318"/>
              <a:ext cx="2525" cy="7925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44" name="AutoShape 46"/>
            <p:cNvCxnSpPr>
              <a:cxnSpLocks noChangeShapeType="1"/>
            </p:cNvCxnSpPr>
            <p:nvPr/>
          </p:nvCxnSpPr>
          <p:spPr bwMode="auto">
            <a:xfrm>
              <a:off x="3315106" y="792508"/>
              <a:ext cx="842" cy="4970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45" name="AutoShape 47"/>
            <p:cNvCxnSpPr>
              <a:cxnSpLocks noChangeShapeType="1"/>
              <a:endCxn id="27" idx="0"/>
            </p:cNvCxnSpPr>
            <p:nvPr/>
          </p:nvCxnSpPr>
          <p:spPr bwMode="auto">
            <a:xfrm rot="10800000" flipV="1">
              <a:off x="400607" y="792508"/>
              <a:ext cx="1657132" cy="49531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46" name="AutoShape 48"/>
            <p:cNvCxnSpPr>
              <a:cxnSpLocks noChangeShapeType="1"/>
              <a:endCxn id="30" idx="0"/>
            </p:cNvCxnSpPr>
            <p:nvPr/>
          </p:nvCxnSpPr>
          <p:spPr bwMode="auto">
            <a:xfrm>
              <a:off x="2057739" y="792508"/>
              <a:ext cx="2685581" cy="49531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sp>
          <p:nvSpPr>
            <p:cNvPr id="47" name="AutoShape 49"/>
            <p:cNvSpPr>
              <a:spLocks noChangeArrowheads="1"/>
            </p:cNvSpPr>
            <p:nvPr/>
          </p:nvSpPr>
          <p:spPr bwMode="auto">
            <a:xfrm>
              <a:off x="913990" y="4755049"/>
              <a:ext cx="343377" cy="914432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密码修改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48" name="AutoShape 50"/>
            <p:cNvCxnSpPr>
              <a:cxnSpLocks noChangeShapeType="1"/>
              <a:stCxn id="38" idx="2"/>
              <a:endCxn id="47" idx="0"/>
            </p:cNvCxnSpPr>
            <p:nvPr/>
          </p:nvCxnSpPr>
          <p:spPr bwMode="auto">
            <a:xfrm rot="5400000">
              <a:off x="838440" y="4506969"/>
              <a:ext cx="495318" cy="8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49" name="AutoShape 51"/>
            <p:cNvSpPr>
              <a:spLocks noChangeArrowheads="1"/>
            </p:cNvSpPr>
            <p:nvPr/>
          </p:nvSpPr>
          <p:spPr bwMode="auto">
            <a:xfrm>
              <a:off x="3656800" y="3368160"/>
              <a:ext cx="343377" cy="990635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已发课程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742811" y="3368160"/>
              <a:ext cx="342536" cy="99063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教师信息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0647" y="3368160"/>
              <a:ext cx="341694" cy="99063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发布课程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52" name="AutoShape 54"/>
            <p:cNvCxnSpPr>
              <a:cxnSpLocks noChangeShapeType="1"/>
            </p:cNvCxnSpPr>
            <p:nvPr/>
          </p:nvCxnSpPr>
          <p:spPr bwMode="auto">
            <a:xfrm>
              <a:off x="3368969" y="2769545"/>
              <a:ext cx="2525" cy="5986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53" name="AutoShape 55"/>
            <p:cNvCxnSpPr>
              <a:cxnSpLocks noChangeShapeType="1"/>
            </p:cNvCxnSpPr>
            <p:nvPr/>
          </p:nvCxnSpPr>
          <p:spPr bwMode="auto">
            <a:xfrm rot="10800000" flipV="1">
              <a:off x="2913658" y="2971059"/>
              <a:ext cx="515908" cy="397101"/>
            </a:xfrm>
            <a:prstGeom prst="bentConnector3">
              <a:avLst>
                <a:gd name="adj1" fmla="val 99750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54" name="AutoShape 56"/>
            <p:cNvCxnSpPr>
              <a:cxnSpLocks noChangeShapeType="1"/>
            </p:cNvCxnSpPr>
            <p:nvPr/>
          </p:nvCxnSpPr>
          <p:spPr bwMode="auto">
            <a:xfrm>
              <a:off x="3316789" y="2971059"/>
              <a:ext cx="512541" cy="397101"/>
            </a:xfrm>
            <a:prstGeom prst="bentConnector3">
              <a:avLst>
                <a:gd name="adj1" fmla="val 100250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sp>
          <p:nvSpPr>
            <p:cNvPr id="55" name="AutoShape 57"/>
            <p:cNvSpPr>
              <a:spLocks noChangeArrowheads="1"/>
            </p:cNvSpPr>
            <p:nvPr/>
          </p:nvSpPr>
          <p:spPr bwMode="auto">
            <a:xfrm>
              <a:off x="5089222" y="3371546"/>
              <a:ext cx="341694" cy="987248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课程信息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4174391" y="3371546"/>
              <a:ext cx="343377" cy="98724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教师信息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4631386" y="3371546"/>
              <a:ext cx="342536" cy="98724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altLang="zh-CN" sz="9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学生信息</a:t>
              </a:r>
              <a:endParaRPr lang="en-US" altLang="zh-CN" sz="9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58" name="AutoShape 60"/>
            <p:cNvCxnSpPr>
              <a:cxnSpLocks noChangeShapeType="1"/>
            </p:cNvCxnSpPr>
            <p:nvPr/>
          </p:nvCxnSpPr>
          <p:spPr bwMode="auto">
            <a:xfrm>
              <a:off x="4800550" y="2773779"/>
              <a:ext cx="2525" cy="5977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59" name="AutoShape 61"/>
            <p:cNvCxnSpPr>
              <a:cxnSpLocks noChangeShapeType="1"/>
            </p:cNvCxnSpPr>
            <p:nvPr/>
          </p:nvCxnSpPr>
          <p:spPr bwMode="auto">
            <a:xfrm rot="10800000" flipV="1">
              <a:off x="4345238" y="2975292"/>
              <a:ext cx="515908" cy="396254"/>
            </a:xfrm>
            <a:prstGeom prst="bentConnector3">
              <a:avLst>
                <a:gd name="adj1" fmla="val 49940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60" name="AutoShape 62"/>
            <p:cNvCxnSpPr>
              <a:cxnSpLocks noChangeShapeType="1"/>
            </p:cNvCxnSpPr>
            <p:nvPr/>
          </p:nvCxnSpPr>
          <p:spPr bwMode="auto">
            <a:xfrm>
              <a:off x="4747528" y="2975292"/>
              <a:ext cx="512541" cy="39625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</p:spPr>
        </p:cxnSp>
      </p:grpSp>
      <p:sp>
        <p:nvSpPr>
          <p:cNvPr id="8" name="文本框 7"/>
          <p:cNvSpPr txBox="1"/>
          <p:nvPr/>
        </p:nvSpPr>
        <p:spPr>
          <a:xfrm>
            <a:off x="7441565" y="4170045"/>
            <a:ext cx="112585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模块功能图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13258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数据库展示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12490" y="65873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数据表展示</a:t>
            </a:r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183515" y="962660"/>
            <a:ext cx="516763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本模块一共运用了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张数据表的数据。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_IXA1PWO9G$O~PRDCWL22B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1586865"/>
            <a:ext cx="3001645" cy="1204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2410" y="1356995"/>
            <a:ext cx="27717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后台管理员信息表，用于存储管理员账号密码</a:t>
            </a:r>
            <a:endParaRPr lang="zh-CN" altLang="en-US" sz="900"/>
          </a:p>
        </p:txBody>
      </p:sp>
      <p:pic>
        <p:nvPicPr>
          <p:cNvPr id="8" name="图片 7" descr="7(4M@5JQ2[_0}]_G[9{9[7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45" y="1553845"/>
            <a:ext cx="3357880" cy="1237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40225" y="1139825"/>
            <a:ext cx="3250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班级信息表，用于存储班级号、班级名</a:t>
            </a:r>
            <a:endParaRPr lang="zh-CN" altLang="en-US" sz="1000"/>
          </a:p>
        </p:txBody>
      </p:sp>
      <p:pic>
        <p:nvPicPr>
          <p:cNvPr id="10" name="图片 9" descr="IFC9EN`LP043C[0[28V7Z8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" y="2939415"/>
            <a:ext cx="2451100" cy="1960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3355" y="4932045"/>
            <a:ext cx="2532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课程信息表，用于存储母婴课程信息</a:t>
            </a:r>
            <a:endParaRPr lang="zh-CN" altLang="en-US" sz="1000"/>
          </a:p>
        </p:txBody>
      </p:sp>
      <p:pic>
        <p:nvPicPr>
          <p:cNvPr id="12" name="图片 11" descr="OI]1@3V7R@$7SAUE~@LHK~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35" y="3362325"/>
            <a:ext cx="2988945" cy="13468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92955" y="4796790"/>
            <a:ext cx="22517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部门表，用户存储开课部门信息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1361</Words>
  <Application>WPS 演示</Application>
  <PresentationFormat>全屏显示(16:9)</PresentationFormat>
  <Paragraphs>227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Calibri Light</vt:lpstr>
      <vt:lpstr>方正宋刻本秀楷简体</vt:lpstr>
      <vt:lpstr>方正兰亭黑_GBK</vt:lpstr>
      <vt:lpstr>黑体</vt:lpstr>
      <vt:lpstr>Gill Sans</vt:lpstr>
      <vt:lpstr>Arial</vt:lpstr>
      <vt:lpstr>微软雅黑 Light</vt:lpstr>
      <vt:lpstr>Arial Unicode MS</vt:lpstr>
      <vt:lpstr>Calibri</vt:lpstr>
      <vt:lpstr>Segoe Print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尾巴</cp:lastModifiedBy>
  <cp:revision>536</cp:revision>
  <dcterms:created xsi:type="dcterms:W3CDTF">2017-05-01T12:27:00Z</dcterms:created>
  <dcterms:modified xsi:type="dcterms:W3CDTF">2020-07-01T16:32:46Z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