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2" r:id="rId3"/>
    <p:sldId id="353" r:id="rId4"/>
    <p:sldId id="368" r:id="rId5"/>
    <p:sldId id="407" r:id="rId6"/>
    <p:sldId id="434" r:id="rId7"/>
    <p:sldId id="435" r:id="rId8"/>
    <p:sldId id="379" r:id="rId9"/>
    <p:sldId id="400" r:id="rId10"/>
    <p:sldId id="401" r:id="rId11"/>
    <p:sldId id="402" r:id="rId12"/>
    <p:sldId id="403" r:id="rId13"/>
    <p:sldId id="405" r:id="rId14"/>
    <p:sldId id="437" r:id="rId15"/>
    <p:sldId id="423" r:id="rId16"/>
    <p:sldId id="424" r:id="rId17"/>
    <p:sldId id="425" r:id="rId18"/>
    <p:sldId id="426" r:id="rId19"/>
    <p:sldId id="380" r:id="rId20"/>
    <p:sldId id="408" r:id="rId21"/>
    <p:sldId id="409" r:id="rId22"/>
    <p:sldId id="418" r:id="rId23"/>
    <p:sldId id="419" r:id="rId24"/>
    <p:sldId id="420" r:id="rId25"/>
    <p:sldId id="421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14122C"/>
    <a:srgbClr val="373C43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20" y="62"/>
      </p:cViewPr>
      <p:guideLst>
        <p:guide orient="horz" pos="3029"/>
        <p:guide pos="4360"/>
        <p:guide orient="horz" pos="3145"/>
        <p:guide pos="2894"/>
        <p:guide orient="horz" pos="16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338387" y="2508597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商城模块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089400" y="3645535"/>
            <a:ext cx="629285" cy="307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41140" y="3661410"/>
            <a:ext cx="67754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陈云德                   </a:t>
            </a:r>
            <a:endParaRPr lang="en-US" altLang="zh-CN" sz="120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22639" y="2464842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2849828" y="2053038"/>
            <a:ext cx="34443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计算机与信息科学学院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2017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级 软工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图片 1" descr="{78_Y3IV`OUDJ11_@]@M{~4"/>
          <p:cNvPicPr>
            <a:picLocks noChangeAspect="1"/>
          </p:cNvPicPr>
          <p:nvPr/>
        </p:nvPicPr>
        <p:blipFill>
          <a:blip r:embed="rId1"/>
          <a:srcRect l="889" t="11111" r="4364" b="2370"/>
          <a:stretch>
            <a:fillRect/>
          </a:stretch>
        </p:blipFill>
        <p:spPr>
          <a:xfrm>
            <a:off x="3659505" y="514985"/>
            <a:ext cx="1489075" cy="148336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系统数据流程图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1220" y="1621790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选择商品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2925" y="1621790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8320" y="1621790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商品购买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3415" y="1560830"/>
            <a:ext cx="56261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流程图: 文档 18"/>
          <p:cNvSpPr/>
          <p:nvPr/>
        </p:nvSpPr>
        <p:spPr>
          <a:xfrm>
            <a:off x="6946900" y="2620645"/>
            <a:ext cx="1125855" cy="6845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63110" y="2620645"/>
            <a:ext cx="844550" cy="639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1220" y="2761615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订单信息存储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53560" y="4165600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发货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78320" y="4165600"/>
            <a:ext cx="1263015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收款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18" idx="6"/>
            <a:endCxn id="5" idx="1"/>
          </p:cNvCxnSpPr>
          <p:nvPr/>
        </p:nvCxnSpPr>
        <p:spPr>
          <a:xfrm>
            <a:off x="1216025" y="1800860"/>
            <a:ext cx="925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8" idx="1"/>
          </p:cNvCxnSpPr>
          <p:nvPr/>
        </p:nvCxnSpPr>
        <p:spPr>
          <a:xfrm>
            <a:off x="3404235" y="1800860"/>
            <a:ext cx="948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9" idx="1"/>
          </p:cNvCxnSpPr>
          <p:nvPr/>
        </p:nvCxnSpPr>
        <p:spPr>
          <a:xfrm>
            <a:off x="5615940" y="1800860"/>
            <a:ext cx="1262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9" idx="0"/>
          </p:cNvCxnSpPr>
          <p:nvPr/>
        </p:nvCxnSpPr>
        <p:spPr>
          <a:xfrm>
            <a:off x="7510145" y="1979295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5" idx="0"/>
          </p:cNvCxnSpPr>
          <p:nvPr/>
        </p:nvCxnSpPr>
        <p:spPr>
          <a:xfrm>
            <a:off x="7510145" y="3260090"/>
            <a:ext cx="0" cy="90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1"/>
          </p:cNvCxnSpPr>
          <p:nvPr/>
        </p:nvCxnSpPr>
        <p:spPr>
          <a:xfrm flipH="1" flipV="1">
            <a:off x="5507355" y="4332605"/>
            <a:ext cx="137096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1"/>
            <a:endCxn id="22" idx="6"/>
          </p:cNvCxnSpPr>
          <p:nvPr/>
        </p:nvCxnSpPr>
        <p:spPr>
          <a:xfrm flipH="1" flipV="1">
            <a:off x="5407660" y="2940685"/>
            <a:ext cx="153924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2"/>
            <a:endCxn id="23" idx="3"/>
          </p:cNvCxnSpPr>
          <p:nvPr/>
        </p:nvCxnSpPr>
        <p:spPr>
          <a:xfrm flipH="1">
            <a:off x="3404235" y="2940685"/>
            <a:ext cx="1158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商品选购</a:t>
            </a:r>
            <a:r>
              <a:rPr lang="en-US" altLang="zh-CN" sz="1800" b="1">
                <a:latin typeface="+mj-ea"/>
                <a:ea typeface="+mj-ea"/>
              </a:rPr>
              <a:t>-</a:t>
            </a:r>
            <a:r>
              <a:rPr lang="zh-CN" altLang="en-US" sz="1800" b="1">
                <a:latin typeface="+mj-ea"/>
                <a:ea typeface="+mj-ea"/>
              </a:rPr>
              <a:t>用例图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59405" y="2572385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选购商品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61035" y="2073275"/>
            <a:ext cx="479425" cy="486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0210" y="2765425"/>
            <a:ext cx="107251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</p:cNvCxnSpPr>
          <p:nvPr/>
        </p:nvCxnSpPr>
        <p:spPr>
          <a:xfrm flipH="1">
            <a:off x="897255" y="2559685"/>
            <a:ext cx="381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35305" y="3090545"/>
            <a:ext cx="380365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9635" y="3084830"/>
            <a:ext cx="334645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19885" y="2849245"/>
            <a:ext cx="105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128895" y="3374390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28895" y="2009140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浏览商品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4236720" y="2249170"/>
            <a:ext cx="892175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 flipH="1" flipV="1">
            <a:off x="4244340" y="3008630"/>
            <a:ext cx="884555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商品管理</a:t>
            </a:r>
            <a:r>
              <a:rPr lang="en-US" altLang="zh-CN" sz="1800" b="1">
                <a:latin typeface="+mj-ea"/>
                <a:ea typeface="+mj-ea"/>
              </a:rPr>
              <a:t>-</a:t>
            </a:r>
            <a:r>
              <a:rPr lang="zh-CN" altLang="en-US" sz="1800" b="1">
                <a:latin typeface="+mj-ea"/>
                <a:ea typeface="+mj-ea"/>
              </a:rPr>
              <a:t>用例图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9405" y="2572385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</a:t>
            </a:r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1035" y="2073275"/>
            <a:ext cx="479425" cy="486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10210" y="2765425"/>
            <a:ext cx="107251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4"/>
          </p:cNvCxnSpPr>
          <p:nvPr/>
        </p:nvCxnSpPr>
        <p:spPr>
          <a:xfrm flipH="1">
            <a:off x="897255" y="2559685"/>
            <a:ext cx="381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35305" y="3090545"/>
            <a:ext cx="380365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89635" y="3084830"/>
            <a:ext cx="334645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19885" y="2849245"/>
            <a:ext cx="105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387340" y="3359150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修改商品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86375" y="1948180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添加</a:t>
            </a:r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168140" y="2188210"/>
            <a:ext cx="1118235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 flipV="1">
            <a:off x="4229100" y="2940050"/>
            <a:ext cx="1158240" cy="65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86375" y="2605405"/>
            <a:ext cx="1353820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删除</a:t>
            </a:r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flipH="1" flipV="1">
            <a:off x="4297680" y="2803525"/>
            <a:ext cx="988695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1"/>
          <p:cNvSpPr/>
          <p:nvPr/>
        </p:nvSpPr>
        <p:spPr>
          <a:xfrm>
            <a:off x="91561" y="68374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实体分析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260" y="1236345"/>
            <a:ext cx="88385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根据网上商城的总体设计，我们定义了网上商城整个系统分为三个模块。由此我们可以首先确定该统中的实体：管理员、会员、商品、活动，订单共</a:t>
            </a:r>
            <a:r>
              <a:rPr lang="en-US" altLang="zh-CN"/>
              <a:t>5</a:t>
            </a:r>
            <a:r>
              <a:rPr lang="zh-CN" altLang="en-US"/>
              <a:t>个实体。</a:t>
            </a:r>
            <a:endParaRPr lang="zh-CN" altLang="en-US"/>
          </a:p>
          <a:p>
            <a:r>
              <a:rPr lang="zh-CN" altLang="en-US"/>
              <a:t>1.管理员实体。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.商品实体。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活动实体。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会员实体。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订单实体。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8" name="图片 7" descr="8VU)H93CI9A%AQA{$J@VG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261745"/>
            <a:ext cx="5591175" cy="3577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管理员信息表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商品详细</a:t>
            </a:r>
            <a:r>
              <a:rPr lang="zh-CN" altLang="en-US"/>
              <a:t>信息表</a:t>
            </a:r>
            <a:endParaRPr lang="zh-CN" altLang="en-US"/>
          </a:p>
        </p:txBody>
      </p:sp>
      <p:pic>
        <p:nvPicPr>
          <p:cNvPr id="7" name="图片 6" descr="YV5445{62D2Q7H]RHX}L4(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1246505"/>
            <a:ext cx="553402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商品活动</a:t>
            </a:r>
            <a:r>
              <a:rPr lang="zh-CN" altLang="en-US"/>
              <a:t>信息表</a:t>
            </a:r>
            <a:endParaRPr lang="zh-CN" altLang="en-US"/>
          </a:p>
        </p:txBody>
      </p:sp>
      <p:pic>
        <p:nvPicPr>
          <p:cNvPr id="5" name="图片 4" descr="MH`_`RVCRBXXVGL(%VS%SZ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1366520"/>
            <a:ext cx="64293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各类相关</a:t>
            </a:r>
            <a:r>
              <a:rPr lang="zh-CN" altLang="en-US"/>
              <a:t>信息表</a:t>
            </a:r>
            <a:endParaRPr lang="zh-CN" altLang="en-US"/>
          </a:p>
        </p:txBody>
      </p:sp>
      <p:pic>
        <p:nvPicPr>
          <p:cNvPr id="6" name="图片 5" descr="0W2[)D9WK4X_C9X6%3(EC{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931035"/>
            <a:ext cx="2196465" cy="1093470"/>
          </a:xfrm>
          <a:prstGeom prst="rect">
            <a:avLst/>
          </a:prstGeom>
        </p:spPr>
      </p:pic>
      <p:pic>
        <p:nvPicPr>
          <p:cNvPr id="8" name="图片 7" descr="V67$O{9W{([81VJ1)C7V5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15" y="1931035"/>
            <a:ext cx="2874010" cy="1093470"/>
          </a:xfrm>
          <a:prstGeom prst="rect">
            <a:avLst/>
          </a:prstGeom>
        </p:spPr>
      </p:pic>
      <p:pic>
        <p:nvPicPr>
          <p:cNvPr id="15" name="图片 14" descr="U${11O4C{CT{6IZF5M7C)N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5" y="3261995"/>
            <a:ext cx="2806700" cy="1024890"/>
          </a:xfrm>
          <a:prstGeom prst="rect">
            <a:avLst/>
          </a:prstGeom>
        </p:spPr>
      </p:pic>
      <p:pic>
        <p:nvPicPr>
          <p:cNvPr id="17" name="图片 16" descr="]Y%TV78O5_E7T){{$)$1KN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415" y="3261995"/>
            <a:ext cx="2874010" cy="1027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6585" y="1464310"/>
            <a:ext cx="1384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商品种类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1464310"/>
            <a:ext cx="20389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活动点击和查看量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6085" y="4378325"/>
            <a:ext cx="2213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所有活动的浏览次数总表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39790" y="4378325"/>
            <a:ext cx="25260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购物车内所有商品信息总表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661986" y="2226375"/>
            <a:ext cx="57708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测试数据及其结果分析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</a:rPr>
              <a:t>analysis of test data and results</a:t>
            </a:r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第三</a:t>
            </a:r>
            <a:r>
              <a:rPr lang="zh-CN" altLang="en-US" sz="1400">
                <a:solidFill>
                  <a:schemeClr val="bg1"/>
                </a:solidFill>
              </a:rPr>
              <a:t>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商品查询页面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8" name="图片 7" descr="BU5O1}JOX1C~WTAW(UBU]3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6045" y="1724025"/>
            <a:ext cx="6391275" cy="169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8905" y="3883660"/>
            <a:ext cx="6177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搜索框中输入用户需要的商品，右侧会出现相关的商品。</a:t>
            </a:r>
            <a:endParaRPr lang="zh-CN" altLang="en-US"/>
          </a:p>
          <a:p>
            <a:r>
              <a:rPr lang="zh-CN" altLang="en-US"/>
              <a:t>点击商品分类下侧的商品分类，右侧商品栏也会弹出同类别的商品。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6"/>
          <p:cNvSpPr txBox="1">
            <a:spLocks noChangeArrowheads="1"/>
          </p:cNvSpPr>
          <p:nvPr/>
        </p:nvSpPr>
        <p:spPr bwMode="auto">
          <a:xfrm>
            <a:off x="764951" y="1833336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商城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模块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介绍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951" y="2202668"/>
            <a:ext cx="12934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mall model</a:t>
            </a: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introduction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962" y="1918037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01</a:t>
            </a:r>
            <a:endParaRPr lang="zh-CN" altLang="en-US" sz="1800">
              <a:latin typeface="+mj-lt"/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6470000" y="1837685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测试数据及其结果分析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70000" y="2212732"/>
            <a:ext cx="162623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analysis of test data and results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23011" y="1918098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764951" y="3783784"/>
            <a:ext cx="2240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商城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模块设计与实现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951" y="4075646"/>
            <a:ext cx="18605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Design and implementation o modul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7962" y="3837955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50" name="文本框 6"/>
          <p:cNvSpPr txBox="1">
            <a:spLocks noChangeArrowheads="1"/>
          </p:cNvSpPr>
          <p:nvPr/>
        </p:nvSpPr>
        <p:spPr bwMode="auto">
          <a:xfrm>
            <a:off x="6470000" y="3517915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70000" y="3887247"/>
            <a:ext cx="9626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summary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23011" y="3551559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10362" y="107381"/>
            <a:ext cx="2872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r>
              <a:rPr lang="en-US" altLang="zh-CN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3200" kern="10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kern="10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商品详细信息</a:t>
            </a:r>
            <a:r>
              <a:rPr lang="zh-CN" altLang="en-US" sz="1800" b="1">
                <a:latin typeface="+mj-ea"/>
                <a:ea typeface="+mj-ea"/>
              </a:rPr>
              <a:t>查询页面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7" name="图片 6" descr="URCH$_{{[8CSOVSHD3KGPJ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04645"/>
            <a:ext cx="4505325" cy="1933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3685" y="3837940"/>
            <a:ext cx="605536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用户找到自己要找的商品后可以点击商品，进入上图界面，点击购买会加入购物车，可以在购物车里结算商品。此页面向用户提供了用户想要了解的商品的详细信息，供用户参考。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购物车页面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5" name="图片 4" descr="F_@1QB_4B[KN`~S0[`BN~{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00785"/>
            <a:ext cx="7848600" cy="3118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8675" y="445452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上图是用户将商品加入购物车中后，点击浏览购物车，则跳转进入购物车，在这里是用户添加到购物车里的商品的集合。用户可以在此界面删除或者增加不想购买或者想要购买的商品，然后结算商品。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商品管理页面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5" name="图片 4" descr="B03ZU_(JOUC8J17`G1U8Q$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63320"/>
            <a:ext cx="4044950" cy="3691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6010" y="1631950"/>
            <a:ext cx="365188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此页面是管理员使用的商品管理页面，在此页面，管理员可以对商品的添加，删除，修改商品信息，类别</a:t>
            </a:r>
            <a:r>
              <a:rPr lang="zh-CN" altLang="en-US"/>
              <a:t>，修改库存等操作。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38386" y="2226375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个人心得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</a:rPr>
              <a:t>personal insight</a:t>
            </a:r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第四</a:t>
            </a:r>
            <a:r>
              <a:rPr lang="zh-CN" altLang="en-US" sz="1400">
                <a:solidFill>
                  <a:schemeClr val="bg1"/>
                </a:solidFill>
              </a:rPr>
              <a:t>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1660" y="673100"/>
            <a:ext cx="7980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通过这次课程设计使我所学的专业知识得到了综合的运用，对以前很多抽象、枯燥的理论知识加深了理解，同时也使我学会了利用结构化程序设计思想开发管理信息系统，并用模块化方法加以实现。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通过这次课程设计，我深刻地认识到信息系统开发的每一一步 都是以上一步为基础的。因此每一步文档的编写都必须正确、完整，否则就会给下一一步的工作带来不必要的麻烦，加大工作量。因为系统是为用户服务的，所以要充分了解用户的需求,考虑用户的特点和使用方面的习惯，以协调人机关系。在系统实施中应结合各方面的要求，尽可能选择自己熟悉的程序设计语言。系统测试中要根据实际情况设计有效的测试方法。在 系统设计过程中，从用户的角度出发，在系统的可用性和易用性上做了很多功夫。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这次的设计过程中，我学到的不仅是知识，我还认识到许多事情。这次设计使我的编程水平提高了一大步，使我充分的认识到合作的可贵。由于这次设计涉及到数据库，我的学到了不少编程工具与数据库连接的知识，对数据库的操作有了进-步的了解。这次设计对我的综合能力是- -次很好的锻炼，但是我必须承认自己的能力和知识还很肤浅。所以今后我的学习道路还是很漫长的。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779587" y="2226375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商城模块介绍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第一</a:t>
            </a:r>
            <a:r>
              <a:rPr lang="zh-CN" altLang="en-US" sz="1400">
                <a:solidFill>
                  <a:schemeClr val="bg1"/>
                </a:solidFill>
              </a:rPr>
              <a:t>单元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2200" y="2927350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mall model introduction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156480" y="107381"/>
            <a:ext cx="2780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r>
              <a:rPr lang="en-US" altLang="zh-CN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/introduce</a:t>
            </a:r>
            <a:endParaRPr lang="en-US" altLang="zh-CN" sz="32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" y="2433955"/>
            <a:ext cx="801052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根据现有的网上购物系统的现状设计并实现的网上商城，该商城是是整个母婴健康护理系统的其中一个模块，能够实现为用户提供高质量的，齐全的母婴健康护理产品。能够实现购物车管理，商品查询，商品购买，在线支付</a:t>
            </a:r>
            <a:r>
              <a:rPr lang="zh-CN" altLang="en-US"/>
              <a:t>等功能。</a:t>
            </a:r>
            <a:endParaRPr lang="zh-CN" altLang="en-US"/>
          </a:p>
          <a:p>
            <a:r>
              <a:rPr lang="en-US" altLang="zh-CN"/>
              <a:t>	该系统是基于B/S(浏览器/服务器)架构的系统，主要完成商品的浏览，购买，以及在后台管理商品；会员的在线购物等。此系统分为前台购物和后台管理。前台购物是友好的操作界面，浏览、订购商品；后台管理是提供给管理员的，其中包括：商品管理、用户管理。使管理员从繁琐的手工操作中解脱出来，并提高了工作效率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系统分析和设计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第二</a:t>
            </a:r>
            <a:r>
              <a:rPr lang="zh-CN" altLang="en-US" sz="1400">
                <a:solidFill>
                  <a:schemeClr val="bg1"/>
                </a:solidFill>
              </a:rPr>
              <a:t>单元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2200" y="2927350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design and implementation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8397" y="107381"/>
            <a:ext cx="25768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/analysis</a:t>
            </a:r>
            <a:endParaRPr lang="en-US" altLang="zh-CN" sz="32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687830"/>
            <a:ext cx="801052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按照系统功能的实现，本系统可以划分为以下几个功能模块：管理商品模块，商品购买模块等。管理商品模块包括商品上传，修改商品信息，删除商品，增加商品图片。管理商品类别模块包括添加，修改，删除商品类别等功能。该系统对可靠性、易维护性、安全性、可操作性等性能有较高的要求。可靠性----要求系统在发生故障或输入数据不合理等情况下有较高的要求；易维护性---系统的变更（因系统需求变化和弥补系统缺陷而引起）要简单易行；安全性---本系统所处理的数据都要具有实际意义，不能随意存取和改动。因此，必须对系统数据的存取和改动进行控制，对系统数据进行有效的保护，以杜绝对数据的非法操作和防止计算机病毒的破坏；可操作性----本系统的操作人员是一般管理人员而非计算机专业人员，为使本系统有效地发挥作用，要求本系统容易理解，人机界面简明、清晰、直观，功能实用，操作简单方便，上机培训量小。此外，系统还需有较快的响应速度，以尽量减少工作人员的等待时间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7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功能介绍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084066" y="1057758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普通用户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857498" y="1034509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管理员用户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2216" y="1908994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5696" y="1849965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商品查询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02216" y="2859583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6666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商品订购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2216" y="3810172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3</a:t>
            </a:r>
            <a:endParaRPr lang="zh-CN" altLang="en-US" sz="14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666" y="3751143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在线支付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结算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83739" y="1908994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8189" y="1849965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商品管理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83739" y="2859583"/>
            <a:ext cx="433953" cy="433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189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订单管理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20" y="119240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08888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73532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22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08888" y="291271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8525" y="1591945"/>
            <a:ext cx="177927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进行母婴用品查询，用户可以按照母亲，婴儿等商品类别进行搜索查询，可以点击查看详细商品信息。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658" y="123503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商品查询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63670" y="1591945"/>
            <a:ext cx="187134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用户在浏览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商品时，可以点击加入购物车。还可以根据自己的需要，查看购物车，点击购买进入支付界面。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90363" y="1250905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商品订购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1335" y="1587500"/>
            <a:ext cx="1928495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用户再确认购买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商品后，点击购买，进入支付系统，进行网上支付。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34835" y="1239520"/>
            <a:ext cx="17729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在线支付结算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1658" y="3312264"/>
            <a:ext cx="1666339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商品库存管理，修改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商品库存信息以及删除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1658" y="3029002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68773" y="3312264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即使处理订单以及对应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商品货物发货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配送。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68773" y="3029002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42004" y="1306857"/>
            <a:ext cx="456636" cy="458656"/>
            <a:chOff x="5394325" y="2859088"/>
            <a:chExt cx="358775" cy="360362"/>
          </a:xfrm>
          <a:solidFill>
            <a:schemeClr val="accent1"/>
          </a:solidFill>
        </p:grpSpPr>
        <p:sp>
          <p:nvSpPr>
            <p:cNvPr id="26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5" name="Group 112"/>
          <p:cNvGrpSpPr/>
          <p:nvPr/>
        </p:nvGrpSpPr>
        <p:grpSpPr>
          <a:xfrm>
            <a:off x="3563346" y="3034135"/>
            <a:ext cx="457913" cy="429001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3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7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AutoShape 112"/>
          <p:cNvSpPr/>
          <p:nvPr/>
        </p:nvSpPr>
        <p:spPr bwMode="auto">
          <a:xfrm>
            <a:off x="3569079" y="1308858"/>
            <a:ext cx="458657" cy="456636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3505" y="3061850"/>
            <a:ext cx="314132" cy="457914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4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flipH="1">
            <a:off x="442005" y="1359013"/>
            <a:ext cx="457132" cy="457132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5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latin typeface="+mj-ea"/>
                <a:ea typeface="+mj-ea"/>
              </a:rPr>
              <a:t>体系结构图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1380" y="1050925"/>
            <a:ext cx="1719580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母婴商城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5485" y="1928495"/>
            <a:ext cx="1719580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管理员自子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6185" y="1928495"/>
            <a:ext cx="1719580" cy="35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用户子系统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9450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商品查询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1595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购物车管理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3430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订单查询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41930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购买支付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5485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商品管理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04710" y="3121660"/>
            <a:ext cx="425450" cy="156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订单管理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3" idx="2"/>
            <a:endCxn id="7" idx="0"/>
          </p:cNvCxnSpPr>
          <p:nvPr/>
        </p:nvCxnSpPr>
        <p:spPr>
          <a:xfrm flipH="1">
            <a:off x="2085975" y="1408430"/>
            <a:ext cx="2195195" cy="52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6" idx="0"/>
          </p:cNvCxnSpPr>
          <p:nvPr/>
        </p:nvCxnSpPr>
        <p:spPr>
          <a:xfrm>
            <a:off x="4274820" y="1418590"/>
            <a:ext cx="2370455" cy="5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2"/>
            <a:endCxn id="10" idx="0"/>
          </p:cNvCxnSpPr>
          <p:nvPr/>
        </p:nvCxnSpPr>
        <p:spPr>
          <a:xfrm flipH="1">
            <a:off x="892175" y="2286000"/>
            <a:ext cx="1193800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1" idx="0"/>
          </p:cNvCxnSpPr>
          <p:nvPr/>
        </p:nvCxnSpPr>
        <p:spPr>
          <a:xfrm flipH="1">
            <a:off x="1544320" y="2316480"/>
            <a:ext cx="547370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2" idx="0"/>
          </p:cNvCxnSpPr>
          <p:nvPr/>
        </p:nvCxnSpPr>
        <p:spPr>
          <a:xfrm>
            <a:off x="2084070" y="2293620"/>
            <a:ext cx="172085" cy="8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13" idx="0"/>
          </p:cNvCxnSpPr>
          <p:nvPr/>
        </p:nvCxnSpPr>
        <p:spPr>
          <a:xfrm>
            <a:off x="2076450" y="2301240"/>
            <a:ext cx="878205" cy="820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2"/>
            <a:endCxn id="14" idx="0"/>
          </p:cNvCxnSpPr>
          <p:nvPr/>
        </p:nvCxnSpPr>
        <p:spPr>
          <a:xfrm flipH="1">
            <a:off x="5998210" y="2286000"/>
            <a:ext cx="647065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2"/>
            <a:endCxn id="15" idx="0"/>
          </p:cNvCxnSpPr>
          <p:nvPr/>
        </p:nvCxnSpPr>
        <p:spPr>
          <a:xfrm>
            <a:off x="6645275" y="2286000"/>
            <a:ext cx="772160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70,&quot;width&quot;:10065}"/>
</p:tagLst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2434</Words>
  <Application>WPS 演示</Application>
  <PresentationFormat>全屏显示(16:9)</PresentationFormat>
  <Paragraphs>254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Gill Sans</vt:lpstr>
      <vt:lpstr>微软雅黑 Light</vt:lpstr>
      <vt:lpstr>Arial Unicode MS</vt:lpstr>
      <vt:lpstr>Calibri</vt:lpstr>
      <vt:lpstr>Arial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尾巴</cp:lastModifiedBy>
  <cp:revision>702</cp:revision>
  <dcterms:created xsi:type="dcterms:W3CDTF">2017-05-01T12:27:00Z</dcterms:created>
  <dcterms:modified xsi:type="dcterms:W3CDTF">2020-07-02T08:19:51Z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