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2" r:id="rId3"/>
    <p:sldId id="377" r:id="rId4"/>
    <p:sldId id="378" r:id="rId5"/>
    <p:sldId id="379" r:id="rId6"/>
    <p:sldId id="380" r:id="rId7"/>
    <p:sldId id="400" r:id="rId8"/>
    <p:sldId id="431" r:id="rId9"/>
    <p:sldId id="401" r:id="rId10"/>
    <p:sldId id="432" r:id="rId11"/>
    <p:sldId id="403" r:id="rId12"/>
    <p:sldId id="385" r:id="rId13"/>
    <p:sldId id="406" r:id="rId14"/>
    <p:sldId id="407" r:id="rId15"/>
    <p:sldId id="390" r:id="rId16"/>
    <p:sldId id="433"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14122C"/>
    <a:srgbClr val="373C43"/>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showGuides="1">
      <p:cViewPr varScale="1">
        <p:scale>
          <a:sx n="110" d="100"/>
          <a:sy n="110" d="100"/>
        </p:scale>
        <p:origin x="720" y="62"/>
      </p:cViewPr>
      <p:guideLst>
        <p:guide orient="horz" pos="3094"/>
        <p:guide pos="4400"/>
        <p:guide orient="horz" pos="3117"/>
        <p:guide pos="2880"/>
        <p:guide orient="horz" pos="16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grpSp>
        <p:nvGrpSpPr>
          <p:cNvPr id="10" name="组合 9"/>
          <p:cNvGrpSpPr/>
          <p:nvPr userDrawn="1"/>
        </p:nvGrpSpPr>
        <p:grpSpPr>
          <a:xfrm>
            <a:off x="8130305" y="175034"/>
            <a:ext cx="819654" cy="692361"/>
            <a:chOff x="2992437" y="0"/>
            <a:chExt cx="2543175" cy="2148217"/>
          </a:xfrm>
          <a:solidFill>
            <a:schemeClr val="accent1"/>
          </a:solidFill>
        </p:grpSpPr>
        <p:grpSp>
          <p:nvGrpSpPr>
            <p:cNvPr id="11" name="组合 10"/>
            <p:cNvGrpSpPr/>
            <p:nvPr/>
          </p:nvGrpSpPr>
          <p:grpSpPr>
            <a:xfrm>
              <a:off x="2992437" y="1183017"/>
              <a:ext cx="2543175" cy="965200"/>
              <a:chOff x="3297238" y="2879725"/>
              <a:chExt cx="2543175" cy="965200"/>
            </a:xfrm>
            <a:grpFill/>
          </p:grpSpPr>
          <p:sp>
            <p:nvSpPr>
              <p:cNvPr id="23"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p:cNvGrpSpPr/>
            <p:nvPr/>
          </p:nvGrpSpPr>
          <p:grpSpPr>
            <a:xfrm>
              <a:off x="3763962" y="0"/>
              <a:ext cx="1069105" cy="1067923"/>
              <a:chOff x="3851276" y="1292225"/>
              <a:chExt cx="1435100" cy="1433513"/>
            </a:xfrm>
            <a:grpFill/>
          </p:grpSpPr>
          <p:sp>
            <p:nvSpPr>
              <p:cNvPr id="13"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10" name="组合 9"/>
          <p:cNvGrpSpPr/>
          <p:nvPr userDrawn="1"/>
        </p:nvGrpSpPr>
        <p:grpSpPr>
          <a:xfrm>
            <a:off x="8130305" y="175034"/>
            <a:ext cx="819654" cy="692361"/>
            <a:chOff x="2992437" y="0"/>
            <a:chExt cx="2543175" cy="2148217"/>
          </a:xfrm>
          <a:solidFill>
            <a:schemeClr val="accent1"/>
          </a:solidFill>
        </p:grpSpPr>
        <p:grpSp>
          <p:nvGrpSpPr>
            <p:cNvPr id="11" name="组合 10"/>
            <p:cNvGrpSpPr/>
            <p:nvPr/>
          </p:nvGrpSpPr>
          <p:grpSpPr>
            <a:xfrm>
              <a:off x="2992437" y="1183017"/>
              <a:ext cx="2543175" cy="965200"/>
              <a:chOff x="3297238" y="2879725"/>
              <a:chExt cx="2543175" cy="965200"/>
            </a:xfrm>
            <a:grpFill/>
          </p:grpSpPr>
          <p:sp>
            <p:nvSpPr>
              <p:cNvPr id="23"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2" name="组合 11"/>
            <p:cNvGrpSpPr/>
            <p:nvPr/>
          </p:nvGrpSpPr>
          <p:grpSpPr>
            <a:xfrm>
              <a:off x="3763962" y="0"/>
              <a:ext cx="1069105" cy="1067923"/>
              <a:chOff x="3851276" y="1292225"/>
              <a:chExt cx="1435100" cy="1433513"/>
            </a:xfrm>
            <a:grpFill/>
          </p:grpSpPr>
          <p:sp>
            <p:nvSpPr>
              <p:cNvPr id="13"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12" name="矩形 11"/>
          <p:cNvSpPr/>
          <p:nvPr/>
        </p:nvSpPr>
        <p:spPr bwMode="auto">
          <a:xfrm>
            <a:off x="859347" y="2508597"/>
            <a:ext cx="7376160" cy="768350"/>
          </a:xfrm>
          <a:prstGeom prst="rect">
            <a:avLst/>
          </a:prstGeom>
        </p:spPr>
        <p:txBody>
          <a:bodyPr wrap="none">
            <a:spAutoFit/>
          </a:bodyPr>
          <a:lstStyle/>
          <a:p>
            <a:pPr algn="ctr">
              <a:defRPr/>
            </a:pP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优贝乐母</a:t>
            </a:r>
            <a:r>
              <a:rPr lang="en-US" altLang="zh-CN"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社区模块开发</a:t>
            </a:r>
            <a:r>
              <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en-US" sz="4400" b="1"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圆角 4"/>
          <p:cNvSpPr/>
          <p:nvPr/>
        </p:nvSpPr>
        <p:spPr>
          <a:xfrm>
            <a:off x="2846070" y="3793490"/>
            <a:ext cx="3716655" cy="3073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矩形 34"/>
          <p:cNvSpPr/>
          <p:nvPr/>
        </p:nvSpPr>
        <p:spPr>
          <a:xfrm>
            <a:off x="2797810" y="3809365"/>
            <a:ext cx="3764915" cy="275590"/>
          </a:xfrm>
          <a:prstGeom prst="rect">
            <a:avLst/>
          </a:prstGeom>
        </p:spPr>
        <p:txBody>
          <a:bodyPr wrap="square">
            <a:spAutoFit/>
          </a:bodyPr>
          <a:lstStyle/>
          <a:p>
            <a:r>
              <a:rPr lang="en-US" altLang="zh-CN" sz="1200">
                <a:solidFill>
                  <a:schemeClr val="bg1"/>
                </a:solidFill>
              </a:rPr>
              <a:t>                                 </a:t>
            </a:r>
            <a:r>
              <a:rPr lang="zh-CN" altLang="en-US" sz="1200">
                <a:solidFill>
                  <a:schemeClr val="bg1"/>
                </a:solidFill>
              </a:rPr>
              <a:t>开发人员：陶杰                   </a:t>
            </a:r>
            <a:endParaRPr lang="en-US" altLang="zh-CN" sz="1200">
              <a:solidFill>
                <a:schemeClr val="bg1"/>
              </a:solidFill>
            </a:endParaRP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849828" y="2053038"/>
            <a:ext cx="3444343" cy="275590"/>
          </a:xfrm>
          <a:prstGeom prst="rect">
            <a:avLst/>
          </a:prstGeom>
        </p:spPr>
        <p:txBody>
          <a:bodyPr wrap="square">
            <a:spAutoFit/>
          </a:bodyPr>
          <a:lstStyle/>
          <a:p>
            <a:pPr algn="ctr"/>
            <a:r>
              <a:rPr lang="zh-CN" altLang="en-US" sz="1200">
                <a:solidFill>
                  <a:schemeClr val="tx1">
                    <a:lumMod val="65000"/>
                    <a:lumOff val="35000"/>
                  </a:schemeClr>
                </a:solidFill>
                <a:latin typeface="+mj-lt"/>
              </a:rPr>
              <a:t>计算机与信息科学学院 </a:t>
            </a:r>
            <a:r>
              <a:rPr lang="en-US" altLang="zh-CN" sz="1200">
                <a:solidFill>
                  <a:schemeClr val="tx1">
                    <a:lumMod val="65000"/>
                    <a:lumOff val="35000"/>
                  </a:schemeClr>
                </a:solidFill>
                <a:latin typeface="+mj-lt"/>
              </a:rPr>
              <a:t>2017</a:t>
            </a:r>
            <a:r>
              <a:rPr lang="zh-CN" altLang="en-US" sz="1200">
                <a:solidFill>
                  <a:schemeClr val="tx1">
                    <a:lumMod val="65000"/>
                    <a:lumOff val="35000"/>
                  </a:schemeClr>
                </a:solidFill>
                <a:latin typeface="+mj-lt"/>
              </a:rPr>
              <a:t>级 软工</a:t>
            </a:r>
            <a:r>
              <a:rPr lang="en-US" altLang="zh-CN" sz="1200">
                <a:solidFill>
                  <a:schemeClr val="tx1">
                    <a:lumMod val="65000"/>
                    <a:lumOff val="35000"/>
                  </a:schemeClr>
                </a:solidFill>
                <a:latin typeface="+mj-lt"/>
              </a:rPr>
              <a:t>3</a:t>
            </a:r>
            <a:r>
              <a:rPr lang="en-US" altLang="zh-CN" sz="1200">
                <a:solidFill>
                  <a:schemeClr val="tx1">
                    <a:lumMod val="65000"/>
                    <a:lumOff val="35000"/>
                  </a:schemeClr>
                </a:solidFill>
                <a:latin typeface="+mj-lt"/>
              </a:rPr>
              <a:t>4</a:t>
            </a:r>
            <a:r>
              <a:rPr lang="zh-CN" altLang="en-US" sz="1200">
                <a:solidFill>
                  <a:schemeClr val="tx1">
                    <a:lumMod val="65000"/>
                    <a:lumOff val="35000"/>
                  </a:schemeClr>
                </a:solidFill>
                <a:latin typeface="+mj-lt"/>
              </a:rPr>
              <a:t>班</a:t>
            </a:r>
            <a:endParaRPr lang="en-US" altLang="zh-CN" sz="1200">
              <a:solidFill>
                <a:schemeClr val="tx1">
                  <a:lumMod val="65000"/>
                  <a:lumOff val="35000"/>
                </a:schemeClr>
              </a:solidFill>
              <a:latin typeface="+mj-lt"/>
            </a:endParaRPr>
          </a:p>
        </p:txBody>
      </p:sp>
      <p:pic>
        <p:nvPicPr>
          <p:cNvPr id="2" name="图片 1" descr="{78_Y3IV`OUDJ11_@]@M{~4"/>
          <p:cNvPicPr>
            <a:picLocks noChangeAspect="1"/>
          </p:cNvPicPr>
          <p:nvPr/>
        </p:nvPicPr>
        <p:blipFill>
          <a:blip r:embed="rId1"/>
          <a:srcRect l="889" t="11111" r="4364" b="2370"/>
          <a:stretch>
            <a:fillRect/>
          </a:stretch>
        </p:blipFill>
        <p:spPr>
          <a:xfrm>
            <a:off x="3659505" y="514985"/>
            <a:ext cx="1489075" cy="148336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2135" y="346710"/>
            <a:ext cx="1521460" cy="299085"/>
          </a:xfrm>
          <a:prstGeom prst="rect">
            <a:avLst/>
          </a:prstGeom>
          <a:noFill/>
        </p:spPr>
        <p:txBody>
          <a:bodyPr wrap="square" rtlCol="0">
            <a:spAutoFit/>
          </a:bodyPr>
          <a:p>
            <a:r>
              <a:rPr lang="zh-CN" altLang="en-US"/>
              <a:t>话题样例信息表</a:t>
            </a:r>
            <a:endParaRPr lang="zh-CN" altLang="en-US"/>
          </a:p>
        </p:txBody>
      </p:sp>
      <p:graphicFrame>
        <p:nvGraphicFramePr>
          <p:cNvPr id="3" name="表格 2"/>
          <p:cNvGraphicFramePr/>
          <p:nvPr>
            <p:custDataLst>
              <p:tags r:id="rId1"/>
            </p:custDataLst>
          </p:nvPr>
        </p:nvGraphicFramePr>
        <p:xfrm>
          <a:off x="572135" y="1200150"/>
          <a:ext cx="6503670" cy="3054985"/>
        </p:xfrm>
        <a:graphic>
          <a:graphicData uri="http://schemas.openxmlformats.org/drawingml/2006/table">
            <a:tbl>
              <a:tblPr firstRow="1" bandRow="1">
                <a:tableStyleId>{5C22544A-7EE6-4342-B048-85BDC9FD1C3A}</a:tableStyleId>
              </a:tblPr>
              <a:tblGrid>
                <a:gridCol w="303530"/>
                <a:gridCol w="730250"/>
                <a:gridCol w="1134110"/>
                <a:gridCol w="577850"/>
                <a:gridCol w="867410"/>
                <a:gridCol w="859790"/>
                <a:gridCol w="585470"/>
                <a:gridCol w="722630"/>
                <a:gridCol w="722630"/>
              </a:tblGrid>
              <a:tr h="647065">
                <a:tc>
                  <a:txBody>
                    <a:bodyPr/>
                    <a:p>
                      <a:pPr>
                        <a:buNone/>
                      </a:pPr>
                      <a:r>
                        <a:rPr lang="en-US" altLang="zh-CN"/>
                        <a:t>id</a:t>
                      </a:r>
                      <a:endParaRPr lang="en-US" altLang="zh-CN"/>
                    </a:p>
                  </a:txBody>
                  <a:tcPr/>
                </a:tc>
                <a:tc>
                  <a:txBody>
                    <a:bodyPr/>
                    <a:p>
                      <a:pPr>
                        <a:buNone/>
                      </a:pPr>
                      <a:r>
                        <a:rPr lang="en-US" altLang="zh-CN"/>
                        <a:t>topic</a:t>
                      </a:r>
                      <a:endParaRPr lang="en-US" altLang="zh-CN"/>
                    </a:p>
                  </a:txBody>
                  <a:tcPr/>
                </a:tc>
                <a:tc>
                  <a:txBody>
                    <a:bodyPr/>
                    <a:p>
                      <a:pPr>
                        <a:buNone/>
                      </a:pPr>
                      <a:r>
                        <a:rPr lang="en-US" altLang="zh-CN"/>
                        <a:t>detail</a:t>
                      </a:r>
                      <a:endParaRPr lang="en-US" altLang="zh-CN"/>
                    </a:p>
                  </a:txBody>
                  <a:tcPr/>
                </a:tc>
                <a:tc>
                  <a:txBody>
                    <a:bodyPr/>
                    <a:p>
                      <a:pPr>
                        <a:buNone/>
                      </a:pPr>
                      <a:r>
                        <a:rPr lang="en-US" altLang="zh-CN"/>
                        <a:t>name</a:t>
                      </a:r>
                      <a:endParaRPr lang="en-US" altLang="zh-CN"/>
                    </a:p>
                  </a:txBody>
                  <a:tcPr/>
                </a:tc>
                <a:tc>
                  <a:txBody>
                    <a:bodyPr/>
                    <a:p>
                      <a:pPr>
                        <a:buNone/>
                      </a:pPr>
                      <a:r>
                        <a:rPr lang="en-US" altLang="zh-CN"/>
                        <a:t>email</a:t>
                      </a:r>
                      <a:endParaRPr lang="en-US" altLang="zh-CN"/>
                    </a:p>
                  </a:txBody>
                  <a:tcPr/>
                </a:tc>
                <a:tc>
                  <a:txBody>
                    <a:bodyPr/>
                    <a:p>
                      <a:pPr>
                        <a:buNone/>
                      </a:pPr>
                      <a:r>
                        <a:rPr lang="en-US" altLang="zh-CN"/>
                        <a:t>datetime</a:t>
                      </a:r>
                      <a:endParaRPr lang="en-US" altLang="zh-CN"/>
                    </a:p>
                  </a:txBody>
                  <a:tcPr/>
                </a:tc>
                <a:tc>
                  <a:txBody>
                    <a:bodyPr/>
                    <a:p>
                      <a:pPr>
                        <a:buNone/>
                      </a:pPr>
                      <a:r>
                        <a:rPr lang="en-US" altLang="zh-CN"/>
                        <a:t>view</a:t>
                      </a:r>
                      <a:endParaRPr lang="en-US" altLang="zh-CN"/>
                    </a:p>
                  </a:txBody>
                  <a:tcPr/>
                </a:tc>
                <a:tc>
                  <a:txBody>
                    <a:bodyPr/>
                    <a:p>
                      <a:pPr>
                        <a:buNone/>
                      </a:pPr>
                      <a:r>
                        <a:rPr lang="en-US" altLang="zh-CN"/>
                        <a:t>replay</a:t>
                      </a:r>
                      <a:endParaRPr lang="en-US" altLang="zh-CN"/>
                    </a:p>
                  </a:txBody>
                  <a:tcPr/>
                </a:tc>
                <a:tc>
                  <a:txBody>
                    <a:bodyPr/>
                    <a:p>
                      <a:pPr>
                        <a:buNone/>
                      </a:pPr>
                      <a:r>
                        <a:rPr lang="en-US" altLang="zh-CN"/>
                        <a:t>sticky</a:t>
                      </a:r>
                      <a:endParaRPr lang="en-US" altLang="zh-CN"/>
                    </a:p>
                  </a:txBody>
                  <a:tcPr/>
                </a:tc>
              </a:tr>
              <a:tr h="891540">
                <a:tc>
                  <a:txBody>
                    <a:bodyPr/>
                    <a:p>
                      <a:pPr>
                        <a:buNone/>
                      </a:pPr>
                      <a:r>
                        <a:rPr lang="en-US" altLang="zh-CN"/>
                        <a:t>38</a:t>
                      </a:r>
                      <a:endParaRPr lang="en-US" altLang="zh-CN"/>
                    </a:p>
                  </a:txBody>
                  <a:tcPr/>
                </a:tc>
                <a:tc>
                  <a:txBody>
                    <a:bodyPr/>
                    <a:p>
                      <a:pPr>
                        <a:buNone/>
                      </a:pPr>
                      <a:r>
                        <a:rPr lang="zh-CN" altLang="en-US" sz="900"/>
                        <a:t>孕妇怀孕期间应该怎么忌口</a:t>
                      </a:r>
                      <a:endParaRPr lang="zh-CN" altLang="en-US" sz="900"/>
                    </a:p>
                  </a:txBody>
                  <a:tcPr/>
                </a:tc>
                <a:tc>
                  <a:txBody>
                    <a:bodyPr/>
                    <a:p>
                      <a:pPr>
                        <a:buNone/>
                      </a:pPr>
                      <a:r>
                        <a:rPr lang="zh-CN" altLang="en-US" sz="900"/>
                        <a:t>怀孕期间需要忌口，但也不是绝对的，需要少吃些难以消化、辛辣、刺激、生冷的食物</a:t>
                      </a:r>
                      <a:endParaRPr lang="zh-CN" altLang="en-US" sz="900"/>
                    </a:p>
                  </a:txBody>
                  <a:tcPr/>
                </a:tc>
                <a:tc>
                  <a:txBody>
                    <a:bodyPr/>
                    <a:p>
                      <a:pPr>
                        <a:buNone/>
                      </a:pPr>
                      <a:r>
                        <a:rPr lang="en-US" altLang="zh-CN"/>
                        <a:t>admin</a:t>
                      </a:r>
                      <a:endParaRPr lang="en-US" altLang="zh-CN"/>
                    </a:p>
                  </a:txBody>
                  <a:tcPr/>
                </a:tc>
                <a:tc>
                  <a:txBody>
                    <a:bodyPr/>
                    <a:p>
                      <a:pPr>
                        <a:buNone/>
                      </a:pPr>
                      <a:endParaRPr lang="zh-CN" altLang="en-US"/>
                    </a:p>
                  </a:txBody>
                  <a:tcPr/>
                </a:tc>
                <a:tc>
                  <a:txBody>
                    <a:bodyPr/>
                    <a:p>
                      <a:pPr>
                        <a:buNone/>
                      </a:pPr>
                      <a:r>
                        <a:rPr lang="en-US" altLang="zh-CN"/>
                        <a:t>2020-06-04 17:27:28</a:t>
                      </a:r>
                      <a:endParaRPr lang="zh-CN" altLang="en-US"/>
                    </a:p>
                  </a:txBody>
                  <a:tcPr/>
                </a:tc>
                <a:tc>
                  <a:txBody>
                    <a:bodyPr/>
                    <a:p>
                      <a:pPr>
                        <a:buNone/>
                      </a:pPr>
                      <a:r>
                        <a:rPr lang="en-US" altLang="zh-CN"/>
                        <a:t>40</a:t>
                      </a:r>
                      <a:endParaRPr lang="en-US" altLang="zh-CN"/>
                    </a:p>
                  </a:txBody>
                  <a:tcPr/>
                </a:tc>
                <a:tc>
                  <a:txBody>
                    <a:bodyPr/>
                    <a:p>
                      <a:pPr>
                        <a:buNone/>
                      </a:pPr>
                      <a:r>
                        <a:rPr lang="en-US" altLang="zh-CN"/>
                        <a:t>3</a:t>
                      </a:r>
                      <a:endParaRPr lang="en-US" altLang="zh-CN"/>
                    </a:p>
                  </a:txBody>
                  <a:tcPr/>
                </a:tc>
                <a:tc>
                  <a:txBody>
                    <a:bodyPr/>
                    <a:p>
                      <a:pPr>
                        <a:buNone/>
                      </a:pPr>
                      <a:r>
                        <a:rPr lang="en-US" altLang="zh-CN"/>
                        <a:t>0</a:t>
                      </a:r>
                      <a:endParaRPr lang="en-US" altLang="zh-CN"/>
                    </a:p>
                  </a:txBody>
                  <a:tcPr/>
                </a:tc>
              </a:tr>
              <a:tr h="601980">
                <a:tc>
                  <a:txBody>
                    <a:bodyPr/>
                    <a:p>
                      <a:pPr>
                        <a:buNone/>
                      </a:pPr>
                      <a:r>
                        <a:rPr lang="en-US" altLang="zh-CN"/>
                        <a:t>41</a:t>
                      </a:r>
                      <a:endParaRPr lang="en-US" altLang="zh-CN"/>
                    </a:p>
                  </a:txBody>
                  <a:tcPr/>
                </a:tc>
                <a:tc>
                  <a:txBody>
                    <a:bodyPr/>
                    <a:p>
                      <a:pPr>
                        <a:buNone/>
                      </a:pPr>
                      <a:r>
                        <a:rPr lang="en-US" altLang="zh-CN" sz="900"/>
                        <a:t>11</a:t>
                      </a:r>
                      <a:endParaRPr lang="en-US" altLang="zh-CN" sz="900"/>
                    </a:p>
                  </a:txBody>
                  <a:tcPr/>
                </a:tc>
                <a:tc>
                  <a:txBody>
                    <a:bodyPr/>
                    <a:p>
                      <a:pPr>
                        <a:buNone/>
                      </a:pPr>
                      <a:r>
                        <a:rPr lang="en-US" altLang="zh-CN" sz="900"/>
                        <a:t>111</a:t>
                      </a:r>
                      <a:endParaRPr lang="en-US" altLang="zh-CN" sz="900"/>
                    </a:p>
                  </a:txBody>
                  <a:tcPr/>
                </a:tc>
                <a:tc>
                  <a:txBody>
                    <a:bodyPr/>
                    <a:p>
                      <a:pPr>
                        <a:buNone/>
                      </a:pPr>
                      <a:r>
                        <a:rPr lang="en-US" altLang="zh-CN"/>
                        <a:t>admin</a:t>
                      </a:r>
                      <a:endParaRPr lang="en-US" altLang="zh-CN"/>
                    </a:p>
                  </a:txBody>
                  <a:tcPr/>
                </a:tc>
                <a:tc>
                  <a:txBody>
                    <a:bodyPr/>
                    <a:p>
                      <a:pPr>
                        <a:buNone/>
                      </a:pPr>
                      <a:endParaRPr lang="zh-CN" altLang="en-US"/>
                    </a:p>
                  </a:txBody>
                  <a:tcPr/>
                </a:tc>
                <a:tc>
                  <a:txBody>
                    <a:bodyPr/>
                    <a:p>
                      <a:pPr>
                        <a:buNone/>
                      </a:pPr>
                      <a:r>
                        <a:rPr lang="en-US" altLang="zh-CN"/>
                        <a:t>2020-06-04 20:08:08</a:t>
                      </a:r>
                      <a:endParaRPr lang="zh-CN" altLang="en-US"/>
                    </a:p>
                  </a:txBody>
                  <a:tcPr/>
                </a:tc>
                <a:tc>
                  <a:txBody>
                    <a:bodyPr/>
                    <a:p>
                      <a:pPr>
                        <a:buNone/>
                      </a:pPr>
                      <a:r>
                        <a:rPr lang="en-US" altLang="zh-CN"/>
                        <a:t>3</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490220">
                <a:tc>
                  <a:txBody>
                    <a:bodyPr/>
                    <a:p>
                      <a:pPr>
                        <a:buNone/>
                      </a:pPr>
                      <a:r>
                        <a:rPr lang="en-US" altLang="zh-CN"/>
                        <a:t>42</a:t>
                      </a:r>
                      <a:endParaRPr lang="en-US" altLang="zh-CN"/>
                    </a:p>
                  </a:txBody>
                  <a:tcPr/>
                </a:tc>
                <a:tc>
                  <a:txBody>
                    <a:bodyPr/>
                    <a:p>
                      <a:pPr>
                        <a:buNone/>
                      </a:pPr>
                      <a:r>
                        <a:rPr lang="zh-CN" altLang="en-US" sz="900"/>
                        <a:t>宝宝的饮食</a:t>
                      </a:r>
                      <a:endParaRPr lang="zh-CN" altLang="en-US" sz="900"/>
                    </a:p>
                  </a:txBody>
                  <a:tcPr/>
                </a:tc>
                <a:tc>
                  <a:txBody>
                    <a:bodyPr/>
                    <a:p>
                      <a:pPr>
                        <a:buNone/>
                      </a:pPr>
                      <a:r>
                        <a:rPr lang="zh-CN" altLang="en-US" sz="900"/>
                        <a:t>整体饮食不宜太油腻，不利于宝宝健康成长</a:t>
                      </a:r>
                      <a:endParaRPr lang="zh-CN" altLang="en-US" sz="900"/>
                    </a:p>
                  </a:txBody>
                  <a:tcPr/>
                </a:tc>
                <a:tc>
                  <a:txBody>
                    <a:bodyPr/>
                    <a:p>
                      <a:pPr>
                        <a:buNone/>
                      </a:pPr>
                      <a:r>
                        <a:rPr lang="en-US" altLang="zh-CN"/>
                        <a:t>15002376097</a:t>
                      </a:r>
                      <a:endParaRPr lang="en-US" altLang="zh-CN"/>
                    </a:p>
                  </a:txBody>
                  <a:tcPr/>
                </a:tc>
                <a:tc>
                  <a:txBody>
                    <a:bodyPr/>
                    <a:p>
                      <a:pPr>
                        <a:buNone/>
                      </a:pPr>
                      <a:r>
                        <a:rPr lang="en-US" altLang="zh-CN" sz="1350">
                          <a:sym typeface="+mn-ea"/>
                        </a:rPr>
                        <a:t>61017031@qq.com</a:t>
                      </a:r>
                      <a:endParaRPr lang="en-US" altLang="zh-CN" sz="1350">
                        <a:sym typeface="+mn-ea"/>
                      </a:endParaRPr>
                    </a:p>
                    <a:p>
                      <a:pPr>
                        <a:buNone/>
                      </a:pPr>
                      <a:endParaRPr lang="zh-CN" altLang="en-US"/>
                    </a:p>
                  </a:txBody>
                  <a:tcPr/>
                </a:tc>
                <a:tc>
                  <a:txBody>
                    <a:bodyPr/>
                    <a:p>
                      <a:pPr>
                        <a:buNone/>
                      </a:pPr>
                      <a:r>
                        <a:rPr lang="en-US" altLang="zh-CN"/>
                        <a:t>2020-06-21 12:21:05</a:t>
                      </a:r>
                      <a:endParaRPr lang="zh-CN" altLang="en-US"/>
                    </a:p>
                  </a:txBody>
                  <a:tcPr/>
                </a:tc>
                <a:tc>
                  <a:txBody>
                    <a:bodyPr/>
                    <a:p>
                      <a:pPr>
                        <a:buNone/>
                      </a:pPr>
                      <a:r>
                        <a:rPr lang="en-US" altLang="zh-CN"/>
                        <a:t>8</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83820" y="92912"/>
            <a:ext cx="1554480" cy="368300"/>
          </a:xfrm>
          <a:prstGeom prst="rect">
            <a:avLst/>
          </a:prstGeom>
          <a:noFill/>
        </p:spPr>
        <p:txBody>
          <a:bodyPr wrap="none">
            <a:spAutoFit/>
          </a:bodyPr>
          <a:lstStyle/>
          <a:p>
            <a:pP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模块功能测试</a:t>
            </a: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464820" y="925830"/>
            <a:ext cx="6718300" cy="2306955"/>
          </a:xfrm>
          <a:prstGeom prst="rect">
            <a:avLst/>
          </a:prstGeom>
          <a:noFill/>
        </p:spPr>
        <p:txBody>
          <a:bodyPr wrap="square" rtlCol="0">
            <a:spAutoFit/>
          </a:bodyPr>
          <a:p>
            <a:r>
              <a:rPr lang="en-US" altLang="zh-CN"/>
              <a:t>    </a:t>
            </a:r>
            <a:r>
              <a:rPr lang="zh-CN" altLang="en-US" sz="1800"/>
              <a:t>测试前查阅部分资料，首先列举模块中的主要功能，然后再次熟悉了自己编写了测试内容和测试通过的准则，做好测试前的准备。为了保证测试质量我采用了单元测试，从而保证代码质量。</a:t>
            </a:r>
            <a:endParaRPr lang="zh-CN" altLang="en-US" sz="1800"/>
          </a:p>
          <a:p>
            <a:r>
              <a:rPr lang="zh-CN" altLang="en-US" sz="1800"/>
              <a:t>    单元测试不仅能保证项目进度还能优化我们的设计，如果我们为了将来更能方便地编写测试代码，我们就会尽可能得将业务代码设计成更容易测试的代码，慢慢地开发者就会发现，自己设计的程序耦合度越来越高。</a:t>
            </a:r>
            <a:endParaRPr lang="zh-CN" altLang="en-US" sz="1800"/>
          </a:p>
          <a:p>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01240" y="971550"/>
            <a:ext cx="4541520" cy="3200400"/>
          </a:xfrm>
          <a:prstGeom prst="rect">
            <a:avLst/>
          </a:prstGeom>
        </p:spPr>
      </p:pic>
      <p:sp>
        <p:nvSpPr>
          <p:cNvPr id="3" name="文本框 2"/>
          <p:cNvSpPr txBox="1"/>
          <p:nvPr/>
        </p:nvSpPr>
        <p:spPr>
          <a:xfrm>
            <a:off x="1058545" y="316230"/>
            <a:ext cx="1897380" cy="299085"/>
          </a:xfrm>
          <a:prstGeom prst="rect">
            <a:avLst/>
          </a:prstGeom>
          <a:noFill/>
        </p:spPr>
        <p:txBody>
          <a:bodyPr wrap="none" rtlCol="0">
            <a:spAutoFit/>
          </a:bodyPr>
          <a:p>
            <a:r>
              <a:rPr lang="zh-CN" altLang="en-US"/>
              <a:t>用户注册验证测试用例</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80465" y="262890"/>
            <a:ext cx="1628140" cy="506730"/>
          </a:xfrm>
          <a:prstGeom prst="rect">
            <a:avLst/>
          </a:prstGeom>
          <a:noFill/>
        </p:spPr>
        <p:txBody>
          <a:bodyPr wrap="square" rtlCol="0">
            <a:spAutoFit/>
          </a:bodyPr>
          <a:p>
            <a:r>
              <a:rPr lang="zh-CN" altLang="en-US"/>
              <a:t>用户个人密码测试用例</a:t>
            </a:r>
            <a:endParaRPr lang="zh-CN" altLang="en-US"/>
          </a:p>
        </p:txBody>
      </p:sp>
      <p:pic>
        <p:nvPicPr>
          <p:cNvPr id="3" name="图片 2"/>
          <p:cNvPicPr>
            <a:picLocks noChangeAspect="1"/>
          </p:cNvPicPr>
          <p:nvPr/>
        </p:nvPicPr>
        <p:blipFill>
          <a:blip r:embed="rId1"/>
          <a:stretch>
            <a:fillRect/>
          </a:stretch>
        </p:blipFill>
        <p:spPr>
          <a:xfrm>
            <a:off x="2183130" y="872490"/>
            <a:ext cx="4777740" cy="3398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2526" y="92912"/>
            <a:ext cx="1783080" cy="368300"/>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系统设计与实现</a:t>
            </a: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椭圆 35"/>
          <p:cNvSpPr/>
          <p:nvPr/>
        </p:nvSpPr>
        <p:spPr>
          <a:xfrm>
            <a:off x="4808586" y="3779673"/>
            <a:ext cx="410674" cy="410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6415" y="925830"/>
            <a:ext cx="3531235" cy="922020"/>
          </a:xfrm>
          <a:prstGeom prst="rect">
            <a:avLst/>
          </a:prstGeom>
          <a:noFill/>
        </p:spPr>
        <p:txBody>
          <a:bodyPr wrap="square" rtlCol="0">
            <a:spAutoFit/>
          </a:bodyPr>
          <a:p>
            <a:r>
              <a:rPr lang="zh-CN" altLang="en-US"/>
              <a:t>该模块功能难度系数不大，主要在置顶帖子功能和修改用户信息上花费一些力度。以下列出这两功能部分代码实现</a:t>
            </a:r>
            <a:endParaRPr lang="zh-CN" altLang="en-US"/>
          </a:p>
          <a:p>
            <a:endParaRPr lang="zh-CN" altLang="en-US"/>
          </a:p>
        </p:txBody>
      </p:sp>
      <p:pic>
        <p:nvPicPr>
          <p:cNvPr id="12" name="图片 11"/>
          <p:cNvPicPr>
            <a:picLocks noChangeAspect="1"/>
          </p:cNvPicPr>
          <p:nvPr/>
        </p:nvPicPr>
        <p:blipFill>
          <a:blip r:embed="rId1"/>
          <a:stretch>
            <a:fillRect/>
          </a:stretch>
        </p:blipFill>
        <p:spPr>
          <a:xfrm>
            <a:off x="2467610" y="1663700"/>
            <a:ext cx="3384550" cy="3232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59790" y="150495"/>
            <a:ext cx="3968750" cy="2588895"/>
          </a:xfrm>
          <a:prstGeom prst="rect">
            <a:avLst/>
          </a:prstGeom>
        </p:spPr>
      </p:pic>
      <p:pic>
        <p:nvPicPr>
          <p:cNvPr id="3" name="图片 2"/>
          <p:cNvPicPr>
            <a:picLocks noChangeAspect="1"/>
          </p:cNvPicPr>
          <p:nvPr/>
        </p:nvPicPr>
        <p:blipFill>
          <a:blip r:embed="rId2"/>
          <a:stretch>
            <a:fillRect/>
          </a:stretch>
        </p:blipFill>
        <p:spPr>
          <a:xfrm>
            <a:off x="942340" y="2828290"/>
            <a:ext cx="3803015" cy="2288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6827" y="92912"/>
            <a:ext cx="1554480" cy="368300"/>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模块开发背景</a:t>
            </a: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403225" y="915670"/>
            <a:ext cx="7620000" cy="1938020"/>
          </a:xfrm>
          <a:prstGeom prst="rect">
            <a:avLst/>
          </a:prstGeom>
          <a:noFill/>
        </p:spPr>
        <p:txBody>
          <a:bodyPr wrap="square" rtlCol="0">
            <a:spAutoFit/>
          </a:bodyPr>
          <a:p>
            <a:r>
              <a:rPr lang="en-US" altLang="zh-CN" sz="2000"/>
              <a:t>随着计算机技术在社会的普及以及孕妇各方面疗养等问题的增加，平台有必要开发出线上交流社区，在社区中，人们消除时间空间的限制，用户不必担心个人信息的泄露，社区中的注册用户都可以发表自己的话题和对其他用户的话题提出自己的看法，所有的用户都是平等的，可以讨论一些身体疗养等不违法的问题，这样人们的生活健康水平在互助解答中得以提高。</a:t>
            </a:r>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21127" y="92912"/>
            <a:ext cx="1325880" cy="368300"/>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模块用例图</a:t>
            </a: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377440" y="1031875"/>
            <a:ext cx="3692525" cy="3795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06827" y="92912"/>
            <a:ext cx="1554480" cy="645160"/>
          </a:xfrm>
          <a:prstGeom prst="rect">
            <a:avLst/>
          </a:prstGeom>
          <a:noFill/>
        </p:spPr>
        <p:txBody>
          <a:bodyPr wrap="none">
            <a:spAutoFit/>
          </a:bodyPr>
          <a:lstStyle/>
          <a:p>
            <a:pPr algn="ctr">
              <a:defRPr/>
            </a:pPr>
            <a:r>
              <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模块功能概述</a:t>
            </a: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en-US" sz="18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p:cNvSpPr txBox="1"/>
          <p:nvPr/>
        </p:nvSpPr>
        <p:spPr>
          <a:xfrm>
            <a:off x="495300" y="842010"/>
            <a:ext cx="4812030" cy="299085"/>
          </a:xfrm>
          <a:prstGeom prst="rect">
            <a:avLst/>
          </a:prstGeom>
          <a:noFill/>
        </p:spPr>
        <p:txBody>
          <a:bodyPr wrap="none" rtlCol="0">
            <a:spAutoFit/>
          </a:bodyPr>
          <a:p>
            <a:r>
              <a:rPr lang="zh-CN" altLang="en-US"/>
              <a:t>社区模块可分为前台和后台两个模块，系统的功能模块图如下</a:t>
            </a:r>
            <a:endParaRPr lang="zh-CN" altLang="en-US"/>
          </a:p>
        </p:txBody>
      </p:sp>
      <p:sp>
        <p:nvSpPr>
          <p:cNvPr id="9" name="矩形 8"/>
          <p:cNvSpPr/>
          <p:nvPr/>
        </p:nvSpPr>
        <p:spPr>
          <a:xfrm>
            <a:off x="4008120" y="1596390"/>
            <a:ext cx="1645920" cy="6254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社区系统模块</a:t>
            </a:r>
            <a:endParaRPr lang="zh-CN" altLang="en-US"/>
          </a:p>
        </p:txBody>
      </p:sp>
      <p:sp>
        <p:nvSpPr>
          <p:cNvPr id="10" name="矩形 9"/>
          <p:cNvSpPr/>
          <p:nvPr/>
        </p:nvSpPr>
        <p:spPr>
          <a:xfrm>
            <a:off x="2567940" y="3326130"/>
            <a:ext cx="1248410" cy="5721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前台显示模块</a:t>
            </a:r>
            <a:endParaRPr lang="zh-CN" altLang="en-US"/>
          </a:p>
        </p:txBody>
      </p:sp>
      <p:sp>
        <p:nvSpPr>
          <p:cNvPr id="11" name="矩形 10"/>
          <p:cNvSpPr/>
          <p:nvPr/>
        </p:nvSpPr>
        <p:spPr>
          <a:xfrm>
            <a:off x="5814060" y="3394075"/>
            <a:ext cx="1249680" cy="5645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后台管理模块</a:t>
            </a:r>
            <a:endParaRPr lang="zh-CN" altLang="en-US"/>
          </a:p>
        </p:txBody>
      </p:sp>
      <p:cxnSp>
        <p:nvCxnSpPr>
          <p:cNvPr id="12" name="直接连接符 11"/>
          <p:cNvCxnSpPr/>
          <p:nvPr/>
        </p:nvCxnSpPr>
        <p:spPr>
          <a:xfrm flipH="1">
            <a:off x="3573780" y="2289810"/>
            <a:ext cx="914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01640" y="2228850"/>
            <a:ext cx="746760" cy="11887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587375" y="293370"/>
            <a:ext cx="7018020" cy="368300"/>
          </a:xfrm>
          <a:prstGeom prst="rect">
            <a:avLst/>
          </a:prstGeom>
          <a:noFill/>
        </p:spPr>
        <p:txBody>
          <a:bodyPr wrap="square" rtlCol="0">
            <a:spAutoFit/>
          </a:bodyPr>
          <a:p>
            <a:r>
              <a:rPr lang="zh-CN" altLang="en-US" sz="900"/>
              <a:t>前台模块的适用对象包括了所有的用户（管理员、用户、游客），提供的功能包括登录、注册、浏览、发表文章、发表回复、添加用户、删除用户、修改资料等</a:t>
            </a:r>
            <a:endParaRPr lang="zh-CN" altLang="en-US" sz="900"/>
          </a:p>
        </p:txBody>
      </p:sp>
      <p:sp>
        <p:nvSpPr>
          <p:cNvPr id="3" name="矩形 2"/>
          <p:cNvSpPr/>
          <p:nvPr/>
        </p:nvSpPr>
        <p:spPr>
          <a:xfrm>
            <a:off x="2774315" y="1268730"/>
            <a:ext cx="1821180" cy="5099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前台显示模块</a:t>
            </a:r>
            <a:endParaRPr lang="zh-CN" altLang="en-US"/>
          </a:p>
        </p:txBody>
      </p:sp>
      <p:sp>
        <p:nvSpPr>
          <p:cNvPr id="4" name="矩形 3"/>
          <p:cNvSpPr/>
          <p:nvPr/>
        </p:nvSpPr>
        <p:spPr>
          <a:xfrm>
            <a:off x="762000" y="3341370"/>
            <a:ext cx="34290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登录</a:t>
            </a:r>
            <a:endParaRPr lang="zh-CN" altLang="en-US"/>
          </a:p>
        </p:txBody>
      </p:sp>
      <p:sp>
        <p:nvSpPr>
          <p:cNvPr id="5" name="矩形 4"/>
          <p:cNvSpPr/>
          <p:nvPr/>
        </p:nvSpPr>
        <p:spPr>
          <a:xfrm>
            <a:off x="1714500" y="3341370"/>
            <a:ext cx="35814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注册</a:t>
            </a:r>
            <a:endParaRPr lang="zh-CN" altLang="en-US"/>
          </a:p>
        </p:txBody>
      </p:sp>
      <p:sp>
        <p:nvSpPr>
          <p:cNvPr id="6" name="矩形 5"/>
          <p:cNvSpPr/>
          <p:nvPr/>
        </p:nvSpPr>
        <p:spPr>
          <a:xfrm>
            <a:off x="2690495" y="3341370"/>
            <a:ext cx="327025"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浏览</a:t>
            </a:r>
            <a:endParaRPr lang="zh-CN" altLang="en-US"/>
          </a:p>
        </p:txBody>
      </p:sp>
      <p:sp>
        <p:nvSpPr>
          <p:cNvPr id="7" name="矩形 6"/>
          <p:cNvSpPr/>
          <p:nvPr/>
        </p:nvSpPr>
        <p:spPr>
          <a:xfrm>
            <a:off x="3444240" y="3341370"/>
            <a:ext cx="358140" cy="1553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发表文章</a:t>
            </a:r>
            <a:endParaRPr lang="zh-CN" altLang="en-US"/>
          </a:p>
        </p:txBody>
      </p:sp>
      <p:sp>
        <p:nvSpPr>
          <p:cNvPr id="13" name="矩形 12"/>
          <p:cNvSpPr/>
          <p:nvPr/>
        </p:nvSpPr>
        <p:spPr>
          <a:xfrm>
            <a:off x="4290695" y="3341370"/>
            <a:ext cx="358140" cy="9296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回复</a:t>
            </a:r>
            <a:endParaRPr lang="zh-CN" altLang="en-US"/>
          </a:p>
        </p:txBody>
      </p:sp>
      <p:sp>
        <p:nvSpPr>
          <p:cNvPr id="16" name="矩形 15"/>
          <p:cNvSpPr/>
          <p:nvPr/>
        </p:nvSpPr>
        <p:spPr>
          <a:xfrm>
            <a:off x="5072380" y="3341370"/>
            <a:ext cx="407035" cy="15995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添加用户</a:t>
            </a:r>
            <a:endParaRPr lang="zh-CN" altLang="en-US"/>
          </a:p>
        </p:txBody>
      </p:sp>
      <p:sp>
        <p:nvSpPr>
          <p:cNvPr id="17" name="矩形 16"/>
          <p:cNvSpPr/>
          <p:nvPr/>
        </p:nvSpPr>
        <p:spPr>
          <a:xfrm>
            <a:off x="5811520" y="3341370"/>
            <a:ext cx="377190" cy="15995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删除用户</a:t>
            </a:r>
            <a:endParaRPr lang="zh-CN" altLang="en-US"/>
          </a:p>
        </p:txBody>
      </p:sp>
      <p:sp>
        <p:nvSpPr>
          <p:cNvPr id="18" name="矩形 17"/>
          <p:cNvSpPr/>
          <p:nvPr/>
        </p:nvSpPr>
        <p:spPr>
          <a:xfrm>
            <a:off x="6748780" y="3341370"/>
            <a:ext cx="365125" cy="1553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修改资料</a:t>
            </a:r>
            <a:endParaRPr lang="zh-CN" altLang="en-US"/>
          </a:p>
        </p:txBody>
      </p:sp>
      <p:cxnSp>
        <p:nvCxnSpPr>
          <p:cNvPr id="19" name="直接连接符 18"/>
          <p:cNvCxnSpPr/>
          <p:nvPr/>
        </p:nvCxnSpPr>
        <p:spPr>
          <a:xfrm flipV="1">
            <a:off x="1059180" y="1786890"/>
            <a:ext cx="195834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042160" y="1771650"/>
            <a:ext cx="1203960" cy="160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0"/>
            <a:endCxn id="3" idx="2"/>
          </p:cNvCxnSpPr>
          <p:nvPr/>
        </p:nvCxnSpPr>
        <p:spPr>
          <a:xfrm flipV="1">
            <a:off x="2854325" y="1778635"/>
            <a:ext cx="830580" cy="1562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7" idx="0"/>
          </p:cNvCxnSpPr>
          <p:nvPr/>
        </p:nvCxnSpPr>
        <p:spPr>
          <a:xfrm flipH="1">
            <a:off x="3623310" y="1764030"/>
            <a:ext cx="179070" cy="157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3" idx="0"/>
          </p:cNvCxnSpPr>
          <p:nvPr/>
        </p:nvCxnSpPr>
        <p:spPr>
          <a:xfrm>
            <a:off x="4297680" y="1733550"/>
            <a:ext cx="172085" cy="160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0"/>
          </p:cNvCxnSpPr>
          <p:nvPr/>
        </p:nvCxnSpPr>
        <p:spPr>
          <a:xfrm>
            <a:off x="4505325" y="1809750"/>
            <a:ext cx="770890" cy="153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7" idx="0"/>
          </p:cNvCxnSpPr>
          <p:nvPr/>
        </p:nvCxnSpPr>
        <p:spPr>
          <a:xfrm>
            <a:off x="4627245" y="1802130"/>
            <a:ext cx="1372870" cy="153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8" idx="0"/>
          </p:cNvCxnSpPr>
          <p:nvPr/>
        </p:nvCxnSpPr>
        <p:spPr>
          <a:xfrm>
            <a:off x="4636770" y="1657350"/>
            <a:ext cx="2294890" cy="16840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7375" y="293370"/>
            <a:ext cx="7018020" cy="229870"/>
          </a:xfrm>
          <a:prstGeom prst="rect">
            <a:avLst/>
          </a:prstGeom>
          <a:noFill/>
        </p:spPr>
        <p:txBody>
          <a:bodyPr wrap="square" rtlCol="0">
            <a:spAutoFit/>
          </a:bodyPr>
          <a:p>
            <a:r>
              <a:rPr lang="zh-CN" altLang="en-US" sz="900"/>
              <a:t>后台模块的使用对象为管理人员（管理员、超级管理员），提供的功能包括管理用户、权限、数据库、主题帖子。</a:t>
            </a:r>
            <a:endParaRPr lang="zh-CN" altLang="en-US" sz="900"/>
          </a:p>
        </p:txBody>
      </p:sp>
      <p:sp>
        <p:nvSpPr>
          <p:cNvPr id="3" name="矩形 2"/>
          <p:cNvSpPr/>
          <p:nvPr/>
        </p:nvSpPr>
        <p:spPr>
          <a:xfrm>
            <a:off x="3048000" y="1192530"/>
            <a:ext cx="2057400" cy="5416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后台管理模块</a:t>
            </a:r>
            <a:endParaRPr lang="zh-CN" altLang="en-US"/>
          </a:p>
        </p:txBody>
      </p:sp>
      <p:sp>
        <p:nvSpPr>
          <p:cNvPr id="4" name="矩形 3"/>
          <p:cNvSpPr/>
          <p:nvPr/>
        </p:nvSpPr>
        <p:spPr>
          <a:xfrm>
            <a:off x="1478280" y="2800350"/>
            <a:ext cx="403225" cy="14097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a:t>
            </a:r>
            <a:endParaRPr lang="zh-CN" altLang="en-US"/>
          </a:p>
        </p:txBody>
      </p:sp>
      <p:sp>
        <p:nvSpPr>
          <p:cNvPr id="5" name="矩形 4"/>
          <p:cNvSpPr/>
          <p:nvPr/>
        </p:nvSpPr>
        <p:spPr>
          <a:xfrm>
            <a:off x="3343910" y="2800350"/>
            <a:ext cx="398780" cy="14509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用户权限</a:t>
            </a:r>
            <a:endParaRPr lang="zh-CN" altLang="en-US"/>
          </a:p>
        </p:txBody>
      </p:sp>
      <p:sp>
        <p:nvSpPr>
          <p:cNvPr id="6" name="矩形 5"/>
          <p:cNvSpPr/>
          <p:nvPr/>
        </p:nvSpPr>
        <p:spPr>
          <a:xfrm>
            <a:off x="4991100" y="2799715"/>
            <a:ext cx="396875" cy="14509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数据库数据</a:t>
            </a:r>
            <a:endParaRPr lang="zh-CN" altLang="en-US"/>
          </a:p>
        </p:txBody>
      </p:sp>
      <p:sp>
        <p:nvSpPr>
          <p:cNvPr id="7" name="矩形 6"/>
          <p:cNvSpPr/>
          <p:nvPr/>
        </p:nvSpPr>
        <p:spPr>
          <a:xfrm>
            <a:off x="6400800" y="2754630"/>
            <a:ext cx="450215" cy="14960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主题帖子</a:t>
            </a:r>
            <a:endParaRPr lang="zh-CN" altLang="en-US"/>
          </a:p>
        </p:txBody>
      </p:sp>
      <p:cxnSp>
        <p:nvCxnSpPr>
          <p:cNvPr id="8" name="直接连接符 7"/>
          <p:cNvCxnSpPr>
            <a:stCxn id="4" idx="0"/>
          </p:cNvCxnSpPr>
          <p:nvPr/>
        </p:nvCxnSpPr>
        <p:spPr>
          <a:xfrm flipV="1">
            <a:off x="1680210" y="1756410"/>
            <a:ext cx="1878330" cy="1043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p:cNvCxnSpPr>
          <p:nvPr/>
        </p:nvCxnSpPr>
        <p:spPr>
          <a:xfrm flipV="1">
            <a:off x="3543300" y="1729105"/>
            <a:ext cx="381000" cy="107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0"/>
          </p:cNvCxnSpPr>
          <p:nvPr/>
        </p:nvCxnSpPr>
        <p:spPr>
          <a:xfrm flipH="1" flipV="1">
            <a:off x="4518660" y="1687830"/>
            <a:ext cx="671195" cy="111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0"/>
          </p:cNvCxnSpPr>
          <p:nvPr/>
        </p:nvCxnSpPr>
        <p:spPr>
          <a:xfrm flipH="1" flipV="1">
            <a:off x="4861560" y="1733550"/>
            <a:ext cx="1764665" cy="10210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535" y="87630"/>
            <a:ext cx="1657350" cy="39878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 panose="02010609060101010101" charset="-122"/>
                <a:ea typeface="仿宋" panose="02010609060101010101" charset="-122"/>
              </a:rPr>
              <a:t>数据库设计</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 panose="02010609060101010101" charset="-122"/>
              <a:ea typeface="仿宋" panose="02010609060101010101" charset="-122"/>
            </a:endParaRPr>
          </a:p>
        </p:txBody>
      </p:sp>
      <p:sp>
        <p:nvSpPr>
          <p:cNvPr id="3" name="文本框 2"/>
          <p:cNvSpPr txBox="1"/>
          <p:nvPr/>
        </p:nvSpPr>
        <p:spPr>
          <a:xfrm>
            <a:off x="411480" y="902970"/>
            <a:ext cx="5780405" cy="1198880"/>
          </a:xfrm>
          <a:prstGeom prst="rect">
            <a:avLst/>
          </a:prstGeom>
          <a:noFill/>
        </p:spPr>
        <p:txBody>
          <a:bodyPr wrap="square" rtlCol="0">
            <a:spAutoFit/>
          </a:bodyPr>
          <a:p>
            <a:r>
              <a:rPr lang="zh-CN" altLang="en-US" sz="1800"/>
              <a:t>社区系统可抽象出来的数据模型有：用户（</a:t>
            </a:r>
            <a:r>
              <a:rPr lang="en-US" altLang="zh-CN" sz="1800"/>
              <a:t>user</a:t>
            </a:r>
            <a:r>
              <a:rPr lang="zh-CN" altLang="en-US" sz="1800"/>
              <a:t>）、模块（</a:t>
            </a:r>
            <a:r>
              <a:rPr lang="en-US" altLang="zh-CN" sz="1800"/>
              <a:t>module</a:t>
            </a:r>
            <a:r>
              <a:rPr lang="zh-CN" altLang="en-US" sz="1800"/>
              <a:t>）、主题（</a:t>
            </a:r>
            <a:r>
              <a:rPr lang="en-US" altLang="zh-CN" sz="1800"/>
              <a:t>topic</a:t>
            </a:r>
            <a:r>
              <a:rPr lang="zh-CN" altLang="en-US" sz="1800"/>
              <a:t>）、回复（</a:t>
            </a:r>
            <a:r>
              <a:rPr lang="en-US" altLang="zh-CN" sz="1800"/>
              <a:t>retopic</a:t>
            </a:r>
            <a:r>
              <a:rPr lang="zh-CN" altLang="en-US" sz="1800"/>
              <a:t>）、功能权限（</a:t>
            </a:r>
            <a:r>
              <a:rPr lang="en-US" altLang="zh-CN" sz="1800"/>
              <a:t>group_has_function)</a:t>
            </a:r>
            <a:r>
              <a:rPr lang="zh-CN" altLang="en-US" sz="1800"/>
              <a:t>、用户组（</a:t>
            </a:r>
            <a:r>
              <a:rPr lang="en-US" altLang="zh-CN" sz="1800"/>
              <a:t>group_user)</a:t>
            </a:r>
            <a:r>
              <a:rPr lang="zh-CN" altLang="en-US" sz="1800"/>
              <a:t>等，根据需求分析，可设计成如下样表</a:t>
            </a: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535" y="87630"/>
            <a:ext cx="1657350" cy="39878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 panose="02010609060101010101" charset="-122"/>
                <a:ea typeface="仿宋" panose="02010609060101010101" charset="-122"/>
              </a:rPr>
              <a:t>数据库设计</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 panose="02010609060101010101" charset="-122"/>
              <a:ea typeface="仿宋" panose="02010609060101010101" charset="-122"/>
            </a:endParaRPr>
          </a:p>
        </p:txBody>
      </p:sp>
      <p:graphicFrame>
        <p:nvGraphicFramePr>
          <p:cNvPr id="5" name="表格 4"/>
          <p:cNvGraphicFramePr/>
          <p:nvPr>
            <p:custDataLst>
              <p:tags r:id="rId1"/>
            </p:custDataLst>
          </p:nvPr>
        </p:nvGraphicFramePr>
        <p:xfrm>
          <a:off x="1371600" y="2000250"/>
          <a:ext cx="6515100" cy="2800985"/>
        </p:xfrm>
        <a:graphic>
          <a:graphicData uri="http://schemas.openxmlformats.org/drawingml/2006/table">
            <a:tbl>
              <a:tblPr firstRow="1" bandRow="1">
                <a:tableStyleId>{5C22544A-7EE6-4342-B048-85BDC9FD1C3A}</a:tableStyleId>
              </a:tblPr>
              <a:tblGrid>
                <a:gridCol w="352425"/>
                <a:gridCol w="361950"/>
                <a:gridCol w="352425"/>
                <a:gridCol w="495300"/>
                <a:gridCol w="1074420"/>
                <a:gridCol w="1706880"/>
                <a:gridCol w="1236345"/>
              </a:tblGrid>
              <a:tr h="570865">
                <a:tc>
                  <a:txBody>
                    <a:bodyPr/>
                    <a:p>
                      <a:pPr>
                        <a:buNone/>
                      </a:pPr>
                      <a:r>
                        <a:rPr lang="en-US" altLang="zh-CN" sz="1400"/>
                        <a:t>id</a:t>
                      </a:r>
                      <a:endParaRPr lang="en-US" altLang="zh-CN" sz="1400"/>
                    </a:p>
                  </a:txBody>
                  <a:tcPr/>
                </a:tc>
                <a:tc>
                  <a:txBody>
                    <a:bodyPr/>
                    <a:p>
                      <a:pPr>
                        <a:buNone/>
                      </a:pPr>
                      <a:r>
                        <a:rPr lang="en-US" altLang="zh-CN"/>
                        <a:t>topic_id</a:t>
                      </a:r>
                      <a:endParaRPr lang="en-US" altLang="zh-CN"/>
                    </a:p>
                  </a:txBody>
                  <a:tcPr/>
                </a:tc>
                <a:tc>
                  <a:txBody>
                    <a:bodyPr/>
                    <a:p>
                      <a:pPr>
                        <a:buNone/>
                      </a:pPr>
                      <a:r>
                        <a:rPr lang="en-US" altLang="zh-CN"/>
                        <a:t>reply_id</a:t>
                      </a:r>
                      <a:endParaRPr lang="en-US" altLang="zh-CN"/>
                    </a:p>
                  </a:txBody>
                  <a:tcPr/>
                </a:tc>
                <a:tc>
                  <a:txBody>
                    <a:bodyPr/>
                    <a:p>
                      <a:pPr>
                        <a:buNone/>
                      </a:pPr>
                      <a:r>
                        <a:rPr lang="en-US" altLang="zh-CN"/>
                        <a:t>reply_name</a:t>
                      </a:r>
                      <a:endParaRPr lang="en-US" altLang="zh-CN"/>
                    </a:p>
                  </a:txBody>
                  <a:tcPr/>
                </a:tc>
                <a:tc>
                  <a:txBody>
                    <a:bodyPr/>
                    <a:p>
                      <a:pPr>
                        <a:buNone/>
                      </a:pPr>
                      <a:r>
                        <a:rPr lang="en-US" altLang="zh-CN"/>
                        <a:t>reply_email</a:t>
                      </a:r>
                      <a:endParaRPr lang="en-US" altLang="zh-CN"/>
                    </a:p>
                  </a:txBody>
                  <a:tcPr/>
                </a:tc>
                <a:tc>
                  <a:txBody>
                    <a:bodyPr/>
                    <a:p>
                      <a:pPr>
                        <a:buNone/>
                      </a:pPr>
                      <a:r>
                        <a:rPr lang="en-US" altLang="zh-CN"/>
                        <a:t>reply_detail</a:t>
                      </a:r>
                      <a:endParaRPr lang="en-US" altLang="zh-CN"/>
                    </a:p>
                  </a:txBody>
                  <a:tcPr/>
                </a:tc>
                <a:tc>
                  <a:txBody>
                    <a:bodyPr/>
                    <a:p>
                      <a:pPr>
                        <a:buNone/>
                      </a:pPr>
                      <a:r>
                        <a:rPr lang="en-US" altLang="zh-CN"/>
                        <a:t>reply_datetime</a:t>
                      </a:r>
                      <a:endParaRPr lang="en-US" altLang="zh-CN"/>
                    </a:p>
                  </a:txBody>
                  <a:tcPr/>
                </a:tc>
              </a:tr>
              <a:tr h="629285">
                <a:tc>
                  <a:txBody>
                    <a:bodyPr/>
                    <a:p>
                      <a:pPr>
                        <a:buNone/>
                      </a:pPr>
                      <a:r>
                        <a:rPr lang="en-US" altLang="zh-CN"/>
                        <a:t>54</a:t>
                      </a:r>
                      <a:endParaRPr lang="en-US" altLang="zh-CN"/>
                    </a:p>
                  </a:txBody>
                  <a:tcPr/>
                </a:tc>
                <a:tc>
                  <a:txBody>
                    <a:bodyPr/>
                    <a:p>
                      <a:pPr>
                        <a:buNone/>
                      </a:pPr>
                      <a:r>
                        <a:rPr lang="en-US" altLang="zh-CN"/>
                        <a:t>38</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61017031@qq.com</a:t>
                      </a:r>
                      <a:endParaRPr lang="en-US" altLang="zh-CN"/>
                    </a:p>
                  </a:txBody>
                  <a:tcPr/>
                </a:tc>
                <a:tc>
                  <a:txBody>
                    <a:bodyPr/>
                    <a:p>
                      <a:pPr>
                        <a:buNone/>
                      </a:pPr>
                      <a:r>
                        <a:rPr lang="zh-CN" altLang="en-US"/>
                        <a:t>讲得太好了获得了很多知识</a:t>
                      </a:r>
                      <a:endParaRPr lang="zh-CN" altLang="en-US"/>
                    </a:p>
                  </a:txBody>
                  <a:tcPr/>
                </a:tc>
                <a:tc>
                  <a:txBody>
                    <a:bodyPr/>
                    <a:p>
                      <a:pPr>
                        <a:buNone/>
                      </a:pPr>
                      <a:r>
                        <a:rPr lang="en-US" altLang="zh-CN"/>
                        <a:t>2020-6-04 17</a:t>
                      </a:r>
                      <a:r>
                        <a:rPr lang="zh-CN" altLang="en-US"/>
                        <a:t>：</a:t>
                      </a:r>
                      <a:r>
                        <a:rPr lang="en-US" altLang="zh-CN"/>
                        <a:t>28:23</a:t>
                      </a:r>
                      <a:endParaRPr lang="zh-CN" altLang="en-US"/>
                    </a:p>
                  </a:txBody>
                  <a:tcPr/>
                </a:tc>
              </a:tr>
              <a:tr h="628650">
                <a:tc>
                  <a:txBody>
                    <a:bodyPr/>
                    <a:p>
                      <a:pPr>
                        <a:buNone/>
                      </a:pPr>
                      <a:r>
                        <a:rPr lang="en-US" altLang="zh-CN"/>
                        <a:t>55</a:t>
                      </a:r>
                      <a:endParaRPr lang="en-US" altLang="zh-CN"/>
                    </a:p>
                  </a:txBody>
                  <a:tcPr/>
                </a:tc>
                <a:tc>
                  <a:txBody>
                    <a:bodyPr/>
                    <a:p>
                      <a:pPr>
                        <a:buNone/>
                      </a:pPr>
                      <a:r>
                        <a:rPr lang="en-US" altLang="zh-CN"/>
                        <a:t>38</a:t>
                      </a:r>
                      <a:endParaRPr lang="en-US" altLang="zh-CN"/>
                    </a:p>
                  </a:txBody>
                  <a:tcPr/>
                </a:tc>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sz="1350">
                          <a:sym typeface="+mn-ea"/>
                        </a:rPr>
                        <a:t>61017031@qq.com</a:t>
                      </a:r>
                      <a:endParaRPr lang="zh-CN" altLang="en-US"/>
                    </a:p>
                  </a:txBody>
                  <a:tcPr/>
                </a:tc>
                <a:tc>
                  <a:txBody>
                    <a:bodyPr/>
                    <a:p>
                      <a:pPr>
                        <a:buNone/>
                      </a:pPr>
                      <a:r>
                        <a:rPr lang="zh-CN" altLang="en-US"/>
                        <a:t>啊啊啊啊啊</a:t>
                      </a:r>
                      <a:endParaRPr lang="zh-CN" altLang="en-US"/>
                    </a:p>
                  </a:txBody>
                  <a:tcPr/>
                </a:tc>
                <a:tc>
                  <a:txBody>
                    <a:bodyPr/>
                    <a:p>
                      <a:pPr>
                        <a:buNone/>
                      </a:pPr>
                      <a:r>
                        <a:rPr lang="en-US" altLang="zh-CN" sz="1350">
                          <a:sym typeface="+mn-ea"/>
                        </a:rPr>
                        <a:t>2020-6-04 17</a:t>
                      </a:r>
                      <a:r>
                        <a:rPr lang="zh-CN" altLang="en-US" sz="1350">
                          <a:sym typeface="+mn-ea"/>
                        </a:rPr>
                        <a:t>：</a:t>
                      </a:r>
                      <a:r>
                        <a:rPr lang="en-US" altLang="zh-CN" sz="1350">
                          <a:sym typeface="+mn-ea"/>
                        </a:rPr>
                        <a:t>28:34</a:t>
                      </a:r>
                      <a:endParaRPr lang="en-US" altLang="zh-CN" sz="1350">
                        <a:sym typeface="+mn-ea"/>
                      </a:endParaRPr>
                    </a:p>
                  </a:txBody>
                  <a:tcPr/>
                </a:tc>
              </a:tr>
              <a:tr h="628650">
                <a:tc>
                  <a:txBody>
                    <a:bodyPr/>
                    <a:p>
                      <a:pPr>
                        <a:buNone/>
                      </a:pPr>
                      <a:r>
                        <a:rPr lang="en-US" altLang="zh-CN"/>
                        <a:t>56</a:t>
                      </a:r>
                      <a:endParaRPr lang="en-US" altLang="zh-CN"/>
                    </a:p>
                  </a:txBody>
                  <a:tcPr/>
                </a:tc>
                <a:tc>
                  <a:txBody>
                    <a:bodyPr/>
                    <a:p>
                      <a:pPr>
                        <a:buNone/>
                      </a:pPr>
                      <a:r>
                        <a:rPr lang="en-US" altLang="zh-CN"/>
                        <a:t>38</a:t>
                      </a:r>
                      <a:endParaRPr lang="en-US" altLang="zh-CN"/>
                    </a:p>
                  </a:txBody>
                  <a:tcPr/>
                </a:tc>
                <a:tc>
                  <a:txBody>
                    <a:bodyPr/>
                    <a:p>
                      <a:pPr>
                        <a:buNone/>
                      </a:pPr>
                      <a:r>
                        <a:rPr lang="en-US" altLang="zh-CN"/>
                        <a:t>3</a:t>
                      </a:r>
                      <a:endParaRPr lang="en-US" altLang="zh-CN"/>
                    </a:p>
                  </a:txBody>
                  <a:tcPr/>
                </a:tc>
                <a:tc>
                  <a:txBody>
                    <a:bodyPr/>
                    <a:p>
                      <a:pPr>
                        <a:buNone/>
                      </a:pPr>
                      <a:r>
                        <a:rPr lang="en-US" altLang="zh-CN"/>
                        <a:t>admin</a:t>
                      </a:r>
                      <a:endParaRPr lang="en-US" altLang="zh-CN"/>
                    </a:p>
                  </a:txBody>
                  <a:tcPr/>
                </a:tc>
                <a:tc>
                  <a:txBody>
                    <a:bodyPr/>
                    <a:p>
                      <a:pPr>
                        <a:buNone/>
                      </a:pPr>
                      <a:endParaRPr lang="zh-CN" altLang="en-US"/>
                    </a:p>
                  </a:txBody>
                  <a:tcPr/>
                </a:tc>
                <a:tc>
                  <a:txBody>
                    <a:bodyPr/>
                    <a:p>
                      <a:pPr>
                        <a:buNone/>
                      </a:pPr>
                      <a:r>
                        <a:rPr lang="zh-CN" altLang="en-US"/>
                        <a:t>回帖测试</a:t>
                      </a:r>
                      <a:endParaRPr lang="zh-CN" altLang="en-US"/>
                    </a:p>
                  </a:txBody>
                  <a:tcPr/>
                </a:tc>
                <a:tc>
                  <a:txBody>
                    <a:bodyPr/>
                    <a:p>
                      <a:pPr>
                        <a:buNone/>
                      </a:pPr>
                      <a:r>
                        <a:rPr lang="en-US" altLang="zh-CN" sz="1350">
                          <a:sym typeface="+mn-ea"/>
                        </a:rPr>
                        <a:t>2020-6-04 19</a:t>
                      </a:r>
                      <a:r>
                        <a:rPr lang="zh-CN" altLang="en-US" sz="1350">
                          <a:sym typeface="+mn-ea"/>
                        </a:rPr>
                        <a:t>：</a:t>
                      </a:r>
                      <a:r>
                        <a:rPr lang="en-US" altLang="zh-CN" sz="1350">
                          <a:sym typeface="+mn-ea"/>
                        </a:rPr>
                        <a:t>28:23</a:t>
                      </a:r>
                      <a:endParaRPr lang="zh-CN" altLang="en-US" sz="1350">
                        <a:sym typeface="+mn-ea"/>
                      </a:endParaRPr>
                    </a:p>
                    <a:p>
                      <a:pPr>
                        <a:buNone/>
                      </a:pPr>
                      <a:endParaRPr lang="zh-CN" altLang="en-US"/>
                    </a:p>
                  </a:txBody>
                  <a:tcPr/>
                </a:tc>
              </a:tr>
            </a:tbl>
          </a:graphicData>
        </a:graphic>
      </p:graphicFrame>
      <p:sp>
        <p:nvSpPr>
          <p:cNvPr id="3" name="文本框 2"/>
          <p:cNvSpPr txBox="1"/>
          <p:nvPr/>
        </p:nvSpPr>
        <p:spPr>
          <a:xfrm>
            <a:off x="434340" y="895350"/>
            <a:ext cx="1779905" cy="299085"/>
          </a:xfrm>
          <a:prstGeom prst="rect">
            <a:avLst/>
          </a:prstGeom>
          <a:noFill/>
        </p:spPr>
        <p:txBody>
          <a:bodyPr wrap="square" rtlCol="0">
            <a:spAutoFit/>
          </a:bodyPr>
          <a:p>
            <a:r>
              <a:rPr lang="zh-CN" altLang="en-US"/>
              <a:t>回复样例信息表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2135" y="346710"/>
            <a:ext cx="1521460" cy="299085"/>
          </a:xfrm>
          <a:prstGeom prst="rect">
            <a:avLst/>
          </a:prstGeom>
          <a:noFill/>
        </p:spPr>
        <p:txBody>
          <a:bodyPr wrap="square" rtlCol="0">
            <a:spAutoFit/>
          </a:bodyPr>
          <a:p>
            <a:r>
              <a:rPr lang="zh-CN" altLang="en-US"/>
              <a:t>用户样例信息表</a:t>
            </a:r>
            <a:endParaRPr lang="zh-CN" altLang="en-US"/>
          </a:p>
        </p:txBody>
      </p:sp>
      <p:graphicFrame>
        <p:nvGraphicFramePr>
          <p:cNvPr id="3" name="表格 2"/>
          <p:cNvGraphicFramePr/>
          <p:nvPr>
            <p:custDataLst>
              <p:tags r:id="rId1"/>
            </p:custDataLst>
          </p:nvPr>
        </p:nvGraphicFramePr>
        <p:xfrm>
          <a:off x="754380" y="1375410"/>
          <a:ext cx="6396990" cy="1524000"/>
        </p:xfrm>
        <a:graphic>
          <a:graphicData uri="http://schemas.openxmlformats.org/drawingml/2006/table">
            <a:tbl>
              <a:tblPr firstRow="1" bandRow="1">
                <a:tableStyleId>{5C22544A-7EE6-4342-B048-85BDC9FD1C3A}</a:tableStyleId>
              </a:tblPr>
              <a:tblGrid>
                <a:gridCol w="1066165"/>
                <a:gridCol w="1066165"/>
                <a:gridCol w="1066165"/>
                <a:gridCol w="1066165"/>
                <a:gridCol w="1066165"/>
                <a:gridCol w="1066165"/>
              </a:tblGrid>
              <a:tr h="381000">
                <a:tc>
                  <a:txBody>
                    <a:bodyPr/>
                    <a:p>
                      <a:pPr>
                        <a:buNone/>
                      </a:pPr>
                      <a:r>
                        <a:rPr lang="en-US" altLang="zh-CN"/>
                        <a:t>id</a:t>
                      </a:r>
                      <a:endParaRPr lang="en-US" altLang="zh-CN"/>
                    </a:p>
                  </a:txBody>
                  <a:tcPr/>
                </a:tc>
                <a:tc>
                  <a:txBody>
                    <a:bodyPr/>
                    <a:p>
                      <a:pPr>
                        <a:buNone/>
                      </a:pPr>
                      <a:r>
                        <a:rPr lang="en-US" altLang="zh-CN"/>
                        <a:t>username</a:t>
                      </a:r>
                      <a:endParaRPr lang="en-US" altLang="zh-CN"/>
                    </a:p>
                  </a:txBody>
                  <a:tcPr/>
                </a:tc>
                <a:tc>
                  <a:txBody>
                    <a:bodyPr/>
                    <a:p>
                      <a:pPr>
                        <a:buNone/>
                      </a:pPr>
                      <a:r>
                        <a:rPr lang="en-US" altLang="zh-CN"/>
                        <a:t>password</a:t>
                      </a:r>
                      <a:endParaRPr lang="en-US" altLang="zh-CN"/>
                    </a:p>
                  </a:txBody>
                  <a:tcPr/>
                </a:tc>
                <a:tc>
                  <a:txBody>
                    <a:bodyPr/>
                    <a:p>
                      <a:pPr>
                        <a:buNone/>
                      </a:pPr>
                      <a:r>
                        <a:rPr lang="en-US" altLang="zh-CN"/>
                        <a:t>email</a:t>
                      </a:r>
                      <a:endParaRPr lang="en-US" altLang="zh-CN"/>
                    </a:p>
                  </a:txBody>
                  <a:tcPr/>
                </a:tc>
                <a:tc>
                  <a:txBody>
                    <a:bodyPr/>
                    <a:p>
                      <a:pPr>
                        <a:buNone/>
                      </a:pPr>
                      <a:r>
                        <a:rPr lang="en-US" altLang="zh-CN"/>
                        <a:t>realname</a:t>
                      </a:r>
                      <a:endParaRPr lang="en-US" altLang="zh-CN"/>
                    </a:p>
                  </a:txBody>
                  <a:tcPr/>
                </a:tc>
                <a:tc>
                  <a:txBody>
                    <a:bodyPr/>
                    <a:p>
                      <a:pPr>
                        <a:buNone/>
                      </a:pPr>
                      <a:r>
                        <a:rPr lang="en-US" altLang="zh-CN"/>
                        <a:t>regdate</a:t>
                      </a:r>
                      <a:endParaRPr lang="en-US" altLang="zh-CN"/>
                    </a:p>
                  </a:txBody>
                  <a:tcPr/>
                </a:tc>
              </a:tr>
              <a:tr h="381000">
                <a:tc>
                  <a:txBody>
                    <a:bodyPr/>
                    <a:p>
                      <a:pPr>
                        <a:buNone/>
                      </a:pPr>
                      <a:r>
                        <a:rPr lang="en-US" altLang="zh-CN"/>
                        <a:t>9</a:t>
                      </a:r>
                      <a:endParaRPr lang="en-US" altLang="zh-CN"/>
                    </a:p>
                  </a:txBody>
                  <a:tcPr/>
                </a:tc>
                <a:tc>
                  <a:txBody>
                    <a:bodyPr/>
                    <a:p>
                      <a:pPr>
                        <a:buNone/>
                      </a:pPr>
                      <a:r>
                        <a:rPr lang="en-US" altLang="zh-CN"/>
                        <a:t>admin</a:t>
                      </a:r>
                      <a:endParaRPr lang="en-US" altLang="zh-CN"/>
                    </a:p>
                  </a:txBody>
                  <a:tcPr/>
                </a:tc>
                <a:tc>
                  <a:txBody>
                    <a:bodyPr/>
                    <a:p>
                      <a:pPr>
                        <a:buNone/>
                      </a:pPr>
                      <a:r>
                        <a:rPr lang="en-US" altLang="zh-CN"/>
                        <a:t>321321</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2020-06-04 </a:t>
                      </a:r>
                      <a:endParaRPr lang="en-US" altLang="zh-CN"/>
                    </a:p>
                    <a:p>
                      <a:pPr>
                        <a:buNone/>
                      </a:pPr>
                      <a:r>
                        <a:rPr lang="en-US" altLang="zh-CN"/>
                        <a:t>17:53:24</a:t>
                      </a:r>
                      <a:endParaRPr lang="zh-CN" altLang="en-US"/>
                    </a:p>
                  </a:txBody>
                  <a:tcPr/>
                </a:tc>
              </a:tr>
              <a:tr h="381000">
                <a:tc>
                  <a:txBody>
                    <a:bodyPr/>
                    <a:p>
                      <a:pPr>
                        <a:buNone/>
                      </a:pPr>
                      <a:r>
                        <a:rPr lang="en-US" altLang="zh-CN"/>
                        <a:t>2</a:t>
                      </a:r>
                      <a:endParaRPr lang="en-US" altLang="zh-CN"/>
                    </a:p>
                  </a:txBody>
                  <a:tcPr/>
                </a:tc>
                <a:tc>
                  <a:txBody>
                    <a:bodyPr/>
                    <a:p>
                      <a:pPr>
                        <a:buNone/>
                      </a:pPr>
                      <a:r>
                        <a:rPr lang="en-US" altLang="zh-CN"/>
                        <a:t>admin2</a:t>
                      </a:r>
                      <a:endParaRPr lang="en-US" altLang="zh-CN"/>
                    </a:p>
                  </a:txBody>
                  <a:tcPr/>
                </a:tc>
                <a:tc>
                  <a:txBody>
                    <a:bodyPr/>
                    <a:p>
                      <a:pPr>
                        <a:buNone/>
                      </a:pPr>
                      <a:r>
                        <a:rPr lang="en-US" altLang="zh-CN"/>
                        <a:t>000000</a:t>
                      </a:r>
                      <a:endParaRPr lang="en-US" altLang="zh-CN"/>
                    </a:p>
                  </a:txBody>
                  <a:tcPr/>
                </a:tc>
                <a:tc>
                  <a:txBody>
                    <a:bodyPr/>
                    <a:p>
                      <a:pPr>
                        <a:buNone/>
                      </a:pPr>
                      <a:r>
                        <a:rPr lang="en-US" altLang="zh-CN"/>
                        <a:t>admin@wbmaster.com</a:t>
                      </a:r>
                      <a:endParaRPr lang="zh-CN" altLang="en-US"/>
                    </a:p>
                  </a:txBody>
                  <a:tcPr/>
                </a:tc>
                <a:tc>
                  <a:txBody>
                    <a:bodyPr/>
                    <a:p>
                      <a:pPr>
                        <a:buNone/>
                      </a:pPr>
                      <a:r>
                        <a:rPr lang="en-US" altLang="zh-CN"/>
                        <a:t>adminster</a:t>
                      </a:r>
                      <a:endParaRPr lang="en-US" altLang="zh-CN"/>
                    </a:p>
                  </a:txBody>
                  <a:tcPr/>
                </a:tc>
                <a:tc>
                  <a:txBody>
                    <a:bodyPr/>
                    <a:p>
                      <a:pPr>
                        <a:buNone/>
                      </a:pPr>
                      <a:r>
                        <a:rPr lang="en-US" altLang="zh-CN"/>
                        <a:t>2020-06-04</a:t>
                      </a:r>
                      <a:endParaRPr lang="en-US" altLang="zh-CN"/>
                    </a:p>
                    <a:p>
                      <a:pPr>
                        <a:buNone/>
                      </a:pPr>
                      <a:r>
                        <a:rPr lang="en-US" altLang="zh-CN"/>
                        <a:t>18:20:38</a:t>
                      </a:r>
                      <a:endParaRPr lang="zh-CN" altLang="en-US"/>
                    </a:p>
                  </a:txBody>
                  <a:tcPr/>
                </a:tc>
              </a:tr>
              <a:tr h="381000">
                <a:tc>
                  <a:txBody>
                    <a:bodyPr/>
                    <a:p>
                      <a:pPr>
                        <a:buNone/>
                      </a:pPr>
                      <a:r>
                        <a:rPr lang="en-US" altLang="zh-CN"/>
                        <a:t>17</a:t>
                      </a:r>
                      <a:endParaRPr lang="en-US" altLang="zh-CN"/>
                    </a:p>
                  </a:txBody>
                  <a:tcPr/>
                </a:tc>
                <a:tc>
                  <a:txBody>
                    <a:bodyPr/>
                    <a:p>
                      <a:pPr>
                        <a:buNone/>
                      </a:pPr>
                      <a:r>
                        <a:rPr lang="en-US" altLang="zh-CN"/>
                        <a:t>1</a:t>
                      </a:r>
                      <a:endParaRPr lang="en-US" altLang="zh-CN"/>
                    </a:p>
                  </a:txBody>
                  <a:tcPr/>
                </a:tc>
                <a:tc>
                  <a:txBody>
                    <a:bodyPr/>
                    <a:p>
                      <a:pPr>
                        <a:buNone/>
                      </a:pPr>
                      <a:r>
                        <a:rPr lang="en-US" altLang="zh-CN"/>
                        <a:t>1234567</a:t>
                      </a:r>
                      <a:endParaRPr lang="en-US" altLang="zh-CN"/>
                    </a:p>
                  </a:txBody>
                  <a:tcPr/>
                </a:tc>
                <a:tc>
                  <a:txBody>
                    <a:bodyPr/>
                    <a:p>
                      <a:pPr>
                        <a:buNone/>
                      </a:pPr>
                      <a:r>
                        <a:rPr lang="en-US" altLang="zh-CN" sz="1350">
                          <a:sym typeface="+mn-ea"/>
                        </a:rPr>
                        <a:t>61017031@qq.com</a:t>
                      </a:r>
                      <a:endParaRPr lang="en-US" altLang="zh-CN" sz="1350">
                        <a:sym typeface="+mn-ea"/>
                      </a:endParaRPr>
                    </a:p>
                    <a:p>
                      <a:pPr>
                        <a:buNone/>
                      </a:pPr>
                      <a:endParaRPr lang="zh-CN" altLang="en-US"/>
                    </a:p>
                  </a:txBody>
                  <a:tcPr/>
                </a:tc>
                <a:tc>
                  <a:txBody>
                    <a:bodyPr/>
                    <a:p>
                      <a:pPr>
                        <a:buNone/>
                      </a:pPr>
                      <a:r>
                        <a:rPr lang="zh-CN" altLang="en-US"/>
                        <a:t>尹世兴</a:t>
                      </a:r>
                      <a:endParaRPr lang="zh-CN" altLang="en-US"/>
                    </a:p>
                  </a:txBody>
                  <a:tcPr/>
                </a:tc>
                <a:tc>
                  <a:txBody>
                    <a:bodyPr/>
                    <a:p>
                      <a:pPr>
                        <a:buNone/>
                      </a:pPr>
                      <a:r>
                        <a:rPr lang="en-US" altLang="zh-CN"/>
                        <a:t>2020-06-20</a:t>
                      </a:r>
                      <a:endParaRPr lang="en-US" altLang="zh-CN"/>
                    </a:p>
                    <a:p>
                      <a:pPr>
                        <a:buNone/>
                      </a:pPr>
                      <a:r>
                        <a:rPr lang="en-US" altLang="zh-CN"/>
                        <a:t>20:20:08</a:t>
                      </a:r>
                      <a:endParaRPr lang="en-US" altLang="zh-CN"/>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64719750-83a8-46ea-9162-d14fef18e932}"/>
</p:tagLst>
</file>

<file path=ppt/tags/tag2.xml><?xml version="1.0" encoding="utf-8"?>
<p:tagLst xmlns:p="http://schemas.openxmlformats.org/presentationml/2006/main">
  <p:tag name="KSO_WM_UNIT_TABLE_BEAUTIFY" val="smartTable{9dc14b9b-e4aa-4f79-99d3-f2b550ae8eaf}"/>
</p:tagLst>
</file>

<file path=ppt/tags/tag3.xml><?xml version="1.0" encoding="utf-8"?>
<p:tagLst xmlns:p="http://schemas.openxmlformats.org/presentationml/2006/main">
  <p:tag name="KSO_WM_UNIT_TABLE_BEAUTIFY" val="smartTable{9a22bf08-aec3-468d-8d39-8942d4b17b09}"/>
</p:tagLst>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1502</Words>
  <Application>WPS 演示</Application>
  <PresentationFormat>全屏显示(16:9)</PresentationFormat>
  <Paragraphs>254</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宋体</vt:lpstr>
      <vt:lpstr>Wingdings</vt:lpstr>
      <vt:lpstr>微软雅黑</vt:lpstr>
      <vt:lpstr>Times New Roman</vt:lpstr>
      <vt:lpstr>Calibri Light</vt:lpstr>
      <vt:lpstr>方正宋刻本秀楷简体</vt:lpstr>
      <vt:lpstr>方正兰亭黑_GBK</vt:lpstr>
      <vt:lpstr>黑体</vt:lpstr>
      <vt:lpstr>Arial</vt:lpstr>
      <vt:lpstr>仿宋</vt:lpstr>
      <vt:lpstr>微软雅黑 Light</vt:lpstr>
      <vt:lpstr>Arial Unicode MS</vt:lpstr>
      <vt:lpstr>Calibri</vt:lpstr>
      <vt:lpstr>Gill Sans</vt:lpstr>
      <vt:lpstr>Segoe Print</vt:lpstr>
      <vt:lpstr>Microsoft YaHei UI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陶泽刚</cp:lastModifiedBy>
  <cp:revision>534</cp:revision>
  <dcterms:created xsi:type="dcterms:W3CDTF">2017-05-01T12:27:00Z</dcterms:created>
  <dcterms:modified xsi:type="dcterms:W3CDTF">2020-07-01T14:04:09Z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