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730" r:id="rId2"/>
    <p:sldId id="779" r:id="rId3"/>
    <p:sldId id="780" r:id="rId4"/>
    <p:sldId id="745" r:id="rId5"/>
  </p:sldIdLst>
  <p:sldSz cx="12192000" cy="6858000"/>
  <p:notesSz cx="7010400" cy="9296400"/>
  <p:custDataLst>
    <p:tags r:id="rId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C2C11F-76E0-4C33-BA77-1F30A533FCCC}">
          <p14:sldIdLst>
            <p14:sldId id="730"/>
            <p14:sldId id="779"/>
            <p14:sldId id="780"/>
            <p14:sldId id="7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chell, Libby" initials="AL" lastIdx="25" clrIdx="0">
    <p:extLst>
      <p:ext uri="{19B8F6BF-5375-455C-9EA6-DF929625EA0E}">
        <p15:presenceInfo xmlns:p15="http://schemas.microsoft.com/office/powerpoint/2012/main" userId="S-1-5-21-3277347747-1159131698-2815316855-80098" providerId="AD"/>
      </p:ext>
    </p:extLst>
  </p:cmAuthor>
  <p:cmAuthor id="2" name="Covert, Craig" initials="CC" lastIdx="8" clrIdx="1">
    <p:extLst>
      <p:ext uri="{19B8F6BF-5375-455C-9EA6-DF929625EA0E}">
        <p15:presenceInfo xmlns:p15="http://schemas.microsoft.com/office/powerpoint/2012/main" userId="S-1-5-21-3277347747-1159131698-2815316855-33398" providerId="AD"/>
      </p:ext>
    </p:extLst>
  </p:cmAuthor>
  <p:cmAuthor id="3" name="Ozer, Esra" initials="OE" lastIdx="7" clrIdx="2">
    <p:extLst>
      <p:ext uri="{19B8F6BF-5375-455C-9EA6-DF929625EA0E}">
        <p15:presenceInfo xmlns:p15="http://schemas.microsoft.com/office/powerpoint/2012/main" userId="S-1-5-21-3277347747-1159131698-2815316855-68906" providerId="AD"/>
      </p:ext>
    </p:extLst>
  </p:cmAuthor>
  <p:cmAuthor id="4" name="Zipf, Christa" initials="ZC" lastIdx="4" clrIdx="3">
    <p:extLst>
      <p:ext uri="{19B8F6BF-5375-455C-9EA6-DF929625EA0E}">
        <p15:presenceInfo xmlns:p15="http://schemas.microsoft.com/office/powerpoint/2012/main" userId="S-1-5-21-3277347747-1159131698-2815316855-807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7ED"/>
    <a:srgbClr val="DFE4E9"/>
    <a:srgbClr val="FFE79A"/>
    <a:srgbClr val="9EB1BF"/>
    <a:srgbClr val="F58B7F"/>
    <a:srgbClr val="476F84"/>
    <a:srgbClr val="BADB98"/>
    <a:srgbClr val="FFFF99"/>
    <a:srgbClr val="36C1D2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43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7124FEE7-2AED-4CE3-B262-8CD7BB7BB8B5}" type="datetimeFigureOut">
              <a:rPr lang="en-US"/>
              <a:pPr>
                <a:defRPr/>
              </a:pPr>
              <a:t>10/8/2018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A460CBD6-0223-43CE-9960-07AF4D75D3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99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Aerospac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0"/>
            <a:ext cx="75184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9070" y="731203"/>
            <a:ext cx="7792271" cy="908127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00AFBA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9070" y="1595219"/>
            <a:ext cx="7792271" cy="397206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98513" y="2350521"/>
            <a:ext cx="7793037" cy="311290"/>
          </a:xfrm>
        </p:spPr>
        <p:txBody>
          <a:bodyPr>
            <a:norm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2676" y="4633913"/>
            <a:ext cx="120650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513" y="5975350"/>
            <a:ext cx="177641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36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450" y="219205"/>
            <a:ext cx="11104561" cy="523875"/>
          </a:xfrm>
        </p:spPr>
        <p:txBody>
          <a:bodyPr/>
          <a:lstStyle>
            <a:lvl1pPr>
              <a:defRPr sz="3200" spc="-50" baseline="0">
                <a:solidFill>
                  <a:schemeClr val="tx1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2450" y="1284491"/>
            <a:ext cx="11104563" cy="4899942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text styles – text should be no smaller than Segoe UI 20pt.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52449" y="861129"/>
            <a:ext cx="11104563" cy="322263"/>
          </a:xfrm>
        </p:spPr>
        <p:txBody>
          <a:bodyPr>
            <a:noAutofit/>
          </a:bodyPr>
          <a:lstStyle>
            <a:lvl1pPr algn="ctr">
              <a:defRPr sz="1600" b="0" i="1">
                <a:solidFill>
                  <a:srgbClr val="00AFB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2449" y="802764"/>
            <a:ext cx="1110456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4" y="6155249"/>
            <a:ext cx="1901972" cy="802585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Source/date last updated/contact person/mark as Confidential if appropriate  Example:  October QBR/October 12, 2016/John Smith/Confidential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9EA765C-CD49-4BDB-A592-436F34D482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7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2450" y="1316234"/>
            <a:ext cx="5379427" cy="4698033"/>
          </a:xfr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text – text should be no smaller than Segoe UI 20pt.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277584" y="1316234"/>
            <a:ext cx="5379427" cy="4698033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text – text should be no smaller than Segoe UI 20pt.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552450" y="219205"/>
            <a:ext cx="11104561" cy="523875"/>
          </a:xfrm>
        </p:spPr>
        <p:txBody>
          <a:bodyPr/>
          <a:lstStyle>
            <a:lvl1pPr>
              <a:defRPr sz="3200" spc="-50" baseline="0">
                <a:solidFill>
                  <a:schemeClr val="tx1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52449" y="861129"/>
            <a:ext cx="11104563" cy="322263"/>
          </a:xfrm>
        </p:spPr>
        <p:txBody>
          <a:bodyPr>
            <a:noAutofit/>
          </a:bodyPr>
          <a:lstStyle>
            <a:lvl1pPr algn="ctr">
              <a:defRPr sz="1600" b="0" i="1">
                <a:solidFill>
                  <a:srgbClr val="00AFB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552449" y="802764"/>
            <a:ext cx="1110456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4" y="6155249"/>
            <a:ext cx="1901972" cy="80258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Source/date last updated/contact person/mark as Confidential if appropriate  Example:  October QBR/October 12, 2016/John Smith/Confidential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19EA765C-CD49-4BDB-A592-436F34D482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2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4" y="6155249"/>
            <a:ext cx="1901972" cy="802585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52450" y="219205"/>
            <a:ext cx="11104561" cy="523875"/>
          </a:xfrm>
        </p:spPr>
        <p:txBody>
          <a:bodyPr/>
          <a:lstStyle>
            <a:lvl1pPr>
              <a:defRPr sz="3200" spc="-50" baseline="0">
                <a:solidFill>
                  <a:schemeClr val="tx1"/>
                </a:solidFill>
                <a:latin typeface="Segoe UI Semibold" panose="020B07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52449" y="861129"/>
            <a:ext cx="11104563" cy="322263"/>
          </a:xfrm>
        </p:spPr>
        <p:txBody>
          <a:bodyPr>
            <a:noAutofit/>
          </a:bodyPr>
          <a:lstStyle>
            <a:lvl1pPr algn="ctr">
              <a:defRPr sz="1600" b="0" i="1">
                <a:solidFill>
                  <a:srgbClr val="00AFB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52449" y="802764"/>
            <a:ext cx="1110456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Source/date last updated/contact person/mark as Confidential if appropriate  Example:  October QBR/October 12, 2016/John Smith/Confidential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9EA765C-CD49-4BDB-A592-436F34D482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9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B37B03-8432-4B3F-AA29-F22993DDCD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1197184"/>
            <a:ext cx="9577730" cy="4041566"/>
          </a:xfrm>
          <a:prstGeom prst="rect">
            <a:avLst/>
          </a:prstGeom>
        </p:spPr>
      </p:pic>
      <p:graphicFrame>
        <p:nvGraphicFramePr>
          <p:cNvPr id="2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6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EA765C-CD49-4BDB-A592-436F34D482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0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AFSR Blac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51" y="4276594"/>
            <a:ext cx="2398781" cy="2191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9070" y="731203"/>
            <a:ext cx="7792271" cy="908127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00AFBA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9070" y="1595219"/>
            <a:ext cx="7792271" cy="397206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98513" y="2350521"/>
            <a:ext cx="7793037" cy="311290"/>
          </a:xfrm>
        </p:spPr>
        <p:txBody>
          <a:bodyPr>
            <a:normAutofit/>
          </a:bodyPr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5768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59446534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471"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52450" y="365125"/>
            <a:ext cx="11104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2450" y="1825625"/>
            <a:ext cx="11104563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 – text should be no smaller than 20pt. Segoe UI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441" y="6370011"/>
            <a:ext cx="8850809" cy="365125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700"/>
              </a:lnSpc>
              <a:defRPr sz="9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/>
              <a:t>Source/date last updated/contact person/mark as Confidential if appropriate  Example:  October QBR/October 12, 2016/John Smith/Confidential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4763" y="6356350"/>
            <a:ext cx="528637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9EA765C-CD49-4BDB-A592-436F34D482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60" r:id="rId2"/>
    <p:sldLayoutId id="2147484197" r:id="rId3"/>
    <p:sldLayoutId id="2147484164" r:id="rId4"/>
    <p:sldLayoutId id="2147484188" r:id="rId5"/>
    <p:sldLayoutId id="2147484199" r:id="rId6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Segoe UI Semibold" panose="020B0702040204020203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461963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625475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798513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97155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99070" y="276879"/>
            <a:ext cx="9529786" cy="908127"/>
          </a:xfrm>
        </p:spPr>
        <p:txBody>
          <a:bodyPr>
            <a:normAutofit/>
          </a:bodyPr>
          <a:lstStyle/>
          <a:p>
            <a:r>
              <a:rPr lang="en-US" dirty="0"/>
              <a:t>Arconic Demand Forecasting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1A93A72A-30EE-479B-B386-76CE997D4BBB}"/>
              </a:ext>
            </a:extLst>
          </p:cNvPr>
          <p:cNvSpPr txBox="1">
            <a:spLocks/>
          </p:cNvSpPr>
          <p:nvPr/>
        </p:nvSpPr>
        <p:spPr bwMode="auto">
          <a:xfrm>
            <a:off x="799069" y="1182361"/>
            <a:ext cx="2044799" cy="48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October 3, 2018 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81B65330-FD5C-44DC-B804-F8C5BF0F8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069" y="1884452"/>
            <a:ext cx="6233909" cy="2561713"/>
          </a:xfrm>
        </p:spPr>
        <p:txBody>
          <a:bodyPr numCol="2">
            <a:normAutofit/>
          </a:bodyPr>
          <a:lstStyle/>
          <a:p>
            <a:r>
              <a:rPr lang="en-US" dirty="0"/>
              <a:t>Hudson High</a:t>
            </a:r>
          </a:p>
          <a:p>
            <a:r>
              <a:rPr lang="en-US" b="0" dirty="0"/>
              <a:t>Arconic Fastening Systems</a:t>
            </a:r>
          </a:p>
          <a:p>
            <a:r>
              <a:rPr lang="en-US" b="0" dirty="0"/>
              <a:t>Waco, TX</a:t>
            </a:r>
          </a:p>
        </p:txBody>
      </p:sp>
    </p:spTree>
    <p:extLst>
      <p:ext uri="{BB962C8B-B14F-4D97-AF65-F5344CB8AC3E}">
        <p14:creationId xmlns:p14="http://schemas.microsoft.com/office/powerpoint/2010/main" val="238593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Demand Forecasting Project – Heavy Truck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169011"/>
            <a:ext cx="11104561" cy="5343000"/>
          </a:xfrm>
        </p:spPr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Current State: High-level market forecast</a:t>
            </a:r>
          </a:p>
          <a:p>
            <a:pPr marL="804863" lvl="1" indent="-342900">
              <a:lnSpc>
                <a:spcPct val="100000"/>
              </a:lnSpc>
              <a:spcBef>
                <a:spcPts val="1200"/>
              </a:spcBef>
            </a:pPr>
            <a:r>
              <a:rPr lang="en-US" b="1" dirty="0"/>
              <a:t>Truck build rates</a:t>
            </a:r>
          </a:p>
          <a:p>
            <a:pPr marL="804863" lvl="1" indent="-342900">
              <a:lnSpc>
                <a:spcPct val="100000"/>
              </a:lnSpc>
              <a:spcBef>
                <a:spcPts val="1200"/>
              </a:spcBef>
            </a:pPr>
            <a:r>
              <a:rPr lang="en-US" b="1" dirty="0"/>
              <a:t>Upper management use</a:t>
            </a:r>
          </a:p>
          <a:p>
            <a:pPr marL="804863" lvl="1" indent="-342900">
              <a:lnSpc>
                <a:spcPct val="100000"/>
              </a:lnSpc>
              <a:spcBef>
                <a:spcPts val="1200"/>
              </a:spcBef>
            </a:pPr>
            <a:r>
              <a:rPr lang="en-US" b="1" dirty="0"/>
              <a:t>No direct correlation to product</a:t>
            </a:r>
          </a:p>
          <a:p>
            <a:pPr marL="804863" lvl="1" indent="-342900">
              <a:lnSpc>
                <a:spcPct val="100000"/>
              </a:lnSpc>
              <a:spcBef>
                <a:spcPts val="1200"/>
              </a:spcBef>
            </a:pPr>
            <a:r>
              <a:rPr lang="en-US" b="1" dirty="0"/>
              <a:t>Various customer demand inputs (EDI vs. discrete)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</a:pPr>
            <a:endParaRPr lang="en-US" b="1" dirty="0"/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Ideal State: Detailed product-specific forecast</a:t>
            </a:r>
          </a:p>
          <a:p>
            <a:pPr marL="804863" lvl="1" indent="-342900">
              <a:lnSpc>
                <a:spcPct val="100000"/>
              </a:lnSpc>
              <a:spcBef>
                <a:spcPts val="1200"/>
              </a:spcBef>
            </a:pPr>
            <a:r>
              <a:rPr lang="en-US" b="1" dirty="0"/>
              <a:t>Product part # and group level</a:t>
            </a:r>
          </a:p>
          <a:p>
            <a:pPr marL="804863" lvl="1" indent="-342900">
              <a:lnSpc>
                <a:spcPct val="100000"/>
              </a:lnSpc>
              <a:spcBef>
                <a:spcPts val="1200"/>
              </a:spcBef>
            </a:pPr>
            <a:r>
              <a:rPr lang="en-US" b="1" dirty="0"/>
              <a:t>Demand planner use</a:t>
            </a:r>
          </a:p>
          <a:p>
            <a:pPr marL="804863" lvl="1" indent="-342900">
              <a:lnSpc>
                <a:spcPct val="100000"/>
              </a:lnSpc>
              <a:spcBef>
                <a:spcPts val="1200"/>
              </a:spcBef>
            </a:pPr>
            <a:r>
              <a:rPr lang="en-US" b="1" dirty="0"/>
              <a:t>Input for S&amp;OP process/capacity planning</a:t>
            </a:r>
          </a:p>
          <a:p>
            <a:pPr marL="804863" lvl="1" indent="-342900">
              <a:lnSpc>
                <a:spcPct val="100000"/>
              </a:lnSpc>
              <a:spcBef>
                <a:spcPts val="1200"/>
              </a:spcBef>
            </a:pPr>
            <a:r>
              <a:rPr lang="en-US" b="1" dirty="0"/>
              <a:t>Ability to react to market swings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</a:pPr>
            <a:endParaRPr lang="en-US" b="1" dirty="0"/>
          </a:p>
          <a:p>
            <a:pPr marL="342900" indent="-342900"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 marL="342900" lvl="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9EA765C-CD49-4BDB-A592-436F34D4823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0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Demand Forecasting Project – Heavy Truck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959556"/>
            <a:ext cx="11104561" cy="5396794"/>
          </a:xfrm>
        </p:spPr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Inputs:</a:t>
            </a:r>
          </a:p>
          <a:p>
            <a:pPr marL="919163" lvl="1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b="1" dirty="0"/>
              <a:t>2015 – 2018 YTD sales data for truck LOB</a:t>
            </a:r>
          </a:p>
          <a:p>
            <a:pPr marL="919163" lvl="1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b="1" dirty="0"/>
              <a:t>Current open order data for truck LOB</a:t>
            </a:r>
          </a:p>
          <a:p>
            <a:pPr marL="919163" lvl="1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b="1" dirty="0"/>
              <a:t>Market build rate (through 2023)</a:t>
            </a:r>
          </a:p>
          <a:p>
            <a:pPr marL="1428750" lvl="4" indent="-457200">
              <a:lnSpc>
                <a:spcPct val="100000"/>
              </a:lnSpc>
              <a:spcBef>
                <a:spcPts val="1200"/>
              </a:spcBef>
              <a:buFont typeface="+mj-lt"/>
              <a:buAutoNum type="alphaLcParenR"/>
            </a:pPr>
            <a:r>
              <a:rPr lang="en-US" b="1" dirty="0" err="1"/>
              <a:t>Add’l</a:t>
            </a:r>
            <a:r>
              <a:rPr lang="en-US" b="1" dirty="0"/>
              <a:t> sales data for other markets can be provided if truck market data is not deemed to be a sufficient sample size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Outputs:</a:t>
            </a:r>
          </a:p>
          <a:p>
            <a:pPr marL="919163" lvl="1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b="1" dirty="0"/>
              <a:t>Time-Series Model Forecasts </a:t>
            </a:r>
          </a:p>
          <a:p>
            <a:pPr marL="1428750" lvl="4" indent="-457200">
              <a:lnSpc>
                <a:spcPct val="100000"/>
              </a:lnSpc>
              <a:spcBef>
                <a:spcPts val="1200"/>
              </a:spcBef>
            </a:pPr>
            <a:r>
              <a:rPr lang="en-US" b="1" dirty="0"/>
              <a:t>Including product group and part number demand detail</a:t>
            </a:r>
          </a:p>
          <a:p>
            <a:pPr marL="1428750" lvl="4" indent="-457200">
              <a:lnSpc>
                <a:spcPct val="100000"/>
              </a:lnSpc>
              <a:spcBef>
                <a:spcPts val="1200"/>
              </a:spcBef>
            </a:pPr>
            <a:r>
              <a:rPr lang="en-US" b="1" dirty="0"/>
              <a:t>2 short-term &amp; 2 long-term models (4 models per group)</a:t>
            </a:r>
          </a:p>
          <a:p>
            <a:pPr marL="1428750" lvl="4" indent="-457200">
              <a:lnSpc>
                <a:spcPct val="100000"/>
              </a:lnSpc>
              <a:spcBef>
                <a:spcPts val="1200"/>
              </a:spcBef>
            </a:pPr>
            <a:r>
              <a:rPr lang="en-US" b="1" dirty="0"/>
              <a:t>justification for models chosen (pros/cons)</a:t>
            </a:r>
          </a:p>
          <a:p>
            <a:pPr marL="919163" lvl="1" indent="-45720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b="1" dirty="0"/>
              <a:t>Simple forecasting tool (Excel or otherwise) for internal forecast generation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</a:pPr>
            <a:endParaRPr lang="en-US" b="1" dirty="0"/>
          </a:p>
          <a:p>
            <a:pPr marL="342900" indent="-342900"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 marL="342900" lvl="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9EA765C-CD49-4BDB-A592-436F34D4823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9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E5EEAC-51CD-4F4A-B27E-1E305FAD722C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45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9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3&quot;&gt;&lt;elem m_fUsage=&quot;6.01792906167100040000E+000&quot;&gt;&lt;m_msothmcolidx val=&quot;0&quot;/&gt;&lt;m_rgb r=&quot;00&quot; g=&quot;57&quot; b=&quot;5D&quot;/&gt;&lt;m_nBrightness val=&quot;0&quot;/&gt;&lt;/elem&gt;&lt;elem m_fUsage=&quot;1.44020511000000020000E+000&quot;&gt;&lt;m_msothmcolidx val=&quot;0&quot;/&gt;&lt;m_rgb r=&quot;36&quot; g=&quot;C1&quot; b=&quot;D2&quot;/&gt;&lt;m_nBrightness val=&quot;0&quot;/&gt;&lt;/elem&gt;&lt;elem m_fUsage=&quot;6.88845639477159160000E-001&quot;&gt;&lt;m_msothmcolidx val=&quot;0&quot;/&gt;&lt;m_rgb r=&quot;00&quot; g=&quot;70&quot; b=&quot;75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Arconic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00AFBA"/>
      </a:accent1>
      <a:accent2>
        <a:srgbClr val="F4D441"/>
      </a:accent2>
      <a:accent3>
        <a:srgbClr val="E85740"/>
      </a:accent3>
      <a:accent4>
        <a:srgbClr val="96268F"/>
      </a:accent4>
      <a:accent5>
        <a:srgbClr val="91C84C"/>
      </a:accent5>
      <a:accent6>
        <a:srgbClr val="002237"/>
      </a:accent6>
      <a:hlink>
        <a:srgbClr val="00D3DE"/>
      </a:hlink>
      <a:folHlink>
        <a:srgbClr val="9FFAFF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CF1F136-0AF3-4FD8-8E6E-E72FC0911626}" vid="{61DE0DF9-FD6A-4BA7-A1B4-700B466B19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8287</TotalTime>
  <Words>182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Segoe UI</vt:lpstr>
      <vt:lpstr>Segoe UI Semibold</vt:lpstr>
      <vt:lpstr>Tahoma</vt:lpstr>
      <vt:lpstr>Office Theme</vt:lpstr>
      <vt:lpstr>think-cell Slide</vt:lpstr>
      <vt:lpstr>Arconic Demand Forecasting</vt:lpstr>
      <vt:lpstr>Demand Forecasting Project – Heavy Truck Market</vt:lpstr>
      <vt:lpstr>Demand Forecasting Project – Heavy Truck Market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Arconic</dc:title>
  <dc:creator>Morrison, Rob C.</dc:creator>
  <cp:lastModifiedBy>High, Hudson W</cp:lastModifiedBy>
  <cp:revision>284</cp:revision>
  <cp:lastPrinted>2018-08-24T21:15:41Z</cp:lastPrinted>
  <dcterms:created xsi:type="dcterms:W3CDTF">2018-03-27T16:26:30Z</dcterms:created>
  <dcterms:modified xsi:type="dcterms:W3CDTF">2018-10-08T13:50:40Z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AdHocReviewCycleID">
    <vt:i4>-837302442</vt:i4>
  </property>
  <property fmtid="{D5CDD505-2E9C-101B-9397-08002B2CF9AE}" pid="4" name="_EmailSubject">
    <vt:lpwstr>9-4-18 Mid-State Bolt &amp; Nut</vt:lpwstr>
  </property>
  <property fmtid="{D5CDD505-2E9C-101B-9397-08002B2CF9AE}" pid="5" name="_AuthorEmail">
    <vt:lpwstr>Randy.Rape@arconic.com</vt:lpwstr>
  </property>
  <property fmtid="{D5CDD505-2E9C-101B-9397-08002B2CF9AE}" pid="6" name="_AuthorEmailDisplayName">
    <vt:lpwstr>Rape, Randy E.</vt:lpwstr>
  </property>
  <property fmtid="{D5CDD505-2E9C-101B-9397-08002B2CF9AE}" pid="7" name="_PreviousAdHocReviewCycleID">
    <vt:i4>-1714285302</vt:i4>
  </property>
</Properties>
</file>