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sldIdLst>
    <p:sldId id="256" r:id="rId2"/>
    <p:sldId id="297" r:id="rId3"/>
    <p:sldId id="287" r:id="rId4"/>
    <p:sldId id="260" r:id="rId5"/>
    <p:sldId id="261" r:id="rId6"/>
    <p:sldId id="262" r:id="rId7"/>
    <p:sldId id="263" r:id="rId8"/>
    <p:sldId id="301" r:id="rId9"/>
    <p:sldId id="264" r:id="rId10"/>
    <p:sldId id="265" r:id="rId11"/>
    <p:sldId id="266" r:id="rId12"/>
    <p:sldId id="267" r:id="rId13"/>
    <p:sldId id="268" r:id="rId14"/>
    <p:sldId id="269" r:id="rId15"/>
    <p:sldId id="284" r:id="rId16"/>
    <p:sldId id="274" r:id="rId17"/>
    <p:sldId id="272" r:id="rId18"/>
    <p:sldId id="273" r:id="rId19"/>
    <p:sldId id="285" r:id="rId20"/>
    <p:sldId id="282" r:id="rId21"/>
    <p:sldId id="280" r:id="rId22"/>
    <p:sldId id="302" r:id="rId23"/>
    <p:sldId id="271" r:id="rId24"/>
    <p:sldId id="286" r:id="rId25"/>
    <p:sldId id="278" r:id="rId26"/>
    <p:sldId id="281" r:id="rId27"/>
    <p:sldId id="289" r:id="rId28"/>
    <p:sldId id="277" r:id="rId29"/>
    <p:sldId id="303" r:id="rId30"/>
    <p:sldId id="276" r:id="rId31"/>
    <p:sldId id="292" r:id="rId32"/>
    <p:sldId id="293" r:id="rId33"/>
    <p:sldId id="294" r:id="rId34"/>
    <p:sldId id="290" r:id="rId35"/>
    <p:sldId id="291" r:id="rId36"/>
    <p:sldId id="279" r:id="rId37"/>
    <p:sldId id="304" r:id="rId38"/>
    <p:sldId id="300" r:id="rId39"/>
    <p:sldId id="288" r:id="rId40"/>
    <p:sldId id="258" r:id="rId41"/>
    <p:sldId id="259" r:id="rId4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4168" autoAdjust="0"/>
  </p:normalViewPr>
  <p:slideViewPr>
    <p:cSldViewPr>
      <p:cViewPr varScale="1">
        <p:scale>
          <a:sx n="95" d="100"/>
          <a:sy n="95" d="100"/>
        </p:scale>
        <p:origin x="26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11194AC-3BD4-40BF-917F-EF30F6901DE7}" type="datetimeFigureOut">
              <a:rPr lang="ko-KR" altLang="en-US"/>
              <a:pPr>
                <a:defRPr/>
              </a:pPr>
              <a:t>2021. 11. 30.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  <a:endParaRPr lang="ko-KR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D04894F-29BA-42E5-BCD9-8CA7D3B43C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18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90DE5-8CA5-4C57-AE6B-4D6AAD839A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379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채점시에 생성된 코드가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파일과 정확히 같아야 할 필요는 없음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simulator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돌렸을 때 나오는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체크함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04894F-29BA-42E5-BCD9-8CA7D3B43CBE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0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제공되는 </a:t>
            </a:r>
            <a:r>
              <a:rPr lang="en-US" altLang="ko-KR"/>
              <a:t>stack simulator </a:t>
            </a:r>
            <a:r>
              <a:rPr lang="ko-KR" altLang="en-US"/>
              <a:t>에서 쓸 수 있는 </a:t>
            </a:r>
            <a:r>
              <a:rPr lang="en-US" altLang="ko-KR"/>
              <a:t>register</a:t>
            </a:r>
            <a:r>
              <a:rPr lang="ko-KR" altLang="en-US"/>
              <a:t>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04894F-29BA-42E5-BCD9-8CA7D3B43CBE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663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D383714-F9C1-4E68-BDC0-A982269B5E4C}" type="slidenum">
              <a:rPr kumimoji="0" lang="ko-KR" altLang="en-US" smtClean="0">
                <a:latin typeface="맑은 고딕" pitchFamily="50" charset="-127"/>
                <a:ea typeface="맑은 고딕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691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04894F-29BA-42E5-BCD9-8CA7D3B43CBE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815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04894F-29BA-42E5-BCD9-8CA7D3B43CBE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05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프로젝트에서는 </a:t>
            </a:r>
            <a:r>
              <a:rPr lang="ko-KR" altLang="en-US" dirty="0" err="1"/>
              <a:t>스택이</a:t>
            </a:r>
            <a:r>
              <a:rPr lang="ko-KR" altLang="en-US" dirty="0"/>
              <a:t> 위로 </a:t>
            </a:r>
            <a:r>
              <a:rPr lang="en-US" altLang="ko-KR" dirty="0"/>
              <a:t>grow</a:t>
            </a:r>
            <a:r>
              <a:rPr lang="ko-KR" altLang="en-US" dirty="0"/>
              <a:t>하는 것임을 고려해서 짜시면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04894F-29BA-42E5-BCD9-8CA7D3B43CBE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638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5FEA4-4E53-41F3-B198-D16C5CB4DB9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22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04894F-29BA-42E5-BCD9-8CA7D3B43CBE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111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04894F-29BA-42E5-BCD9-8CA7D3B43CBE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34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7544" y="1860694"/>
            <a:ext cx="8280920" cy="14921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effectLst>
                  <a:outerShdw blurRad="38100" dist="38100" dir="2700000" algn="tl">
                    <a:schemeClr val="tx1">
                      <a:lumMod val="50000"/>
                      <a:lumOff val="50000"/>
                      <a:alpha val="43000"/>
                    </a:schemeClr>
                  </a:outerShdw>
                </a:effectLst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br>
              <a:rPr lang="en-US" altLang="ko-KR" dirty="0"/>
            </a:br>
            <a:r>
              <a:rPr lang="ko-KR" altLang="en-US" dirty="0"/>
              <a:t>둘째줄</a:t>
            </a:r>
            <a:endParaRPr lang="en-US" altLang="ko-KR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7544" y="3695535"/>
            <a:ext cx="8280920" cy="105086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altLang="ko-KR" dirty="0"/>
          </a:p>
          <a:p>
            <a:r>
              <a:rPr lang="ko-KR" altLang="en-US" dirty="0"/>
              <a:t>둘째줄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08CFDE7B-EEC8-4C28-9A91-6CE69E70F51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0" y="5518068"/>
            <a:ext cx="9144000" cy="11875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512" y="5597386"/>
            <a:ext cx="532859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Virtual</a:t>
            </a:r>
            <a:r>
              <a:rPr lang="en-US" altLang="ko-KR" sz="14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 Machine &amp; Optimization </a:t>
            </a: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Laboratory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Dept. of Electrical and Computer Engineering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4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Seoul National University</a:t>
            </a:r>
            <a:endParaRPr lang="en-US" altLang="ko-KR" sz="140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굴림" charset="-127"/>
            </a:endParaRPr>
          </a:p>
        </p:txBody>
      </p:sp>
      <p:pic>
        <p:nvPicPr>
          <p:cNvPr id="2050" name="Picture 2" descr="http://www.bauhaus21.com/src/data/cheditor4/1309/de95cf8c086b4a4bbfd09cba177ea77e_XyGMNJDW6mBqUMv8v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355" y="5666962"/>
            <a:ext cx="878297" cy="88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623888" indent="-263525">
              <a:buClr>
                <a:schemeClr val="tx2"/>
              </a:buClr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95454" y="-8971"/>
            <a:ext cx="7938946" cy="144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64427" y="-8971"/>
            <a:ext cx="146248" cy="144000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18179" y="-8971"/>
            <a:ext cx="146248" cy="144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71931" y="-8487"/>
            <a:ext cx="146248" cy="144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76200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886700" cy="720080"/>
          </a:xfrm>
          <a:prstGeom prst="rect">
            <a:avLst/>
          </a:prstGeom>
        </p:spPr>
        <p:txBody>
          <a:bodyPr numCol="1" anchor="ctr"/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151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7502" y="1530349"/>
            <a:ext cx="796689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 err="1"/>
              <a:t>네째</a:t>
            </a:r>
            <a:r>
              <a:rPr lang="ko-KR" altLang="en-US" dirty="0"/>
              <a:t>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17476" name="Text Box 4"/>
          <p:cNvSpPr txBox="1">
            <a:spLocks noChangeArrowheads="1"/>
          </p:cNvSpPr>
          <p:nvPr/>
        </p:nvSpPr>
        <p:spPr bwMode="auto">
          <a:xfrm>
            <a:off x="8534400" y="6338888"/>
            <a:ext cx="460375" cy="3667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 eaLnBrk="1" latinLnBrk="1" hangingPunct="1">
              <a:defRPr/>
            </a:pPr>
            <a:fld id="{7408DA19-1474-4E3A-8C8F-4A931CA7E686}" type="slidenum">
              <a:rPr kumimoji="1" lang="en-US" altLang="ko-KR">
                <a:ea typeface="굴림" charset="-127"/>
              </a:rPr>
              <a:pPr algn="r" eaLnBrk="1" latinLnBrk="1" hangingPunct="1">
                <a:defRPr/>
              </a:pPr>
              <a:t>‹#›</a:t>
            </a:fld>
            <a:endParaRPr kumimoji="1" lang="en-US" altLang="ko-KR">
              <a:ea typeface="굴림" charset="-127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5454" y="-8971"/>
            <a:ext cx="7938946" cy="144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85800" y="291629"/>
            <a:ext cx="7772400" cy="762000"/>
          </a:xfrm>
          <a:prstGeom prst="rect">
            <a:avLst/>
          </a:prstGeom>
        </p:spPr>
        <p:txBody>
          <a:bodyPr anchor="ctr"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9pPr>
          </a:lstStyle>
          <a:p>
            <a:endParaRPr lang="ko-KR" altLang="en-US" kern="0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67503" y="1196752"/>
            <a:ext cx="7966897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567502" y="339973"/>
            <a:ext cx="7966897" cy="688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864427" y="-8971"/>
            <a:ext cx="146248" cy="144000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18179" y="-8971"/>
            <a:ext cx="146248" cy="144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1931" y="-8487"/>
            <a:ext cx="146248" cy="144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677701" y="6581477"/>
            <a:ext cx="3746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굴림" charset="-127"/>
              </a:rPr>
              <a:t>Virtual</a:t>
            </a:r>
            <a:r>
              <a:rPr lang="en-US" altLang="ko-KR" sz="1000" b="1" baseline="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굴림" charset="-127"/>
              </a:rPr>
              <a:t> Machine &amp; Optimization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굴림" charset="-127"/>
              </a:rPr>
              <a:t>Laboratory</a:t>
            </a:r>
          </a:p>
        </p:txBody>
      </p:sp>
    </p:spTree>
    <p:extLst>
      <p:ext uri="{BB962C8B-B14F-4D97-AF65-F5344CB8AC3E}">
        <p14:creationId xmlns:p14="http://schemas.microsoft.com/office/powerpoint/2010/main" val="8563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 b="1" baseline="0">
          <a:solidFill>
            <a:schemeClr val="tx1">
              <a:lumMod val="65000"/>
              <a:lumOff val="35000"/>
            </a:schemeClr>
          </a:solidFill>
          <a:effectLst/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9pPr>
    </p:titleStyle>
    <p:bodyStyle>
      <a:lvl1pPr marL="0" indent="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None/>
        <a:defRPr kumimoji="1" sz="1800" b="1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47675" indent="-261938" algn="l" rtl="0" eaLnBrk="1" fontAlgn="base" latinLnBrk="1" hangingPunct="1">
        <a:spcBef>
          <a:spcPct val="20000"/>
        </a:spcBef>
        <a:spcAft>
          <a:spcPct val="0"/>
        </a:spcAft>
        <a:buFontTx/>
        <a:buBlip>
          <a:blip r:embed="rId8"/>
        </a:buBlip>
        <a:defRPr kumimoji="1" sz="1800" b="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2pPr>
      <a:lvl3pPr marL="623888" indent="-263525" algn="l" rtl="0" eaLnBrk="1" fontAlgn="base" latinLnBrk="1" hangingPunct="1">
        <a:spcBef>
          <a:spcPct val="20000"/>
        </a:spcBef>
        <a:spcAft>
          <a:spcPct val="0"/>
        </a:spcAft>
        <a:buClrTx/>
        <a:buSzPct val="120000"/>
        <a:buFont typeface="Arial" panose="020B0604020202020204" pitchFamily="34" charset="0"/>
        <a:buChar char="•"/>
        <a:defRPr kumimoji="1" sz="16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3pPr>
      <a:lvl4pPr marL="984250" indent="-263525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16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4pPr>
      <a:lvl5pPr marL="1169988" indent="-263525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Project 4</a:t>
            </a:r>
            <a:endParaRPr lang="ko-KR" alt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67544" y="3695535"/>
            <a:ext cx="8280920" cy="1050868"/>
          </a:xfrm>
        </p:spPr>
        <p:txBody>
          <a:bodyPr/>
          <a:lstStyle/>
          <a:p>
            <a:r>
              <a:rPr lang="en-US" altLang="ko-KR"/>
              <a:t>Code Generation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Binary operation</a:t>
            </a:r>
          </a:p>
          <a:p>
            <a:pPr lvl="1" eaLnBrk="1" hangingPunct="1"/>
            <a:r>
              <a:rPr lang="en-US" altLang="ko-KR" dirty="0"/>
              <a:t>pop two top elements of stack</a:t>
            </a:r>
          </a:p>
          <a:p>
            <a:pPr lvl="1" eaLnBrk="1" hangingPunct="1"/>
            <a:r>
              <a:rPr lang="en-US" altLang="ko-KR" dirty="0"/>
              <a:t>apply operation as top element on right hand, second element </a:t>
            </a:r>
            <a:r>
              <a:rPr lang="en-US" altLang="ko-KR"/>
              <a:t>of left </a:t>
            </a:r>
            <a:r>
              <a:rPr lang="en-US" altLang="ko-KR" dirty="0"/>
              <a:t>hand</a:t>
            </a:r>
          </a:p>
          <a:p>
            <a:pPr lvl="1" eaLnBrk="1" hangingPunct="1"/>
            <a:r>
              <a:rPr lang="en-US" altLang="ko-KR" dirty="0"/>
              <a:t>push result onto stack</a:t>
            </a:r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Example</a:t>
            </a:r>
          </a:p>
          <a:p>
            <a:pPr lvl="1" eaLnBrk="1" hangingPunct="1"/>
            <a:r>
              <a:rPr lang="en-US" altLang="ko-KR" dirty="0"/>
              <a:t>sub</a:t>
            </a: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Arithmetic / Logic Instruction</a:t>
            </a:r>
            <a:endParaRPr lang="ko-KR" altLang="en-US"/>
          </a:p>
        </p:txBody>
      </p:sp>
      <p:grpSp>
        <p:nvGrpSpPr>
          <p:cNvPr id="11268" name="Group 16"/>
          <p:cNvGrpSpPr>
            <a:grpSpLocks/>
          </p:cNvGrpSpPr>
          <p:nvPr/>
        </p:nvGrpSpPr>
        <p:grpSpPr bwMode="auto">
          <a:xfrm>
            <a:off x="1890713" y="4509120"/>
            <a:ext cx="4619625" cy="1108075"/>
            <a:chOff x="1890920" y="4869160"/>
            <a:chExt cx="4619376" cy="1107996"/>
          </a:xfrm>
        </p:grpSpPr>
        <p:grpSp>
          <p:nvGrpSpPr>
            <p:cNvPr id="11269" name="Group 14"/>
            <p:cNvGrpSpPr>
              <a:grpSpLocks/>
            </p:cNvGrpSpPr>
            <p:nvPr/>
          </p:nvGrpSpPr>
          <p:grpSpPr bwMode="auto">
            <a:xfrm>
              <a:off x="1890920" y="4871116"/>
              <a:ext cx="1152128" cy="1106040"/>
              <a:chOff x="1890920" y="4806444"/>
              <a:chExt cx="1152128" cy="1106040"/>
            </a:xfrm>
          </p:grpSpPr>
          <p:grpSp>
            <p:nvGrpSpPr>
              <p:cNvPr id="11275" name="Group 6"/>
              <p:cNvGrpSpPr>
                <a:grpSpLocks/>
              </p:cNvGrpSpPr>
              <p:nvPr/>
            </p:nvGrpSpPr>
            <p:grpSpPr bwMode="auto">
              <a:xfrm>
                <a:off x="1890920" y="4806444"/>
                <a:ext cx="1152128" cy="738664"/>
                <a:chOff x="1882049" y="4233862"/>
                <a:chExt cx="1152128" cy="738664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1882049" y="4603354"/>
                  <a:ext cx="1152463" cy="366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3</a:t>
                  </a:r>
                  <a:endParaRPr kumimoji="0" lang="ko-KR" alt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882049" y="4233493"/>
                  <a:ext cx="1152463" cy="369861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2</a:t>
                  </a:r>
                  <a:endParaRPr kumimoji="0" lang="ko-KR" altLang="en-US" dirty="0"/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1890920" y="5542622"/>
                <a:ext cx="1152463" cy="36986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</p:grpSp>
        <p:grpSp>
          <p:nvGrpSpPr>
            <p:cNvPr id="11270" name="Group 15"/>
            <p:cNvGrpSpPr>
              <a:grpSpLocks/>
            </p:cNvGrpSpPr>
            <p:nvPr/>
          </p:nvGrpSpPr>
          <p:grpSpPr bwMode="auto">
            <a:xfrm>
              <a:off x="5358168" y="4869160"/>
              <a:ext cx="1152128" cy="1107996"/>
              <a:chOff x="5358168" y="4804488"/>
              <a:chExt cx="1152128" cy="1107996"/>
            </a:xfrm>
          </p:grpSpPr>
          <p:grpSp>
            <p:nvGrpSpPr>
              <p:cNvPr id="11271" name="Group 9"/>
              <p:cNvGrpSpPr>
                <a:grpSpLocks/>
              </p:cNvGrpSpPr>
              <p:nvPr/>
            </p:nvGrpSpPr>
            <p:grpSpPr bwMode="auto">
              <a:xfrm>
                <a:off x="5358168" y="5173820"/>
                <a:ext cx="1152128" cy="738664"/>
                <a:chOff x="5364088" y="4233862"/>
                <a:chExt cx="1152128" cy="738664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5363753" y="4604252"/>
                  <a:ext cx="1152463" cy="368274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…</a:t>
                  </a:r>
                  <a:endParaRPr kumimoji="0" lang="ko-KR" altLang="en-US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363753" y="4234391"/>
                  <a:ext cx="1152463" cy="369861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1</a:t>
                  </a:r>
                  <a:endParaRPr kumimoji="0" lang="ko-KR" altLang="en-US" dirty="0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5357833" y="4804488"/>
                <a:ext cx="1152463" cy="36986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/>
              </a:p>
            </p:txBody>
          </p:sp>
        </p:grpSp>
      </p:grpSp>
      <p:sp>
        <p:nvSpPr>
          <p:cNvPr id="15" name="모서리가 둥근 직사각형 14"/>
          <p:cNvSpPr/>
          <p:nvPr/>
        </p:nvSpPr>
        <p:spPr bwMode="auto">
          <a:xfrm>
            <a:off x="3770575" y="4796088"/>
            <a:ext cx="720080" cy="5346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dirty="0">
                <a:solidFill>
                  <a:schemeClr val="tx1"/>
                </a:solidFill>
                <a:latin typeface="Arial" charset="0"/>
              </a:rPr>
              <a:t>3 - 2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꺾인 연결선 15"/>
          <p:cNvCxnSpPr>
            <a:stCxn id="15" idx="3"/>
            <a:endCxn id="12" idx="1"/>
          </p:cNvCxnSpPr>
          <p:nvPr/>
        </p:nvCxnSpPr>
        <p:spPr bwMode="auto">
          <a:xfrm>
            <a:off x="4490655" y="5063396"/>
            <a:ext cx="867158" cy="555"/>
          </a:xfrm>
          <a:prstGeom prst="bentConnector3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201188" y="431999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pop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81832" y="469434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push</a:t>
            </a:r>
            <a:endParaRPr lang="ko-KR" altLang="en-US" dirty="0"/>
          </a:p>
        </p:txBody>
      </p:sp>
      <p:cxnSp>
        <p:nvCxnSpPr>
          <p:cNvPr id="3" name="꺾인 연결선 2"/>
          <p:cNvCxnSpPr>
            <a:stCxn id="9" idx="3"/>
            <a:endCxn id="15" idx="1"/>
          </p:cNvCxnSpPr>
          <p:nvPr/>
        </p:nvCxnSpPr>
        <p:spPr bwMode="auto">
          <a:xfrm>
            <a:off x="3043238" y="4695651"/>
            <a:ext cx="727337" cy="367745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꺾인 연결선 4"/>
          <p:cNvCxnSpPr>
            <a:stCxn id="8" idx="3"/>
            <a:endCxn id="15" idx="1"/>
          </p:cNvCxnSpPr>
          <p:nvPr/>
        </p:nvCxnSpPr>
        <p:spPr bwMode="auto">
          <a:xfrm flipV="1">
            <a:off x="3043238" y="5063396"/>
            <a:ext cx="727337" cy="555"/>
          </a:xfrm>
          <a:prstGeom prst="bentConnector3">
            <a:avLst>
              <a:gd name="adj1" fmla="val 51771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Terminate program</a:t>
            </a:r>
          </a:p>
          <a:p>
            <a:pPr lvl="1" eaLnBrk="1" hangingPunct="1"/>
            <a:r>
              <a:rPr lang="en-US" altLang="ko-KR"/>
              <a:t>exit</a:t>
            </a:r>
          </a:p>
          <a:p>
            <a:pPr lvl="1" eaLnBrk="1" hangingPunct="1"/>
            <a:r>
              <a:rPr lang="ko-KR" altLang="en-US"/>
              <a:t>실행중인 프로그램을 무조건 종료</a:t>
            </a: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Unconditional jump</a:t>
            </a:r>
          </a:p>
          <a:p>
            <a:pPr lvl="1" eaLnBrk="1" hangingPunct="1"/>
            <a:r>
              <a:rPr lang="en-US" altLang="ko-KR"/>
              <a:t>jump [label] [+/- offset]</a:t>
            </a:r>
          </a:p>
          <a:p>
            <a:pPr lvl="1" eaLnBrk="1" hangingPunct="1"/>
            <a:r>
              <a:rPr lang="en-US" altLang="ko-KR"/>
              <a:t>example</a:t>
            </a:r>
          </a:p>
          <a:p>
            <a:pPr lvl="2" eaLnBrk="1" hangingPunct="1"/>
            <a:r>
              <a:rPr lang="en-US" altLang="ko-KR"/>
              <a:t>jump L 6 → pc = L + 6</a:t>
            </a:r>
          </a:p>
          <a:p>
            <a:pPr lvl="2" eaLnBrk="1" hangingPunct="1"/>
            <a:r>
              <a:rPr lang="en-US" altLang="ko-KR"/>
              <a:t>jump L    → pc = L</a:t>
            </a:r>
          </a:p>
          <a:p>
            <a:pPr lvl="2" eaLnBrk="1" hangingPunct="1"/>
            <a:r>
              <a:rPr lang="en-US" altLang="ko-KR"/>
              <a:t>jump 6    → pc = 6</a:t>
            </a:r>
            <a:endParaRPr lang="ko-KR" altLang="en-US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 Instruction</a:t>
            </a:r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Conditional jump</a:t>
            </a:r>
          </a:p>
          <a:p>
            <a:pPr lvl="1" eaLnBrk="1" hangingPunct="1"/>
            <a:r>
              <a:rPr lang="en-US" altLang="ko-KR" dirty="0"/>
              <a:t>pop top element of stack</a:t>
            </a:r>
          </a:p>
          <a:p>
            <a:pPr lvl="1" eaLnBrk="1" hangingPunct="1"/>
            <a:r>
              <a:rPr lang="en-US" altLang="ko-KR" dirty="0" err="1"/>
              <a:t>branch_true</a:t>
            </a:r>
            <a:r>
              <a:rPr lang="en-US" altLang="ko-KR" dirty="0"/>
              <a:t> [label] [+/- offset]</a:t>
            </a:r>
          </a:p>
          <a:p>
            <a:pPr lvl="1" eaLnBrk="1" hangingPunct="1"/>
            <a:r>
              <a:rPr lang="en-US" altLang="ko-KR" dirty="0" err="1"/>
              <a:t>branch_false</a:t>
            </a:r>
            <a:r>
              <a:rPr lang="en-US" altLang="ko-KR" dirty="0"/>
              <a:t> [label] [+/- offset]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pop</a:t>
            </a:r>
            <a:r>
              <a:rPr lang="ko-KR" altLang="en-US" dirty="0"/>
              <a:t>한 값이 </a:t>
            </a:r>
            <a:r>
              <a:rPr lang="en-US" altLang="ko-KR" dirty="0"/>
              <a:t>1</a:t>
            </a:r>
            <a:r>
              <a:rPr lang="ko-KR" altLang="en-US" dirty="0"/>
              <a:t>인 경우 지정된 위치로 점프하고 </a:t>
            </a:r>
            <a:r>
              <a:rPr lang="en-US" altLang="ko-KR" dirty="0"/>
              <a:t>0</a:t>
            </a:r>
            <a:r>
              <a:rPr lang="ko-KR" altLang="en-US" dirty="0"/>
              <a:t>인 경우는 다음 코드를 수행</a:t>
            </a:r>
            <a:endParaRPr lang="en-US" altLang="ko-KR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 Instruction</a:t>
            </a:r>
            <a:endParaRPr lang="ko-KR" altLang="en-US"/>
          </a:p>
        </p:txBody>
      </p:sp>
      <p:grpSp>
        <p:nvGrpSpPr>
          <p:cNvPr id="13316" name="Group 3"/>
          <p:cNvGrpSpPr>
            <a:grpSpLocks/>
          </p:cNvGrpSpPr>
          <p:nvPr/>
        </p:nvGrpSpPr>
        <p:grpSpPr bwMode="auto">
          <a:xfrm>
            <a:off x="1890713" y="3960938"/>
            <a:ext cx="4633912" cy="739775"/>
            <a:chOff x="1890920" y="4437112"/>
            <a:chExt cx="4634167" cy="738664"/>
          </a:xfrm>
        </p:grpSpPr>
        <p:grpSp>
          <p:nvGrpSpPr>
            <p:cNvPr id="13317" name="Group 4"/>
            <p:cNvGrpSpPr>
              <a:grpSpLocks/>
            </p:cNvGrpSpPr>
            <p:nvPr/>
          </p:nvGrpSpPr>
          <p:grpSpPr bwMode="auto">
            <a:xfrm>
              <a:off x="1890920" y="4437112"/>
              <a:ext cx="1152128" cy="738664"/>
              <a:chOff x="1882049" y="4233862"/>
              <a:chExt cx="1152128" cy="73866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882049" y="4603194"/>
                <a:ext cx="1152588" cy="3693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882049" y="4233862"/>
                <a:ext cx="115258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</p:grpSp>
        <p:grpSp>
          <p:nvGrpSpPr>
            <p:cNvPr id="13318" name="Group 5"/>
            <p:cNvGrpSpPr>
              <a:grpSpLocks/>
            </p:cNvGrpSpPr>
            <p:nvPr/>
          </p:nvGrpSpPr>
          <p:grpSpPr bwMode="auto">
            <a:xfrm>
              <a:off x="5372959" y="4437112"/>
              <a:ext cx="1152128" cy="738664"/>
              <a:chOff x="5364088" y="4233862"/>
              <a:chExt cx="1152128" cy="73866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363628" y="4603194"/>
                <a:ext cx="1152588" cy="369332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363628" y="4233862"/>
                <a:ext cx="1152588" cy="3693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push</a:t>
            </a:r>
          </a:p>
          <a:p>
            <a:pPr lvl="1" eaLnBrk="1" hangingPunct="1"/>
            <a:r>
              <a:rPr lang="en-US" altLang="ko-KR" dirty="0" err="1"/>
              <a:t>push_const</a:t>
            </a:r>
            <a:r>
              <a:rPr lang="en-US" altLang="ko-KR" dirty="0"/>
              <a:t> &lt;constant&gt;</a:t>
            </a:r>
          </a:p>
          <a:p>
            <a:pPr lvl="1" eaLnBrk="1" hangingPunct="1"/>
            <a:r>
              <a:rPr lang="en-US" altLang="ko-KR" dirty="0" err="1"/>
              <a:t>push_reg</a:t>
            </a:r>
            <a:r>
              <a:rPr lang="en-US" altLang="ko-KR" dirty="0"/>
              <a:t> &lt;</a:t>
            </a:r>
            <a:r>
              <a:rPr lang="en-US" altLang="ko-KR" dirty="0" err="1"/>
              <a:t>reg</a:t>
            </a:r>
            <a:r>
              <a:rPr lang="en-US" altLang="ko-KR" dirty="0"/>
              <a:t>&gt;</a:t>
            </a:r>
          </a:p>
          <a:p>
            <a:pPr lvl="1" eaLnBrk="1" hangingPunct="1"/>
            <a:r>
              <a:rPr lang="en-US" altLang="ko-KR" dirty="0"/>
              <a:t>example</a:t>
            </a:r>
          </a:p>
          <a:p>
            <a:pPr lvl="2" eaLnBrk="1" hangingPunct="1"/>
            <a:r>
              <a:rPr lang="en-US" altLang="ko-KR" dirty="0" err="1"/>
              <a:t>push_const</a:t>
            </a:r>
            <a:r>
              <a:rPr lang="en-US" altLang="ko-KR" dirty="0"/>
              <a:t> Str0</a:t>
            </a:r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lvl="2" eaLnBrk="1" hangingPunct="1"/>
            <a:r>
              <a:rPr lang="en-US" altLang="ko-KR" dirty="0" err="1"/>
              <a:t>push_reg</a:t>
            </a:r>
            <a:r>
              <a:rPr lang="en-US" altLang="ko-KR" dirty="0"/>
              <a:t> </a:t>
            </a:r>
            <a:r>
              <a:rPr lang="en-US" altLang="ko-KR" dirty="0" err="1"/>
              <a:t>fp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Stack Manipulation Instruction</a:t>
            </a:r>
            <a:endParaRPr lang="ko-KR" altLang="en-US"/>
          </a:p>
        </p:txBody>
      </p:sp>
      <p:grpSp>
        <p:nvGrpSpPr>
          <p:cNvPr id="14340" name="Group 3"/>
          <p:cNvGrpSpPr>
            <a:grpSpLocks/>
          </p:cNvGrpSpPr>
          <p:nvPr/>
        </p:nvGrpSpPr>
        <p:grpSpPr bwMode="auto">
          <a:xfrm>
            <a:off x="1898650" y="3356992"/>
            <a:ext cx="4633913" cy="738188"/>
            <a:chOff x="1890920" y="4437112"/>
            <a:chExt cx="4634167" cy="738664"/>
          </a:xfrm>
        </p:grpSpPr>
        <p:grpSp>
          <p:nvGrpSpPr>
            <p:cNvPr id="14348" name="Group 4"/>
            <p:cNvGrpSpPr>
              <a:grpSpLocks/>
            </p:cNvGrpSpPr>
            <p:nvPr/>
          </p:nvGrpSpPr>
          <p:grpSpPr bwMode="auto">
            <a:xfrm>
              <a:off x="1890920" y="4437112"/>
              <a:ext cx="1152128" cy="738664"/>
              <a:chOff x="1882049" y="4233862"/>
              <a:chExt cx="1152128" cy="73866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882049" y="4603989"/>
                <a:ext cx="1152588" cy="368537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882049" y="4233862"/>
                <a:ext cx="1152588" cy="37012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/>
              </a:p>
            </p:txBody>
          </p:sp>
        </p:grpSp>
        <p:grpSp>
          <p:nvGrpSpPr>
            <p:cNvPr id="14349" name="Group 5"/>
            <p:cNvGrpSpPr>
              <a:grpSpLocks/>
            </p:cNvGrpSpPr>
            <p:nvPr/>
          </p:nvGrpSpPr>
          <p:grpSpPr bwMode="auto">
            <a:xfrm>
              <a:off x="5372959" y="4437112"/>
              <a:ext cx="1152128" cy="738664"/>
              <a:chOff x="5364088" y="4233862"/>
              <a:chExt cx="1152128" cy="73866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363628" y="4603989"/>
                <a:ext cx="1152588" cy="36853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363628" y="4233862"/>
                <a:ext cx="1152588" cy="370127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Str0</a:t>
                </a:r>
                <a:endParaRPr kumimoji="0" lang="ko-KR" altLang="en-US" dirty="0"/>
              </a:p>
            </p:txBody>
          </p:sp>
        </p:grpSp>
      </p:grpSp>
      <p:grpSp>
        <p:nvGrpSpPr>
          <p:cNvPr id="14341" name="Group 10"/>
          <p:cNvGrpSpPr>
            <a:grpSpLocks/>
          </p:cNvGrpSpPr>
          <p:nvPr/>
        </p:nvGrpSpPr>
        <p:grpSpPr bwMode="auto">
          <a:xfrm>
            <a:off x="1897063" y="5139085"/>
            <a:ext cx="4635500" cy="738187"/>
            <a:chOff x="1890920" y="4437112"/>
            <a:chExt cx="4634167" cy="738664"/>
          </a:xfrm>
        </p:grpSpPr>
        <p:grpSp>
          <p:nvGrpSpPr>
            <p:cNvPr id="14342" name="Group 11"/>
            <p:cNvGrpSpPr>
              <a:grpSpLocks/>
            </p:cNvGrpSpPr>
            <p:nvPr/>
          </p:nvGrpSpPr>
          <p:grpSpPr bwMode="auto">
            <a:xfrm>
              <a:off x="1890920" y="4437112"/>
              <a:ext cx="1152128" cy="738664"/>
              <a:chOff x="1882049" y="4233862"/>
              <a:chExt cx="1152128" cy="738664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882049" y="4603988"/>
                <a:ext cx="1152194" cy="368538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82049" y="4233862"/>
                <a:ext cx="1152194" cy="37012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/>
              </a:p>
            </p:txBody>
          </p:sp>
        </p:grpSp>
        <p:grpSp>
          <p:nvGrpSpPr>
            <p:cNvPr id="14343" name="Group 12"/>
            <p:cNvGrpSpPr>
              <a:grpSpLocks/>
            </p:cNvGrpSpPr>
            <p:nvPr/>
          </p:nvGrpSpPr>
          <p:grpSpPr bwMode="auto">
            <a:xfrm>
              <a:off x="5372959" y="4437112"/>
              <a:ext cx="1152128" cy="738664"/>
              <a:chOff x="5364088" y="4233862"/>
              <a:chExt cx="1152128" cy="73866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364022" y="4603988"/>
                <a:ext cx="1152194" cy="36853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364022" y="4233862"/>
                <a:ext cx="1152194" cy="370126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 err="1"/>
                  <a:t>fp</a:t>
                </a:r>
                <a:r>
                  <a:rPr kumimoji="0" lang="ko-KR" altLang="en-US" dirty="0"/>
                  <a:t>의 값</a:t>
                </a: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pop</a:t>
            </a:r>
          </a:p>
          <a:p>
            <a:pPr lvl="1" eaLnBrk="1" hangingPunct="1"/>
            <a:r>
              <a:rPr lang="en-US" altLang="ko-KR"/>
              <a:t>pop_reg &lt;reg&gt;</a:t>
            </a:r>
          </a:p>
          <a:p>
            <a:pPr lvl="1" eaLnBrk="1" hangingPunct="1"/>
            <a:r>
              <a:rPr lang="en-US" altLang="ko-KR"/>
              <a:t>example</a:t>
            </a:r>
          </a:p>
          <a:p>
            <a:pPr lvl="2" eaLnBrk="1" hangingPunct="1"/>
            <a:r>
              <a:rPr lang="en-US" altLang="ko-KR"/>
              <a:t>pop_reg fp</a:t>
            </a:r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Stack Manipulation Instruction</a:t>
            </a:r>
            <a:endParaRPr lang="ko-KR" altLang="en-US"/>
          </a:p>
        </p:txBody>
      </p:sp>
      <p:grpSp>
        <p:nvGrpSpPr>
          <p:cNvPr id="15364" name="Group 11"/>
          <p:cNvGrpSpPr>
            <a:grpSpLocks/>
          </p:cNvGrpSpPr>
          <p:nvPr/>
        </p:nvGrpSpPr>
        <p:grpSpPr bwMode="auto">
          <a:xfrm>
            <a:off x="1892300" y="3068960"/>
            <a:ext cx="5919788" cy="739775"/>
            <a:chOff x="1891896" y="3429000"/>
            <a:chExt cx="5920464" cy="738664"/>
          </a:xfrm>
        </p:grpSpPr>
        <p:sp>
          <p:nvSpPr>
            <p:cNvPr id="11" name="TextBox 10"/>
            <p:cNvSpPr txBox="1"/>
            <p:nvPr/>
          </p:nvSpPr>
          <p:spPr>
            <a:xfrm>
              <a:off x="6526338" y="3798332"/>
              <a:ext cx="1286022" cy="36933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 err="1"/>
                <a:t>fp</a:t>
              </a:r>
              <a:r>
                <a:rPr kumimoji="0" lang="en-US" altLang="ko-KR" dirty="0"/>
                <a:t> = value</a:t>
              </a:r>
              <a:endParaRPr kumimoji="0" lang="ko-KR" altLang="en-US" dirty="0"/>
            </a:p>
          </p:txBody>
        </p:sp>
        <p:grpSp>
          <p:nvGrpSpPr>
            <p:cNvPr id="15366" name="Group 3"/>
            <p:cNvGrpSpPr>
              <a:grpSpLocks/>
            </p:cNvGrpSpPr>
            <p:nvPr/>
          </p:nvGrpSpPr>
          <p:grpSpPr bwMode="auto">
            <a:xfrm>
              <a:off x="1891896" y="3429000"/>
              <a:ext cx="4634167" cy="738664"/>
              <a:chOff x="1890920" y="4437112"/>
              <a:chExt cx="4634167" cy="738664"/>
            </a:xfrm>
          </p:grpSpPr>
          <p:grpSp>
            <p:nvGrpSpPr>
              <p:cNvPr id="15367" name="Group 4"/>
              <p:cNvGrpSpPr>
                <a:grpSpLocks/>
              </p:cNvGrpSpPr>
              <p:nvPr/>
            </p:nvGrpSpPr>
            <p:grpSpPr bwMode="auto">
              <a:xfrm>
                <a:off x="1890920" y="4437112"/>
                <a:ext cx="1152128" cy="738664"/>
                <a:chOff x="1882049" y="4233862"/>
                <a:chExt cx="1152128" cy="738664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1882049" y="4603194"/>
                  <a:ext cx="1152657" cy="369332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…</a:t>
                  </a:r>
                  <a:endParaRPr kumimoji="0" lang="ko-KR" alt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882049" y="4233862"/>
                  <a:ext cx="1152657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value</a:t>
                  </a:r>
                  <a:endParaRPr kumimoji="0" lang="ko-KR" altLang="en-US" dirty="0"/>
                </a:p>
              </p:txBody>
            </p:sp>
          </p:grpSp>
          <p:grpSp>
            <p:nvGrpSpPr>
              <p:cNvPr id="15368" name="Group 5"/>
              <p:cNvGrpSpPr>
                <a:grpSpLocks/>
              </p:cNvGrpSpPr>
              <p:nvPr/>
            </p:nvGrpSpPr>
            <p:grpSpPr bwMode="auto">
              <a:xfrm>
                <a:off x="5372959" y="4437112"/>
                <a:ext cx="1152128" cy="738664"/>
                <a:chOff x="5364088" y="4233862"/>
                <a:chExt cx="1152128" cy="738664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5363834" y="4233862"/>
                  <a:ext cx="1152657" cy="369332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63834" y="4603194"/>
                  <a:ext cx="1152657" cy="369332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…</a:t>
                  </a:r>
                  <a:endParaRPr kumimoji="0" lang="ko-KR" altLang="en-US" dirty="0"/>
                </a:p>
              </p:txBody>
            </p:sp>
          </p:grp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shift stack pointer</a:t>
            </a:r>
          </a:p>
          <a:p>
            <a:pPr lvl="1" eaLnBrk="1" hangingPunct="1"/>
            <a:r>
              <a:rPr lang="en-US" altLang="ko-KR"/>
              <a:t>shift_sp &lt;integer constant&gt;</a:t>
            </a:r>
          </a:p>
          <a:p>
            <a:pPr lvl="1" eaLnBrk="1" hangingPunct="1"/>
            <a:r>
              <a:rPr lang="ko-KR" altLang="en-US"/>
              <a:t>지역 변수를 위한 스택 프레임 할당을 위해 사용</a:t>
            </a:r>
            <a:endParaRPr lang="en-US" altLang="ko-KR"/>
          </a:p>
          <a:p>
            <a:pPr lvl="1" eaLnBrk="1" hangingPunct="1"/>
            <a:r>
              <a:rPr lang="en-US" altLang="ko-KR"/>
              <a:t>example</a:t>
            </a:r>
          </a:p>
          <a:p>
            <a:pPr lvl="2" eaLnBrk="1" hangingPunct="1"/>
            <a:r>
              <a:rPr lang="en-US" altLang="ko-KR"/>
              <a:t>shift_sp 3</a:t>
            </a:r>
          </a:p>
          <a:p>
            <a:pPr eaLnBrk="1" hangingPunct="1"/>
            <a:endParaRPr lang="ko-KR" alt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Stack Manipulation Instruction</a:t>
            </a:r>
            <a:endParaRPr lang="ko-KR" altLang="en-US"/>
          </a:p>
        </p:txBody>
      </p:sp>
      <p:grpSp>
        <p:nvGrpSpPr>
          <p:cNvPr id="16388" name="그룹 19"/>
          <p:cNvGrpSpPr>
            <a:grpSpLocks/>
          </p:cNvGrpSpPr>
          <p:nvPr/>
        </p:nvGrpSpPr>
        <p:grpSpPr bwMode="auto">
          <a:xfrm>
            <a:off x="2195513" y="3645024"/>
            <a:ext cx="1152525" cy="2216150"/>
            <a:chOff x="2195736" y="3763328"/>
            <a:chExt cx="1152128" cy="2215992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241186"/>
              <a:ext cx="1152128" cy="36827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value</a:t>
              </a:r>
              <a:endParaRPr kumimoji="0"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95736" y="5609459"/>
              <a:ext cx="1152128" cy="36986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…</a:t>
              </a:r>
              <a:endParaRPr kumimoji="0"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95736" y="4871324"/>
              <a:ext cx="1152128" cy="36986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95736" y="4501463"/>
              <a:ext cx="1152128" cy="36986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95736" y="4133190"/>
              <a:ext cx="1152128" cy="36827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95736" y="3763328"/>
              <a:ext cx="1152128" cy="36986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16389" name="그룹 20"/>
          <p:cNvGrpSpPr>
            <a:grpSpLocks/>
          </p:cNvGrpSpPr>
          <p:nvPr/>
        </p:nvGrpSpPr>
        <p:grpSpPr bwMode="auto">
          <a:xfrm>
            <a:off x="5364163" y="3645024"/>
            <a:ext cx="1152525" cy="2216150"/>
            <a:chOff x="2195736" y="3763328"/>
            <a:chExt cx="1152128" cy="2215992"/>
          </a:xfrm>
        </p:grpSpPr>
        <p:sp>
          <p:nvSpPr>
            <p:cNvPr id="22" name="TextBox 21"/>
            <p:cNvSpPr txBox="1"/>
            <p:nvPr/>
          </p:nvSpPr>
          <p:spPr>
            <a:xfrm>
              <a:off x="2195736" y="5241186"/>
              <a:ext cx="1152128" cy="36827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value</a:t>
              </a:r>
              <a:endParaRPr kumimoji="0"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95736" y="5609459"/>
              <a:ext cx="1152128" cy="36986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…</a:t>
              </a:r>
              <a:endParaRPr kumimoji="0"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95736" y="4871324"/>
              <a:ext cx="1152128" cy="36986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95736" y="4501463"/>
              <a:ext cx="1152128" cy="36986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95736" y="4133190"/>
              <a:ext cx="1152128" cy="36827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95736" y="3763328"/>
              <a:ext cx="1152128" cy="36986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cxnSp>
        <p:nvCxnSpPr>
          <p:cNvPr id="16390" name="직선 화살표 연결선 28"/>
          <p:cNvCxnSpPr>
            <a:cxnSpLocks noChangeShapeType="1"/>
            <a:stCxn id="33" idx="1"/>
            <a:endCxn id="8" idx="3"/>
          </p:cNvCxnSpPr>
          <p:nvPr/>
        </p:nvCxnSpPr>
        <p:spPr bwMode="auto">
          <a:xfrm flipH="1">
            <a:off x="3348038" y="5307137"/>
            <a:ext cx="3603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3708400" y="5122987"/>
            <a:ext cx="503238" cy="369887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/>
              <a:t>sp</a:t>
            </a:r>
            <a:endParaRPr kumimoji="0" lang="ko-KR" altLang="en-US" dirty="0"/>
          </a:p>
        </p:txBody>
      </p:sp>
      <p:cxnSp>
        <p:nvCxnSpPr>
          <p:cNvPr id="16392" name="직선 화살표 연결선 37"/>
          <p:cNvCxnSpPr>
            <a:cxnSpLocks noChangeShapeType="1"/>
            <a:stCxn id="39" idx="1"/>
          </p:cNvCxnSpPr>
          <p:nvPr/>
        </p:nvCxnSpPr>
        <p:spPr bwMode="auto">
          <a:xfrm flipH="1">
            <a:off x="6516688" y="4199062"/>
            <a:ext cx="3587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6875463" y="4014912"/>
            <a:ext cx="504825" cy="369887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/>
              <a:t>sp</a:t>
            </a:r>
            <a:endParaRPr kumimoji="0"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Assign value into specified address</a:t>
            </a:r>
          </a:p>
          <a:p>
            <a:pPr lvl="1" eaLnBrk="1" hangingPunct="1"/>
            <a:r>
              <a:rPr lang="en-US" altLang="ko-KR"/>
              <a:t>example</a:t>
            </a:r>
          </a:p>
          <a:p>
            <a:pPr lvl="2" eaLnBrk="1" hangingPunct="1"/>
            <a:r>
              <a:rPr lang="en-US" altLang="ko-KR"/>
              <a:t>push_const Lglob</a:t>
            </a:r>
          </a:p>
          <a:p>
            <a:pPr lvl="2" eaLnBrk="1" hangingPunct="1"/>
            <a:r>
              <a:rPr lang="en-US" altLang="ko-KR"/>
              <a:t>push_const 3</a:t>
            </a:r>
          </a:p>
          <a:p>
            <a:pPr lvl="2" eaLnBrk="1" hangingPunct="1"/>
            <a:r>
              <a:rPr lang="en-US" altLang="ko-KR"/>
              <a:t>assign</a:t>
            </a:r>
            <a:endParaRPr lang="ko-KR" altLang="en-US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Assign / Fetch Instruction</a:t>
            </a:r>
            <a:endParaRPr lang="ko-KR" altLang="en-US"/>
          </a:p>
        </p:txBody>
      </p:sp>
      <p:grpSp>
        <p:nvGrpSpPr>
          <p:cNvPr id="17412" name="Group 6"/>
          <p:cNvGrpSpPr>
            <a:grpSpLocks/>
          </p:cNvGrpSpPr>
          <p:nvPr/>
        </p:nvGrpSpPr>
        <p:grpSpPr bwMode="auto">
          <a:xfrm>
            <a:off x="595313" y="3758853"/>
            <a:ext cx="5921375" cy="1830387"/>
            <a:chOff x="595750" y="3369422"/>
            <a:chExt cx="5920464" cy="1829509"/>
          </a:xfrm>
        </p:grpSpPr>
        <p:sp>
          <p:nvSpPr>
            <p:cNvPr id="24" name="TextBox 23"/>
            <p:cNvSpPr txBox="1"/>
            <p:nvPr/>
          </p:nvSpPr>
          <p:spPr>
            <a:xfrm>
              <a:off x="1881427" y="4108842"/>
              <a:ext cx="1152348" cy="36812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…</a:t>
              </a:r>
              <a:endParaRPr kumimoji="0"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1427" y="3739132"/>
              <a:ext cx="1152348" cy="36971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 err="1"/>
                <a:t>Lglob</a:t>
              </a:r>
              <a:endParaRPr kumimoji="0"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63866" y="4108842"/>
              <a:ext cx="1152348" cy="368123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…</a:t>
              </a:r>
              <a:endParaRPr kumimoji="0"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3866" y="3739132"/>
              <a:ext cx="1152348" cy="36971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5750" y="4813354"/>
              <a:ext cx="1285677" cy="36971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 err="1"/>
                <a:t>Lglob</a:t>
              </a:r>
              <a:r>
                <a:rPr kumimoji="0" lang="en-US" altLang="ko-KR" dirty="0"/>
                <a:t> :</a:t>
              </a:r>
              <a:endParaRPr kumimoji="0"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1427" y="4818114"/>
              <a:ext cx="1152348" cy="36971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?</a:t>
              </a:r>
              <a:endParaRPr kumimoji="0"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1427" y="3369422"/>
              <a:ext cx="1152348" cy="36971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3</a:t>
              </a:r>
              <a:endParaRPr kumimoji="0"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63866" y="3369422"/>
              <a:ext cx="1152348" cy="36971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78189" y="4824461"/>
              <a:ext cx="1285677" cy="369711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 err="1"/>
                <a:t>Lglob</a:t>
              </a:r>
              <a:r>
                <a:rPr kumimoji="0" lang="en-US" altLang="ko-KR" dirty="0"/>
                <a:t> :</a:t>
              </a:r>
              <a:endParaRPr kumimoji="0"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63866" y="4829221"/>
              <a:ext cx="1152348" cy="36971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3</a:t>
              </a:r>
              <a:endParaRPr kumimoji="0" lang="ko-KR" altLang="en-US" dirty="0"/>
            </a:p>
          </p:txBody>
        </p:sp>
        <p:cxnSp>
          <p:nvCxnSpPr>
            <p:cNvPr id="17423" name="Curved Connector 5"/>
            <p:cNvCxnSpPr>
              <a:cxnSpLocks noChangeShapeType="1"/>
              <a:stCxn id="25" idx="1"/>
              <a:endCxn id="17" idx="0"/>
            </p:cNvCxnSpPr>
            <p:nvPr/>
          </p:nvCxnSpPr>
          <p:spPr bwMode="auto">
            <a:xfrm rot="10800000" flipV="1">
              <a:off x="1238899" y="3923419"/>
              <a:ext cx="643148" cy="890613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Fetch value from specified address</a:t>
            </a:r>
            <a:endParaRPr lang="ko-KR" altLang="en-US"/>
          </a:p>
          <a:p>
            <a:pPr lvl="1" eaLnBrk="1" hangingPunct="1"/>
            <a:r>
              <a:rPr lang="en-US" altLang="ko-KR"/>
              <a:t>example</a:t>
            </a:r>
          </a:p>
          <a:p>
            <a:pPr lvl="2" eaLnBrk="1" hangingPunct="1"/>
            <a:r>
              <a:rPr lang="en-US" altLang="ko-KR"/>
              <a:t>push_const Lglob</a:t>
            </a:r>
          </a:p>
          <a:p>
            <a:pPr lvl="2" eaLnBrk="1" hangingPunct="1"/>
            <a:r>
              <a:rPr lang="en-US" altLang="ko-KR"/>
              <a:t>fetch</a:t>
            </a:r>
          </a:p>
          <a:p>
            <a:pPr lvl="2"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Assign / Fetch Instruction</a:t>
            </a:r>
            <a:endParaRPr lang="ko-KR" altLang="en-US"/>
          </a:p>
        </p:txBody>
      </p:sp>
      <p:grpSp>
        <p:nvGrpSpPr>
          <p:cNvPr id="18436" name="Group 28"/>
          <p:cNvGrpSpPr>
            <a:grpSpLocks/>
          </p:cNvGrpSpPr>
          <p:nvPr/>
        </p:nvGrpSpPr>
        <p:grpSpPr bwMode="auto">
          <a:xfrm>
            <a:off x="595313" y="3357563"/>
            <a:ext cx="5921375" cy="1449387"/>
            <a:chOff x="604623" y="4437112"/>
            <a:chExt cx="5920464" cy="1449452"/>
          </a:xfrm>
        </p:grpSpPr>
        <p:grpSp>
          <p:nvGrpSpPr>
            <p:cNvPr id="18437" name="Group 17"/>
            <p:cNvGrpSpPr>
              <a:grpSpLocks/>
            </p:cNvGrpSpPr>
            <p:nvPr/>
          </p:nvGrpSpPr>
          <p:grpSpPr bwMode="auto">
            <a:xfrm>
              <a:off x="1890920" y="4437112"/>
              <a:ext cx="4634167" cy="738664"/>
              <a:chOff x="1890920" y="4437112"/>
              <a:chExt cx="4634167" cy="738664"/>
            </a:xfrm>
          </p:grpSpPr>
          <p:grpSp>
            <p:nvGrpSpPr>
              <p:cNvPr id="18441" name="Group 18"/>
              <p:cNvGrpSpPr>
                <a:grpSpLocks/>
              </p:cNvGrpSpPr>
              <p:nvPr/>
            </p:nvGrpSpPr>
            <p:grpSpPr bwMode="auto">
              <a:xfrm>
                <a:off x="1890920" y="4437112"/>
                <a:ext cx="1152128" cy="738664"/>
                <a:chOff x="1882049" y="4233862"/>
                <a:chExt cx="1152128" cy="738664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1881429" y="4603766"/>
                  <a:ext cx="1152348" cy="36831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…</a:t>
                  </a:r>
                  <a:endParaRPr kumimoji="0" lang="ko-KR" alt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881429" y="4233862"/>
                  <a:ext cx="1152348" cy="36990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 err="1"/>
                    <a:t>Lglob</a:t>
                  </a:r>
                  <a:endParaRPr kumimoji="0" lang="ko-KR" altLang="en-US" dirty="0"/>
                </a:p>
              </p:txBody>
            </p:sp>
          </p:grpSp>
          <p:grpSp>
            <p:nvGrpSpPr>
              <p:cNvPr id="18442" name="Group 19"/>
              <p:cNvGrpSpPr>
                <a:grpSpLocks/>
              </p:cNvGrpSpPr>
              <p:nvPr/>
            </p:nvGrpSpPr>
            <p:grpSpPr bwMode="auto">
              <a:xfrm>
                <a:off x="5372959" y="4437112"/>
                <a:ext cx="1152128" cy="738664"/>
                <a:chOff x="5364088" y="4233862"/>
                <a:chExt cx="1152128" cy="738664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5363868" y="4603766"/>
                  <a:ext cx="1152348" cy="36831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…</a:t>
                  </a:r>
                  <a:endParaRPr kumimoji="0" lang="ko-KR" alt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363868" y="4233862"/>
                  <a:ext cx="1152348" cy="36990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3</a:t>
                  </a:r>
                  <a:endParaRPr kumimoji="0" lang="ko-KR" altLang="en-US" dirty="0"/>
                </a:p>
              </p:txBody>
            </p:sp>
          </p:grpSp>
        </p:grpSp>
        <p:sp>
          <p:nvSpPr>
            <p:cNvPr id="26" name="TextBox 25"/>
            <p:cNvSpPr txBox="1"/>
            <p:nvPr/>
          </p:nvSpPr>
          <p:spPr>
            <a:xfrm>
              <a:off x="604623" y="5511897"/>
              <a:ext cx="1285677" cy="36990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 err="1"/>
                <a:t>Lglob</a:t>
              </a:r>
              <a:r>
                <a:rPr kumimoji="0" lang="en-US" altLang="ko-KR" dirty="0"/>
                <a:t> :</a:t>
              </a:r>
              <a:endParaRPr kumimoji="0"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90300" y="5516660"/>
              <a:ext cx="1152348" cy="36990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3</a:t>
              </a:r>
              <a:endParaRPr kumimoji="0" lang="ko-KR" altLang="en-US" dirty="0"/>
            </a:p>
          </p:txBody>
        </p:sp>
        <p:cxnSp>
          <p:nvCxnSpPr>
            <p:cNvPr id="18440" name="Curved Connector 27"/>
            <p:cNvCxnSpPr>
              <a:cxnSpLocks noChangeShapeType="1"/>
              <a:stCxn id="25" idx="3"/>
              <a:endCxn id="22" idx="1"/>
            </p:cNvCxnSpPr>
            <p:nvPr/>
          </p:nvCxnSpPr>
          <p:spPr bwMode="auto">
            <a:xfrm flipV="1">
              <a:off x="3043048" y="4621778"/>
              <a:ext cx="2329911" cy="1080120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Input</a:t>
            </a:r>
          </a:p>
          <a:p>
            <a:pPr lvl="1" eaLnBrk="1" hangingPunct="1"/>
            <a:r>
              <a:rPr lang="ko-KR" altLang="en-US" dirty="0"/>
              <a:t>숫자나 문자를 </a:t>
            </a:r>
            <a:r>
              <a:rPr lang="ko-KR" altLang="en-US" dirty="0" err="1"/>
              <a:t>입력받고</a:t>
            </a:r>
            <a:r>
              <a:rPr lang="ko-KR" altLang="en-US" dirty="0"/>
              <a:t> </a:t>
            </a:r>
            <a:r>
              <a:rPr lang="ko-KR" altLang="en-US" dirty="0" err="1"/>
              <a:t>스택에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</a:p>
          <a:p>
            <a:pPr lvl="1" eaLnBrk="1" hangingPunct="1"/>
            <a:r>
              <a:rPr lang="en-US" altLang="ko-KR" dirty="0" err="1"/>
              <a:t>read_int</a:t>
            </a:r>
            <a:r>
              <a:rPr lang="en-US" altLang="ko-KR" dirty="0"/>
              <a:t>: </a:t>
            </a:r>
            <a:r>
              <a:rPr lang="ko-KR" altLang="en-US" dirty="0"/>
              <a:t>숫자</a:t>
            </a:r>
            <a:r>
              <a:rPr lang="en-US" altLang="ko-KR" dirty="0"/>
              <a:t>(integer)</a:t>
            </a:r>
            <a:r>
              <a:rPr lang="ko-KR" altLang="en-US" dirty="0"/>
              <a:t>를 입력 받음</a:t>
            </a:r>
            <a:endParaRPr lang="en-US" altLang="ko-KR" dirty="0"/>
          </a:p>
          <a:p>
            <a:pPr lvl="1" eaLnBrk="1" hangingPunct="1"/>
            <a:r>
              <a:rPr lang="en-US" altLang="ko-KR" dirty="0" err="1"/>
              <a:t>read_char</a:t>
            </a:r>
            <a:r>
              <a:rPr lang="en-US" altLang="ko-KR" dirty="0"/>
              <a:t>: </a:t>
            </a:r>
            <a:r>
              <a:rPr lang="ko-KR" altLang="en-US" dirty="0"/>
              <a:t>문자</a:t>
            </a:r>
            <a:r>
              <a:rPr lang="en-US" altLang="ko-KR" dirty="0"/>
              <a:t>(character)</a:t>
            </a:r>
            <a:r>
              <a:rPr lang="ko-KR" altLang="en-US" dirty="0"/>
              <a:t>를 입력 받음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example</a:t>
            </a:r>
          </a:p>
          <a:p>
            <a:pPr lvl="2" eaLnBrk="1" hangingPunct="1"/>
            <a:r>
              <a:rPr lang="en-US" altLang="ko-KR" dirty="0" err="1"/>
              <a:t>read_int</a:t>
            </a:r>
            <a:endParaRPr lang="en-US" altLang="ko-KR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 / O Instruction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92275" y="4229348"/>
            <a:ext cx="1150938" cy="3698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…</a:t>
            </a:r>
            <a:endParaRPr kumimoji="0"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92275" y="3861048"/>
            <a:ext cx="1150938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4229348"/>
            <a:ext cx="1152525" cy="3698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…</a:t>
            </a:r>
            <a:endParaRPr kumimoji="0"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3861048"/>
            <a:ext cx="115252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3</a:t>
            </a:r>
            <a:endParaRPr kumimoji="0"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35375" y="3859461"/>
            <a:ext cx="1287463" cy="64611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$ read </a:t>
            </a:r>
            <a:r>
              <a:rPr kumimoji="0" lang="en-US" altLang="ko-KR" dirty="0" err="1"/>
              <a:t>int</a:t>
            </a:r>
            <a:r>
              <a:rPr kumimoji="0" lang="en-US" altLang="ko-KR" dirty="0"/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$ 3</a:t>
            </a:r>
            <a:endParaRPr kumimoji="0"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67502" y="1556792"/>
            <a:ext cx="7966898" cy="4876800"/>
          </a:xfrm>
        </p:spPr>
        <p:txBody>
          <a:bodyPr/>
          <a:lstStyle/>
          <a:p>
            <a:pPr eaLnBrk="1" hangingPunct="1"/>
            <a:r>
              <a:rPr lang="en-US" altLang="ko-KR" dirty="0"/>
              <a:t>Output</a:t>
            </a:r>
          </a:p>
          <a:p>
            <a:pPr lvl="1" eaLnBrk="1" hangingPunct="1"/>
            <a:r>
              <a:rPr lang="en-US" altLang="ko-KR"/>
              <a:t>POP</a:t>
            </a:r>
            <a:r>
              <a:rPr lang="ko-KR" altLang="en-US"/>
              <a:t>한 뒤 화면에 </a:t>
            </a:r>
            <a:r>
              <a:rPr lang="ko-KR" altLang="en-US" dirty="0"/>
              <a:t>숫자나 문자</a:t>
            </a:r>
            <a:r>
              <a:rPr lang="en-US" altLang="ko-KR" dirty="0"/>
              <a:t>,</a:t>
            </a:r>
            <a:r>
              <a:rPr lang="ko-KR" altLang="en-US" dirty="0"/>
              <a:t> 문자열을 출력한다</a:t>
            </a:r>
            <a:endParaRPr lang="en-US" altLang="ko-KR" dirty="0"/>
          </a:p>
          <a:p>
            <a:pPr lvl="1" eaLnBrk="1" hangingPunct="1"/>
            <a:r>
              <a:rPr lang="en-US" altLang="ko-KR" dirty="0" err="1"/>
              <a:t>write_int</a:t>
            </a:r>
            <a:r>
              <a:rPr lang="en-US" altLang="ko-KR" dirty="0"/>
              <a:t>: </a:t>
            </a:r>
            <a:r>
              <a:rPr lang="ko-KR" altLang="en-US" dirty="0"/>
              <a:t>화면에 숫자를 출력</a:t>
            </a:r>
            <a:endParaRPr lang="en-US" altLang="ko-KR" dirty="0"/>
          </a:p>
          <a:p>
            <a:pPr lvl="1" eaLnBrk="1" hangingPunct="1"/>
            <a:r>
              <a:rPr lang="en-US" altLang="ko-KR" dirty="0" err="1"/>
              <a:t>write_char</a:t>
            </a:r>
            <a:r>
              <a:rPr lang="en-US" altLang="ko-KR" dirty="0"/>
              <a:t>: </a:t>
            </a:r>
            <a:r>
              <a:rPr lang="ko-KR" altLang="en-US" dirty="0"/>
              <a:t>화면에 문자를 출력</a:t>
            </a:r>
            <a:endParaRPr lang="en-US" altLang="ko-KR" dirty="0"/>
          </a:p>
          <a:p>
            <a:pPr lvl="1" eaLnBrk="1" hangingPunct="1"/>
            <a:r>
              <a:rPr lang="en-US" altLang="ko-KR" dirty="0" err="1"/>
              <a:t>write_string</a:t>
            </a:r>
            <a:r>
              <a:rPr lang="en-US" altLang="ko-KR" dirty="0"/>
              <a:t>: </a:t>
            </a:r>
            <a:r>
              <a:rPr lang="ko-KR" altLang="en-US" dirty="0"/>
              <a:t>화면에 문자열을 출력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example</a:t>
            </a:r>
          </a:p>
          <a:p>
            <a:pPr lvl="2" eaLnBrk="1" hangingPunct="1"/>
            <a:r>
              <a:rPr lang="en-US" altLang="ko-KR" dirty="0" err="1"/>
              <a:t>write_int</a:t>
            </a:r>
            <a:endParaRPr lang="en-US" altLang="ko-KR" dirty="0"/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 / O Instruction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82775" y="4589388"/>
            <a:ext cx="1150938" cy="3698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…</a:t>
            </a:r>
            <a:endParaRPr kumimoji="0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82775" y="4221088"/>
            <a:ext cx="1150938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10</a:t>
            </a:r>
            <a:endParaRPr kumimoji="0"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4663" y="4589388"/>
            <a:ext cx="1150937" cy="3698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…</a:t>
            </a:r>
            <a:endParaRPr kumimoji="0"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4663" y="4221088"/>
            <a:ext cx="1150937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00788" y="4230613"/>
            <a:ext cx="1285875" cy="368300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$ 10</a:t>
            </a:r>
            <a:endParaRPr kumimoji="0"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b="0" spc="50" dirty="0"/>
              <a:t>Lexical analyzer</a:t>
            </a:r>
          </a:p>
          <a:p>
            <a:pPr marL="514350" indent="-514350">
              <a:buFont typeface="+mj-lt"/>
              <a:buAutoNum type="arabicPeriod"/>
            </a:pPr>
            <a:endParaRPr lang="en-US" altLang="ko-KR" b="0" spc="5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b="0" spc="50" dirty="0" err="1"/>
              <a:t>Yacc</a:t>
            </a:r>
            <a:r>
              <a:rPr lang="en-US" altLang="ko-KR" b="0" spc="50" dirty="0"/>
              <a:t> programming</a:t>
            </a:r>
          </a:p>
          <a:p>
            <a:pPr marL="514350" indent="-514350">
              <a:buFont typeface="+mj-lt"/>
              <a:buAutoNum type="arabicPeriod"/>
            </a:pPr>
            <a:endParaRPr lang="en-US" altLang="ko-KR" b="0" spc="5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b="0" spc="50" dirty="0"/>
              <a:t>Semantic analysis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pc="5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b="1" spc="50" dirty="0">
                <a:solidFill>
                  <a:srgbClr val="FF0000"/>
                </a:solidFill>
              </a:rPr>
              <a:t>Code generation</a:t>
            </a:r>
          </a:p>
          <a:p>
            <a:pPr>
              <a:buFont typeface="Arial" pitchFamily="34" charset="0"/>
              <a:buChar char="•"/>
            </a:pPr>
            <a:endParaRPr lang="en-US" altLang="ko-KR" spc="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Projects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1015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입력이 되는 </a:t>
            </a:r>
            <a:r>
              <a:rPr lang="en-US" altLang="ko-KR" dirty="0"/>
              <a:t>C</a:t>
            </a:r>
            <a:r>
              <a:rPr lang="ko-KR" altLang="en-US" dirty="0"/>
              <a:t>코드에서 </a:t>
            </a:r>
            <a:r>
              <a:rPr lang="en-US" altLang="ko-KR" dirty="0"/>
              <a:t>read, write</a:t>
            </a:r>
            <a:r>
              <a:rPr lang="ko-KR" altLang="en-US" dirty="0"/>
              <a:t> 함수를 지원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프로그램이 정확히 동작하는 지를 체크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C</a:t>
            </a:r>
            <a:r>
              <a:rPr lang="ko-KR" altLang="en-US" dirty="0"/>
              <a:t>코드에서 </a:t>
            </a:r>
            <a:r>
              <a:rPr lang="en-US" altLang="ko-KR" dirty="0"/>
              <a:t>I/O</a:t>
            </a:r>
            <a:r>
              <a:rPr lang="ko-KR" altLang="en-US" dirty="0"/>
              <a:t>함수를 찾으면 해당하는 </a:t>
            </a:r>
            <a:r>
              <a:rPr lang="en-US" altLang="ko-KR" dirty="0"/>
              <a:t>I/O instruction</a:t>
            </a:r>
            <a:r>
              <a:rPr lang="ko-KR" altLang="en-US"/>
              <a:t>을 생성하도록 구현</a:t>
            </a: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example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000" dirty="0"/>
              <a:t>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main() {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5;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write_int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000" dirty="0"/>
              <a:t>	}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b="0"/>
              <a:t>* read </a:t>
            </a:r>
            <a:r>
              <a:rPr lang="ko-KR" altLang="en-US" sz="1600" b="0"/>
              <a:t>함수는 </a:t>
            </a:r>
            <a:r>
              <a:rPr lang="en-US" altLang="ko-KR" sz="1600" b="0"/>
              <a:t>Instruction set</a:t>
            </a:r>
            <a:r>
              <a:rPr lang="ko-KR" altLang="en-US" sz="1600" b="0"/>
              <a:t>에 있긴 하지만</a:t>
            </a:r>
            <a:r>
              <a:rPr lang="en-US" altLang="ko-KR" sz="1600" b="0"/>
              <a:t>,</a:t>
            </a:r>
            <a:br>
              <a:rPr lang="en-US" altLang="ko-KR" sz="1600" b="0"/>
            </a:br>
            <a:r>
              <a:rPr lang="ko-KR" altLang="en-US" sz="1600" b="0"/>
              <a:t>본 프로젝트에 쓰이지 않을 것이므로</a:t>
            </a:r>
            <a:r>
              <a:rPr lang="en-US" altLang="ko-KR" sz="1600" b="0"/>
              <a:t> </a:t>
            </a:r>
            <a:r>
              <a:rPr lang="ko-KR" altLang="en-US" sz="1600" b="0"/>
              <a:t>구현하지 않아도 됨</a:t>
            </a:r>
            <a:endParaRPr lang="ko-KR" altLang="en-US" sz="1600" b="0" dirty="0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 / O - TODO</a:t>
            </a:r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스택 머신은 </a:t>
            </a:r>
            <a:r>
              <a:rPr lang="en-US" altLang="ko-KR"/>
              <a:t>asm.l</a:t>
            </a:r>
            <a:r>
              <a:rPr lang="ko-KR" altLang="en-US"/>
              <a:t>과  </a:t>
            </a:r>
            <a:r>
              <a:rPr lang="en-US" altLang="ko-KR"/>
              <a:t>gram.y </a:t>
            </a:r>
            <a:r>
              <a:rPr lang="ko-KR" altLang="en-US"/>
              <a:t>파일로 작성</a:t>
            </a: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gram.y</a:t>
            </a:r>
          </a:p>
          <a:p>
            <a:pPr lvl="1" eaLnBrk="1" hangingPunct="1"/>
            <a:r>
              <a:rPr lang="ko-KR" altLang="en-US"/>
              <a:t>각 </a:t>
            </a:r>
            <a:r>
              <a:rPr lang="en-US" altLang="ko-KR"/>
              <a:t>instruction</a:t>
            </a:r>
            <a:r>
              <a:rPr lang="ko-KR" altLang="en-US"/>
              <a:t>의 실제 동작은 </a:t>
            </a:r>
            <a:r>
              <a:rPr lang="en-US" altLang="ko-KR"/>
              <a:t>simulate_stack_machine </a:t>
            </a:r>
            <a:r>
              <a:rPr lang="ko-KR" altLang="en-US"/>
              <a:t>함수에서 찾을 수 있음</a:t>
            </a:r>
            <a:endParaRPr lang="en-US" altLang="ko-KR"/>
          </a:p>
          <a:p>
            <a:pPr lvl="1" eaLnBrk="1" hangingPunct="1"/>
            <a:r>
              <a:rPr lang="ko-KR" altLang="en-US"/>
              <a:t>코드</a:t>
            </a:r>
            <a:r>
              <a:rPr lang="en-US" altLang="ko-KR"/>
              <a:t>, </a:t>
            </a:r>
            <a:r>
              <a:rPr lang="ko-KR" altLang="en-US"/>
              <a:t>스택 및 데이터영역의 크기와 오프셋을 확인할 수 있음</a:t>
            </a: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More Details on Stack Machine</a:t>
            </a:r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implementations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225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전역 변수 저장공간을 설정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&lt;label&gt;. data &lt;size&gt;</a:t>
            </a:r>
          </a:p>
          <a:p>
            <a:pPr lvl="1" eaLnBrk="1" hangingPunct="1">
              <a:defRPr/>
            </a:pPr>
            <a:r>
              <a:rPr lang="en-US" altLang="ko-KR" dirty="0"/>
              <a:t>size</a:t>
            </a:r>
            <a:r>
              <a:rPr lang="ko-KR" altLang="en-US" dirty="0"/>
              <a:t>는 </a:t>
            </a:r>
            <a:r>
              <a:rPr lang="en-US" altLang="ko-KR" dirty="0"/>
              <a:t>word </a:t>
            </a:r>
            <a:r>
              <a:rPr lang="ko-KR" altLang="en-US" dirty="0"/>
              <a:t>단위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 err="1"/>
              <a:t>int</a:t>
            </a:r>
            <a:r>
              <a:rPr lang="en-US" altLang="ko-KR" dirty="0"/>
              <a:t>, char, pointer </a:t>
            </a:r>
            <a:r>
              <a:rPr lang="ko-KR" altLang="en-US" dirty="0"/>
              <a:t>모두 </a:t>
            </a:r>
            <a:r>
              <a:rPr lang="en-US" altLang="ko-KR" dirty="0"/>
              <a:t>1 word</a:t>
            </a:r>
            <a:r>
              <a:rPr lang="ko-KR" altLang="en-US" dirty="0"/>
              <a:t>로 생각한다</a:t>
            </a:r>
            <a:endParaRPr lang="en-US" altLang="ko-KR" dirty="0"/>
          </a:p>
          <a:p>
            <a:pPr marL="457200" lvl="1" indent="0" eaLnBrk="1" hangingPunct="1">
              <a:buFontTx/>
              <a:buNone/>
              <a:defRPr/>
            </a:pPr>
            <a:endParaRPr lang="en-US" altLang="ko-KR" dirty="0"/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Global Variables</a:t>
            </a:r>
            <a:endParaRPr lang="ko-KR" altLang="en-US"/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1800225" y="3140968"/>
            <a:ext cx="22320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1600"/>
              <a:t>int global_1;</a:t>
            </a:r>
          </a:p>
          <a:p>
            <a:pPr eaLnBrk="1" hangingPunct="1"/>
            <a:r>
              <a:rPr kumimoji="0" lang="en-US" altLang="ko-KR" sz="1600"/>
              <a:t>int global_2;</a:t>
            </a:r>
          </a:p>
          <a:p>
            <a:pPr eaLnBrk="1" hangingPunct="1"/>
            <a:endParaRPr kumimoji="0" lang="en-US" altLang="ko-KR" sz="1600"/>
          </a:p>
          <a:p>
            <a:pPr eaLnBrk="1" hangingPunct="1"/>
            <a:r>
              <a:rPr kumimoji="0" lang="en-US" altLang="ko-KR" sz="1600"/>
              <a:t>struct _str1{</a:t>
            </a:r>
          </a:p>
          <a:p>
            <a:pPr eaLnBrk="1" hangingPunct="1"/>
            <a:r>
              <a:rPr kumimoji="0" lang="en-US" altLang="ko-KR" sz="1600"/>
              <a:t>    int x;</a:t>
            </a:r>
          </a:p>
          <a:p>
            <a:pPr eaLnBrk="1" hangingPunct="1"/>
            <a:r>
              <a:rPr kumimoji="0" lang="en-US" altLang="ko-KR" sz="1600"/>
              <a:t>    int y;</a:t>
            </a:r>
          </a:p>
          <a:p>
            <a:pPr eaLnBrk="1" hangingPunct="1"/>
            <a:r>
              <a:rPr kumimoji="0" lang="en-US" altLang="ko-KR" sz="1600"/>
              <a:t>    struct _st2{</a:t>
            </a:r>
          </a:p>
          <a:p>
            <a:pPr eaLnBrk="1" hangingPunct="1"/>
            <a:r>
              <a:rPr kumimoji="0" lang="en-US" altLang="ko-KR" sz="1600"/>
              <a:t>        int z;</a:t>
            </a:r>
          </a:p>
          <a:p>
            <a:pPr eaLnBrk="1" hangingPunct="1"/>
            <a:r>
              <a:rPr kumimoji="0" lang="en-US" altLang="ko-KR" sz="1600"/>
              <a:t>        int w[5];</a:t>
            </a:r>
          </a:p>
          <a:p>
            <a:pPr eaLnBrk="1" hangingPunct="1"/>
            <a:r>
              <a:rPr kumimoji="0" lang="en-US" altLang="ko-KR" sz="1600"/>
              <a:t>    } strstr</a:t>
            </a:r>
          </a:p>
          <a:p>
            <a:pPr eaLnBrk="1" hangingPunct="1"/>
            <a:r>
              <a:rPr kumimoji="0" lang="en-US" altLang="ko-KR" sz="1600"/>
              <a:t>} sample_str;</a:t>
            </a:r>
          </a:p>
          <a:p>
            <a:pPr eaLnBrk="1" hangingPunct="1"/>
            <a:r>
              <a:rPr kumimoji="0" lang="en-US" altLang="ko-KR" sz="1600"/>
              <a:t>    …</a:t>
            </a:r>
            <a:endParaRPr kumimoji="0" lang="ko-KR" altLang="en-US" sz="16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167063" y="3140968"/>
            <a:ext cx="2889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1600">
                <a:solidFill>
                  <a:srgbClr val="FF0000"/>
                </a:solidFill>
              </a:rPr>
              <a:t>1</a:t>
            </a:r>
          </a:p>
          <a:p>
            <a:pPr eaLnBrk="1" hangingPunct="1"/>
            <a:r>
              <a:rPr kumimoji="0" lang="en-US" altLang="ko-KR" sz="1600">
                <a:solidFill>
                  <a:srgbClr val="FF0000"/>
                </a:solidFill>
              </a:rPr>
              <a:t>1</a:t>
            </a:r>
          </a:p>
          <a:p>
            <a:pPr eaLnBrk="1" hangingPunct="1"/>
            <a:endParaRPr kumimoji="0" lang="en-US" altLang="ko-KR" sz="1600">
              <a:solidFill>
                <a:srgbClr val="FF0000"/>
              </a:solidFill>
            </a:endParaRPr>
          </a:p>
          <a:p>
            <a:pPr eaLnBrk="1" hangingPunct="1"/>
            <a:endParaRPr kumimoji="0" lang="en-US" altLang="ko-KR" sz="1600">
              <a:solidFill>
                <a:srgbClr val="FF0000"/>
              </a:solidFill>
            </a:endParaRPr>
          </a:p>
          <a:p>
            <a:pPr eaLnBrk="1" hangingPunct="1"/>
            <a:r>
              <a:rPr kumimoji="0" lang="en-US" altLang="ko-KR" sz="1600">
                <a:solidFill>
                  <a:srgbClr val="FF0000"/>
                </a:solidFill>
              </a:rPr>
              <a:t>1</a:t>
            </a:r>
          </a:p>
          <a:p>
            <a:pPr eaLnBrk="1" hangingPunct="1"/>
            <a:r>
              <a:rPr kumimoji="0" lang="en-US" altLang="ko-KR" sz="1600">
                <a:solidFill>
                  <a:srgbClr val="FF0000"/>
                </a:solidFill>
              </a:rPr>
              <a:t>1</a:t>
            </a:r>
          </a:p>
          <a:p>
            <a:pPr eaLnBrk="1" hangingPunct="1"/>
            <a:endParaRPr kumimoji="0" lang="en-US" altLang="ko-KR" sz="1600">
              <a:solidFill>
                <a:srgbClr val="FF0000"/>
              </a:solidFill>
            </a:endParaRPr>
          </a:p>
          <a:p>
            <a:pPr eaLnBrk="1" hangingPunct="1"/>
            <a:r>
              <a:rPr kumimoji="0" lang="en-US" altLang="ko-KR" sz="1600">
                <a:solidFill>
                  <a:srgbClr val="FF0000"/>
                </a:solidFill>
              </a:rPr>
              <a:t>1</a:t>
            </a:r>
          </a:p>
          <a:p>
            <a:pPr eaLnBrk="1" hangingPunct="1"/>
            <a:r>
              <a:rPr kumimoji="0" lang="en-US" altLang="ko-KR" sz="16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72000" y="3248918"/>
            <a:ext cx="2378075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dirty="0"/>
              <a:t>…</a:t>
            </a:r>
          </a:p>
          <a:p>
            <a:pPr eaLnBrk="1" hangingPunct="1"/>
            <a:r>
              <a:rPr kumimoji="0" lang="en-US" altLang="ko-KR" dirty="0" err="1"/>
              <a:t>main_final</a:t>
            </a:r>
            <a:r>
              <a:rPr kumimoji="0" lang="en-US" altLang="ko-KR" dirty="0"/>
              <a:t>:</a:t>
            </a:r>
          </a:p>
          <a:p>
            <a:pPr eaLnBrk="1" hangingPunct="1"/>
            <a:r>
              <a:rPr kumimoji="0" lang="en-US" altLang="ko-KR" dirty="0"/>
              <a:t>	</a:t>
            </a:r>
            <a:r>
              <a:rPr kumimoji="0" lang="en-US" altLang="ko-KR" dirty="0" err="1"/>
              <a:t>push_reg</a:t>
            </a:r>
            <a:r>
              <a:rPr kumimoji="0" lang="en-US" altLang="ko-KR" dirty="0"/>
              <a:t> </a:t>
            </a:r>
            <a:r>
              <a:rPr kumimoji="0" lang="en-US" altLang="ko-KR" dirty="0" err="1"/>
              <a:t>sp</a:t>
            </a:r>
            <a:endParaRPr kumimoji="0" lang="en-US" altLang="ko-KR" dirty="0"/>
          </a:p>
          <a:p>
            <a:pPr eaLnBrk="1" hangingPunct="1"/>
            <a:r>
              <a:rPr kumimoji="0" lang="en-US" altLang="ko-KR" dirty="0"/>
              <a:t>	</a:t>
            </a:r>
            <a:r>
              <a:rPr kumimoji="0" lang="en-US" altLang="ko-KR" dirty="0" err="1"/>
              <a:t>pop_reg</a:t>
            </a:r>
            <a:r>
              <a:rPr kumimoji="0" lang="en-US" altLang="ko-KR" dirty="0"/>
              <a:t> </a:t>
            </a:r>
            <a:r>
              <a:rPr kumimoji="0" lang="en-US" altLang="ko-KR" dirty="0" err="1"/>
              <a:t>sp</a:t>
            </a:r>
            <a:endParaRPr kumimoji="0" lang="en-US" altLang="ko-KR" dirty="0"/>
          </a:p>
          <a:p>
            <a:pPr eaLnBrk="1" hangingPunct="1"/>
            <a:r>
              <a:rPr kumimoji="0" lang="en-US" altLang="ko-KR" dirty="0"/>
              <a:t>	</a:t>
            </a:r>
            <a:r>
              <a:rPr kumimoji="0" lang="en-US" altLang="ko-KR" dirty="0" err="1"/>
              <a:t>pop_reg</a:t>
            </a:r>
            <a:r>
              <a:rPr kumimoji="0" lang="en-US" altLang="ko-KR" dirty="0"/>
              <a:t> </a:t>
            </a:r>
            <a:r>
              <a:rPr kumimoji="0" lang="en-US" altLang="ko-KR" dirty="0" err="1"/>
              <a:t>fp</a:t>
            </a:r>
            <a:endParaRPr kumimoji="0" lang="en-US" altLang="ko-KR" dirty="0"/>
          </a:p>
          <a:p>
            <a:pPr eaLnBrk="1" hangingPunct="1"/>
            <a:r>
              <a:rPr kumimoji="0" lang="en-US" altLang="ko-KR" dirty="0"/>
              <a:t>	</a:t>
            </a:r>
            <a:r>
              <a:rPr kumimoji="0" lang="en-US" altLang="ko-KR" dirty="0" err="1"/>
              <a:t>pop_reg</a:t>
            </a:r>
            <a:r>
              <a:rPr kumimoji="0" lang="en-US" altLang="ko-KR" dirty="0"/>
              <a:t> pc</a:t>
            </a:r>
          </a:p>
          <a:p>
            <a:pPr eaLnBrk="1" hangingPunct="1"/>
            <a:r>
              <a:rPr kumimoji="0" lang="en-US" altLang="ko-KR" dirty="0" err="1"/>
              <a:t>main_end</a:t>
            </a:r>
            <a:r>
              <a:rPr kumimoji="0" lang="en-US" altLang="ko-KR" dirty="0"/>
              <a:t>:</a:t>
            </a:r>
          </a:p>
          <a:p>
            <a:pPr eaLnBrk="1" hangingPunct="1"/>
            <a:r>
              <a:rPr kumimoji="0" lang="en-US" altLang="ko-KR" dirty="0" err="1">
                <a:solidFill>
                  <a:srgbClr val="FF0000"/>
                </a:solidFill>
              </a:rPr>
              <a:t>Lglob</a:t>
            </a:r>
            <a:r>
              <a:rPr kumimoji="0" lang="en-US" altLang="ko-KR" dirty="0">
                <a:solidFill>
                  <a:srgbClr val="FF0000"/>
                </a:solidFill>
              </a:rPr>
              <a:t>. data 10</a:t>
            </a:r>
          </a:p>
          <a:p>
            <a:pPr eaLnBrk="1" hangingPunct="1"/>
            <a:endParaRPr kumimoji="0"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전역 변수에 값 대입하기</a:t>
            </a:r>
            <a:endParaRPr lang="en-US" altLang="ko-KR" dirty="0"/>
          </a:p>
          <a:p>
            <a:pPr marL="457200" lvl="1" indent="0" eaLnBrk="1" hangingPunct="1">
              <a:buFontTx/>
              <a:buNone/>
              <a:defRPr/>
            </a:pPr>
            <a:r>
              <a:rPr lang="en-US" altLang="ko-KR" dirty="0" err="1"/>
              <a:t>push_const</a:t>
            </a:r>
            <a:r>
              <a:rPr lang="en-US" altLang="ko-KR" dirty="0"/>
              <a:t> Lglob+4 	</a:t>
            </a:r>
            <a:r>
              <a:rPr lang="ko-KR" altLang="en-US" dirty="0">
                <a:solidFill>
                  <a:srgbClr val="FF0000"/>
                </a:solidFill>
              </a:rPr>
              <a:t>전역 변수 시작주소 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ko-KR" altLang="en-US" dirty="0">
                <a:solidFill>
                  <a:srgbClr val="FF0000"/>
                </a:solidFill>
              </a:rPr>
              <a:t>오프셋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ko-KR" dirty="0" err="1"/>
              <a:t>push_const</a:t>
            </a:r>
            <a:r>
              <a:rPr lang="en-US" altLang="ko-KR" dirty="0"/>
              <a:t> 12		</a:t>
            </a:r>
            <a:r>
              <a:rPr lang="ko-KR" altLang="en-US" dirty="0">
                <a:solidFill>
                  <a:srgbClr val="FF0000"/>
                </a:solidFill>
              </a:rPr>
              <a:t>대입하고 싶은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ko-KR" dirty="0"/>
              <a:t>assign			</a:t>
            </a:r>
            <a:r>
              <a:rPr lang="ko-KR" altLang="en-US" dirty="0">
                <a:solidFill>
                  <a:srgbClr val="FF0000"/>
                </a:solidFill>
              </a:rPr>
              <a:t>대입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 eaLnBrk="1" hangingPunct="1">
              <a:buFontTx/>
              <a:buNone/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ko-KR" altLang="en-US" dirty="0"/>
              <a:t>전역 변수에서 값 가져오기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불러 온</a:t>
            </a:r>
            <a:r>
              <a:rPr lang="en-US" altLang="ko-KR" dirty="0"/>
              <a:t>, </a:t>
            </a:r>
            <a:r>
              <a:rPr lang="ko-KR" altLang="en-US" dirty="0"/>
              <a:t>전역변수의 값은 </a:t>
            </a:r>
            <a:r>
              <a:rPr lang="ko-KR" altLang="en-US" dirty="0" err="1"/>
              <a:t>스택에</a:t>
            </a:r>
            <a:r>
              <a:rPr lang="ko-KR" altLang="en-US" dirty="0"/>
              <a:t> 저장됨</a:t>
            </a:r>
            <a:endParaRPr lang="en-US" altLang="ko-KR" dirty="0"/>
          </a:p>
          <a:p>
            <a:pPr marL="457200" lvl="1" indent="0" eaLnBrk="1" hangingPunct="1">
              <a:buFontTx/>
              <a:buNone/>
              <a:defRPr/>
            </a:pPr>
            <a:r>
              <a:rPr lang="en-US" altLang="ko-KR" dirty="0" err="1"/>
              <a:t>push_const</a:t>
            </a:r>
            <a:r>
              <a:rPr lang="en-US" altLang="ko-KR" dirty="0"/>
              <a:t> Lglob+4	</a:t>
            </a:r>
            <a:r>
              <a:rPr lang="ko-KR" altLang="en-US" dirty="0">
                <a:solidFill>
                  <a:srgbClr val="FF0000"/>
                </a:solidFill>
              </a:rPr>
              <a:t>전역 변수 시작주소 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ko-KR" altLang="en-US" dirty="0">
                <a:solidFill>
                  <a:srgbClr val="FF0000"/>
                </a:solidFill>
              </a:rPr>
              <a:t>오프셋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ko-KR" dirty="0"/>
              <a:t>fetch			</a:t>
            </a:r>
            <a:r>
              <a:rPr lang="ko-KR" altLang="en-US" dirty="0">
                <a:solidFill>
                  <a:srgbClr val="FF0000"/>
                </a:solidFill>
              </a:rPr>
              <a:t>값 가져오기</a:t>
            </a:r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marL="457200" lvl="1" indent="0" eaLnBrk="1" hangingPunct="1">
              <a:buFontTx/>
              <a:buNone/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Global Variables</a:t>
            </a:r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각 함수의 이름을 </a:t>
            </a:r>
            <a:r>
              <a:rPr lang="en-US" altLang="ko-KR"/>
              <a:t>label</a:t>
            </a:r>
            <a:r>
              <a:rPr lang="ko-KR" altLang="en-US"/>
              <a:t>로 생성한뒤</a:t>
            </a:r>
            <a:r>
              <a:rPr lang="en-US" altLang="ko-KR"/>
              <a:t>, </a:t>
            </a:r>
            <a:r>
              <a:rPr lang="ko-KR" altLang="en-US"/>
              <a:t>함수 호출시에는 </a:t>
            </a:r>
            <a:r>
              <a:rPr lang="en-US" altLang="ko-KR"/>
              <a:t>control </a:t>
            </a:r>
            <a:r>
              <a:rPr lang="ko-KR" altLang="en-US"/>
              <a:t>명령어를 사용해서 이동</a:t>
            </a: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ko-KR" altLang="en-US"/>
              <a:t>강의 교재의 함수 부분을 참고해서 자신만의 </a:t>
            </a:r>
            <a:r>
              <a:rPr lang="en-US" altLang="ko-KR"/>
              <a:t>calling convention</a:t>
            </a:r>
            <a:r>
              <a:rPr lang="ko-KR" altLang="en-US"/>
              <a:t>을 만들기</a:t>
            </a: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ko-KR" altLang="en-US"/>
              <a:t>지역 변수를 위한 스택 공간 할당은 </a:t>
            </a:r>
            <a:r>
              <a:rPr lang="en-US" altLang="ko-KR"/>
              <a:t>shift_sp</a:t>
            </a:r>
            <a:r>
              <a:rPr lang="ko-KR" altLang="en-US"/>
              <a:t>를 사용</a:t>
            </a:r>
            <a:endParaRPr lang="en-US" altLang="ko-KR"/>
          </a:p>
          <a:p>
            <a:pPr eaLnBrk="1" hangingPunct="1"/>
            <a:endParaRPr lang="ko-KR" altLang="en-US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Function</a:t>
            </a:r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Example: Calling Convention I</a:t>
            </a:r>
            <a:endParaRPr lang="ko-KR" altLang="en-US" dirty="0"/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628775"/>
            <a:ext cx="7561262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916238" y="1844675"/>
            <a:ext cx="2808287" cy="3097213"/>
          </a:xfrm>
          <a:prstGeom prst="rect">
            <a:avLst/>
          </a:prstGeom>
          <a:solidFill>
            <a:srgbClr val="FFCCFF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16238" y="4941888"/>
            <a:ext cx="2808287" cy="1366837"/>
          </a:xfrm>
          <a:prstGeom prst="rect">
            <a:avLst/>
          </a:prstGeom>
          <a:solidFill>
            <a:srgbClr val="FFFF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Calling Convention II</a:t>
            </a:r>
            <a:endParaRPr lang="ko-KR" altLang="en-US" dirty="0"/>
          </a:p>
        </p:txBody>
      </p:sp>
      <p:pic>
        <p:nvPicPr>
          <p:cNvPr id="9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83" y="1600200"/>
            <a:ext cx="7637434" cy="48768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093084" y="1844675"/>
            <a:ext cx="2808287" cy="3097213"/>
          </a:xfrm>
          <a:prstGeom prst="rect">
            <a:avLst/>
          </a:prstGeom>
          <a:solidFill>
            <a:srgbClr val="FFCCFF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93084" y="4941888"/>
            <a:ext cx="2808287" cy="1366837"/>
          </a:xfrm>
          <a:prstGeom prst="rect">
            <a:avLst/>
          </a:prstGeom>
          <a:solidFill>
            <a:srgbClr val="FFFF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335040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심화 구현의 경우 예제 코드가 제공되지 않음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while, 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nested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문은 없다고 가정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nested while</a:t>
            </a:r>
            <a:r>
              <a:rPr lang="ko-KR" altLang="en-US" dirty="0"/>
              <a:t>문은 고려해야 함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break, continue</a:t>
            </a:r>
            <a:r>
              <a:rPr lang="ko-KR" altLang="en-US" dirty="0"/>
              <a:t>도 구현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struct</a:t>
            </a:r>
            <a:r>
              <a:rPr lang="ko-KR" altLang="en-US" dirty="0"/>
              <a:t>의 연산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assignment, return, parameter</a:t>
            </a:r>
          </a:p>
          <a:p>
            <a:pPr marL="185737" lvl="1" indent="0" eaLnBrk="1" hangingPunct="1">
              <a:buNone/>
            </a:pPr>
            <a:endParaRPr lang="en-US" altLang="ko-KR" dirty="0"/>
          </a:p>
          <a:p>
            <a:pPr eaLnBrk="1" hangingPunct="1"/>
            <a:r>
              <a:rPr lang="ko-KR" altLang="en-US" dirty="0"/>
              <a:t>구현 했을 경우 결과 보고서에 반드시 작성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각각의 구현에 대해 자세한 설명이 필요함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작성하지 않은 경우 </a:t>
            </a:r>
            <a:r>
              <a:rPr lang="en-US" altLang="ko-KR" dirty="0"/>
              <a:t>0</a:t>
            </a:r>
            <a:r>
              <a:rPr lang="ko-KR" altLang="en-US" dirty="0"/>
              <a:t>점 처리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Deeper Implementation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examples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8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8263" y="1600200"/>
            <a:ext cx="3094037" cy="4876800"/>
          </a:xfrm>
          <a:ln w="1270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shift_sp</a:t>
            </a:r>
            <a:r>
              <a:rPr lang="en-US" altLang="ko-KR" sz="1600" dirty="0"/>
              <a:t> 1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push_const</a:t>
            </a:r>
            <a:r>
              <a:rPr lang="en-US" altLang="ko-KR" sz="1600" dirty="0"/>
              <a:t> EXIT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pop_reg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jump main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EXIT: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exit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main: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err="1"/>
              <a:t>main_start</a:t>
            </a:r>
            <a:r>
              <a:rPr lang="en-US" altLang="ko-KR" sz="1600" dirty="0"/>
              <a:t>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Str0. string “hello world\n”</a:t>
            </a:r>
            <a:endParaRPr lang="ko-KR" altLang="en-US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push_const</a:t>
            </a:r>
            <a:r>
              <a:rPr lang="en-US" altLang="ko-KR" sz="1600" dirty="0"/>
              <a:t> Str0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write_string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err="1"/>
              <a:t>main_exit</a:t>
            </a:r>
            <a:r>
              <a:rPr lang="en-US" altLang="ko-KR" sz="1600" dirty="0"/>
              <a:t>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pop_reg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pop_reg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pop_reg</a:t>
            </a:r>
            <a:r>
              <a:rPr lang="en-US" altLang="ko-KR" sz="1600" dirty="0"/>
              <a:t> pc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err="1"/>
              <a:t>main_end</a:t>
            </a:r>
            <a:r>
              <a:rPr lang="en-US" altLang="ko-KR" sz="1600" dirty="0"/>
              <a:t>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err="1"/>
              <a:t>Lglob</a:t>
            </a:r>
            <a:r>
              <a:rPr lang="en-US" altLang="ko-KR" sz="1600" dirty="0"/>
              <a:t>. data 0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Code generation &amp; Stack Simulator</a:t>
            </a:r>
            <a:endParaRPr lang="ko-KR" altLang="en-US"/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508500"/>
            <a:ext cx="32861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550" y="2205038"/>
            <a:ext cx="3287713" cy="9239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/>
              <a:t>int</a:t>
            </a:r>
            <a:r>
              <a:rPr kumimoji="0" lang="en-US" altLang="ko-KR" dirty="0"/>
              <a:t> main()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    </a:t>
            </a:r>
            <a:r>
              <a:rPr kumimoji="0" lang="en-US" altLang="ko-KR" dirty="0" err="1"/>
              <a:t>write_string</a:t>
            </a:r>
            <a:r>
              <a:rPr kumimoji="0" lang="en-US" altLang="ko-KR" dirty="0"/>
              <a:t>(“hello world\n”);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}</a:t>
            </a:r>
            <a:endParaRPr kumimoji="0" lang="ko-KR" altLang="en-US" dirty="0"/>
          </a:p>
        </p:txBody>
      </p:sp>
      <p:sp>
        <p:nvSpPr>
          <p:cNvPr id="7174" name="TextBox 1"/>
          <p:cNvSpPr txBox="1">
            <a:spLocks noChangeArrowheads="1"/>
          </p:cNvSpPr>
          <p:nvPr/>
        </p:nvSpPr>
        <p:spPr bwMode="auto">
          <a:xfrm>
            <a:off x="971550" y="1835150"/>
            <a:ext cx="2463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latin typeface="Consolas" pitchFamily="49" charset="0"/>
                <a:cs typeface="Consolas" pitchFamily="49" charset="0"/>
              </a:rPr>
              <a:t>Input C code (t.c)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5" name="TextBox 6"/>
          <p:cNvSpPr txBox="1">
            <a:spLocks noChangeArrowheads="1"/>
          </p:cNvSpPr>
          <p:nvPr/>
        </p:nvSpPr>
        <p:spPr bwMode="auto">
          <a:xfrm>
            <a:off x="5148263" y="1235075"/>
            <a:ext cx="3097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latin typeface="Consolas" pitchFamily="49" charset="0"/>
                <a:cs typeface="Consolas" pitchFamily="49" charset="0"/>
              </a:rPr>
              <a:t>Generated IR code (t.s)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6" name="TextBox 7"/>
          <p:cNvSpPr txBox="1">
            <a:spLocks noChangeArrowheads="1"/>
          </p:cNvSpPr>
          <p:nvPr/>
        </p:nvSpPr>
        <p:spPr bwMode="auto">
          <a:xfrm>
            <a:off x="971550" y="4140200"/>
            <a:ext cx="3730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latin typeface="Consolas" pitchFamily="49" charset="0"/>
                <a:cs typeface="Consolas" pitchFamily="49" charset="0"/>
              </a:rPr>
              <a:t>Execution on stack simulator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오른쪽 화살표 4"/>
          <p:cNvSpPr/>
          <p:nvPr/>
        </p:nvSpPr>
        <p:spPr bwMode="auto">
          <a:xfrm>
            <a:off x="4427538" y="2420938"/>
            <a:ext cx="576262" cy="36036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 bwMode="auto">
          <a:xfrm flipH="1">
            <a:off x="4427538" y="4733925"/>
            <a:ext cx="576262" cy="36036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7179" name="TextBox 10"/>
          <p:cNvSpPr txBox="1">
            <a:spLocks noChangeArrowheads="1"/>
          </p:cNvSpPr>
          <p:nvPr/>
        </p:nvSpPr>
        <p:spPr bwMode="auto">
          <a:xfrm>
            <a:off x="4356100" y="2019300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latin typeface="Consolas" pitchFamily="49" charset="0"/>
                <a:cs typeface="Consolas" pitchFamily="49" charset="0"/>
              </a:rPr>
              <a:t>subc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01512" y="1395412"/>
            <a:ext cx="3626026" cy="1889572"/>
            <a:chOff x="801512" y="1395412"/>
            <a:chExt cx="3626026" cy="1889572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827584" y="1772816"/>
              <a:ext cx="3599954" cy="1512168"/>
            </a:xfrm>
            <a:prstGeom prst="rect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801512" y="1395412"/>
              <a:ext cx="890168" cy="377403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>
                  <a:solidFill>
                    <a:schemeClr val="bg1"/>
                  </a:solidFill>
                  <a:latin typeface="Consolas" panose="020B0609020204030204" pitchFamily="49" charset="0"/>
                </a:rPr>
                <a:t>Input</a:t>
              </a: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145087" y="1554793"/>
            <a:ext cx="3097213" cy="4922206"/>
            <a:chOff x="5145087" y="1554793"/>
            <a:chExt cx="3097213" cy="4922206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5145087" y="1584112"/>
              <a:ext cx="3097213" cy="4892887"/>
            </a:xfrm>
            <a:prstGeom prst="rect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5148263" y="1554793"/>
              <a:ext cx="957760" cy="377403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>
                  <a:solidFill>
                    <a:schemeClr val="bg1"/>
                  </a:solidFill>
                  <a:latin typeface="Consolas" panose="020B0609020204030204" pitchFamily="49" charset="0"/>
                </a:rPr>
                <a:t>Output</a:t>
              </a: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12801" y="3659297"/>
            <a:ext cx="3889374" cy="1785928"/>
            <a:chOff x="812801" y="3659297"/>
            <a:chExt cx="3889374" cy="1785928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840637" y="4038601"/>
              <a:ext cx="3861538" cy="1406624"/>
            </a:xfrm>
            <a:prstGeom prst="rect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812801" y="3659297"/>
              <a:ext cx="878879" cy="377403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>
                  <a:solidFill>
                    <a:schemeClr val="bg1"/>
                  </a:solidFill>
                  <a:latin typeface="Consolas" panose="020B0609020204030204" pitchFamily="49" charset="0"/>
                </a:rPr>
                <a:t>Test</a:t>
              </a: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/>
              <a:t>	shift_sp 1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/>
              <a:t>	push_const </a:t>
            </a:r>
            <a:r>
              <a:rPr lang="en-US" altLang="ko-KR" sz="1600" dirty="0"/>
              <a:t>EXIT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pop_reg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jump main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EXIT: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exit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main: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err="1"/>
              <a:t>main_start</a:t>
            </a:r>
            <a:r>
              <a:rPr lang="en-US" altLang="ko-KR" sz="1600" dirty="0"/>
              <a:t>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Str0. string “hello world\n”</a:t>
            </a:r>
            <a:endParaRPr lang="ko-KR" altLang="en-US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push_const</a:t>
            </a:r>
            <a:r>
              <a:rPr lang="en-US" altLang="ko-KR" sz="1600" dirty="0"/>
              <a:t> Str0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write_string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err="1"/>
              <a:t>main_exit</a:t>
            </a:r>
            <a:r>
              <a:rPr lang="en-US" altLang="ko-KR" sz="1600" dirty="0"/>
              <a:t>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pop_reg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pop_reg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pop_reg</a:t>
            </a:r>
            <a:r>
              <a:rPr lang="en-US" altLang="ko-KR" sz="1600" dirty="0"/>
              <a:t> pc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err="1"/>
              <a:t>main_end</a:t>
            </a:r>
            <a:r>
              <a:rPr lang="en-US" altLang="ko-KR" sz="1600" dirty="0"/>
              <a:t>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err="1"/>
              <a:t>Lglob</a:t>
            </a:r>
            <a:r>
              <a:rPr lang="en-US" altLang="ko-KR" sz="1600" dirty="0"/>
              <a:t>. data 0</a:t>
            </a: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 - HelloWorld</a:t>
            </a:r>
            <a:endParaRPr lang="ko-KR" altLang="en-US"/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13100"/>
            <a:ext cx="32861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1844675"/>
            <a:ext cx="3287713" cy="9239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/>
              <a:t>int</a:t>
            </a:r>
            <a:r>
              <a:rPr kumimoji="0" lang="en-US" altLang="ko-KR" dirty="0"/>
              <a:t> main()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    </a:t>
            </a:r>
            <a:r>
              <a:rPr kumimoji="0" lang="en-US" altLang="ko-KR" dirty="0" err="1"/>
              <a:t>write_string</a:t>
            </a:r>
            <a:r>
              <a:rPr kumimoji="0" lang="en-US" altLang="ko-KR" dirty="0"/>
              <a:t>(“hello world\n”);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}</a:t>
            </a:r>
            <a:endParaRPr kumimoji="0"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- func2(caller)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rgbClr val="FF0000"/>
            </a:solidFill>
          </a:ln>
        </p:spPr>
        <p:txBody>
          <a:bodyPr numCol="2"/>
          <a:lstStyle/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main: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4</a:t>
            </a:r>
          </a:p>
          <a:p>
            <a:pPr marL="0" indent="0">
              <a:buNone/>
            </a:pPr>
            <a:r>
              <a:rPr lang="en-US" altLang="ko-KR" sz="1200" dirty="0" err="1">
                <a:solidFill>
                  <a:srgbClr val="FF0000"/>
                </a:solidFill>
              </a:rPr>
              <a:t>main_start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     assign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2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2</a:t>
            </a:r>
          </a:p>
          <a:p>
            <a:pPr marL="0" indent="0">
              <a:buNone/>
            </a:pPr>
            <a:r>
              <a:rPr lang="en-US" altLang="ko-KR" sz="1200" dirty="0"/>
              <a:t>        assign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3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3</a:t>
            </a:r>
          </a:p>
          <a:p>
            <a:pPr marL="0" indent="0">
              <a:buNone/>
            </a:pPr>
            <a:r>
              <a:rPr lang="en-US" altLang="ko-KR" sz="1200" dirty="0"/>
              <a:t>        assign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/>
              <a:t>        …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test(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a,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b,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c){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return a;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main(){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j;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k;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l;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 = 1;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j = 2;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k = 3;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l = test(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, j, k);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125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- func2(caller)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rgbClr val="FF0000"/>
            </a:solidFill>
          </a:ln>
        </p:spPr>
        <p:txBody>
          <a:bodyPr numCol="2"/>
          <a:lstStyle/>
          <a:p>
            <a:pPr marL="0" indent="0">
              <a:buNone/>
            </a:pPr>
            <a:r>
              <a:rPr lang="en-US" altLang="ko-KR" sz="1200" dirty="0"/>
              <a:t>        …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4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label_0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2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3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-3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pop_reg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jump test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label_0:</a:t>
            </a:r>
          </a:p>
          <a:p>
            <a:pPr marL="0" indent="0">
              <a:buNone/>
            </a:pPr>
            <a:r>
              <a:rPr lang="en-US" altLang="ko-KR" sz="1200" dirty="0"/>
              <a:t>        assign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 err="1">
                <a:solidFill>
                  <a:srgbClr val="FF0000"/>
                </a:solidFill>
              </a:rPr>
              <a:t>Lglob</a:t>
            </a:r>
            <a:r>
              <a:rPr lang="en-US" altLang="ko-KR" sz="1200" dirty="0">
                <a:solidFill>
                  <a:srgbClr val="FF0000"/>
                </a:solidFill>
              </a:rPr>
              <a:t>.  data 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test(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a,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b,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c){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return a;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main(){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j;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k;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l;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 = 1;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j = 2;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k = 3;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l = test(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, j, k);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3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- func2(</a:t>
            </a:r>
            <a:r>
              <a:rPr lang="en-US" altLang="ko-KR" dirty="0" err="1"/>
              <a:t>callee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rgbClr val="FF0000"/>
            </a:solidFill>
          </a:ln>
        </p:spPr>
        <p:txBody>
          <a:bodyPr numCol="2"/>
          <a:lstStyle/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test:</a:t>
            </a:r>
          </a:p>
          <a:p>
            <a:pPr marL="0" indent="0">
              <a:buNone/>
            </a:pPr>
            <a:r>
              <a:rPr lang="en-US" altLang="ko-KR" sz="1200" dirty="0" err="1">
                <a:solidFill>
                  <a:srgbClr val="FF0000"/>
                </a:solidFill>
              </a:rPr>
              <a:t>test_start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assign</a:t>
            </a:r>
          </a:p>
          <a:p>
            <a:pPr marL="0" indent="0">
              <a:buNone/>
            </a:pPr>
            <a:r>
              <a:rPr lang="en-US" altLang="ko-KR" sz="1200" dirty="0"/>
              <a:t>        jump </a:t>
            </a:r>
            <a:r>
              <a:rPr lang="en-US" altLang="ko-KR" sz="1200" dirty="0" err="1"/>
              <a:t>test_final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>
                <a:solidFill>
                  <a:srgbClr val="FF0000"/>
                </a:solidFill>
              </a:rPr>
              <a:t>test_final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pop_reg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pop_reg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pop_reg</a:t>
            </a:r>
            <a:r>
              <a:rPr lang="en-US" altLang="ko-KR" sz="1200" dirty="0"/>
              <a:t> pc</a:t>
            </a:r>
          </a:p>
          <a:p>
            <a:pPr marL="0" indent="0">
              <a:buNone/>
            </a:pPr>
            <a:r>
              <a:rPr lang="en-US" altLang="ko-KR" sz="1200" dirty="0" err="1">
                <a:solidFill>
                  <a:srgbClr val="FF0000"/>
                </a:solidFill>
              </a:rPr>
              <a:t>test_end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test(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a,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b,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c){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return a;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main(){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j;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k;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l;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 = 1;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j = 2;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k = 3;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l = test(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, j, k);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6677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- struct1 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rgbClr val="FF0000"/>
            </a:solidFill>
          </a:ln>
        </p:spPr>
        <p:txBody>
          <a:bodyPr numCol="2"/>
          <a:lstStyle/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main:</a:t>
            </a:r>
            <a:r>
              <a:rPr lang="en-US" altLang="ko-KR" sz="1200" dirty="0"/>
              <a:t>	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84</a:t>
            </a:r>
          </a:p>
          <a:p>
            <a:pPr marL="0" indent="0">
              <a:buNone/>
            </a:pPr>
            <a:r>
              <a:rPr lang="en-US" altLang="ko-KR" sz="1200" dirty="0" err="1">
                <a:solidFill>
                  <a:srgbClr val="FF0000"/>
                </a:solidFill>
              </a:rPr>
              <a:t>main_start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7</a:t>
            </a:r>
          </a:p>
          <a:p>
            <a:pPr marL="0" indent="0">
              <a:buNone/>
            </a:pPr>
            <a:r>
              <a:rPr lang="en-US" altLang="ko-KR" sz="1200" dirty="0"/>
              <a:t>        assign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5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add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r>
              <a:rPr lang="en-US" altLang="ko-KR" sz="1200" dirty="0"/>
              <a:t>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add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fetch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8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add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add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r>
              <a:rPr lang="en-US" altLang="ko-KR" sz="1200" dirty="0"/>
              <a:t>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fetch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r>
              <a:rPr lang="en-US" altLang="ko-KR" sz="1200" dirty="0"/>
              <a:t>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add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fetch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10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>
                <a:solidFill>
                  <a:srgbClr val="000000"/>
                </a:solidFill>
              </a:rPr>
              <a:t> sub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assign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fetch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</a:rPr>
              <a:t>shift_sp</a:t>
            </a:r>
            <a:r>
              <a:rPr lang="en-US" altLang="ko-KR" sz="1200" dirty="0">
                <a:solidFill>
                  <a:srgbClr val="000000"/>
                </a:solidFill>
              </a:rPr>
              <a:t> -1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 err="1">
                <a:solidFill>
                  <a:srgbClr val="FF0000"/>
                </a:solidFill>
              </a:rPr>
              <a:t>Lglob</a:t>
            </a:r>
            <a:r>
              <a:rPr lang="en-US" altLang="ko-KR" sz="1200" dirty="0">
                <a:solidFill>
                  <a:srgbClr val="FF0000"/>
                </a:solidFill>
              </a:rPr>
              <a:t>.  data 10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global_1;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global_2;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  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struct</a:t>
            </a:r>
            <a:r>
              <a:rPr lang="en-US" altLang="ko-KR" sz="1200" dirty="0">
                <a:solidFill>
                  <a:srgbClr val="000000"/>
                </a:solidFill>
              </a:rPr>
              <a:t> _str1{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x;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y;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struct</a:t>
            </a:r>
            <a:r>
              <a:rPr lang="en-US" altLang="ko-KR" sz="1200" dirty="0">
                <a:solidFill>
                  <a:srgbClr val="000000"/>
                </a:solidFill>
              </a:rPr>
              <a:t> _st2{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z;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w[5];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} </a:t>
            </a:r>
            <a:r>
              <a:rPr lang="en-US" altLang="ko-KR" sz="1200" dirty="0" err="1">
                <a:solidFill>
                  <a:srgbClr val="000000"/>
                </a:solidFill>
              </a:rPr>
              <a:t>strstr</a:t>
            </a:r>
            <a:r>
              <a:rPr lang="en-US" altLang="ko-KR" sz="1200" dirty="0">
                <a:solidFill>
                  <a:srgbClr val="000000"/>
                </a:solidFill>
              </a:rPr>
              <a:t>;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 </a:t>
            </a:r>
            <a:r>
              <a:rPr lang="en-US" altLang="ko-KR" sz="1200" dirty="0" err="1">
                <a:solidFill>
                  <a:srgbClr val="000000"/>
                </a:solidFill>
              </a:rPr>
              <a:t>sample_str</a:t>
            </a:r>
            <a:r>
              <a:rPr lang="en-US" altLang="ko-KR" sz="1200" dirty="0">
                <a:solidFill>
                  <a:srgbClr val="000000"/>
                </a:solidFill>
              </a:rPr>
              <a:t>;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  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main(){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;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j;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k;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*l;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struct</a:t>
            </a:r>
            <a:r>
              <a:rPr lang="en-US" altLang="ko-KR" sz="1200" dirty="0">
                <a:solidFill>
                  <a:srgbClr val="000000"/>
                </a:solidFill>
              </a:rPr>
              <a:t> _str1 </a:t>
            </a:r>
            <a:r>
              <a:rPr lang="en-US" altLang="ko-KR" sz="1200" dirty="0" err="1">
                <a:solidFill>
                  <a:srgbClr val="000000"/>
                </a:solidFill>
              </a:rPr>
              <a:t>teststr</a:t>
            </a:r>
            <a:r>
              <a:rPr lang="en-US" altLang="ko-KR" sz="1200" dirty="0">
                <a:solidFill>
                  <a:srgbClr val="000000"/>
                </a:solidFill>
              </a:rPr>
              <a:t>[10];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 = 7;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teststr</a:t>
            </a:r>
            <a:r>
              <a:rPr lang="en-US" altLang="ko-KR" sz="1200" dirty="0">
                <a:solidFill>
                  <a:srgbClr val="000000"/>
                </a:solidFill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].y =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 - 10;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05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4" dur="500" fill="hold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8" dur="500" fill="hold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2" dur="500" fill="hold"/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6" dur="500" fill="hold"/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2" dur="500" fill="hold"/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- if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rgbClr val="FF0000"/>
            </a:solidFill>
          </a:ln>
        </p:spPr>
        <p:txBody>
          <a:bodyPr numCol="2"/>
          <a:lstStyle/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main: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3</a:t>
            </a:r>
          </a:p>
          <a:p>
            <a:pPr marL="0" indent="0">
              <a:buNone/>
            </a:pPr>
            <a:r>
              <a:rPr lang="en-US" altLang="ko-KR" sz="1200" dirty="0" err="1">
                <a:solidFill>
                  <a:srgbClr val="FF0000"/>
                </a:solidFill>
              </a:rPr>
              <a:t>main_start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        </a:t>
            </a:r>
            <a:r>
              <a:rPr lang="en-US" altLang="ko-KR" sz="1200" dirty="0"/>
              <a:t>· · · · · ·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label_0: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2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equal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branch_false</a:t>
            </a:r>
            <a:r>
              <a:rPr lang="en-US" altLang="ko-KR" sz="1200" dirty="0"/>
              <a:t> label_1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3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     assign</a:t>
            </a:r>
          </a:p>
          <a:p>
            <a:pPr marL="0" indent="0">
              <a:buNone/>
            </a:pPr>
            <a:r>
              <a:rPr lang="en-US" altLang="ko-KR" sz="1200" dirty="0"/>
              <a:t>            fetch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/>
              <a:t>            jump label_2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label_1: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3</a:t>
            </a:r>
          </a:p>
          <a:p>
            <a:pPr marL="0" indent="0">
              <a:buNone/>
            </a:pPr>
            <a:r>
              <a:rPr lang="en-US" altLang="ko-KR" sz="1200" dirty="0"/>
              <a:t>            add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    fetch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0</a:t>
            </a:r>
          </a:p>
          <a:p>
            <a:pPr marL="0" indent="0">
              <a:buNone/>
            </a:pPr>
            <a:r>
              <a:rPr lang="en-US" altLang="ko-KR" sz="1200" dirty="0"/>
              <a:t>            assign</a:t>
            </a:r>
          </a:p>
          <a:p>
            <a:pPr marL="0" indent="0">
              <a:buNone/>
            </a:pPr>
            <a:r>
              <a:rPr lang="en-US" altLang="ko-KR" sz="1200" dirty="0"/>
              <a:t>            fetch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label_2: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>
                <a:solidFill>
                  <a:srgbClr val="FF0000"/>
                </a:solidFill>
              </a:rPr>
              <a:t>Lglob</a:t>
            </a:r>
            <a:r>
              <a:rPr lang="en-US" altLang="ko-KR" sz="1200" dirty="0">
                <a:solidFill>
                  <a:srgbClr val="FF0000"/>
                </a:solidFill>
              </a:rPr>
              <a:t>.  data 0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main(){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a;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b;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  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int x;       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a = 1;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b = 2;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  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if (a == b) {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x = 1;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} else {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x = 0;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}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818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dirty="0"/>
              <a:t>a++ (a</a:t>
            </a:r>
            <a:r>
              <a:rPr lang="ko-KR" altLang="en-US" dirty="0"/>
              <a:t>는 </a:t>
            </a:r>
            <a:r>
              <a:rPr lang="en-US" altLang="ko-KR" dirty="0" err="1"/>
              <a:t>int</a:t>
            </a:r>
            <a:r>
              <a:rPr lang="ko-KR" altLang="en-US" dirty="0"/>
              <a:t>형 전역 변수</a:t>
            </a:r>
            <a:r>
              <a:rPr lang="en-US" altLang="ko-KR" dirty="0"/>
              <a:t>, </a:t>
            </a:r>
            <a:r>
              <a:rPr lang="ko-KR" altLang="en-US" dirty="0"/>
              <a:t>오프셋 </a:t>
            </a:r>
            <a:r>
              <a:rPr lang="en-US" altLang="ko-KR" dirty="0"/>
              <a:t>0 </a:t>
            </a:r>
            <a:r>
              <a:rPr lang="ko-KR" altLang="en-US" dirty="0"/>
              <a:t>가정</a:t>
            </a:r>
            <a:r>
              <a:rPr lang="en-US" altLang="ko-KR" dirty="0"/>
              <a:t>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push_const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Lglob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fetch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push_const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Lglob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push_const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Lglob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fetch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push_const</a:t>
            </a:r>
            <a:r>
              <a:rPr lang="en-US" altLang="ko-KR" sz="1600" dirty="0"/>
              <a:t> 1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add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/>
              <a:t>	assign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 sz="1600" dirty="0"/>
          </a:p>
          <a:p>
            <a:pPr lvl="1" eaLnBrk="1" hangingPunct="1">
              <a:defRPr/>
            </a:pPr>
            <a:endParaRPr lang="ko-KR" altLang="en-US" dirty="0"/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</a:t>
            </a:r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tips&amp;submission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15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67502" y="1413717"/>
            <a:ext cx="7966898" cy="4967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Code Generation</a:t>
            </a:r>
            <a:r>
              <a:rPr lang="ko-KR" altLang="en-US"/>
              <a:t>시에 고려하지 않아도 되는 사항들</a:t>
            </a:r>
            <a:endParaRPr lang="en-US" altLang="ko-KR" sz="1600" b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/>
              <a:t>Syntax Error, Semantic Error </a:t>
            </a:r>
            <a:r>
              <a:rPr lang="ko-KR" altLang="en-US" sz="1600" b="0"/>
              <a:t>가 발생하는 코드</a:t>
            </a:r>
            <a:endParaRPr lang="en-US" altLang="ko-KR" sz="1600" b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/>
              <a:t>NULL </a:t>
            </a:r>
            <a:r>
              <a:rPr lang="ko-KR" altLang="en-US" sz="1600" b="0"/>
              <a:t>이 사용되는 코드</a:t>
            </a:r>
            <a:endParaRPr lang="en-US" altLang="ko-KR" sz="1600" b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>
                <a:latin typeface="+mn-ea"/>
              </a:rPr>
              <a:t>자기 자신을 </a:t>
            </a:r>
            <a:r>
              <a:rPr lang="en-US" altLang="ko-KR" sz="1600" b="0">
                <a:latin typeface="+mn-ea"/>
              </a:rPr>
              <a:t>call</a:t>
            </a:r>
            <a:r>
              <a:rPr lang="ko-KR" altLang="en-US" sz="1600" b="0">
                <a:latin typeface="+mn-ea"/>
              </a:rPr>
              <a:t>하는 함수</a:t>
            </a:r>
            <a:r>
              <a:rPr lang="en-US" altLang="ko-KR" sz="1600" b="0">
                <a:latin typeface="+mn-ea"/>
              </a:rPr>
              <a:t>, </a:t>
            </a:r>
            <a:r>
              <a:rPr lang="ko-KR" altLang="en-US" sz="1600" b="0">
                <a:latin typeface="+mn-ea"/>
              </a:rPr>
              <a:t>자기 자신을 멤버로 갖는 구조체</a:t>
            </a:r>
            <a:endParaRPr lang="en-US" altLang="ko-KR" sz="1600" b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>
                <a:latin typeface="+mn-ea"/>
              </a:rPr>
              <a:t>Char pointer string (e.g. char</a:t>
            </a:r>
            <a:r>
              <a:rPr lang="ko-KR" altLang="en-US" sz="1600" b="0">
                <a:latin typeface="+mn-ea"/>
              </a:rPr>
              <a:t>* </a:t>
            </a:r>
            <a:r>
              <a:rPr lang="en-US" altLang="ko-KR" sz="1600" b="0">
                <a:latin typeface="+mn-ea"/>
              </a:rPr>
              <a:t>a = “Hello”;)</a:t>
            </a:r>
          </a:p>
          <a:p>
            <a:pPr marL="73342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1200"/>
              <a:t>따라서 </a:t>
            </a:r>
            <a:r>
              <a:rPr lang="en-US" altLang="ko-KR" sz="1400" kern="1200"/>
              <a:t>write_string</a:t>
            </a:r>
            <a:r>
              <a:rPr lang="ko-KR" altLang="en-US" sz="1400" kern="1200"/>
              <a:t>의 경우 </a:t>
            </a:r>
            <a:r>
              <a:rPr lang="en-US" altLang="ko-KR" sz="1400" kern="1200">
                <a:latin typeface="Consolas" panose="020B0609020204030204" pitchFamily="49" charset="0"/>
              </a:rPr>
              <a:t>write_string("strings\n"); </a:t>
            </a:r>
            <a:r>
              <a:rPr lang="ko-KR" altLang="en-US" sz="1400" kern="1200"/>
              <a:t>형태로의 사용만 고려</a:t>
            </a:r>
            <a:endParaRPr lang="en-US" altLang="ko-KR" sz="1400" kern="1200"/>
          </a:p>
          <a:p>
            <a:pPr marL="73342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kern="1200">
                <a:latin typeface="Consolas" panose="020B0609020204030204" pitchFamily="49" charset="0"/>
              </a:rPr>
              <a:t>char* s = "strings\n"; write_string(s); </a:t>
            </a:r>
            <a:r>
              <a:rPr lang="ko-KR" altLang="en-US" sz="1400" kern="1200"/>
              <a:t>와 같은 경우는 고려 </a:t>
            </a:r>
            <a:r>
              <a:rPr lang="en-US" altLang="ko-KR" sz="1400" kern="1200"/>
              <a:t>X</a:t>
            </a:r>
            <a:endParaRPr lang="en-US" altLang="ko-KR" sz="1400" b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>
                <a:latin typeface="+mn-ea"/>
              </a:rPr>
              <a:t>배열과 포인터</a:t>
            </a:r>
            <a:r>
              <a:rPr lang="en-US" altLang="ko-KR" sz="1600" b="0">
                <a:latin typeface="+mn-ea"/>
              </a:rPr>
              <a:t>, </a:t>
            </a:r>
            <a:r>
              <a:rPr lang="ko-KR" altLang="en-US" sz="1600" b="0">
                <a:latin typeface="+mn-ea"/>
              </a:rPr>
              <a:t>배열과 배열간 </a:t>
            </a:r>
            <a:r>
              <a:rPr lang="en-US" altLang="ko-KR" sz="1600" b="0">
                <a:latin typeface="+mn-ea"/>
              </a:rPr>
              <a:t>operation</a:t>
            </a:r>
          </a:p>
          <a:p>
            <a:pPr marL="73342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>
                <a:latin typeface="Consolas" panose="020B0609020204030204" pitchFamily="49" charset="0"/>
              </a:rPr>
              <a:t>ex) int </a:t>
            </a:r>
            <a:r>
              <a:rPr lang="ko-KR" altLang="en-US" sz="1400" b="0"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latin typeface="Consolas" panose="020B0609020204030204" pitchFamily="49" charset="0"/>
              </a:rPr>
              <a:t>a;</a:t>
            </a:r>
            <a:br>
              <a:rPr lang="en-US" altLang="ko-KR" sz="1400" b="0">
                <a:latin typeface="Consolas" panose="020B0609020204030204" pitchFamily="49" charset="0"/>
              </a:rPr>
            </a:br>
            <a:r>
              <a:rPr lang="en-US" altLang="ko-KR" sz="1400" b="0">
                <a:latin typeface="Consolas" panose="020B0609020204030204" pitchFamily="49" charset="0"/>
              </a:rPr>
              <a:t>    int arr[3];</a:t>
            </a:r>
            <a:br>
              <a:rPr lang="en-US" altLang="ko-KR" sz="1400" b="0">
                <a:latin typeface="Consolas" panose="020B0609020204030204" pitchFamily="49" charset="0"/>
              </a:rPr>
            </a:br>
            <a:r>
              <a:rPr lang="en-US" altLang="ko-KR" sz="1400" b="0">
                <a:latin typeface="Consolas" panose="020B0609020204030204" pitchFamily="49" charset="0"/>
              </a:rPr>
              <a:t>    a = arr;</a:t>
            </a:r>
            <a:endParaRPr lang="en-US" altLang="ko-KR" sz="140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>
                <a:latin typeface="+mn-ea"/>
                <a:ea typeface="+mn-ea"/>
              </a:rPr>
              <a:t>Variable Length Array</a:t>
            </a:r>
            <a:endParaRPr lang="en-US" altLang="ko-KR" b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Grammar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427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채점 방식</a:t>
            </a:r>
            <a:endParaRPr lang="en-US" altLang="ko-KR" dirty="0"/>
          </a:p>
          <a:p>
            <a:pPr lvl="1"/>
            <a:r>
              <a:rPr lang="ko-KR" altLang="en-US" dirty="0"/>
              <a:t>문법적</a:t>
            </a:r>
            <a:r>
              <a:rPr lang="en-US" altLang="ko-KR" dirty="0"/>
              <a:t>(Syntax, Semantic)</a:t>
            </a:r>
            <a:r>
              <a:rPr lang="ko-KR" altLang="en-US" dirty="0"/>
              <a:t>으로 아무 문제가 없는 소스코드가 입력됨</a:t>
            </a:r>
            <a:endParaRPr lang="en-US" altLang="ko-KR" dirty="0"/>
          </a:p>
          <a:p>
            <a:pPr lvl="2"/>
            <a:r>
              <a:rPr lang="en-US" altLang="ko-KR" dirty="0"/>
              <a:t>Project #3</a:t>
            </a:r>
            <a:r>
              <a:rPr lang="ko-KR" altLang="en-US" dirty="0"/>
              <a:t>에서의 에러 체크를 할 필요는 없음</a:t>
            </a:r>
            <a:endParaRPr lang="en-US" altLang="ko-KR" dirty="0"/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./</a:t>
            </a:r>
            <a:r>
              <a:rPr lang="en-US" altLang="ko-KR" sz="1600" dirty="0" err="1">
                <a:latin typeface="Consolas" panose="020B0609020204030204" pitchFamily="49" charset="0"/>
              </a:rPr>
              <a:t>subc</a:t>
            </a:r>
            <a:r>
              <a:rPr lang="en-US" altLang="ko-KR" sz="1600" dirty="0">
                <a:latin typeface="Consolas" panose="020B0609020204030204" pitchFamily="49" charset="0"/>
              </a:rPr>
              <a:t> (source .c </a:t>
            </a:r>
            <a:r>
              <a:rPr lang="en-US" altLang="ko-KR" sz="1600" dirty="0" err="1">
                <a:latin typeface="Consolas" panose="020B0609020204030204" pitchFamily="49" charset="0"/>
              </a:rPr>
              <a:t>file_input</a:t>
            </a:r>
            <a:r>
              <a:rPr lang="en-US" altLang="ko-KR" sz="1600" dirty="0">
                <a:latin typeface="Consolas" panose="020B0609020204030204" pitchFamily="49" charset="0"/>
              </a:rPr>
              <a:t>) (assembly .s </a:t>
            </a:r>
            <a:r>
              <a:rPr lang="en-US" altLang="ko-KR" sz="1600" dirty="0" err="1">
                <a:latin typeface="Consolas" panose="020B0609020204030204" pitchFamily="49" charset="0"/>
              </a:rPr>
              <a:t>file_output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  <a:r>
              <a:rPr lang="ko-KR" altLang="en-US" dirty="0"/>
              <a:t>의 형식으로 코드를 생성하도록 구현할 것</a:t>
            </a:r>
            <a:r>
              <a:rPr lang="en-US" altLang="ko-KR" dirty="0"/>
              <a:t>  ex) ./</a:t>
            </a:r>
            <a:r>
              <a:rPr lang="en-US" altLang="ko-KR" dirty="0" err="1"/>
              <a:t>subc</a:t>
            </a:r>
            <a:r>
              <a:rPr lang="en-US" altLang="ko-KR" dirty="0"/>
              <a:t> </a:t>
            </a:r>
            <a:r>
              <a:rPr lang="en-US" altLang="ko-KR" dirty="0" err="1"/>
              <a:t>test.c</a:t>
            </a:r>
            <a:r>
              <a:rPr lang="en-US" altLang="ko-KR" dirty="0"/>
              <a:t> </a:t>
            </a:r>
            <a:r>
              <a:rPr lang="en-US" altLang="ko-KR" dirty="0" err="1"/>
              <a:t>output.s</a:t>
            </a:r>
            <a:endParaRPr lang="en-US" altLang="ko-KR" dirty="0"/>
          </a:p>
          <a:p>
            <a:pPr lvl="1"/>
            <a:r>
              <a:rPr lang="ko-KR" altLang="en-US" dirty="0"/>
              <a:t>생성된 코드를 </a:t>
            </a:r>
            <a:r>
              <a:rPr lang="en-US" altLang="ko-KR" dirty="0"/>
              <a:t>simulator</a:t>
            </a:r>
            <a:r>
              <a:rPr lang="ko-KR" altLang="en-US" dirty="0"/>
              <a:t>에 입력으로 주고 출력 결과를 비교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배점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기본 구현 </a:t>
            </a:r>
            <a:r>
              <a:rPr lang="en-US" altLang="ko-KR" dirty="0"/>
              <a:t>(75%)</a:t>
            </a:r>
          </a:p>
          <a:p>
            <a:pPr lvl="1" eaLnBrk="1" hangingPunct="1"/>
            <a:r>
              <a:rPr lang="ko-KR" altLang="en-US" dirty="0"/>
              <a:t>심화 구현</a:t>
            </a:r>
            <a:r>
              <a:rPr lang="en-US" altLang="ko-KR" dirty="0"/>
              <a:t> (25%)</a:t>
            </a:r>
          </a:p>
          <a:p>
            <a:pPr lvl="2"/>
            <a:r>
              <a:rPr lang="en-US" altLang="ko-KR" dirty="0"/>
              <a:t>for, while, struct assignment, struct return, struct parameter </a:t>
            </a:r>
            <a:r>
              <a:rPr lang="ko-KR" altLang="en-US" dirty="0"/>
              <a:t>각 </a:t>
            </a:r>
            <a:r>
              <a:rPr lang="en-US" altLang="ko-KR" dirty="0"/>
              <a:t>5%</a:t>
            </a:r>
          </a:p>
          <a:p>
            <a:pPr lvl="1" eaLnBrk="1" hangingPunct="1"/>
            <a:r>
              <a:rPr lang="ko-KR" altLang="en-US" dirty="0"/>
              <a:t>보고서 </a:t>
            </a:r>
            <a:r>
              <a:rPr lang="ko-KR" altLang="en-US" dirty="0" err="1"/>
              <a:t>미제출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실행 방법이 올바르지 않은 경우 감점</a:t>
            </a:r>
            <a:endParaRPr lang="en-US" altLang="ko-KR" dirty="0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Score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10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스택 기반의 중간코드</a:t>
            </a:r>
            <a:r>
              <a:rPr lang="en-US" altLang="ko-KR" dirty="0"/>
              <a:t>(IR)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자바 바이트코드와 유사함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생성된 코드를 스택 시뮬레이터에서 실행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코드는 </a:t>
            </a:r>
            <a:r>
              <a:rPr lang="en-US" altLang="ko-KR" dirty="0" err="1"/>
              <a:t>subc.y</a:t>
            </a:r>
            <a:r>
              <a:rPr lang="ko-KR" altLang="en-US" dirty="0"/>
              <a:t>의 </a:t>
            </a:r>
            <a:r>
              <a:rPr lang="en-US" altLang="ko-KR" dirty="0"/>
              <a:t>Embedded action</a:t>
            </a:r>
            <a:r>
              <a:rPr lang="ko-KR" altLang="en-US" dirty="0"/>
              <a:t>에서 생성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문법적으로 잘못된 코드</a:t>
            </a:r>
            <a:r>
              <a:rPr lang="en-US" altLang="ko-KR" dirty="0"/>
              <a:t>(syntax, semantic)</a:t>
            </a:r>
            <a:r>
              <a:rPr lang="ko-KR" altLang="en-US" dirty="0"/>
              <a:t>는 입력되지 않음</a:t>
            </a: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Code Generation</a:t>
            </a:r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pc="50" dirty="0"/>
              <a:t>제출 기한</a:t>
            </a:r>
            <a:endParaRPr lang="en-US" altLang="ko-KR" spc="50" dirty="0"/>
          </a:p>
          <a:p>
            <a:pPr lvl="1">
              <a:defRPr/>
            </a:pPr>
            <a:r>
              <a:rPr lang="en-US" altLang="ko-KR" b="1" spc="50" dirty="0"/>
              <a:t>12</a:t>
            </a:r>
            <a:r>
              <a:rPr lang="ko-KR" altLang="en-US" b="1" spc="50" dirty="0"/>
              <a:t>월 </a:t>
            </a:r>
            <a:r>
              <a:rPr lang="en-US" altLang="ko-KR" b="1" spc="50" dirty="0"/>
              <a:t>20</a:t>
            </a:r>
            <a:r>
              <a:rPr lang="ko-KR" altLang="en-US" b="1" spc="50" dirty="0"/>
              <a:t>일</a:t>
            </a:r>
            <a:r>
              <a:rPr lang="en-US" altLang="ko-KR" b="1" spc="50" dirty="0"/>
              <a:t>(</a:t>
            </a:r>
            <a:r>
              <a:rPr lang="ko-KR" altLang="en-US" b="1" spc="50" dirty="0"/>
              <a:t>월</a:t>
            </a:r>
            <a:r>
              <a:rPr lang="en-US" altLang="ko-KR" b="1" spc="50" dirty="0"/>
              <a:t>)</a:t>
            </a:r>
            <a:r>
              <a:rPr lang="ko-KR" altLang="en-US" b="1" spc="50" dirty="0"/>
              <a:t> </a:t>
            </a:r>
            <a:r>
              <a:rPr lang="en-US" altLang="ko-KR" b="1" spc="50" dirty="0"/>
              <a:t>23</a:t>
            </a:r>
            <a:r>
              <a:rPr lang="ko-KR" altLang="en-US" b="1" spc="50" dirty="0"/>
              <a:t>시 </a:t>
            </a:r>
            <a:r>
              <a:rPr lang="en-US" altLang="ko-KR" b="1" spc="50" dirty="0"/>
              <a:t>59</a:t>
            </a:r>
            <a:r>
              <a:rPr lang="ko-KR" altLang="en-US" b="1" spc="50" dirty="0"/>
              <a:t>분</a:t>
            </a:r>
            <a:endParaRPr lang="en-US" altLang="ko-KR" b="1" spc="50" dirty="0"/>
          </a:p>
          <a:p>
            <a:pPr lvl="1">
              <a:defRPr/>
            </a:pPr>
            <a:r>
              <a:rPr lang="ko-KR" altLang="en-US" spc="50" dirty="0"/>
              <a:t>클레임 일정</a:t>
            </a:r>
            <a:r>
              <a:rPr lang="en-US" altLang="ko-KR" spc="50" dirty="0"/>
              <a:t>: 12/21(</a:t>
            </a:r>
            <a:r>
              <a:rPr lang="ko-KR" altLang="en-US" spc="50" dirty="0"/>
              <a:t>화</a:t>
            </a:r>
            <a:r>
              <a:rPr lang="en-US" altLang="ko-KR" spc="50" dirty="0"/>
              <a:t>) ~ 12/22(</a:t>
            </a:r>
            <a:r>
              <a:rPr lang="ko-KR" altLang="en-US" spc="50"/>
              <a:t>수</a:t>
            </a:r>
            <a:r>
              <a:rPr lang="en-US" altLang="ko-KR" spc="50"/>
              <a:t>)</a:t>
            </a:r>
            <a:endParaRPr lang="en-US" altLang="ko-KR" spc="50" dirty="0"/>
          </a:p>
          <a:p>
            <a:pPr lvl="1">
              <a:defRPr/>
            </a:pPr>
            <a:endParaRPr lang="en-US" altLang="ko-KR" spc="50" dirty="0"/>
          </a:p>
          <a:p>
            <a:pPr eaLnBrk="1" hangingPunct="1">
              <a:defRPr/>
            </a:pPr>
            <a:r>
              <a:rPr lang="ko-KR" altLang="en-US" spc="50" dirty="0"/>
              <a:t>제출 방법</a:t>
            </a:r>
            <a:endParaRPr lang="en-US" altLang="ko-KR" spc="50" dirty="0"/>
          </a:p>
          <a:p>
            <a:pPr lvl="1">
              <a:defRPr/>
            </a:pPr>
            <a:r>
              <a:rPr lang="en-US" altLang="ko-KR" spc="50" dirty="0"/>
              <a:t>etl.snu.ac.kr</a:t>
            </a:r>
            <a:r>
              <a:rPr lang="ko-KR" altLang="en-US" spc="50" dirty="0"/>
              <a:t>을 통해서 제출</a:t>
            </a:r>
            <a:endParaRPr lang="en-US" altLang="ko-KR" spc="50" dirty="0"/>
          </a:p>
          <a:p>
            <a:pPr lvl="1">
              <a:defRPr/>
            </a:pPr>
            <a:endParaRPr lang="en-US" altLang="ko-KR" spc="50" dirty="0"/>
          </a:p>
          <a:p>
            <a:pPr eaLnBrk="1" hangingPunct="1">
              <a:defRPr/>
            </a:pPr>
            <a:r>
              <a:rPr lang="ko-KR" altLang="en-US" spc="50" dirty="0"/>
              <a:t>제출 파일</a:t>
            </a:r>
            <a:endParaRPr lang="en-US" altLang="ko-KR" spc="50" dirty="0"/>
          </a:p>
          <a:p>
            <a:pPr lvl="1">
              <a:defRPr/>
            </a:pPr>
            <a:r>
              <a:rPr lang="en-US" altLang="ko-KR" spc="50" dirty="0" err="1"/>
              <a:t>subc.l</a:t>
            </a:r>
            <a:r>
              <a:rPr lang="en-US" altLang="ko-KR" spc="50" dirty="0"/>
              <a:t>, </a:t>
            </a:r>
            <a:r>
              <a:rPr lang="en-US" altLang="ko-KR" spc="50" dirty="0" err="1"/>
              <a:t>subc.y</a:t>
            </a:r>
            <a:r>
              <a:rPr lang="en-US" altLang="ko-KR" spc="50" dirty="0"/>
              <a:t>, </a:t>
            </a:r>
            <a:r>
              <a:rPr lang="en-US" altLang="ko-KR" spc="50" dirty="0" err="1"/>
              <a:t>subc.h</a:t>
            </a:r>
            <a:r>
              <a:rPr lang="en-US" altLang="ko-KR" spc="50" dirty="0"/>
              <a:t>, </a:t>
            </a:r>
            <a:r>
              <a:rPr lang="en-US" altLang="ko-KR" spc="50" dirty="0" err="1"/>
              <a:t>hash.c</a:t>
            </a:r>
            <a:r>
              <a:rPr lang="en-US" altLang="ko-KR" spc="50" dirty="0"/>
              <a:t>, </a:t>
            </a:r>
            <a:r>
              <a:rPr lang="en-US" altLang="ko-KR" spc="50" dirty="0" err="1"/>
              <a:t>hash.h</a:t>
            </a:r>
            <a:r>
              <a:rPr lang="en-US" altLang="ko-KR" spc="50" dirty="0"/>
              <a:t> </a:t>
            </a:r>
            <a:r>
              <a:rPr lang="ko-KR" altLang="en-US" spc="50" dirty="0"/>
              <a:t>등 소스파일과 </a:t>
            </a:r>
            <a:r>
              <a:rPr lang="en-US" altLang="ko-KR" spc="50" dirty="0" err="1"/>
              <a:t>Makefile</a:t>
            </a:r>
            <a:r>
              <a:rPr lang="en-US" altLang="ko-KR" spc="50" dirty="0"/>
              <a:t>, readme </a:t>
            </a:r>
            <a:r>
              <a:rPr lang="ko-KR" altLang="en-US" spc="50" dirty="0"/>
              <a:t>파일</a:t>
            </a:r>
            <a:r>
              <a:rPr lang="en-US" altLang="ko-KR" spc="50" dirty="0"/>
              <a:t>, </a:t>
            </a:r>
            <a:r>
              <a:rPr lang="ko-KR" altLang="en-US" spc="50" dirty="0">
                <a:solidFill>
                  <a:srgbClr val="FF0000"/>
                </a:solidFill>
              </a:rPr>
              <a:t>결과 보고서</a:t>
            </a:r>
            <a:r>
              <a:rPr lang="ko-KR" altLang="en-US" spc="50" dirty="0"/>
              <a:t>를 압축해서 </a:t>
            </a:r>
            <a:r>
              <a:rPr lang="en-US" altLang="ko-KR" spc="50" dirty="0"/>
              <a:t>zip</a:t>
            </a:r>
            <a:r>
              <a:rPr lang="ko-KR" altLang="en-US" spc="50" dirty="0"/>
              <a:t>파일로 제출</a:t>
            </a:r>
            <a:endParaRPr lang="en-US" altLang="ko-KR" spc="50" dirty="0"/>
          </a:p>
          <a:p>
            <a:pPr lvl="1">
              <a:defRPr/>
            </a:pPr>
            <a:r>
              <a:rPr lang="ko-KR" altLang="en-US" spc="50" dirty="0"/>
              <a:t>파일명</a:t>
            </a:r>
            <a:r>
              <a:rPr lang="en-US" altLang="ko-KR" spc="50" dirty="0"/>
              <a:t>: project4_</a:t>
            </a:r>
            <a:r>
              <a:rPr lang="ko-KR" altLang="en-US" spc="50" dirty="0"/>
              <a:t>학번</a:t>
            </a:r>
            <a:r>
              <a:rPr lang="en-US" altLang="ko-KR" spc="50" dirty="0"/>
              <a:t>.zip</a:t>
            </a:r>
          </a:p>
          <a:p>
            <a:pPr lvl="1">
              <a:defRPr/>
            </a:pPr>
            <a:r>
              <a:rPr lang="en-US" altLang="ko-KR" spc="50" dirty="0"/>
              <a:t>readme </a:t>
            </a:r>
            <a:r>
              <a:rPr lang="ko-KR" altLang="en-US" spc="50" dirty="0"/>
              <a:t>파일에는 이름</a:t>
            </a:r>
            <a:r>
              <a:rPr lang="en-US" altLang="ko-KR" spc="50" dirty="0"/>
              <a:t>, </a:t>
            </a:r>
            <a:r>
              <a:rPr lang="ko-KR" altLang="en-US" spc="50" dirty="0"/>
              <a:t>학번</a:t>
            </a:r>
            <a:r>
              <a:rPr lang="en-US" altLang="ko-KR" spc="50" dirty="0"/>
              <a:t>, </a:t>
            </a:r>
            <a:r>
              <a:rPr lang="ko-KR" altLang="en-US" spc="50" dirty="0"/>
              <a:t>이메일</a:t>
            </a:r>
            <a:r>
              <a:rPr lang="en-US" altLang="ko-KR" spc="50" dirty="0"/>
              <a:t>, </a:t>
            </a:r>
            <a:r>
              <a:rPr lang="ko-KR" altLang="en-US" spc="50" dirty="0"/>
              <a:t>실행방법</a:t>
            </a:r>
            <a:r>
              <a:rPr lang="en-US" altLang="ko-KR" spc="50" dirty="0"/>
              <a:t>(</a:t>
            </a:r>
            <a:r>
              <a:rPr lang="en-US" altLang="ko-KR" spc="50" dirty="0" err="1"/>
              <a:t>Makefile</a:t>
            </a:r>
            <a:r>
              <a:rPr lang="ko-KR" altLang="en-US" spc="50" dirty="0"/>
              <a:t>을 변경하였을 경우</a:t>
            </a:r>
            <a:r>
              <a:rPr lang="en-US" altLang="ko-KR" spc="50" dirty="0"/>
              <a:t>)</a:t>
            </a:r>
            <a:r>
              <a:rPr lang="ko-KR" altLang="en-US" spc="50" dirty="0"/>
              <a:t>을 적는다</a:t>
            </a:r>
            <a:r>
              <a:rPr lang="en-US" altLang="ko-KR" spc="50" dirty="0"/>
              <a:t>.</a:t>
            </a:r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Submission</a:t>
            </a:r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pc="50" dirty="0"/>
              <a:t>수업 게시판 확인</a:t>
            </a:r>
            <a:endParaRPr lang="en-US" altLang="ko-KR" spc="50" dirty="0"/>
          </a:p>
          <a:p>
            <a:pPr lvl="1">
              <a:defRPr/>
            </a:pPr>
            <a:r>
              <a:rPr lang="ko-KR" altLang="en-US" spc="50" dirty="0"/>
              <a:t>수정</a:t>
            </a:r>
            <a:r>
              <a:rPr lang="en-US" altLang="ko-KR" spc="50" dirty="0"/>
              <a:t> </a:t>
            </a:r>
            <a:r>
              <a:rPr lang="ko-KR" altLang="en-US" spc="50" dirty="0"/>
              <a:t>또는 추가되는 사항은 항상 게시판을 통하여 공지</a:t>
            </a:r>
            <a:endParaRPr lang="en-US" altLang="ko-KR" spc="50" dirty="0"/>
          </a:p>
          <a:p>
            <a:pPr lvl="1">
              <a:defRPr/>
            </a:pPr>
            <a:r>
              <a:rPr lang="ko-KR" altLang="en-US" spc="50" dirty="0"/>
              <a:t>제출 마지막날까지 공지된 사항을 반영해서 제출</a:t>
            </a:r>
            <a:endParaRPr lang="en-US" altLang="ko-KR" spc="50" dirty="0"/>
          </a:p>
          <a:p>
            <a:pPr eaLnBrk="1" hangingPunct="1">
              <a:defRPr/>
            </a:pPr>
            <a:endParaRPr lang="en-US" altLang="ko-KR" spc="50" dirty="0"/>
          </a:p>
          <a:p>
            <a:pPr eaLnBrk="1" hangingPunct="1">
              <a:defRPr/>
            </a:pPr>
            <a:r>
              <a:rPr lang="en-US" altLang="ko-KR" spc="50" dirty="0" err="1"/>
              <a:t>eTL</a:t>
            </a:r>
            <a:r>
              <a:rPr lang="en-US" altLang="ko-KR" spc="50" dirty="0"/>
              <a:t> </a:t>
            </a:r>
            <a:r>
              <a:rPr lang="ko-KR" altLang="en-US" spc="50" dirty="0"/>
              <a:t>질문 게시판 활용</a:t>
            </a:r>
            <a:endParaRPr lang="en-US" altLang="ko-KR" spc="50" dirty="0"/>
          </a:p>
          <a:p>
            <a:pPr eaLnBrk="1" hangingPunct="1">
              <a:defRPr/>
            </a:pPr>
            <a:endParaRPr lang="en-US" altLang="ko-KR" spc="50" dirty="0"/>
          </a:p>
          <a:p>
            <a:pPr eaLnBrk="1" hangingPunct="1">
              <a:defRPr/>
            </a:pPr>
            <a:r>
              <a:rPr lang="ko-KR" altLang="en-US" spc="50" dirty="0"/>
              <a:t>소스코드에 자세히 주석달기</a:t>
            </a:r>
            <a:endParaRPr lang="en-US" altLang="ko-KR" spc="50" dirty="0"/>
          </a:p>
          <a:p>
            <a:pPr eaLnBrk="1" hangingPunct="1">
              <a:defRPr/>
            </a:pPr>
            <a:endParaRPr lang="en-US" altLang="ko-KR" spc="50" dirty="0"/>
          </a:p>
          <a:p>
            <a:pPr eaLnBrk="1" hangingPunct="1">
              <a:defRPr/>
            </a:pPr>
            <a:r>
              <a:rPr lang="en-US" altLang="ko-KR" spc="50" dirty="0"/>
              <a:t>Cheating </a:t>
            </a:r>
            <a:r>
              <a:rPr lang="ko-KR" altLang="en-US" spc="50" dirty="0"/>
              <a:t>금지 </a:t>
            </a:r>
            <a:r>
              <a:rPr lang="en-US" altLang="ko-KR" spc="50" dirty="0"/>
              <a:t>(F</a:t>
            </a:r>
            <a:r>
              <a:rPr lang="ko-KR" altLang="en-US" spc="50" dirty="0"/>
              <a:t>처리</a:t>
            </a:r>
            <a:r>
              <a:rPr lang="en-US" altLang="ko-KR" spc="50" dirty="0"/>
              <a:t>, </a:t>
            </a:r>
            <a:r>
              <a:rPr lang="ko-KR" altLang="en-US" spc="50" dirty="0"/>
              <a:t>모든 코드 철저히 검사</a:t>
            </a:r>
            <a:r>
              <a:rPr lang="en-US" altLang="ko-KR" spc="50" dirty="0"/>
              <a:t>)</a:t>
            </a:r>
          </a:p>
          <a:p>
            <a:pPr eaLnBrk="1" hangingPunct="1">
              <a:defRPr/>
            </a:pPr>
            <a:endParaRPr lang="en-US" altLang="ko-KR" spc="50" dirty="0"/>
          </a:p>
          <a:p>
            <a:pPr eaLnBrk="1" hangingPunct="1">
              <a:defRPr/>
            </a:pPr>
            <a:r>
              <a:rPr lang="en-US" altLang="ko-KR" spc="50" dirty="0"/>
              <a:t>TA </a:t>
            </a:r>
          </a:p>
          <a:p>
            <a:pPr lvl="1">
              <a:defRPr/>
            </a:pPr>
            <a:r>
              <a:rPr lang="ko-KR" altLang="en-US" spc="50" dirty="0" err="1"/>
              <a:t>조중하</a:t>
            </a:r>
            <a:r>
              <a:rPr lang="ko-KR" altLang="en-US" spc="50" dirty="0"/>
              <a:t> </a:t>
            </a:r>
            <a:r>
              <a:rPr lang="en-US" altLang="ko-KR" spc="50" dirty="0"/>
              <a:t>(301</a:t>
            </a:r>
            <a:r>
              <a:rPr lang="ko-KR" altLang="en-US" spc="50" dirty="0"/>
              <a:t>동 </a:t>
            </a:r>
            <a:r>
              <a:rPr lang="en-US" altLang="ko-KR" spc="50" dirty="0"/>
              <a:t>819</a:t>
            </a:r>
            <a:r>
              <a:rPr lang="ko-KR" altLang="en-US" spc="50" dirty="0"/>
              <a:t>호</a:t>
            </a:r>
            <a:r>
              <a:rPr lang="en-US" altLang="ko-KR" spc="50" dirty="0"/>
              <a:t>)</a:t>
            </a:r>
          </a:p>
          <a:p>
            <a:pPr lvl="1">
              <a:defRPr/>
            </a:pPr>
            <a:r>
              <a:rPr lang="en-US" altLang="ko-KR" spc="50" dirty="0"/>
              <a:t>e-mail: </a:t>
            </a:r>
            <a:r>
              <a:rPr lang="en-US" altLang="ko-KR" spc="50" dirty="0" err="1"/>
              <a:t>zoonghi@snu.ac.kr</a:t>
            </a:r>
            <a:endParaRPr lang="ko-KR" altLang="en-US" dirty="0"/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Notice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operand</a:t>
            </a:r>
            <a:r>
              <a:rPr lang="ko-KR" altLang="en-US" dirty="0"/>
              <a:t>들을 </a:t>
            </a:r>
            <a:r>
              <a:rPr lang="ko-KR" altLang="en-US" dirty="0" err="1"/>
              <a:t>스택에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하고 </a:t>
            </a:r>
            <a:r>
              <a:rPr lang="en-US" altLang="ko-KR" dirty="0"/>
              <a:t>pop</a:t>
            </a:r>
            <a:r>
              <a:rPr lang="ko-KR" altLang="en-US" dirty="0"/>
              <a:t>해서 연산을 수행한 뒤</a:t>
            </a:r>
            <a:r>
              <a:rPr lang="en-US" altLang="ko-KR" dirty="0"/>
              <a:t>, </a:t>
            </a:r>
            <a:r>
              <a:rPr lang="ko-KR" altLang="en-US" dirty="0"/>
              <a:t>결과를 다시 </a:t>
            </a:r>
            <a:r>
              <a:rPr lang="ko-KR" altLang="en-US" dirty="0" err="1"/>
              <a:t>스택에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하는 구조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ex) </a:t>
            </a:r>
            <a:r>
              <a:rPr lang="en-US" altLang="ko-KR" dirty="0" err="1"/>
              <a:t>JavaVM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instruction</a:t>
            </a:r>
          </a:p>
          <a:p>
            <a:pPr lvl="1" eaLnBrk="1" hangingPunct="1"/>
            <a:r>
              <a:rPr lang="en-US" altLang="ko-KR" dirty="0"/>
              <a:t>ex) add, sub, </a:t>
            </a:r>
            <a:r>
              <a:rPr lang="en-US" altLang="ko-KR" dirty="0" err="1"/>
              <a:t>push_reg</a:t>
            </a:r>
            <a:r>
              <a:rPr lang="en-US" altLang="ko-KR" dirty="0"/>
              <a:t>, </a:t>
            </a:r>
            <a:r>
              <a:rPr lang="en-US" altLang="ko-KR" dirty="0" err="1"/>
              <a:t>pop_reg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설치 및 사용법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강의 홈페이지에서 다운받은 뒤</a:t>
            </a:r>
            <a:r>
              <a:rPr lang="en-US" altLang="ko-KR" dirty="0"/>
              <a:t>, </a:t>
            </a:r>
            <a:r>
              <a:rPr lang="ko-KR" altLang="en-US" dirty="0"/>
              <a:t>압축을 풀고 </a:t>
            </a:r>
            <a:r>
              <a:rPr lang="en-US" altLang="ko-KR" dirty="0"/>
              <a:t>make</a:t>
            </a:r>
            <a:r>
              <a:rPr lang="ko-KR" altLang="en-US" dirty="0"/>
              <a:t>를 실행하면 </a:t>
            </a:r>
            <a:r>
              <a:rPr lang="en-US" altLang="ko-KR" dirty="0" err="1"/>
              <a:t>sim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./</a:t>
            </a:r>
            <a:r>
              <a:rPr lang="en-US" altLang="ko-KR" dirty="0" err="1"/>
              <a:t>sim</a:t>
            </a:r>
            <a:r>
              <a:rPr lang="en-US" altLang="ko-KR" dirty="0"/>
              <a:t> [</a:t>
            </a:r>
            <a:r>
              <a:rPr lang="en-US" altLang="ko-KR" dirty="0" err="1"/>
              <a:t>file_name.s</a:t>
            </a:r>
            <a:r>
              <a:rPr lang="en-US" altLang="ko-KR" dirty="0"/>
              <a:t>]</a:t>
            </a:r>
          </a:p>
          <a:p>
            <a:pPr lvl="1" eaLnBrk="1" hangingPunct="1"/>
            <a:r>
              <a:rPr lang="ko-KR" altLang="en-US" dirty="0"/>
              <a:t>동봉된 </a:t>
            </a:r>
            <a:r>
              <a:rPr lang="en-US" altLang="ko-KR" dirty="0" err="1"/>
              <a:t>test.s</a:t>
            </a:r>
            <a:r>
              <a:rPr lang="ko-KR" altLang="en-US" dirty="0"/>
              <a:t>로 테스트해볼 수 있다</a:t>
            </a:r>
            <a:r>
              <a:rPr lang="en-US" altLang="ko-KR" dirty="0"/>
              <a:t>.</a:t>
            </a: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Stack Simulator</a:t>
            </a: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SP</a:t>
            </a:r>
          </a:p>
          <a:p>
            <a:pPr lvl="1" eaLnBrk="1" hangingPunct="1"/>
            <a:r>
              <a:rPr lang="ko-KR" altLang="en-US" dirty="0"/>
              <a:t>스택을 가리키는 포인터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주로</a:t>
            </a:r>
            <a:r>
              <a:rPr lang="en-US" altLang="ko-KR" dirty="0"/>
              <a:t>, </a:t>
            </a:r>
            <a:r>
              <a:rPr lang="ko-KR" altLang="en-US" dirty="0"/>
              <a:t>지역 변수의 값을 접근하기 위해 사용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FP</a:t>
            </a:r>
          </a:p>
          <a:p>
            <a:pPr lvl="1" eaLnBrk="1" hangingPunct="1"/>
            <a:r>
              <a:rPr lang="ko-KR" altLang="en-US" dirty="0"/>
              <a:t>스택 프레임 포인터</a:t>
            </a:r>
            <a:endParaRPr lang="en-US" altLang="ko-KR" dirty="0"/>
          </a:p>
          <a:p>
            <a:pPr lvl="1" eaLnBrk="1" hangingPunct="1"/>
            <a:r>
              <a:rPr lang="ko-KR" altLang="en-US"/>
              <a:t>함수의 </a:t>
            </a:r>
            <a:r>
              <a:rPr lang="ko-KR" altLang="en-US" dirty="0"/>
              <a:t>호출</a:t>
            </a:r>
            <a:r>
              <a:rPr lang="en-US" altLang="ko-KR" dirty="0"/>
              <a:t>, </a:t>
            </a:r>
            <a:r>
              <a:rPr lang="ko-KR" altLang="en-US" dirty="0"/>
              <a:t>리턴에 사용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PC</a:t>
            </a:r>
          </a:p>
          <a:p>
            <a:pPr lvl="1" eaLnBrk="1" hangingPunct="1"/>
            <a:r>
              <a:rPr lang="ko-KR" altLang="en-US" dirty="0"/>
              <a:t>현재 수행중인 프로그램의 </a:t>
            </a:r>
            <a:r>
              <a:rPr lang="en-US" altLang="ko-KR" dirty="0"/>
              <a:t>program counter</a:t>
            </a:r>
          </a:p>
          <a:p>
            <a:pPr lvl="1" eaLnBrk="1" hangingPunct="1"/>
            <a:r>
              <a:rPr lang="en-US" altLang="ko-KR" dirty="0"/>
              <a:t>branch</a:t>
            </a:r>
            <a:r>
              <a:rPr lang="ko-KR" altLang="en-US" dirty="0"/>
              <a:t>를 수행하기 위해서는 </a:t>
            </a:r>
            <a:r>
              <a:rPr lang="en-US" altLang="ko-KR" dirty="0"/>
              <a:t>PC</a:t>
            </a:r>
            <a:r>
              <a:rPr lang="ko-KR" altLang="en-US" dirty="0"/>
              <a:t>값을 변경</a:t>
            </a:r>
            <a:endParaRPr lang="en-US" altLang="ko-KR" dirty="0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Registers</a:t>
            </a: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ko-KR" sz="2400" dirty="0"/>
              <a:t>	</a:t>
            </a:r>
            <a:r>
              <a:rPr lang="en-US" altLang="ko-KR" sz="2400" dirty="0" err="1"/>
              <a:t>shift_sp</a:t>
            </a:r>
            <a:r>
              <a:rPr lang="en-US" altLang="ko-KR" sz="2400" dirty="0"/>
              <a:t> 1</a:t>
            </a:r>
          </a:p>
          <a:p>
            <a:pPr marL="0" indent="0" eaLnBrk="1" hangingPunct="1">
              <a:buNone/>
              <a:defRPr/>
            </a:pPr>
            <a:r>
              <a:rPr lang="en-US" altLang="ko-KR" sz="2400" dirty="0"/>
              <a:t>	</a:t>
            </a:r>
            <a:r>
              <a:rPr lang="en-US" altLang="ko-KR" sz="2400" dirty="0" err="1"/>
              <a:t>push_const</a:t>
            </a:r>
            <a:r>
              <a:rPr lang="en-US" altLang="ko-KR" sz="2400" dirty="0"/>
              <a:t> EXIT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400" dirty="0"/>
              <a:t>	</a:t>
            </a:r>
            <a:r>
              <a:rPr lang="en-US" altLang="ko-KR" sz="2400" dirty="0" err="1"/>
              <a:t>push_reg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fp</a:t>
            </a:r>
            <a:endParaRPr lang="en-US" altLang="ko-KR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400" dirty="0"/>
              <a:t>	</a:t>
            </a:r>
            <a:r>
              <a:rPr lang="en-US" altLang="ko-KR" sz="2400" dirty="0" err="1"/>
              <a:t>push_reg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sp</a:t>
            </a:r>
            <a:endParaRPr lang="en-US" altLang="ko-KR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400" dirty="0"/>
              <a:t>	</a:t>
            </a:r>
            <a:r>
              <a:rPr lang="en-US" altLang="ko-KR" sz="2400" dirty="0" err="1"/>
              <a:t>pop_reg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fp</a:t>
            </a:r>
            <a:endParaRPr lang="en-US" altLang="ko-KR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400" dirty="0"/>
              <a:t>	jump main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400" dirty="0"/>
              <a:t>EXIT: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400" dirty="0"/>
              <a:t>	exit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400" dirty="0"/>
              <a:t>main: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dirty="0"/>
              <a:t>	</a:t>
            </a:r>
          </a:p>
          <a:p>
            <a:pPr eaLnBrk="1" hangingPunct="1">
              <a:defRPr/>
            </a:pPr>
            <a:r>
              <a:rPr lang="en-US" altLang="ko-KR" dirty="0"/>
              <a:t>calling convention</a:t>
            </a:r>
            <a:r>
              <a:rPr lang="ko-KR" altLang="en-US" dirty="0"/>
              <a:t>에 따라 다소 변할 수 </a:t>
            </a:r>
            <a:r>
              <a:rPr lang="ko-KR" altLang="en-US"/>
              <a:t>있음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 b="0">
                <a:latin typeface="+mn-ea"/>
              </a:rPr>
              <a:t>main</a:t>
            </a:r>
            <a:r>
              <a:rPr lang="ko-KR" altLang="en-US" b="0">
                <a:latin typeface="+mn-ea"/>
              </a:rPr>
              <a:t>함수에는 </a:t>
            </a:r>
            <a:r>
              <a:rPr lang="en-US" altLang="ko-KR" b="0">
                <a:latin typeface="+mn-ea"/>
              </a:rPr>
              <a:t>args</a:t>
            </a:r>
            <a:r>
              <a:rPr lang="ko-KR" altLang="en-US" b="0">
                <a:latin typeface="+mn-ea"/>
              </a:rPr>
              <a:t>가 없다고 가정</a:t>
            </a: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Start up code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2725" y="3600450"/>
            <a:ext cx="1150938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EXIT</a:t>
            </a:r>
            <a:endParaRPr kumimoji="0"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92725" y="2862263"/>
            <a:ext cx="1150938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2725" y="2492375"/>
            <a:ext cx="1150938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92725" y="2124075"/>
            <a:ext cx="1150938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43663" y="3232150"/>
            <a:ext cx="1152525" cy="368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← </a:t>
            </a:r>
            <a:r>
              <a:rPr kumimoji="0" lang="en-US" altLang="ko-KR" dirty="0" err="1"/>
              <a:t>sp</a:t>
            </a:r>
            <a:r>
              <a:rPr kumimoji="0" lang="en-US" altLang="ko-KR" dirty="0"/>
              <a:t>, </a:t>
            </a:r>
            <a:r>
              <a:rPr kumimoji="0" lang="en-US" altLang="ko-KR" dirty="0" err="1"/>
              <a:t>fp</a:t>
            </a:r>
            <a:endParaRPr kumimoji="0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2725" y="3232150"/>
            <a:ext cx="1150938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/>
              <a:t>old_fp</a:t>
            </a:r>
            <a:endParaRPr kumimoji="0"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Instruction set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31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Unary operation</a:t>
            </a:r>
          </a:p>
          <a:p>
            <a:pPr lvl="1" eaLnBrk="1" hangingPunct="1"/>
            <a:r>
              <a:rPr lang="en-US" altLang="ko-KR" dirty="0"/>
              <a:t>pop top element of stack</a:t>
            </a:r>
          </a:p>
          <a:p>
            <a:pPr lvl="1" eaLnBrk="1" hangingPunct="1"/>
            <a:r>
              <a:rPr lang="en-US" altLang="ko-KR" dirty="0"/>
              <a:t>apply operation</a:t>
            </a:r>
          </a:p>
          <a:p>
            <a:pPr lvl="1" eaLnBrk="1" hangingPunct="1"/>
            <a:r>
              <a:rPr lang="en-US" altLang="ko-KR" dirty="0"/>
              <a:t>push result onto stack</a:t>
            </a:r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Example</a:t>
            </a:r>
          </a:p>
          <a:p>
            <a:pPr lvl="1" eaLnBrk="1" hangingPunct="1"/>
            <a:r>
              <a:rPr lang="en-US" altLang="ko-KR" dirty="0"/>
              <a:t>negate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r>
              <a:rPr lang="en-US" altLang="ko-KR" dirty="0"/>
              <a:t>not</a:t>
            </a:r>
          </a:p>
          <a:p>
            <a:pPr lvl="1" eaLnBrk="1" hangingPunct="1"/>
            <a:endParaRPr lang="ko-KR" altLang="en-US" dirty="0"/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Arithmetic / Logic Instruction</a:t>
            </a:r>
            <a:endParaRPr lang="ko-KR" altLang="en-US"/>
          </a:p>
        </p:txBody>
      </p:sp>
      <p:grpSp>
        <p:nvGrpSpPr>
          <p:cNvPr id="10244" name="Group 23"/>
          <p:cNvGrpSpPr>
            <a:grpSpLocks/>
          </p:cNvGrpSpPr>
          <p:nvPr/>
        </p:nvGrpSpPr>
        <p:grpSpPr bwMode="auto">
          <a:xfrm>
            <a:off x="1890713" y="3974504"/>
            <a:ext cx="4633912" cy="738187"/>
            <a:chOff x="1890920" y="4437112"/>
            <a:chExt cx="4634167" cy="738664"/>
          </a:xfrm>
        </p:grpSpPr>
        <p:grpSp>
          <p:nvGrpSpPr>
            <p:cNvPr id="10252" name="Group 13"/>
            <p:cNvGrpSpPr>
              <a:grpSpLocks/>
            </p:cNvGrpSpPr>
            <p:nvPr/>
          </p:nvGrpSpPr>
          <p:grpSpPr bwMode="auto">
            <a:xfrm>
              <a:off x="1890920" y="4437112"/>
              <a:ext cx="1152128" cy="738664"/>
              <a:chOff x="1882049" y="4233862"/>
              <a:chExt cx="1152128" cy="738664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882049" y="4603988"/>
                <a:ext cx="1152588" cy="36853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882049" y="4233862"/>
                <a:ext cx="1152588" cy="37012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</p:grpSp>
        <p:grpSp>
          <p:nvGrpSpPr>
            <p:cNvPr id="10253" name="Group 14"/>
            <p:cNvGrpSpPr>
              <a:grpSpLocks/>
            </p:cNvGrpSpPr>
            <p:nvPr/>
          </p:nvGrpSpPr>
          <p:grpSpPr bwMode="auto">
            <a:xfrm>
              <a:off x="5372959" y="4437112"/>
              <a:ext cx="1152128" cy="738664"/>
              <a:chOff x="5364088" y="4233862"/>
              <a:chExt cx="1152128" cy="738664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363628" y="4603988"/>
                <a:ext cx="1152588" cy="36853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363628" y="4233862"/>
                <a:ext cx="1152588" cy="37012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-1</a:t>
                </a:r>
                <a:endParaRPr kumimoji="0" lang="ko-KR" altLang="en-US" dirty="0"/>
              </a:p>
            </p:txBody>
          </p:sp>
        </p:grpSp>
      </p:grpSp>
      <p:grpSp>
        <p:nvGrpSpPr>
          <p:cNvPr id="10245" name="Group 24"/>
          <p:cNvGrpSpPr>
            <a:grpSpLocks/>
          </p:cNvGrpSpPr>
          <p:nvPr/>
        </p:nvGrpSpPr>
        <p:grpSpPr bwMode="auto">
          <a:xfrm>
            <a:off x="1890713" y="5634411"/>
            <a:ext cx="4633912" cy="739775"/>
            <a:chOff x="1890920" y="5733256"/>
            <a:chExt cx="4634167" cy="738664"/>
          </a:xfrm>
        </p:grpSpPr>
        <p:grpSp>
          <p:nvGrpSpPr>
            <p:cNvPr id="10246" name="Group 15"/>
            <p:cNvGrpSpPr>
              <a:grpSpLocks/>
            </p:cNvGrpSpPr>
            <p:nvPr/>
          </p:nvGrpSpPr>
          <p:grpSpPr bwMode="auto">
            <a:xfrm>
              <a:off x="1890920" y="5733256"/>
              <a:ext cx="1152128" cy="738664"/>
              <a:chOff x="1882049" y="4233862"/>
              <a:chExt cx="1152128" cy="73866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882049" y="4603194"/>
                <a:ext cx="1152588" cy="3693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882049" y="4233862"/>
                <a:ext cx="1152588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</p:grpSp>
        <p:grpSp>
          <p:nvGrpSpPr>
            <p:cNvPr id="10247" name="Group 18"/>
            <p:cNvGrpSpPr>
              <a:grpSpLocks/>
            </p:cNvGrpSpPr>
            <p:nvPr/>
          </p:nvGrpSpPr>
          <p:grpSpPr bwMode="auto">
            <a:xfrm>
              <a:off x="5372959" y="5733256"/>
              <a:ext cx="1152128" cy="738664"/>
              <a:chOff x="5364088" y="4233862"/>
              <a:chExt cx="1152128" cy="738664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363628" y="4603194"/>
                <a:ext cx="1152588" cy="3693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363628" y="4233862"/>
                <a:ext cx="1152588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</a:p>
            </p:txBody>
          </p:sp>
        </p:grpSp>
      </p:grpSp>
      <p:sp>
        <p:nvSpPr>
          <p:cNvPr id="2" name="모서리가 둥근 직사각형 1"/>
          <p:cNvSpPr/>
          <p:nvPr/>
        </p:nvSpPr>
        <p:spPr bwMode="auto">
          <a:xfrm>
            <a:off x="3847629" y="4077083"/>
            <a:ext cx="720080" cy="5346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dirty="0">
                <a:solidFill>
                  <a:schemeClr val="tx1"/>
                </a:solidFill>
                <a:latin typeface="Arial" charset="0"/>
              </a:rPr>
              <a:t>- 1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꺾인 연결선 3"/>
          <p:cNvCxnSpPr>
            <a:stCxn id="6" idx="3"/>
            <a:endCxn id="2" idx="1"/>
          </p:cNvCxnSpPr>
          <p:nvPr/>
        </p:nvCxnSpPr>
        <p:spPr bwMode="auto">
          <a:xfrm>
            <a:off x="3043238" y="4159448"/>
            <a:ext cx="804391" cy="184943"/>
          </a:xfrm>
          <a:prstGeom prst="bentConnector3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꺾인 연결선 7"/>
          <p:cNvCxnSpPr>
            <a:stCxn id="2" idx="3"/>
            <a:endCxn id="11" idx="1"/>
          </p:cNvCxnSpPr>
          <p:nvPr/>
        </p:nvCxnSpPr>
        <p:spPr bwMode="auto">
          <a:xfrm flipV="1">
            <a:off x="4567709" y="4159448"/>
            <a:ext cx="804391" cy="184943"/>
          </a:xfrm>
          <a:prstGeom prst="bentConnector3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160739" y="37840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pop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68827" y="37911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3847629" y="5736991"/>
            <a:ext cx="720080" cy="5346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dirty="0">
                <a:solidFill>
                  <a:schemeClr val="tx1"/>
                </a:solidFill>
                <a:latin typeface="Arial" charset="0"/>
              </a:rPr>
              <a:t>! 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꺾인 연결선 27"/>
          <p:cNvCxnSpPr>
            <a:endCxn id="27" idx="1"/>
          </p:cNvCxnSpPr>
          <p:nvPr/>
        </p:nvCxnSpPr>
        <p:spPr bwMode="auto">
          <a:xfrm>
            <a:off x="3043238" y="5819356"/>
            <a:ext cx="804391" cy="184943"/>
          </a:xfrm>
          <a:prstGeom prst="bentConnector3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꺾인 연결선 28"/>
          <p:cNvCxnSpPr>
            <a:stCxn id="27" idx="3"/>
          </p:cNvCxnSpPr>
          <p:nvPr/>
        </p:nvCxnSpPr>
        <p:spPr bwMode="auto">
          <a:xfrm flipV="1">
            <a:off x="4567709" y="5819356"/>
            <a:ext cx="804391" cy="184943"/>
          </a:xfrm>
          <a:prstGeom prst="bentConnector3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3160739" y="544399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pop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68827" y="545105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push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MO_TEMPLATE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mo_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toslab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toslab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5EE43C70-E2BA-2B44-B7D2-EBBAA82046D4}" vid="{2245E952-5C1C-1A44-B65C-AAE090CD6D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vmo_template</Template>
  <TotalTime>11259</TotalTime>
  <Words>2650</Words>
  <Application>Microsoft Macintosh PowerPoint</Application>
  <PresentationFormat>화면 슬라이드 쇼(4:3)</PresentationFormat>
  <Paragraphs>679</Paragraphs>
  <Slides>41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Consolas</vt:lpstr>
      <vt:lpstr>Tahoma</vt:lpstr>
      <vt:lpstr>Times New Roman</vt:lpstr>
      <vt:lpstr>Wingdings</vt:lpstr>
      <vt:lpstr>VMO_TEMPLATE_V2</vt:lpstr>
      <vt:lpstr>Project 4</vt:lpstr>
      <vt:lpstr>Projects</vt:lpstr>
      <vt:lpstr>Code generation &amp; Stack Simulator</vt:lpstr>
      <vt:lpstr>Code Generation</vt:lpstr>
      <vt:lpstr>Stack Simulator</vt:lpstr>
      <vt:lpstr>Registers</vt:lpstr>
      <vt:lpstr>Start up code</vt:lpstr>
      <vt:lpstr>Instruction set</vt:lpstr>
      <vt:lpstr>Arithmetic / Logic Instruction</vt:lpstr>
      <vt:lpstr>Arithmetic / Logic Instruction</vt:lpstr>
      <vt:lpstr>Control Instruction</vt:lpstr>
      <vt:lpstr>Control Instruction</vt:lpstr>
      <vt:lpstr>Stack Manipulation Instruction</vt:lpstr>
      <vt:lpstr>Stack Manipulation Instruction</vt:lpstr>
      <vt:lpstr>Stack Manipulation Instruction</vt:lpstr>
      <vt:lpstr>Assign / Fetch Instruction</vt:lpstr>
      <vt:lpstr>Assign / Fetch Instruction</vt:lpstr>
      <vt:lpstr>I / O Instruction</vt:lpstr>
      <vt:lpstr>I / O Instruction</vt:lpstr>
      <vt:lpstr>I / O - TODO</vt:lpstr>
      <vt:lpstr>More Details on Stack Machine</vt:lpstr>
      <vt:lpstr>implementations</vt:lpstr>
      <vt:lpstr>Global Variables</vt:lpstr>
      <vt:lpstr>Global Variables</vt:lpstr>
      <vt:lpstr>Function</vt:lpstr>
      <vt:lpstr>Example: Calling Convention I</vt:lpstr>
      <vt:lpstr>Example: Calling Convention II</vt:lpstr>
      <vt:lpstr>Deeper Implementation</vt:lpstr>
      <vt:lpstr>examples</vt:lpstr>
      <vt:lpstr>Example - HelloWorld</vt:lpstr>
      <vt:lpstr>Example - func2(caller)</vt:lpstr>
      <vt:lpstr>Example - func2(caller)</vt:lpstr>
      <vt:lpstr>Example - func2(callee)</vt:lpstr>
      <vt:lpstr>Example - struct1 </vt:lpstr>
      <vt:lpstr>Example - if</vt:lpstr>
      <vt:lpstr>Example</vt:lpstr>
      <vt:lpstr>tips&amp;submission</vt:lpstr>
      <vt:lpstr>Grammar </vt:lpstr>
      <vt:lpstr>Score</vt:lpstr>
      <vt:lpstr>Submission</vt:lpstr>
      <vt:lpstr>Notice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Machines to Learn Method-Specific Compilation Strategies</dc:title>
  <dc:creator>pluckyman</dc:creator>
  <cp:lastModifiedBy>Microsoft Office User</cp:lastModifiedBy>
  <cp:revision>321</cp:revision>
  <dcterms:created xsi:type="dcterms:W3CDTF">2011-05-26T07:14:03Z</dcterms:created>
  <dcterms:modified xsi:type="dcterms:W3CDTF">2021-11-30T13:22:35Z</dcterms:modified>
</cp:coreProperties>
</file>