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7" r:id="rId4"/>
    <p:sldId id="257" r:id="rId5"/>
    <p:sldId id="262" r:id="rId6"/>
    <p:sldId id="259" r:id="rId7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4CC"/>
    <a:srgbClr val="63A0D7"/>
    <a:srgbClr val="BFFCBC"/>
    <a:srgbClr val="F3C5F0"/>
    <a:srgbClr val="66FF99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7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02" y="-24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589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36E4-C801-4DDB-BC82-7ABF494B4540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B010-2A41-4B9C-8AE5-B33960B6AA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8460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249363"/>
            <a:ext cx="4873625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323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C349-326F-4399-9C70-43AE7A3F3126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761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3622-1662-4BA0-9217-F7BEAE4519D7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97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C52B-F5A4-4DD0-B3E7-47FF1AB3E997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91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20F4-29B3-4323-B906-1E39F7851AE1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14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736-CB7C-44D7-8C99-A7412AEA11CD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0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2631-CC5C-4EC7-B854-9292404367A5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78BB-1604-4215-A5F3-02909C2FA67C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70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903-A7F2-41BA-A992-8C120E6DB4A5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75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32B-08F5-46FC-939C-A576C40DBB9A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64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D739-E784-434B-8FE6-332A09837EFF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7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DA15-B7D8-4C2A-A821-FA79212FF36A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17429" y="6425293"/>
            <a:ext cx="407534" cy="296184"/>
          </a:xfrm>
          <a:prstGeom prst="rect">
            <a:avLst/>
          </a:prstGeom>
        </p:spPr>
        <p:txBody>
          <a:bodyPr/>
          <a:lstStyle/>
          <a:p>
            <a:fld id="{14F81BDE-E64F-463F-A8BB-9D5417B42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55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FAB-F538-4520-B352-89C8634039B3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81" y="6417847"/>
            <a:ext cx="911482" cy="242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80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akaoTalk_20150611_102123867-1 복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4896" y="3419557"/>
            <a:ext cx="2116242" cy="24115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05397" y="326924"/>
            <a:ext cx="6227804" cy="559356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폐어류</a:t>
            </a:r>
            <a:r>
              <a:rPr lang="ko-KR" altLang="en-US" sz="3000" b="1" dirty="0" smtClean="0"/>
              <a:t> 부산물 건조분해 시스템</a:t>
            </a:r>
            <a:endParaRPr lang="ko-KR" altLang="en-US" sz="3000" b="1" dirty="0"/>
          </a:p>
        </p:txBody>
      </p:sp>
      <p:sp>
        <p:nvSpPr>
          <p:cNvPr id="38" name="직사각형 37"/>
          <p:cNvSpPr/>
          <p:nvPr/>
        </p:nvSpPr>
        <p:spPr>
          <a:xfrm>
            <a:off x="2494194" y="568736"/>
            <a:ext cx="4868631" cy="51074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29" t="31712" r="26336" b="5225"/>
          <a:stretch/>
        </p:blipFill>
        <p:spPr>
          <a:xfrm>
            <a:off x="5150117" y="2914872"/>
            <a:ext cx="2041377" cy="28665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7" y="4923711"/>
            <a:ext cx="1934295" cy="15598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27" t="19460" r="7837" b="24445"/>
          <a:stretch/>
        </p:blipFill>
        <p:spPr>
          <a:xfrm rot="16200000">
            <a:off x="678840" y="1817621"/>
            <a:ext cx="1503530" cy="19342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31" y="2033003"/>
            <a:ext cx="2130372" cy="15995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79" y="4873943"/>
            <a:ext cx="1954241" cy="15175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아래쪽 화살표 7"/>
          <p:cNvSpPr/>
          <p:nvPr/>
        </p:nvSpPr>
        <p:spPr>
          <a:xfrm>
            <a:off x="1130550" y="3962491"/>
            <a:ext cx="512430" cy="744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8264684" y="3962491"/>
            <a:ext cx="512430" cy="744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61" y="1252595"/>
            <a:ext cx="1988250" cy="14893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853"/>
          <a:stretch/>
        </p:blipFill>
        <p:spPr>
          <a:xfrm>
            <a:off x="2784842" y="1252595"/>
            <a:ext cx="2096349" cy="14893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464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>
            <a:off x="3517557" y="460394"/>
            <a:ext cx="2557375" cy="510746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제품의 특징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93992" y="1919676"/>
            <a:ext cx="1581669" cy="15896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신속한처리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909177" y="1919676"/>
            <a:ext cx="1590479" cy="15896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완전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자동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909178" y="3509321"/>
            <a:ext cx="1590479" cy="1598397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경제적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393992" y="3509321"/>
            <a:ext cx="1581669" cy="15983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냄새</a:t>
            </a: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755" y="1865872"/>
            <a:ext cx="3056237" cy="130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● 하루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ko-KR" altLang="en-US" sz="1200" dirty="0" smtClean="0">
                <a:solidFill>
                  <a:schemeClr val="tx1"/>
                </a:solidFill>
              </a:rPr>
              <a:t>회 이상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폐어류</a:t>
            </a:r>
            <a:r>
              <a:rPr lang="ko-KR" altLang="en-US" sz="1200" dirty="0" smtClean="0">
                <a:solidFill>
                  <a:schemeClr val="tx1"/>
                </a:solidFill>
              </a:rPr>
              <a:t> 및 폐부산물을 건조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분해처리합니다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폐어류</a:t>
            </a:r>
            <a:r>
              <a:rPr lang="ko-KR" altLang="en-US" sz="1200" dirty="0" smtClean="0">
                <a:solidFill>
                  <a:schemeClr val="tx1"/>
                </a:solidFill>
              </a:rPr>
              <a:t> 및 폐기 어류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부산물등의</a:t>
            </a:r>
            <a:r>
              <a:rPr lang="ko-KR" altLang="en-US" sz="1200" dirty="0" smtClean="0">
                <a:solidFill>
                  <a:schemeClr val="tx1"/>
                </a:solidFill>
              </a:rPr>
              <a:t> 해양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유기성</a:t>
            </a:r>
            <a:r>
              <a:rPr lang="ko-KR" altLang="en-US" sz="1200" dirty="0" smtClean="0">
                <a:solidFill>
                  <a:schemeClr val="tx1"/>
                </a:solidFill>
              </a:rPr>
              <a:t> 물질 처리가능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7755" y="4201300"/>
            <a:ext cx="3056237" cy="1309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유기성</a:t>
            </a:r>
            <a:r>
              <a:rPr lang="ko-KR" altLang="en-US" sz="1200" dirty="0" smtClean="0">
                <a:solidFill>
                  <a:schemeClr val="tx1"/>
                </a:solidFill>
              </a:rPr>
              <a:t> 물질에 포함 되어있는 수분을 증발시켜 </a:t>
            </a:r>
            <a:r>
              <a:rPr lang="en-US" altLang="ko-KR" sz="1200" dirty="0" smtClean="0">
                <a:solidFill>
                  <a:schemeClr val="tx1"/>
                </a:solidFill>
              </a:rPr>
              <a:t>AC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버티컬</a:t>
            </a:r>
            <a:r>
              <a:rPr lang="ko-KR" altLang="en-US" sz="1200" dirty="0" smtClean="0">
                <a:solidFill>
                  <a:schemeClr val="tx1"/>
                </a:solidFill>
              </a:rPr>
              <a:t> 타입의 </a:t>
            </a:r>
            <a:r>
              <a:rPr lang="en-US" altLang="ko-KR" sz="1200" dirty="0" smtClean="0">
                <a:solidFill>
                  <a:schemeClr val="tx1"/>
                </a:solidFill>
              </a:rPr>
              <a:t>Condenser System </a:t>
            </a:r>
            <a:r>
              <a:rPr lang="ko-KR" altLang="en-US" sz="1200" dirty="0" smtClean="0">
                <a:solidFill>
                  <a:schemeClr val="tx1"/>
                </a:solidFill>
              </a:rPr>
              <a:t>및 복합 촉매 탈취 시스템으로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운전가동시</a:t>
            </a:r>
            <a:r>
              <a:rPr lang="ko-KR" altLang="en-US" sz="1200" dirty="0" smtClean="0">
                <a:solidFill>
                  <a:schemeClr val="tx1"/>
                </a:solidFill>
              </a:rPr>
              <a:t> 냄새가 없습니다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99658" y="1865872"/>
            <a:ext cx="3056237" cy="1309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●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투입과 동시에 모든 처리를 버튼만 누르면 완전 자동처리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폐어류</a:t>
            </a:r>
            <a:r>
              <a:rPr lang="ko-KR" altLang="en-US" sz="1200" dirty="0" smtClean="0">
                <a:solidFill>
                  <a:schemeClr val="tx1"/>
                </a:solidFill>
              </a:rPr>
              <a:t> 및 어류부산물도 </a:t>
            </a:r>
            <a:r>
              <a:rPr lang="en-US" altLang="ko-KR" sz="1200" dirty="0" smtClean="0">
                <a:solidFill>
                  <a:schemeClr val="tx1"/>
                </a:solidFill>
              </a:rPr>
              <a:t>PLC</a:t>
            </a:r>
            <a:r>
              <a:rPr lang="ko-KR" altLang="en-US" sz="1200" dirty="0" smtClean="0">
                <a:solidFill>
                  <a:schemeClr val="tx1"/>
                </a:solidFill>
              </a:rPr>
              <a:t>제어에 의한 자동운전 및 종료가 가능한 완전 자동화된 제품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99658" y="4201300"/>
            <a:ext cx="3056237" cy="1309816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● 전력만 사용하는 </a:t>
            </a:r>
            <a:r>
              <a:rPr lang="ko-KR" altLang="en-US" sz="1200" dirty="0" smtClean="0">
                <a:solidFill>
                  <a:schemeClr val="tx1"/>
                </a:solidFill>
              </a:rPr>
              <a:t>친환경적 제품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●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기체를 폐쇄회로 순환방식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건조분해식으로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폐열을</a:t>
            </a:r>
            <a:r>
              <a:rPr lang="ko-KR" altLang="en-US" sz="1200" dirty="0" smtClean="0">
                <a:solidFill>
                  <a:schemeClr val="tx1"/>
                </a:solidFill>
              </a:rPr>
              <a:t> 재사용하여 전력소비를 최소화 한 친 환경적인 제품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97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>
            <a:off x="3695274" y="495179"/>
            <a:ext cx="3033755" cy="510746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smtClean="0">
                <a:solidFill>
                  <a:schemeClr val="tx1"/>
                </a:solidFill>
              </a:rPr>
              <a:t>제품 사용 방법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2057" name="Picture 9" descr="C:\Users\user\Desktop\2018-08-28 10;32;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13" y="4594280"/>
            <a:ext cx="1404938" cy="1632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user\Desktop\2018-08-28 10;41;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21" y="4503780"/>
            <a:ext cx="1500432" cy="1617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9044" y="3060445"/>
            <a:ext cx="15747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원료</a:t>
            </a:r>
            <a:r>
              <a:rPr lang="en-US" altLang="ko-KR" smtClean="0"/>
              <a:t> </a:t>
            </a:r>
            <a:r>
              <a:rPr lang="ko-KR" altLang="en-US" smtClean="0"/>
              <a:t>투입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8537" y="3060445"/>
            <a:ext cx="11670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가열 건조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8833" y="5910721"/>
            <a:ext cx="12350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10~13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2704" y="6209397"/>
            <a:ext cx="14174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배출구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6167" y="6280053"/>
            <a:ext cx="14174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배출</a:t>
            </a:r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8550704" y="3773852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7303877" y="5116345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4836223" y="5111993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29" t="31712" r="26336" b="5225"/>
          <a:stretch/>
        </p:blipFill>
        <p:spPr>
          <a:xfrm>
            <a:off x="1339361" y="1178700"/>
            <a:ext cx="1479237" cy="2077147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>
          <a:xfrm>
            <a:off x="2856484" y="2279580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212152" y="2279580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52" y="1944995"/>
            <a:ext cx="1409354" cy="105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41" y="1966272"/>
            <a:ext cx="1536868" cy="969233"/>
          </a:xfrm>
          <a:prstGeom prst="rect">
            <a:avLst/>
          </a:prstGeom>
        </p:spPr>
      </p:pic>
      <p:sp>
        <p:nvSpPr>
          <p:cNvPr id="37" name="오른쪽 화살표 36"/>
          <p:cNvSpPr/>
          <p:nvPr/>
        </p:nvSpPr>
        <p:spPr>
          <a:xfrm>
            <a:off x="7303877" y="2279580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97" y="4683168"/>
            <a:ext cx="1487733" cy="11552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오른쪽 화살표 47"/>
          <p:cNvSpPr/>
          <p:nvPr/>
        </p:nvSpPr>
        <p:spPr>
          <a:xfrm rot="10800000">
            <a:off x="3042353" y="5087359"/>
            <a:ext cx="619496" cy="44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파워버튼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74825" y="1471814"/>
            <a:ext cx="1177508" cy="191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143022" y="175560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자동운전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시스템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8298" y="372468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수분 및 습도 자동 측정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시스템  작동 및 정지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043215" y="4505151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배출문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Open</a:t>
            </a:r>
            <a:r>
              <a:rPr lang="ko-KR" altLang="en-US" sz="1200" dirty="0" smtClean="0"/>
              <a:t>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자동배출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5~10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844" t="6330" r="33615" b="9022"/>
          <a:stretch/>
        </p:blipFill>
        <p:spPr>
          <a:xfrm>
            <a:off x="141743" y="4594280"/>
            <a:ext cx="1420323" cy="1632965"/>
          </a:xfrm>
          <a:prstGeom prst="rect">
            <a:avLst/>
          </a:prstGeom>
        </p:spPr>
      </p:pic>
      <p:pic>
        <p:nvPicPr>
          <p:cNvPr id="38" name="그림 37" descr="파워버튼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4791" y="4503780"/>
            <a:ext cx="1177508" cy="191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그림 38" descr="KakaoTalk_20150611_102123867-1 복사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797" y="1804511"/>
            <a:ext cx="1325377" cy="1393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09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73384" y="217565"/>
            <a:ext cx="3136281" cy="570071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제품의 동작과정</a:t>
            </a:r>
            <a:endParaRPr lang="ko-KR" altLang="en-US" sz="3000" b="1" dirty="0"/>
          </a:p>
        </p:txBody>
      </p:sp>
      <p:pic>
        <p:nvPicPr>
          <p:cNvPr id="14" name="그림 13" descr="KakaoTalk_20150611_102123867-1 복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569" y="1821168"/>
            <a:ext cx="1325377" cy="139366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5801" y="3981046"/>
            <a:ext cx="1563136" cy="712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어류 사체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및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부산물 폐기물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21698" y="3981046"/>
            <a:ext cx="1391281" cy="607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기계 작동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PLC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프로그램에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의한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자동운전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85740" y="3981046"/>
            <a:ext cx="1539563" cy="607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간접가열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및 폐쇄회로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방식을 통한 수분증발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8064" y="3981046"/>
            <a:ext cx="962916" cy="607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80~90%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감량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33741" y="3981046"/>
            <a:ext cx="962916" cy="607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자동배출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5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</a:t>
            </a:r>
            <a:r>
              <a:rPr lang="en-US" altLang="ko-KR" sz="900" b="1" dirty="0" smtClean="0">
                <a:solidFill>
                  <a:schemeClr val="tx1"/>
                </a:solidFill>
              </a:rPr>
              <a:t>~10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 설정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69418" y="3981046"/>
            <a:ext cx="962916" cy="607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사료화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비료화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연료화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248935" y="4284761"/>
            <a:ext cx="272762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12978" y="4284761"/>
            <a:ext cx="272762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725302" y="4284761"/>
            <a:ext cx="272762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52693" y="4284761"/>
            <a:ext cx="272762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188322" y="4284761"/>
            <a:ext cx="272762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62418" y="3356025"/>
            <a:ext cx="3202547" cy="416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수분증발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3</a:t>
            </a:r>
            <a:r>
              <a:rPr lang="ko-KR" altLang="en-US" sz="1300" b="1" dirty="0" err="1" smtClean="0">
                <a:solidFill>
                  <a:schemeClr val="tx1"/>
                </a:solidFill>
              </a:rPr>
              <a:t>세대형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Condensing System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작동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62418" y="4802433"/>
            <a:ext cx="2339553" cy="415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복합 촉매 탈취시스템 작동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055416" y="3760230"/>
            <a:ext cx="0" cy="51183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1721944" y="3251966"/>
            <a:ext cx="1" cy="6527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049362" y="4299374"/>
            <a:ext cx="0" cy="5099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01971" y="5010083"/>
            <a:ext cx="30840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29" t="31712" r="26336" b="5225"/>
          <a:stretch/>
        </p:blipFill>
        <p:spPr>
          <a:xfrm>
            <a:off x="1745572" y="1398555"/>
            <a:ext cx="1279488" cy="179665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6164965" y="3566757"/>
            <a:ext cx="30840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473373" y="3383949"/>
            <a:ext cx="1598417" cy="36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순수한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O2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만 배출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0379" y="4783891"/>
            <a:ext cx="1086984" cy="473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순수한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Air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비산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(N2,O2)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5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3084434" y="330599"/>
            <a:ext cx="3979719" cy="470595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양식부산물 처리기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양어용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451" y="1119810"/>
            <a:ext cx="4167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냉동어류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폐사체</a:t>
            </a:r>
            <a:r>
              <a:rPr lang="ko-KR" altLang="en-US" sz="1200" b="1" dirty="0" smtClean="0"/>
              <a:t> 등 건조분해기 처리기계</a:t>
            </a:r>
            <a:endParaRPr lang="en-US" altLang="ko-KR" sz="1200" b="1" dirty="0" smtClean="0"/>
          </a:p>
          <a:p>
            <a:endParaRPr lang="en-US" altLang="ko-KR" sz="500" b="1" dirty="0" smtClean="0"/>
          </a:p>
          <a:p>
            <a:r>
              <a:rPr lang="ko-KR" altLang="en-US" sz="1200" b="1" dirty="0" err="1" smtClean="0"/>
              <a:t>친환경성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경제성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실용성의 건조분해기 </a:t>
            </a:r>
            <a:endParaRPr lang="en-US" altLang="ko-KR" sz="1200" b="1" dirty="0" smtClean="0"/>
          </a:p>
          <a:p>
            <a:endParaRPr lang="en-US" altLang="ko-KR" sz="500" b="1" dirty="0" smtClean="0"/>
          </a:p>
          <a:p>
            <a:r>
              <a:rPr lang="ko-KR" altLang="en-US" sz="1200" b="1" dirty="0" smtClean="0"/>
              <a:t>국내 최초 중소기업청 성능인증 취득한 친환경 처리기</a:t>
            </a:r>
            <a:endParaRPr lang="ko-KR" altLang="en-US" sz="1200" b="1" dirty="0"/>
          </a:p>
        </p:txBody>
      </p:sp>
      <p:sp>
        <p:nvSpPr>
          <p:cNvPr id="72" name="덧셈 기호 71"/>
          <p:cNvSpPr/>
          <p:nvPr/>
        </p:nvSpPr>
        <p:spPr>
          <a:xfrm>
            <a:off x="438993" y="1146993"/>
            <a:ext cx="216024" cy="216024"/>
          </a:xfrm>
          <a:prstGeom prst="mathPlus">
            <a:avLst>
              <a:gd name="adj1" fmla="val 417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덧셈 기호 72"/>
          <p:cNvSpPr/>
          <p:nvPr/>
        </p:nvSpPr>
        <p:spPr>
          <a:xfrm>
            <a:off x="438993" y="1415973"/>
            <a:ext cx="216024" cy="216024"/>
          </a:xfrm>
          <a:prstGeom prst="mathPlus">
            <a:avLst>
              <a:gd name="adj1" fmla="val 417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덧셈 기호 73"/>
          <p:cNvSpPr/>
          <p:nvPr/>
        </p:nvSpPr>
        <p:spPr>
          <a:xfrm>
            <a:off x="438993" y="1674864"/>
            <a:ext cx="216024" cy="216024"/>
          </a:xfrm>
          <a:prstGeom prst="mathPlus">
            <a:avLst>
              <a:gd name="adj1" fmla="val 417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 descr="KakaoTalk_20150611_102123867-1 복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5916" y="1394827"/>
            <a:ext cx="1651071" cy="173613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25017" y="2328701"/>
            <a:ext cx="48236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양어장에서 발생하는 폐사어류를 버튼 한번으로 친환경적 처리 실현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건조 분해 처리 후 </a:t>
            </a:r>
            <a:r>
              <a:rPr lang="ko-KR" altLang="en-US" sz="1100" dirty="0" err="1" smtClean="0"/>
              <a:t>잔유물은</a:t>
            </a:r>
            <a:r>
              <a:rPr lang="ko-KR" altLang="en-US" sz="1100" dirty="0" smtClean="0"/>
              <a:t> 고온 살균된 분말형태로 친환경 재활용 사료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 폐사어류의 처리비용  절약과 해양오염 방지 및 양어장의 위생적 환경 실현</a:t>
            </a:r>
            <a:endParaRPr lang="ko-KR" altLang="en-US" sz="1100" dirty="0"/>
          </a:p>
        </p:txBody>
      </p:sp>
      <p:sp>
        <p:nvSpPr>
          <p:cNvPr id="77" name="직사각형 76"/>
          <p:cNvSpPr/>
          <p:nvPr/>
        </p:nvSpPr>
        <p:spPr>
          <a:xfrm>
            <a:off x="438993" y="1961006"/>
            <a:ext cx="10054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제품개요</a:t>
            </a:r>
            <a:endParaRPr lang="ko-KR" altLang="en-US" sz="1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140507" y="6323819"/>
            <a:ext cx="1569173" cy="299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폐어류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및 부산물 투입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4912" y="6331773"/>
            <a:ext cx="1398764" cy="374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건조분해 과정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자동운전 시스템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39100" y="6323819"/>
            <a:ext cx="1517674" cy="500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건조분해 후 잔존물 재활용가능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사료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비료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5" name="양쪽 모서리가 둥근 사각형 114"/>
          <p:cNvSpPr/>
          <p:nvPr/>
        </p:nvSpPr>
        <p:spPr>
          <a:xfrm>
            <a:off x="1916916" y="3354340"/>
            <a:ext cx="1452586" cy="62659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Bodoni MT Black" pitchFamily="18" charset="0"/>
              </a:rPr>
              <a:t>E</a:t>
            </a:r>
            <a:r>
              <a:rPr lang="en-US" altLang="ko-KR" sz="1600" b="1" dirty="0" smtClean="0">
                <a:solidFill>
                  <a:srgbClr val="0070C0"/>
                </a:solidFill>
                <a:latin typeface="Bodoni MT Black" pitchFamily="18" charset="0"/>
              </a:rPr>
              <a:t> </a:t>
            </a:r>
            <a:r>
              <a:rPr lang="en-US" altLang="ko-KR" sz="1200" b="1" dirty="0" err="1" smtClean="0"/>
              <a:t>nvironment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편리성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916916" y="3978865"/>
            <a:ext cx="1452585" cy="830997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100" b="1" dirty="0" err="1" smtClean="0"/>
              <a:t>친환경성</a:t>
            </a:r>
            <a:endParaRPr lang="en-US" altLang="ko-KR" sz="1100" b="1" dirty="0" smtClean="0"/>
          </a:p>
          <a:p>
            <a:pPr algn="ctr"/>
            <a:endParaRPr lang="en-US" altLang="ko-KR" sz="400" b="1" dirty="0" smtClean="0"/>
          </a:p>
          <a:p>
            <a:pPr algn="ctr"/>
            <a:r>
              <a:rPr lang="ko-KR" altLang="en-US" sz="1100" b="1" dirty="0" err="1" smtClean="0"/>
              <a:t>폐어류부산물을</a:t>
            </a:r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버튼 한번으로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처리완료</a:t>
            </a:r>
            <a:endParaRPr lang="ko-KR" altLang="en-US" sz="1100" b="1" dirty="0"/>
          </a:p>
        </p:txBody>
      </p:sp>
      <p:sp>
        <p:nvSpPr>
          <p:cNvPr id="120" name="양쪽 모서리가 둥근 사각형 119"/>
          <p:cNvSpPr/>
          <p:nvPr/>
        </p:nvSpPr>
        <p:spPr>
          <a:xfrm>
            <a:off x="3573100" y="3354340"/>
            <a:ext cx="1452586" cy="62659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Bodoni MT Black" pitchFamily="18" charset="0"/>
              </a:rPr>
              <a:t>C</a:t>
            </a:r>
            <a:r>
              <a:rPr lang="en-US" altLang="ko-KR" sz="1600" b="1" dirty="0" smtClean="0">
                <a:solidFill>
                  <a:srgbClr val="0070C0"/>
                </a:solidFill>
                <a:latin typeface="Bodoni MT Black" pitchFamily="18" charset="0"/>
              </a:rPr>
              <a:t> </a:t>
            </a:r>
            <a:r>
              <a:rPr lang="en-US" altLang="ko-KR" sz="1200" b="1" dirty="0" smtClean="0"/>
              <a:t>lean and</a:t>
            </a:r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신속성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573100" y="3978865"/>
            <a:ext cx="1452585" cy="830997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100" b="1" smtClean="0"/>
              <a:t>폐사어류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당일처리로 </a:t>
            </a:r>
            <a:endParaRPr lang="en-US" altLang="ko-KR" sz="1100" b="1" dirty="0" smtClean="0"/>
          </a:p>
          <a:p>
            <a:pPr algn="ctr"/>
            <a:r>
              <a:rPr lang="ko-KR" altLang="en-US" sz="1100" b="1" smtClean="0"/>
              <a:t>양어장의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신뢰성 구축</a:t>
            </a:r>
            <a:endParaRPr lang="ko-KR" altLang="en-US" sz="1100" b="1" dirty="0"/>
          </a:p>
        </p:txBody>
      </p:sp>
      <p:sp>
        <p:nvSpPr>
          <p:cNvPr id="125" name="양쪽 모서리가 둥근 사각형 124"/>
          <p:cNvSpPr/>
          <p:nvPr/>
        </p:nvSpPr>
        <p:spPr>
          <a:xfrm>
            <a:off x="5288866" y="3354340"/>
            <a:ext cx="1452586" cy="62659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Bodoni MT Black" pitchFamily="18" charset="0"/>
              </a:rPr>
              <a:t>O</a:t>
            </a:r>
            <a:r>
              <a:rPr lang="en-US" altLang="ko-KR" sz="1600" b="1" dirty="0" smtClean="0">
                <a:solidFill>
                  <a:srgbClr val="0070C0"/>
                </a:solidFill>
                <a:latin typeface="Bodoni MT Black" pitchFamily="18" charset="0"/>
              </a:rPr>
              <a:t> </a:t>
            </a:r>
            <a:r>
              <a:rPr lang="en-US" altLang="ko-KR" sz="1200" b="1" dirty="0" err="1" smtClean="0"/>
              <a:t>rganic</a:t>
            </a:r>
            <a:r>
              <a:rPr lang="en-US" altLang="ko-KR" sz="1200" b="1" dirty="0" smtClean="0"/>
              <a:t> feed</a:t>
            </a:r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재생산성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5288866" y="3976664"/>
            <a:ext cx="1452586" cy="83319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100" b="1" dirty="0" smtClean="0"/>
              <a:t>폐기물처리비용 無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폐기물 </a:t>
            </a:r>
            <a:r>
              <a:rPr lang="ko-KR" altLang="en-US" sz="1100" b="1" dirty="0" err="1" smtClean="0"/>
              <a:t>자원화실현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사료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비료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30" name="양쪽 모서리가 둥근 사각형 129"/>
          <p:cNvSpPr/>
          <p:nvPr/>
        </p:nvSpPr>
        <p:spPr>
          <a:xfrm>
            <a:off x="6945050" y="3354340"/>
            <a:ext cx="1452586" cy="62659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냄새 無</a:t>
            </a:r>
            <a:endParaRPr lang="ko-KR" altLang="en-US" sz="12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45051" y="3978865"/>
            <a:ext cx="1452586" cy="830997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100" b="1" dirty="0" smtClean="0"/>
              <a:t>폐쇄회로 건조분해시스템으로 </a:t>
            </a:r>
            <a:r>
              <a:rPr lang="ko-KR" altLang="en-US" sz="1100" b="1" dirty="0" err="1" smtClean="0"/>
              <a:t>건조분해시</a:t>
            </a:r>
            <a:r>
              <a:rPr lang="ko-KR" altLang="en-US" sz="1100" b="1" dirty="0" smtClean="0"/>
              <a:t> 불쾌한 </a:t>
            </a:r>
            <a:r>
              <a:rPr lang="ko-KR" altLang="en-US" sz="1100" b="1" dirty="0" err="1" smtClean="0"/>
              <a:t>냄새없는</a:t>
            </a:r>
            <a:r>
              <a:rPr lang="ko-KR" altLang="en-US" sz="1100" b="1" dirty="0" smtClean="0"/>
              <a:t> 친환경제품</a:t>
            </a:r>
            <a:endParaRPr lang="ko-KR" altLang="en-US" sz="11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1858329" y="2963295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제품의 장점</a:t>
            </a:r>
            <a:endParaRPr lang="ko-KR" altLang="en-US" sz="1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637806" y="489307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처리과정</a:t>
            </a:r>
            <a:endParaRPr lang="ko-KR" altLang="en-US" sz="1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C:\Users\user\Desktop\2018-08-28 09;53;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70" y="5223119"/>
            <a:ext cx="1411732" cy="11105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2018-08-28 09;58;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40" y="5185697"/>
            <a:ext cx="1505908" cy="11411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2018-08-28 10;03;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00" y="5145125"/>
            <a:ext cx="1478318" cy="11816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오른쪽 화살표 41"/>
          <p:cNvSpPr/>
          <p:nvPr/>
        </p:nvSpPr>
        <p:spPr>
          <a:xfrm>
            <a:off x="3690320" y="5521113"/>
            <a:ext cx="539802" cy="42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5963273" y="5521113"/>
            <a:ext cx="539802" cy="42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29" t="31712" r="26336" b="5225"/>
          <a:stretch/>
        </p:blipFill>
        <p:spPr>
          <a:xfrm>
            <a:off x="7732960" y="996243"/>
            <a:ext cx="1521695" cy="21367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4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294" y="461820"/>
            <a:ext cx="9180450" cy="559356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전기 사용량 및 요금비교 </a:t>
            </a:r>
            <a:r>
              <a:rPr lang="en-US" altLang="ko-KR" sz="3000" b="1" dirty="0" smtClean="0"/>
              <a:t>(ESJ-50K, ESJ-100K, ESJ-200K)</a:t>
            </a:r>
            <a:endParaRPr lang="ko-KR" altLang="en-US" sz="3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4272629"/>
              </p:ext>
            </p:extLst>
          </p:nvPr>
        </p:nvGraphicFramePr>
        <p:xfrm>
          <a:off x="401294" y="1730176"/>
          <a:ext cx="921982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144"/>
                <a:gridCol w="1371460"/>
                <a:gridCol w="2133464"/>
                <a:gridCol w="1153297"/>
                <a:gridCol w="1449860"/>
                <a:gridCol w="18446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처리량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정격전력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최대전력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소비전력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처리시간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예상소비전력량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ESJ-50K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50Kg/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kw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3kw/</a:t>
                      </a:r>
                      <a:r>
                        <a:rPr lang="en-US" altLang="ko-KR" dirty="0" err="1" smtClean="0"/>
                        <a:t>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10~12hr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30kw/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ESJ-100K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100Kg/</a:t>
                      </a:r>
                      <a:r>
                        <a:rPr lang="ko-KR" altLang="en-US" dirty="0" smtClean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 kw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5kw/</a:t>
                      </a:r>
                      <a:r>
                        <a:rPr lang="en-US" altLang="ko-KR" dirty="0" err="1" smtClean="0"/>
                        <a:t>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11~13hr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55kw/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ESJ-200K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200Kg/</a:t>
                      </a:r>
                      <a:r>
                        <a:rPr lang="ko-KR" altLang="en-US" dirty="0" smtClean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 kw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8kw/</a:t>
                      </a:r>
                      <a:r>
                        <a:rPr lang="en-US" altLang="ko-KR" dirty="0" err="1" smtClean="0"/>
                        <a:t>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13~15hr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104kw/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5058983"/>
              </p:ext>
            </p:extLst>
          </p:nvPr>
        </p:nvGraphicFramePr>
        <p:xfrm>
          <a:off x="742828" y="3835021"/>
          <a:ext cx="8536759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9784"/>
                <a:gridCol w="1788121"/>
                <a:gridCol w="1133417"/>
                <a:gridCol w="1367481"/>
                <a:gridCol w="2907956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사용량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농업용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(kw/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2013/11/21 </a:t>
                      </a:r>
                      <a:r>
                        <a:rPr lang="ko-KR" altLang="en-US" dirty="0" smtClean="0"/>
                        <a:t>기준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농업용전기요금 적용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농업용 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저압기준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ESJ-50K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750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29,400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ESJ-100K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1375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53,900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ESJ-200K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2600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101,920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84336" y="6051460"/>
            <a:ext cx="731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위 적용된 전기사용량은 </a:t>
            </a:r>
            <a:r>
              <a:rPr lang="ko-KR" altLang="en-US" sz="1400" dirty="0" err="1" smtClean="0"/>
              <a:t>폐어류</a:t>
            </a:r>
            <a:r>
              <a:rPr lang="ko-KR" altLang="en-US" sz="1400" dirty="0" smtClean="0"/>
              <a:t> 종류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투입량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설치현장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 영향으로 증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감 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2844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407</Words>
  <Application>Microsoft Office PowerPoint</Application>
  <PresentationFormat>A4 용지(210x297mm)</PresentationFormat>
  <Paragraphs>131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ECO-3</dc:creator>
  <cp:lastModifiedBy>pc</cp:lastModifiedBy>
  <cp:revision>57</cp:revision>
  <cp:lastPrinted>2019-02-12T01:37:32Z</cp:lastPrinted>
  <dcterms:created xsi:type="dcterms:W3CDTF">2018-08-24T06:41:56Z</dcterms:created>
  <dcterms:modified xsi:type="dcterms:W3CDTF">2019-02-18T06:34:20Z</dcterms:modified>
</cp:coreProperties>
</file>