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notesMasterIdLst>
    <p:notesMasterId r:id="rId9"/>
  </p:notesMasterIdLst>
  <p:handoutMasterIdLst>
    <p:handoutMasterId r:id="rId10"/>
  </p:handoutMasterIdLst>
  <p:sldIdLst>
    <p:sldId id="450" r:id="rId6"/>
    <p:sldId id="427" r:id="rId7"/>
    <p:sldId id="43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9531A"/>
    <a:srgbClr val="1E1216"/>
    <a:srgbClr val="502016"/>
    <a:srgbClr val="080E1B"/>
    <a:srgbClr val="8B107C"/>
    <a:srgbClr val="F6A68C"/>
    <a:srgbClr val="CECFFF"/>
    <a:srgbClr val="2772BD"/>
    <a:srgbClr val="F8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52" autoAdjust="0"/>
    <p:restoredTop sz="88567"/>
  </p:normalViewPr>
  <p:slideViewPr>
    <p:cSldViewPr snapToGrid="0" snapToObjects="1">
      <p:cViewPr varScale="1">
        <p:scale>
          <a:sx n="86" d="100"/>
          <a:sy n="86" d="100"/>
        </p:scale>
        <p:origin x="248" y="640"/>
      </p:cViewPr>
      <p:guideLst>
        <p:guide orient="horz" pos="773"/>
        <p:guide pos="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EC756-6D17-9A40-AD74-890AB97F7D3E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93E92-E07E-6A4A-8936-16F7C34DA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F67B-35F0-95C7-6B60-AE8A34E0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 (in case prediction model can’t be made)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F28ADE-450D-C3B9-A7E4-A30CBD745A05}"/>
              </a:ext>
            </a:extLst>
          </p:cNvPr>
          <p:cNvGrpSpPr/>
          <p:nvPr/>
        </p:nvGrpSpPr>
        <p:grpSpPr>
          <a:xfrm>
            <a:off x="599000" y="3459480"/>
            <a:ext cx="10428819" cy="2997386"/>
            <a:chOff x="381000" y="1215483"/>
            <a:chExt cx="10428819" cy="29973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953A9C-2B65-BEA6-B645-4938A3BF69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743"/>
            <a:stretch/>
          </p:blipFill>
          <p:spPr>
            <a:xfrm>
              <a:off x="1490030" y="1529381"/>
              <a:ext cx="9071816" cy="1899619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CF0C2DC-6993-9E75-8A59-6691A8FC4F31}"/>
                </a:ext>
              </a:extLst>
            </p:cNvPr>
            <p:cNvCxnSpPr>
              <a:cxnSpLocks/>
            </p:cNvCxnSpPr>
            <p:nvPr/>
          </p:nvCxnSpPr>
          <p:spPr>
            <a:xfrm>
              <a:off x="1490029" y="3429000"/>
              <a:ext cx="93197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3AEAE5-E9D3-A09D-381F-0FF7A554BF58}"/>
                </a:ext>
              </a:extLst>
            </p:cNvPr>
            <p:cNvSpPr txBox="1"/>
            <p:nvPr/>
          </p:nvSpPr>
          <p:spPr>
            <a:xfrm>
              <a:off x="5375054" y="3751204"/>
              <a:ext cx="1301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 (s)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952219-5F39-E9F2-DB3B-C3473117FE07}"/>
                </a:ext>
              </a:extLst>
            </p:cNvPr>
            <p:cNvSpPr txBox="1"/>
            <p:nvPr/>
          </p:nvSpPr>
          <p:spPr>
            <a:xfrm rot="16200000">
              <a:off x="-541688" y="2138171"/>
              <a:ext cx="2307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Frequency (Hz)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5D540C3-26E5-CF13-CEFF-A4AFEE8084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0029" y="1291369"/>
              <a:ext cx="0" cy="21376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D65B09-69AE-CABB-13B0-C06524D1A766}"/>
                </a:ext>
              </a:extLst>
            </p:cNvPr>
            <p:cNvSpPr txBox="1"/>
            <p:nvPr/>
          </p:nvSpPr>
          <p:spPr>
            <a:xfrm>
              <a:off x="1191480" y="32048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54E0C-3865-6E8C-397D-99B3987CAB4D}"/>
                </a:ext>
              </a:extLst>
            </p:cNvPr>
            <p:cNvSpPr txBox="1"/>
            <p:nvPr/>
          </p:nvSpPr>
          <p:spPr>
            <a:xfrm>
              <a:off x="842666" y="229452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33DB1E-7818-5781-BAC2-D6192F4CCF01}"/>
                </a:ext>
              </a:extLst>
            </p:cNvPr>
            <p:cNvSpPr txBox="1"/>
            <p:nvPr/>
          </p:nvSpPr>
          <p:spPr>
            <a:xfrm>
              <a:off x="842666" y="136829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4E5199-A37B-5FAC-F842-3A6A47ED1826}"/>
                </a:ext>
              </a:extLst>
            </p:cNvPr>
            <p:cNvSpPr txBox="1"/>
            <p:nvPr/>
          </p:nvSpPr>
          <p:spPr>
            <a:xfrm>
              <a:off x="2377816" y="34685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1EB236-38F5-980A-40BD-E743ED91E558}"/>
                </a:ext>
              </a:extLst>
            </p:cNvPr>
            <p:cNvSpPr txBox="1"/>
            <p:nvPr/>
          </p:nvSpPr>
          <p:spPr>
            <a:xfrm>
              <a:off x="3676628" y="346852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0777C3-D349-30DC-1E27-D645CA8B336D}"/>
                </a:ext>
              </a:extLst>
            </p:cNvPr>
            <p:cNvSpPr txBox="1"/>
            <p:nvPr/>
          </p:nvSpPr>
          <p:spPr>
            <a:xfrm>
              <a:off x="4988985" y="346852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D1A2F2-792B-F48F-F288-5109B9B18B52}"/>
                </a:ext>
              </a:extLst>
            </p:cNvPr>
            <p:cNvSpPr txBox="1"/>
            <p:nvPr/>
          </p:nvSpPr>
          <p:spPr>
            <a:xfrm>
              <a:off x="6301342" y="346852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CC66AB-630B-9E8D-0CED-ED5C1C5D714F}"/>
                </a:ext>
              </a:extLst>
            </p:cNvPr>
            <p:cNvSpPr txBox="1"/>
            <p:nvPr/>
          </p:nvSpPr>
          <p:spPr>
            <a:xfrm>
              <a:off x="7613699" y="346852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9BCEA7-B7DC-AEB0-3386-A94CFD0302BA}"/>
                </a:ext>
              </a:extLst>
            </p:cNvPr>
            <p:cNvSpPr txBox="1"/>
            <p:nvPr/>
          </p:nvSpPr>
          <p:spPr>
            <a:xfrm>
              <a:off x="8926056" y="346852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773CEB-6DCE-B3F1-CFE0-3AFDB0C3B227}"/>
                </a:ext>
              </a:extLst>
            </p:cNvPr>
            <p:cNvSpPr txBox="1"/>
            <p:nvPr/>
          </p:nvSpPr>
          <p:spPr>
            <a:xfrm>
              <a:off x="10238413" y="346852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AAE7FA-7FA1-B084-D7D3-020D298A6389}"/>
              </a:ext>
            </a:extLst>
          </p:cNvPr>
          <p:cNvGrpSpPr/>
          <p:nvPr/>
        </p:nvGrpSpPr>
        <p:grpSpPr>
          <a:xfrm>
            <a:off x="963444" y="2564882"/>
            <a:ext cx="10084120" cy="1177400"/>
            <a:chOff x="917724" y="2089257"/>
            <a:chExt cx="10084120" cy="1177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84C08E3-8556-392D-A241-E977EEE40108}"/>
                </a:ext>
              </a:extLst>
            </p:cNvPr>
            <p:cNvGrpSpPr/>
            <p:nvPr/>
          </p:nvGrpSpPr>
          <p:grpSpPr>
            <a:xfrm>
              <a:off x="1682054" y="2089257"/>
              <a:ext cx="9319790" cy="1177400"/>
              <a:chOff x="1682054" y="4946393"/>
              <a:chExt cx="9319790" cy="117740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8B49064-2D64-4147-1356-A29104C492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2054" y="5616978"/>
                <a:ext cx="93197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4314CB2-93AA-2646-9989-8920FCD6B530}"/>
                  </a:ext>
                </a:extLst>
              </p:cNvPr>
              <p:cNvCxnSpPr/>
              <p:nvPr/>
            </p:nvCxnSpPr>
            <p:spPr>
              <a:xfrm>
                <a:off x="1682054" y="5421850"/>
                <a:ext cx="0" cy="371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2BEC9B5-78D1-DCC8-2687-C57DDB608DF9}"/>
                  </a:ext>
                </a:extLst>
              </p:cNvPr>
              <p:cNvCxnSpPr/>
              <p:nvPr/>
            </p:nvCxnSpPr>
            <p:spPr>
              <a:xfrm>
                <a:off x="2650242" y="5421850"/>
                <a:ext cx="0" cy="371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8238B47-B58B-C0FD-4D65-6B5A534D10E3}"/>
                  </a:ext>
                </a:extLst>
              </p:cNvPr>
              <p:cNvCxnSpPr/>
              <p:nvPr/>
            </p:nvCxnSpPr>
            <p:spPr>
              <a:xfrm>
                <a:off x="5396755" y="5421850"/>
                <a:ext cx="0" cy="371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292DE16-258A-F502-A842-FEECFEB2C4FA}"/>
                  </a:ext>
                </a:extLst>
              </p:cNvPr>
              <p:cNvCxnSpPr/>
              <p:nvPr/>
            </p:nvCxnSpPr>
            <p:spPr>
              <a:xfrm>
                <a:off x="6096000" y="5430998"/>
                <a:ext cx="0" cy="371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ED1925C-4579-98ED-F309-3993904284AC}"/>
                  </a:ext>
                </a:extLst>
              </p:cNvPr>
              <p:cNvCxnSpPr/>
              <p:nvPr/>
            </p:nvCxnSpPr>
            <p:spPr>
              <a:xfrm>
                <a:off x="6868846" y="5421850"/>
                <a:ext cx="0" cy="371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8AAEBA8-0F35-3C00-14FB-6CD76478C7C2}"/>
                  </a:ext>
                </a:extLst>
              </p:cNvPr>
              <p:cNvCxnSpPr/>
              <p:nvPr/>
            </p:nvCxnSpPr>
            <p:spPr>
              <a:xfrm>
                <a:off x="7633177" y="5421850"/>
                <a:ext cx="0" cy="371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B99230F-3055-77B5-AE24-94EE06AAEE5D}"/>
                  </a:ext>
                </a:extLst>
              </p:cNvPr>
              <p:cNvCxnSpPr/>
              <p:nvPr/>
            </p:nvCxnSpPr>
            <p:spPr>
              <a:xfrm>
                <a:off x="10753871" y="5421850"/>
                <a:ext cx="0" cy="371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DDC83C3-9C3A-C272-CB2F-F234ABC7377E}"/>
                  </a:ext>
                </a:extLst>
              </p:cNvPr>
              <p:cNvCxnSpPr/>
              <p:nvPr/>
            </p:nvCxnSpPr>
            <p:spPr>
              <a:xfrm>
                <a:off x="1682054" y="5266373"/>
                <a:ext cx="968188" cy="0"/>
              </a:xfrm>
              <a:prstGeom prst="straightConnector1">
                <a:avLst/>
              </a:prstGeom>
              <a:ln w="28575">
                <a:solidFill>
                  <a:srgbClr val="F99DA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07EE35-D1EB-10E6-CD23-730FC83E4787}"/>
                  </a:ext>
                </a:extLst>
              </p:cNvPr>
              <p:cNvSpPr txBox="1"/>
              <p:nvPr/>
            </p:nvSpPr>
            <p:spPr>
              <a:xfrm>
                <a:off x="1768018" y="4946393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Cardiac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84034A1-2323-EA96-7554-926522440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4306" y="5816016"/>
                <a:ext cx="2698385" cy="0"/>
              </a:xfrm>
              <a:prstGeom prst="straightConnector1">
                <a:avLst/>
              </a:prstGeom>
              <a:ln w="28575">
                <a:solidFill>
                  <a:srgbClr val="0096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DB212D-0C59-3CA2-3FC6-2C944C07CAE1}"/>
                  </a:ext>
                </a:extLst>
              </p:cNvPr>
              <p:cNvSpPr txBox="1"/>
              <p:nvPr/>
            </p:nvSpPr>
            <p:spPr>
              <a:xfrm>
                <a:off x="3613775" y="5816016"/>
                <a:ext cx="9509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Breathing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F5D55E-DBDB-EC24-816C-806CCC767038}"/>
                  </a:ext>
                </a:extLst>
              </p:cNvPr>
              <p:cNvSpPr txBox="1"/>
              <p:nvPr/>
            </p:nvSpPr>
            <p:spPr>
              <a:xfrm>
                <a:off x="5396755" y="4954601"/>
                <a:ext cx="741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Talking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C3113A-DD33-B729-F2E0-9FBA13BC5E8E}"/>
                  </a:ext>
                </a:extLst>
              </p:cNvPr>
              <p:cNvSpPr txBox="1"/>
              <p:nvPr/>
            </p:nvSpPr>
            <p:spPr>
              <a:xfrm>
                <a:off x="6088652" y="5816015"/>
                <a:ext cx="8107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Tapping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A97996C-3EB6-67E3-350B-E214F7A7B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0085" y="5278576"/>
                <a:ext cx="763092" cy="0"/>
              </a:xfrm>
              <a:prstGeom prst="straightConnector1">
                <a:avLst/>
              </a:prstGeom>
              <a:ln w="28575">
                <a:solidFill>
                  <a:srgbClr val="F99DA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350BA11-848F-E0E2-FACF-E90E45AA2E99}"/>
                  </a:ext>
                </a:extLst>
              </p:cNvPr>
              <p:cNvSpPr txBox="1"/>
              <p:nvPr/>
            </p:nvSpPr>
            <p:spPr>
              <a:xfrm>
                <a:off x="6856043" y="4958596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Cardiac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B7716CD-68A7-37F6-1B7E-B44C7C660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6564" y="5812107"/>
                <a:ext cx="2941383" cy="0"/>
              </a:xfrm>
              <a:prstGeom prst="straightConnector1">
                <a:avLst/>
              </a:prstGeom>
              <a:ln w="28575">
                <a:solidFill>
                  <a:srgbClr val="0096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3B95C0-5A38-03CA-2534-871A9737FD03}"/>
                  </a:ext>
                </a:extLst>
              </p:cNvPr>
              <p:cNvSpPr txBox="1"/>
              <p:nvPr/>
            </p:nvSpPr>
            <p:spPr>
              <a:xfrm>
                <a:off x="8863203" y="5812107"/>
                <a:ext cx="9509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Breathing</a:t>
                </a:r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E9FE5BA-6759-BA9D-3A6C-DE5E8BC5EAC0}"/>
                </a:ext>
              </a:extLst>
            </p:cNvPr>
            <p:cNvCxnSpPr>
              <a:cxnSpLocks/>
            </p:cNvCxnSpPr>
            <p:nvPr/>
          </p:nvCxnSpPr>
          <p:spPr>
            <a:xfrm>
              <a:off x="5396755" y="2406132"/>
              <a:ext cx="691897" cy="0"/>
            </a:xfrm>
            <a:prstGeom prst="straightConnector1">
              <a:avLst/>
            </a:prstGeom>
            <a:ln w="28575">
              <a:solidFill>
                <a:srgbClr val="D1CEC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20D5CE-66D9-5016-5790-59910AA2ADD5}"/>
                </a:ext>
              </a:extLst>
            </p:cNvPr>
            <p:cNvCxnSpPr>
              <a:cxnSpLocks/>
            </p:cNvCxnSpPr>
            <p:nvPr/>
          </p:nvCxnSpPr>
          <p:spPr>
            <a:xfrm>
              <a:off x="6138625" y="2948434"/>
              <a:ext cx="691897" cy="0"/>
            </a:xfrm>
            <a:prstGeom prst="straightConnector1">
              <a:avLst/>
            </a:prstGeom>
            <a:ln w="28575">
              <a:solidFill>
                <a:srgbClr val="D1CEC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38F798B-CCCA-D251-4635-244BDC159888}"/>
                </a:ext>
              </a:extLst>
            </p:cNvPr>
            <p:cNvSpPr txBox="1"/>
            <p:nvPr/>
          </p:nvSpPr>
          <p:spPr>
            <a:xfrm>
              <a:off x="917724" y="255610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Event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03FF1A0-56A8-C0AD-93F4-A1C82DAB5946}"/>
              </a:ext>
            </a:extLst>
          </p:cNvPr>
          <p:cNvSpPr txBox="1"/>
          <p:nvPr/>
        </p:nvSpPr>
        <p:spPr>
          <a:xfrm>
            <a:off x="382443" y="1072314"/>
            <a:ext cx="94316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Identify the regions in this sound file that corresponds to the breathing : </a:t>
            </a:r>
            <a:br>
              <a:rPr lang="en-US" sz="1800" dirty="0"/>
            </a:br>
            <a:r>
              <a:rPr lang="en-US" sz="1800" dirty="0"/>
              <a:t>- Targeted noise reduction</a:t>
            </a:r>
          </a:p>
          <a:p>
            <a:r>
              <a:rPr lang="en-US" dirty="0"/>
              <a:t>- Breathing features : Breathing intensity, Breathing rate</a:t>
            </a:r>
          </a:p>
          <a:p>
            <a:r>
              <a:rPr lang="en-US" sz="1800" dirty="0"/>
              <a:t>- Removal of </a:t>
            </a:r>
            <a:r>
              <a:rPr lang="en-US" dirty="0"/>
              <a:t>mechanical </a:t>
            </a:r>
            <a:r>
              <a:rPr lang="en-US" dirty="0" err="1"/>
              <a:t>tappings</a:t>
            </a:r>
            <a:endParaRPr lang="en-US" dirty="0"/>
          </a:p>
          <a:p>
            <a:r>
              <a:rPr lang="en-US" sz="1800" dirty="0"/>
              <a:t>- Integration with actuator</a:t>
            </a:r>
          </a:p>
        </p:txBody>
      </p:sp>
    </p:spTree>
    <p:extLst>
      <p:ext uri="{BB962C8B-B14F-4D97-AF65-F5344CB8AC3E}">
        <p14:creationId xmlns:p14="http://schemas.microsoft.com/office/powerpoint/2010/main" val="102875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itle 1">
            <a:extLst>
              <a:ext uri="{FF2B5EF4-FFF2-40B4-BE49-F238E27FC236}">
                <a16:creationId xmlns:a16="http://schemas.microsoft.com/office/drawing/2014/main" id="{015C65F0-D895-2274-D694-4F0E851A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</p:spPr>
        <p:txBody>
          <a:bodyPr/>
          <a:lstStyle/>
          <a:p>
            <a:r>
              <a:rPr lang="en-US" dirty="0"/>
              <a:t>Patient Study Overview - CHOA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A9FAA35-C9A6-3DEC-C3FD-2244469B4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27" y="1107908"/>
            <a:ext cx="10594008" cy="2486789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CE41C8A1-26F6-6160-9A98-0E7F8812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56" y="3857960"/>
            <a:ext cx="5543943" cy="24867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A0C234-B85E-FBB8-893E-1C5384A2DBE4}"/>
              </a:ext>
            </a:extLst>
          </p:cNvPr>
          <p:cNvSpPr txBox="1"/>
          <p:nvPr/>
        </p:nvSpPr>
        <p:spPr>
          <a:xfrm>
            <a:off x="7105514" y="3857960"/>
            <a:ext cx="400943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Number of Patients </a:t>
            </a:r>
            <a:r>
              <a:rPr lang="en-US" altLang="ko-KR" dirty="0"/>
              <a:t>: 10</a:t>
            </a:r>
          </a:p>
          <a:p>
            <a:endParaRPr lang="en-US" altLang="ko-KR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Age Range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17</a:t>
            </a:r>
          </a:p>
          <a:p>
            <a:endParaRPr lang="en-US" altLang="ko-KR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Data Collected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sz="1600" dirty="0"/>
              <a:t>  1)</a:t>
            </a:r>
            <a:r>
              <a:rPr lang="ko-KR" altLang="en-US" sz="1600" dirty="0"/>
              <a:t> </a:t>
            </a:r>
            <a:r>
              <a:rPr lang="en-US" altLang="ko-KR" sz="1600" dirty="0"/>
              <a:t>Auscultation recordings</a:t>
            </a:r>
            <a:br>
              <a:rPr lang="en-US" altLang="ko-KR" sz="1600" dirty="0"/>
            </a:br>
            <a:r>
              <a:rPr lang="en-US" altLang="ko-KR" sz="1600" dirty="0"/>
              <a:t>  2) Medication prescription information</a:t>
            </a:r>
            <a:br>
              <a:rPr lang="en-US" altLang="ko-KR" sz="1600" dirty="0"/>
            </a:br>
            <a:r>
              <a:rPr lang="en-US" altLang="ko-KR" sz="1600" dirty="0"/>
              <a:t>  3)</a:t>
            </a:r>
            <a:r>
              <a:rPr lang="ko-KR" altLang="en-US" sz="1600" dirty="0"/>
              <a:t> </a:t>
            </a:r>
            <a:r>
              <a:rPr lang="en-US" altLang="ko-KR" sz="1600" dirty="0"/>
              <a:t>Clinical evaluation (CRS score)</a:t>
            </a:r>
            <a:br>
              <a:rPr lang="en-US" altLang="ko-KR" sz="1600" dirty="0"/>
            </a:br>
            <a:endParaRPr lang="en-US" altLang="ko-KR" sz="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ML applications</a:t>
            </a:r>
            <a:r>
              <a:rPr lang="ko-KR" altLang="en-US" b="1" dirty="0"/>
              <a:t> 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sz="1600" dirty="0"/>
              <a:t>1)</a:t>
            </a:r>
            <a:r>
              <a:rPr lang="ko-KR" altLang="en-US" sz="1600" dirty="0"/>
              <a:t> </a:t>
            </a:r>
            <a:r>
              <a:rPr lang="en-US" altLang="ko-KR" sz="1600" dirty="0"/>
              <a:t>Diagnostic classification</a:t>
            </a:r>
            <a:br>
              <a:rPr lang="en-US" altLang="ko-KR" sz="1600" dirty="0"/>
            </a:br>
            <a:r>
              <a:rPr lang="en-US" altLang="ko-KR" sz="1600" dirty="0"/>
              <a:t>  2)</a:t>
            </a:r>
            <a:r>
              <a:rPr lang="ko-KR" altLang="en-US" sz="1600" dirty="0"/>
              <a:t> </a:t>
            </a:r>
            <a:r>
              <a:rPr lang="en-US" altLang="ko-KR" sz="1600" dirty="0"/>
              <a:t>Prediction of progress</a:t>
            </a:r>
            <a:endParaRPr lang="en-US" altLang="ko-KR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CC2A597-5651-F388-3198-23325E3E4AE2}"/>
              </a:ext>
            </a:extLst>
          </p:cNvPr>
          <p:cNvSpPr/>
          <p:nvPr/>
        </p:nvSpPr>
        <p:spPr>
          <a:xfrm>
            <a:off x="6464538" y="4068096"/>
            <a:ext cx="406908" cy="2276654"/>
          </a:xfrm>
          <a:prstGeom prst="rightBrace">
            <a:avLst>
              <a:gd name="adj1" fmla="val 8333"/>
              <a:gd name="adj2" fmla="val 47115"/>
            </a:avLst>
          </a:prstGeom>
          <a:ln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4758E64E-DCFC-1B6F-4352-A863157B3CF9}"/>
              </a:ext>
            </a:extLst>
          </p:cNvPr>
          <p:cNvGrpSpPr/>
          <p:nvPr/>
        </p:nvGrpSpPr>
        <p:grpSpPr>
          <a:xfrm>
            <a:off x="702773" y="1248276"/>
            <a:ext cx="10349968" cy="3958151"/>
            <a:chOff x="267208" y="1114667"/>
            <a:chExt cx="11306233" cy="4323856"/>
          </a:xfrm>
        </p:grpSpPr>
        <p:graphicFrame>
          <p:nvGraphicFramePr>
            <p:cNvPr id="32" name="내용 개체 틀 6">
              <a:extLst>
                <a:ext uri="{FF2B5EF4-FFF2-40B4-BE49-F238E27FC236}">
                  <a16:creationId xmlns:a16="http://schemas.microsoft.com/office/drawing/2014/main" id="{B20502E9-637E-06DD-1E88-606548DA2F6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67208" y="3783347"/>
            <a:ext cx="1717010" cy="1655176"/>
          </p:xfrm>
          <a:graphic>
            <a:graphicData uri="http://schemas.openxmlformats.org/drawingml/2006/table">
              <a:tbl>
                <a:tblPr>
                  <a:tableStyleId>{793D81CF-94F2-401A-BA57-92F5A7B2D0C5}</a:tableStyleId>
                </a:tblPr>
                <a:tblGrid>
                  <a:gridCol w="987236">
                    <a:extLst>
                      <a:ext uri="{9D8B030D-6E8A-4147-A177-3AD203B41FA5}">
                        <a16:colId xmlns:a16="http://schemas.microsoft.com/office/drawing/2014/main" val="3953582516"/>
                      </a:ext>
                    </a:extLst>
                  </a:gridCol>
                  <a:gridCol w="584552">
                    <a:extLst>
                      <a:ext uri="{9D8B030D-6E8A-4147-A177-3AD203B41FA5}">
                        <a16:colId xmlns:a16="http://schemas.microsoft.com/office/drawing/2014/main" val="3922063381"/>
                      </a:ext>
                    </a:extLst>
                  </a:gridCol>
                </a:tblGrid>
                <a:tr h="196359">
                  <a:tc>
                    <a:txBody>
                      <a:bodyPr/>
                      <a:lstStyle/>
                      <a:p>
                        <a:r>
                          <a:rPr lang="en" sz="900" b="0" i="0" dirty="0">
                            <a:effectLst/>
                            <a:latin typeface="Roboto" panose="02000000000000000000" pitchFamily="2" charset="0"/>
                          </a:rPr>
                          <a:t>Dataset</a:t>
                        </a:r>
                      </a:p>
                    </a:txBody>
                    <a:tcPr marL="58822" marR="58822" marT="27149" marB="27149" anchor="ctr"/>
                  </a:tc>
                  <a:tc>
                    <a:txBody>
                      <a:bodyPr/>
                      <a:lstStyle/>
                      <a:p>
                        <a:r>
                          <a:rPr lang="en" sz="900" b="0" i="0" dirty="0">
                            <a:effectLst/>
                            <a:latin typeface="Roboto" panose="02000000000000000000" pitchFamily="2" charset="0"/>
                          </a:rPr>
                          <a:t>Source</a:t>
                        </a:r>
                      </a:p>
                    </a:txBody>
                    <a:tcPr marL="58822" marR="58822" marT="27149" marB="27149" anchor="ctr"/>
                  </a:tc>
                  <a:extLst>
                    <a:ext uri="{0D108BD9-81ED-4DB2-BD59-A6C34878D82A}">
                      <a16:rowId xmlns:a16="http://schemas.microsoft.com/office/drawing/2014/main" val="2559964553"/>
                    </a:ext>
                  </a:extLst>
                </a:tr>
                <a:tr h="196359">
                  <a:tc>
                    <a:txBody>
                      <a:bodyPr/>
                      <a:lstStyle/>
                      <a:p>
                        <a:r>
                          <a:rPr lang="en" sz="900" b="0" i="0" dirty="0">
                            <a:effectLst/>
                            <a:latin typeface="Roboto" panose="02000000000000000000" pitchFamily="2" charset="0"/>
                          </a:rPr>
                          <a:t>ICBHI 2017</a:t>
                        </a:r>
                      </a:p>
                    </a:txBody>
                    <a:tcPr marL="58822" marR="58822" marT="27149" marB="27149" anchor="ctr"/>
                  </a:tc>
                  <a:tc>
                    <a:txBody>
                      <a:bodyPr/>
                      <a:lstStyle/>
                      <a:p>
                        <a:r>
                          <a:rPr lang="en-US" altLang="ko-KR" sz="900" b="0" i="0" dirty="0">
                            <a:effectLst/>
                            <a:latin typeface="Roboto" panose="02000000000000000000" pitchFamily="2" charset="0"/>
                          </a:rPr>
                          <a:t>ICBHI</a:t>
                        </a:r>
                        <a:endParaRPr lang="ko-KR" altLang="en-US" sz="900" dirty="0">
                          <a:effectLst/>
                        </a:endParaRPr>
                      </a:p>
                    </a:txBody>
                    <a:tcPr marL="58822" marR="58822" marT="27149" marB="27149" anchor="ctr"/>
                  </a:tc>
                  <a:extLst>
                    <a:ext uri="{0D108BD9-81ED-4DB2-BD59-A6C34878D82A}">
                      <a16:rowId xmlns:a16="http://schemas.microsoft.com/office/drawing/2014/main" val="2315919080"/>
                    </a:ext>
                  </a:extLst>
                </a:tr>
                <a:tr h="196359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" altLang="ko-KR" sz="900" b="0" i="0" dirty="0" err="1">
                            <a:effectLst/>
                            <a:latin typeface="Roboto" panose="02000000000000000000" pitchFamily="2" charset="0"/>
                          </a:rPr>
                          <a:t>HF_Lung</a:t>
                        </a:r>
                        <a:endParaRPr lang="en" altLang="ko-KR" sz="900" b="0" i="0" dirty="0">
                          <a:effectLst/>
                          <a:latin typeface="Roboto" panose="02000000000000000000" pitchFamily="2" charset="0"/>
                        </a:endParaRPr>
                      </a:p>
                    </a:txBody>
                    <a:tcPr marL="58822" marR="58822" marT="27149" marB="27149" anchor="ctr"/>
                  </a:tc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900" b="0" i="0" dirty="0">
                            <a:effectLst/>
                            <a:latin typeface="Roboto" panose="02000000000000000000" pitchFamily="2" charset="0"/>
                          </a:rPr>
                          <a:t>TSECC</a:t>
                        </a:r>
                        <a:endParaRPr lang="ko-KR" altLang="en-US" sz="900" dirty="0">
                          <a:effectLst/>
                        </a:endParaRPr>
                      </a:p>
                    </a:txBody>
                    <a:tcPr marL="58822" marR="58822" marT="27149" marB="27149" anchor="ctr"/>
                  </a:tc>
                  <a:extLst>
                    <a:ext uri="{0D108BD9-81ED-4DB2-BD59-A6C34878D82A}">
                      <a16:rowId xmlns:a16="http://schemas.microsoft.com/office/drawing/2014/main" val="3980142885"/>
                    </a:ext>
                  </a:extLst>
                </a:tr>
                <a:tr h="196359">
                  <a:tc>
                    <a:txBody>
                      <a:bodyPr/>
                      <a:lstStyle/>
                      <a:p>
                        <a:r>
                          <a:rPr lang="en" sz="900" b="0" i="0" dirty="0">
                            <a:effectLst/>
                            <a:latin typeface="Roboto" panose="02000000000000000000" pitchFamily="2" charset="0"/>
                          </a:rPr>
                          <a:t>KAUH</a:t>
                        </a:r>
                      </a:p>
                    </a:txBody>
                    <a:tcPr marL="58822" marR="58822" marT="27149" marB="27149" anchor="ctr"/>
                  </a:tc>
                  <a:tc>
                    <a:txBody>
                      <a:bodyPr/>
                      <a:lstStyle/>
                      <a:p>
                        <a:r>
                          <a:rPr lang="en" sz="900" b="0" i="0" dirty="0">
                            <a:effectLst/>
                            <a:latin typeface="Roboto" panose="02000000000000000000" pitchFamily="2" charset="0"/>
                          </a:rPr>
                          <a:t>KAUH</a:t>
                        </a:r>
                      </a:p>
                    </a:txBody>
                    <a:tcPr marL="58822" marR="58822" marT="27149" marB="27149" anchor="ctr"/>
                  </a:tc>
                  <a:extLst>
                    <a:ext uri="{0D108BD9-81ED-4DB2-BD59-A6C34878D82A}">
                      <a16:rowId xmlns:a16="http://schemas.microsoft.com/office/drawing/2014/main" val="2618609273"/>
                    </a:ext>
                  </a:extLst>
                </a:tr>
                <a:tr h="33703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" altLang="ko-KR" sz="900" b="0" i="0" dirty="0">
                            <a:effectLst/>
                            <a:latin typeface="Roboto" panose="02000000000000000000" pitchFamily="2" charset="0"/>
                          </a:rPr>
                          <a:t>Pulmonary (Lungs) Sound</a:t>
                        </a:r>
                      </a:p>
                    </a:txBody>
                    <a:tcPr marL="58822" marR="58822" marT="27149" marB="27149" anchor="ctr"/>
                  </a:tc>
                  <a:tc>
                    <a:txBody>
                      <a:bodyPr/>
                      <a:lstStyle/>
                      <a:p>
                        <a:r>
                          <a:rPr lang="en-US" altLang="ko-KR" sz="900" b="0" i="0" dirty="0">
                            <a:effectLst/>
                            <a:latin typeface="Roboto" panose="02000000000000000000" pitchFamily="2" charset="0"/>
                          </a:rPr>
                          <a:t>Fortis</a:t>
                        </a:r>
                        <a:endParaRPr lang="ko-KR" altLang="en-US" sz="900" dirty="0">
                          <a:effectLst/>
                        </a:endParaRPr>
                      </a:p>
                    </a:txBody>
                    <a:tcPr marL="58822" marR="58822" marT="27149" marB="27149" anchor="ctr"/>
                  </a:tc>
                  <a:extLst>
                    <a:ext uri="{0D108BD9-81ED-4DB2-BD59-A6C34878D82A}">
                      <a16:rowId xmlns:a16="http://schemas.microsoft.com/office/drawing/2014/main" val="2024679915"/>
                    </a:ext>
                  </a:extLst>
                </a:tr>
                <a:tr h="196359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" sz="900" b="0" i="0" dirty="0" err="1">
                            <a:effectLst/>
                            <a:latin typeface="Roboto" panose="02000000000000000000" pitchFamily="2" charset="0"/>
                          </a:rPr>
                          <a:t>SPRSounds</a:t>
                        </a:r>
                        <a:endParaRPr lang="en" sz="900" dirty="0">
                          <a:effectLst/>
                        </a:endParaRPr>
                      </a:p>
                    </a:txBody>
                    <a:tcPr marL="58822" marR="58822" marT="27149" marB="27149" anchor="ctr"/>
                  </a:tc>
                  <a:tc>
                    <a:txBody>
                      <a:bodyPr/>
                      <a:lstStyle/>
                      <a:p>
                        <a:r>
                          <a:rPr lang="en" sz="900" b="0" i="0" dirty="0" err="1">
                            <a:effectLst/>
                            <a:latin typeface="Roboto" panose="02000000000000000000" pitchFamily="2" charset="0"/>
                          </a:rPr>
                          <a:t>UoC</a:t>
                        </a:r>
                        <a:endParaRPr lang="en" sz="900" dirty="0">
                          <a:effectLst/>
                        </a:endParaRPr>
                      </a:p>
                    </a:txBody>
                    <a:tcPr marL="58822" marR="58822" marT="27149" marB="27149" anchor="ctr"/>
                  </a:tc>
                  <a:extLst>
                    <a:ext uri="{0D108BD9-81ED-4DB2-BD59-A6C34878D82A}">
                      <a16:rowId xmlns:a16="http://schemas.microsoft.com/office/drawing/2014/main" val="4245113864"/>
                    </a:ext>
                  </a:extLst>
                </a:tr>
                <a:tr h="196359">
                  <a:tc>
                    <a:txBody>
                      <a:bodyPr/>
                      <a:lstStyle/>
                      <a:p>
                        <a:r>
                          <a:rPr lang="en" sz="900" b="0" i="0" dirty="0" err="1">
                            <a:effectLst/>
                            <a:latin typeface="Roboto" panose="02000000000000000000" pitchFamily="2" charset="0"/>
                          </a:rPr>
                          <a:t>Coswara</a:t>
                        </a:r>
                        <a:endParaRPr lang="en" sz="900" b="0" i="0" dirty="0">
                          <a:effectLst/>
                          <a:latin typeface="Roboto" panose="02000000000000000000" pitchFamily="2" charset="0"/>
                        </a:endParaRPr>
                      </a:p>
                    </a:txBody>
                    <a:tcPr marL="58822" marR="58822" marT="27149" marB="27149" anchor="ctr"/>
                  </a:tc>
                  <a:tc>
                    <a:txBody>
                      <a:bodyPr/>
                      <a:lstStyle/>
                      <a:p>
                        <a:r>
                          <a:rPr lang="en" sz="900" b="0" i="0" dirty="0">
                            <a:effectLst/>
                            <a:latin typeface="Roboto" panose="02000000000000000000" pitchFamily="2" charset="0"/>
                          </a:rPr>
                          <a:t>IISc</a:t>
                        </a:r>
                      </a:p>
                    </a:txBody>
                    <a:tcPr marL="58822" marR="58822" marT="27149" marB="27149" anchor="ctr"/>
                  </a:tc>
                  <a:extLst>
                    <a:ext uri="{0D108BD9-81ED-4DB2-BD59-A6C34878D82A}">
                      <a16:rowId xmlns:a16="http://schemas.microsoft.com/office/drawing/2014/main" val="233036200"/>
                    </a:ext>
                  </a:extLst>
                </a:tr>
              </a:tbl>
            </a:graphicData>
          </a:graphic>
        </p:graphicFrame>
        <p:grpSp>
          <p:nvGrpSpPr>
            <p:cNvPr id="5" name="그룹 1105">
              <a:extLst>
                <a:ext uri="{FF2B5EF4-FFF2-40B4-BE49-F238E27FC236}">
                  <a16:creationId xmlns:a16="http://schemas.microsoft.com/office/drawing/2014/main" id="{695B24A2-0BEC-0307-B42B-AB0AB06FE923}"/>
                </a:ext>
              </a:extLst>
            </p:cNvPr>
            <p:cNvGrpSpPr/>
            <p:nvPr/>
          </p:nvGrpSpPr>
          <p:grpSpPr>
            <a:xfrm>
              <a:off x="475103" y="1162125"/>
              <a:ext cx="10974952" cy="2412486"/>
              <a:chOff x="776432" y="4299693"/>
              <a:chExt cx="8596090" cy="1937573"/>
            </a:xfrm>
          </p:grpSpPr>
          <p:sp>
            <p:nvSpPr>
              <p:cNvPr id="6" name="모서리가 둥근 직사각형 1047">
                <a:extLst>
                  <a:ext uri="{FF2B5EF4-FFF2-40B4-BE49-F238E27FC236}">
                    <a16:creationId xmlns:a16="http://schemas.microsoft.com/office/drawing/2014/main" id="{841EF62A-E8A1-A24F-2B8C-CF97CC14A70B}"/>
                  </a:ext>
                </a:extLst>
              </p:cNvPr>
              <p:cNvSpPr/>
              <p:nvPr/>
            </p:nvSpPr>
            <p:spPr>
              <a:xfrm>
                <a:off x="8042792" y="4308402"/>
                <a:ext cx="1329730" cy="1889763"/>
              </a:xfrm>
              <a:prstGeom prst="roundRect">
                <a:avLst>
                  <a:gd name="adj" fmla="val 1368"/>
                </a:avLst>
              </a:prstGeom>
              <a:solidFill>
                <a:srgbClr val="F2F2F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00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  <p:pic>
            <p:nvPicPr>
              <p:cNvPr id="7" name="그림 1040" descr="스크린샷, 텍스트, 도표, 라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2FCE0760-922C-B2BF-F3D5-AD33B7FFB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80168" t="33550" r="12481" b="50289"/>
              <a:stretch/>
            </p:blipFill>
            <p:spPr>
              <a:xfrm>
                <a:off x="8280230" y="4860235"/>
                <a:ext cx="816665" cy="447855"/>
              </a:xfrm>
              <a:prstGeom prst="rect">
                <a:avLst/>
              </a:prstGeom>
            </p:spPr>
          </p:pic>
          <p:pic>
            <p:nvPicPr>
              <p:cNvPr id="8" name="그림 1048" descr="스크린샷, 텍스트, 도표, 라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46A122F8-9B40-E6DF-623D-DEE40BC1C2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105" t="4591" r="25971" b="16602"/>
              <a:stretch/>
            </p:blipFill>
            <p:spPr>
              <a:xfrm>
                <a:off x="776432" y="4299693"/>
                <a:ext cx="7188104" cy="1937573"/>
              </a:xfrm>
              <a:prstGeom prst="rect">
                <a:avLst/>
              </a:prstGeom>
            </p:spPr>
          </p:pic>
          <p:sp>
            <p:nvSpPr>
              <p:cNvPr id="9" name="직사각형 1049">
                <a:extLst>
                  <a:ext uri="{FF2B5EF4-FFF2-40B4-BE49-F238E27FC236}">
                    <a16:creationId xmlns:a16="http://schemas.microsoft.com/office/drawing/2014/main" id="{D8CA90B8-682F-C95E-DD26-1A01C4E05692}"/>
                  </a:ext>
                </a:extLst>
              </p:cNvPr>
              <p:cNvSpPr/>
              <p:nvPr/>
            </p:nvSpPr>
            <p:spPr>
              <a:xfrm>
                <a:off x="4974077" y="4410857"/>
                <a:ext cx="2557663" cy="15957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00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  <p:sp>
            <p:nvSpPr>
              <p:cNvPr id="10" name="직사각형 1050">
                <a:extLst>
                  <a:ext uri="{FF2B5EF4-FFF2-40B4-BE49-F238E27FC236}">
                    <a16:creationId xmlns:a16="http://schemas.microsoft.com/office/drawing/2014/main" id="{786709A3-87DF-F4A5-E42A-1AE564E460F0}"/>
                  </a:ext>
                </a:extLst>
              </p:cNvPr>
              <p:cNvSpPr/>
              <p:nvPr/>
            </p:nvSpPr>
            <p:spPr>
              <a:xfrm>
                <a:off x="1059536" y="4404075"/>
                <a:ext cx="2557663" cy="15957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00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  <p:cxnSp>
            <p:nvCxnSpPr>
              <p:cNvPr id="11" name="직선 연결선[R] 1082">
                <a:extLst>
                  <a:ext uri="{FF2B5EF4-FFF2-40B4-BE49-F238E27FC236}">
                    <a16:creationId xmlns:a16="http://schemas.microsoft.com/office/drawing/2014/main" id="{9C44CD60-3820-50A2-95D0-0CDAA5ACF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3774" y="4589184"/>
                <a:ext cx="33020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085">
                <a:extLst>
                  <a:ext uri="{FF2B5EF4-FFF2-40B4-BE49-F238E27FC236}">
                    <a16:creationId xmlns:a16="http://schemas.microsoft.com/office/drawing/2014/main" id="{1F7F9C88-85E7-8945-922E-0FDE88ED3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5821" y="4589010"/>
                <a:ext cx="0" cy="1974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A26EC4-713D-5354-3E9A-FCEFCE3D81B0}"/>
                  </a:ext>
                </a:extLst>
              </p:cNvPr>
              <p:cNvSpPr txBox="1"/>
              <p:nvPr/>
            </p:nvSpPr>
            <p:spPr>
              <a:xfrm>
                <a:off x="1095786" y="4354300"/>
                <a:ext cx="2712909" cy="213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굴림" panose="020B0600000101010101" pitchFamily="34" charset="-127"/>
                    <a:cs typeface="+mn-cs"/>
                  </a:rPr>
                  <a:t>Sample Pair Generation</a:t>
                </a:r>
                <a:endParaRPr kumimoji="1" lang="ko-KR" altLang="en-US" sz="120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90A0F6-CCF9-ED5E-3A5D-3E6BAB16C216}"/>
                  </a:ext>
                </a:extLst>
              </p:cNvPr>
              <p:cNvSpPr txBox="1"/>
              <p:nvPr/>
            </p:nvSpPr>
            <p:spPr>
              <a:xfrm>
                <a:off x="4950781" y="4347251"/>
                <a:ext cx="3685037" cy="213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굴림" panose="020B0600000101010101" pitchFamily="34" charset="-127"/>
                    <a:cs typeface="+mn-cs"/>
                  </a:rPr>
                  <a:t>Pre-training : Self-supervised learning</a:t>
                </a:r>
                <a:endParaRPr kumimoji="1" lang="ko-KR" altLang="en-US" sz="120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endParaRPr>
              </a:p>
            </p:txBody>
          </p:sp>
        </p:grpSp>
        <p:cxnSp>
          <p:nvCxnSpPr>
            <p:cNvPr id="15" name="직선 화살표 연결선 61">
              <a:extLst>
                <a:ext uri="{FF2B5EF4-FFF2-40B4-BE49-F238E27FC236}">
                  <a16:creationId xmlns:a16="http://schemas.microsoft.com/office/drawing/2014/main" id="{149C04C8-2C2C-9623-3813-D41D40314977}"/>
                </a:ext>
              </a:extLst>
            </p:cNvPr>
            <p:cNvCxnSpPr>
              <a:cxnSpLocks/>
            </p:cNvCxnSpPr>
            <p:nvPr/>
          </p:nvCxnSpPr>
          <p:spPr>
            <a:xfrm>
              <a:off x="6930269" y="4687236"/>
              <a:ext cx="429390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4" descr="Deep learning - Free electronics icons">
              <a:extLst>
                <a:ext uri="{FF2B5EF4-FFF2-40B4-BE49-F238E27FC236}">
                  <a16:creationId xmlns:a16="http://schemas.microsoft.com/office/drawing/2014/main" id="{C18E23D5-58B8-EECC-166A-EB607C66E9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0950" y="4353391"/>
              <a:ext cx="864031" cy="7988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697FDD-F014-385E-36C2-B855269F79AF}"/>
                </a:ext>
              </a:extLst>
            </p:cNvPr>
            <p:cNvSpPr txBox="1"/>
            <p:nvPr/>
          </p:nvSpPr>
          <p:spPr>
            <a:xfrm>
              <a:off x="3003919" y="4761067"/>
              <a:ext cx="1460642" cy="571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dirty="0">
                  <a:solidFill>
                    <a:srgbClr val="FF0000"/>
                  </a:solidFill>
                  <a:latin typeface="Roboto" panose="02000000000000000000" pitchFamily="2" charset="0"/>
                  <a:ea typeface="굴림" panose="020B0600000101010101" pitchFamily="34" charset="-127"/>
                </a:rPr>
                <a:t>Clinical audio data</a:t>
              </a:r>
              <a:endParaRPr kumimoji="1" lang="ko-KR" altLang="en-US" sz="1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  <p:cxnSp>
          <p:nvCxnSpPr>
            <p:cNvPr id="18" name="직선 화살표 연결선 1032">
              <a:extLst>
                <a:ext uri="{FF2B5EF4-FFF2-40B4-BE49-F238E27FC236}">
                  <a16:creationId xmlns:a16="http://schemas.microsoft.com/office/drawing/2014/main" id="{118C853F-D57B-E945-869E-565EB94A5802}"/>
                </a:ext>
              </a:extLst>
            </p:cNvPr>
            <p:cNvCxnSpPr/>
            <p:nvPr/>
          </p:nvCxnSpPr>
          <p:spPr>
            <a:xfrm>
              <a:off x="4316264" y="4687236"/>
              <a:ext cx="740600" cy="0"/>
            </a:xfrm>
            <a:prstGeom prst="straightConnector1">
              <a:avLst/>
            </a:prstGeom>
            <a:ln w="2857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6" descr="Data storage - Free multimedia icons">
              <a:extLst>
                <a:ext uri="{FF2B5EF4-FFF2-40B4-BE49-F238E27FC236}">
                  <a16:creationId xmlns:a16="http://schemas.microsoft.com/office/drawing/2014/main" id="{6BBC5429-274A-A0BA-79DD-2D53929C9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4617" y="4082696"/>
              <a:ext cx="740602" cy="684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직선 화살표 연결선 1035">
              <a:extLst>
                <a:ext uri="{FF2B5EF4-FFF2-40B4-BE49-F238E27FC236}">
                  <a16:creationId xmlns:a16="http://schemas.microsoft.com/office/drawing/2014/main" id="{16637EE4-7042-9FAB-5DFF-C0E791DC67C7}"/>
                </a:ext>
              </a:extLst>
            </p:cNvPr>
            <p:cNvCxnSpPr>
              <a:cxnSpLocks/>
            </p:cNvCxnSpPr>
            <p:nvPr/>
          </p:nvCxnSpPr>
          <p:spPr>
            <a:xfrm>
              <a:off x="8686380" y="4619162"/>
              <a:ext cx="785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1044">
              <a:extLst>
                <a:ext uri="{FF2B5EF4-FFF2-40B4-BE49-F238E27FC236}">
                  <a16:creationId xmlns:a16="http://schemas.microsoft.com/office/drawing/2014/main" id="{E90BCC8B-86CC-4F9C-5CCC-24A37219FACB}"/>
                </a:ext>
              </a:extLst>
            </p:cNvPr>
            <p:cNvSpPr/>
            <p:nvPr/>
          </p:nvSpPr>
          <p:spPr>
            <a:xfrm>
              <a:off x="5136127" y="4315355"/>
              <a:ext cx="3397801" cy="881388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22" name="모서리가 둥근 직사각형 1053">
              <a:extLst>
                <a:ext uri="{FF2B5EF4-FFF2-40B4-BE49-F238E27FC236}">
                  <a16:creationId xmlns:a16="http://schemas.microsoft.com/office/drawing/2014/main" id="{5A2E1904-4D44-4FB4-53E6-BB8E5E7A218B}"/>
                </a:ext>
              </a:extLst>
            </p:cNvPr>
            <p:cNvSpPr/>
            <p:nvPr/>
          </p:nvSpPr>
          <p:spPr>
            <a:xfrm>
              <a:off x="5203611" y="4359320"/>
              <a:ext cx="1654669" cy="730731"/>
            </a:xfrm>
            <a:prstGeom prst="roundRect">
              <a:avLst>
                <a:gd name="adj" fmla="val 12373"/>
              </a:avLst>
            </a:prstGeom>
            <a:solidFill>
              <a:srgbClr val="B7BEC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3B14D9-D644-82CA-197E-09280A28F1DB}"/>
                </a:ext>
              </a:extLst>
            </p:cNvPr>
            <p:cNvSpPr txBox="1"/>
            <p:nvPr/>
          </p:nvSpPr>
          <p:spPr>
            <a:xfrm>
              <a:off x="5232224" y="4489446"/>
              <a:ext cx="1545940" cy="502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Roboto" panose="02000000000000000000" pitchFamily="2" charset="0"/>
                  <a:ea typeface="굴림" panose="020B0600000101010101" pitchFamily="34" charset="-127"/>
                  <a:cs typeface="+mn-cs"/>
                </a:rPr>
                <a:t>Pr</a:t>
              </a:r>
              <a:r>
                <a:rPr kumimoji="1" lang="en-US" altLang="ko-KR" sz="1400" dirty="0">
                  <a:solidFill>
                    <a:prstClr val="black"/>
                  </a:solidFill>
                  <a:latin typeface="Roboto" panose="02000000000000000000" pitchFamily="2" charset="0"/>
                  <a:ea typeface="굴림" panose="020B0600000101010101" pitchFamily="34" charset="-127"/>
                </a:rPr>
                <a:t>e-trained Encoder</a:t>
              </a:r>
              <a:endParaRPr kumimoji="1" lang="ko-KR" altLang="en-US" sz="14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  <p:cxnSp>
          <p:nvCxnSpPr>
            <p:cNvPr id="24" name="꺾인 연결선[E] 1056">
              <a:extLst>
                <a:ext uri="{FF2B5EF4-FFF2-40B4-BE49-F238E27FC236}">
                  <a16:creationId xmlns:a16="http://schemas.microsoft.com/office/drawing/2014/main" id="{0CFBC6B8-E936-89D5-95F6-9956D7F47DFF}"/>
                </a:ext>
              </a:extLst>
            </p:cNvPr>
            <p:cNvCxnSpPr>
              <a:cxnSpLocks/>
              <a:stCxn id="7" idx="2"/>
              <a:endCxn id="22" idx="0"/>
            </p:cNvCxnSpPr>
            <p:nvPr/>
          </p:nvCxnSpPr>
          <p:spPr>
            <a:xfrm rot="5400000">
              <a:off x="7333067" y="1115567"/>
              <a:ext cx="1941633" cy="4545873"/>
            </a:xfrm>
            <a:prstGeom prst="bentConnector3">
              <a:avLst>
                <a:gd name="adj1" fmla="val 80534"/>
              </a:avLst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1466B2-0FE4-E872-2454-EEBE3CB1F8BC}"/>
                </a:ext>
              </a:extLst>
            </p:cNvPr>
            <p:cNvSpPr txBox="1"/>
            <p:nvPr/>
          </p:nvSpPr>
          <p:spPr>
            <a:xfrm>
              <a:off x="6096000" y="3690006"/>
              <a:ext cx="3668425" cy="295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dirty="0">
                  <a:solidFill>
                    <a:srgbClr val="ED7D31"/>
                  </a:solidFill>
                  <a:latin typeface="Roboto" panose="02000000000000000000" pitchFamily="2" charset="0"/>
                  <a:ea typeface="굴림" panose="020B0600000101010101" pitchFamily="34" charset="-127"/>
                </a:rPr>
                <a:t>Transfer learning / Fine-tuning</a:t>
              </a:r>
              <a:endParaRPr kumimoji="1" lang="ko-KR" altLang="en-US" sz="140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  <p:cxnSp>
          <p:nvCxnSpPr>
            <p:cNvPr id="26" name="직선 화살표 연결선 1063">
              <a:extLst>
                <a:ext uri="{FF2B5EF4-FFF2-40B4-BE49-F238E27FC236}">
                  <a16:creationId xmlns:a16="http://schemas.microsoft.com/office/drawing/2014/main" id="{B9E6C74D-BCA8-7AA9-F596-6DC212046285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42" y="3233372"/>
              <a:ext cx="0" cy="6595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1065">
              <a:extLst>
                <a:ext uri="{FF2B5EF4-FFF2-40B4-BE49-F238E27FC236}">
                  <a16:creationId xmlns:a16="http://schemas.microsoft.com/office/drawing/2014/main" id="{93DACB36-4368-028E-39E5-F8910BB9B07F}"/>
                </a:ext>
              </a:extLst>
            </p:cNvPr>
            <p:cNvSpPr/>
            <p:nvPr/>
          </p:nvSpPr>
          <p:spPr>
            <a:xfrm>
              <a:off x="475103" y="1114667"/>
              <a:ext cx="11098338" cy="2477474"/>
            </a:xfrm>
            <a:prstGeom prst="rect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8EC11D-96E8-22FD-2D0F-1EA4D07477CC}"/>
                </a:ext>
              </a:extLst>
            </p:cNvPr>
            <p:cNvSpPr txBox="1"/>
            <p:nvPr/>
          </p:nvSpPr>
          <p:spPr>
            <a:xfrm>
              <a:off x="9471835" y="4441658"/>
              <a:ext cx="1104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600" dirty="0">
                  <a:solidFill>
                    <a:srgbClr val="FF0000"/>
                  </a:solidFill>
                  <a:latin typeface="Roboto" panose="02000000000000000000" pitchFamily="2" charset="0"/>
                  <a:ea typeface="굴림" panose="020B0600000101010101" pitchFamily="34" charset="-127"/>
                </a:rPr>
                <a:t>Output</a:t>
              </a:r>
              <a:endParaRPr kumimoji="1" lang="ko-KR" altLang="en-US" sz="16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" panose="02000000000000000000" pitchFamily="2" charset="0"/>
                <a:ea typeface="굴림" panose="020B0600000101010101" pitchFamily="34" charset="-127"/>
                <a:cs typeface="+mn-cs"/>
              </a:endParaRPr>
            </a:p>
          </p:txBody>
        </p: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B82056F5-AC1A-B602-215C-F4267A02C07D}"/>
              </a:ext>
            </a:extLst>
          </p:cNvPr>
          <p:cNvGraphicFramePr>
            <a:graphicFrameLocks noGrp="1"/>
          </p:cNvGraphicFramePr>
          <p:nvPr/>
        </p:nvGraphicFramePr>
        <p:xfrm>
          <a:off x="3552327" y="5572264"/>
          <a:ext cx="6325538" cy="87686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721514">
                  <a:extLst>
                    <a:ext uri="{9D8B030D-6E8A-4147-A177-3AD203B41FA5}">
                      <a16:colId xmlns:a16="http://schemas.microsoft.com/office/drawing/2014/main" val="1985740546"/>
                    </a:ext>
                  </a:extLst>
                </a:gridCol>
                <a:gridCol w="2155659">
                  <a:extLst>
                    <a:ext uri="{9D8B030D-6E8A-4147-A177-3AD203B41FA5}">
                      <a16:colId xmlns:a16="http://schemas.microsoft.com/office/drawing/2014/main" val="4030634794"/>
                    </a:ext>
                  </a:extLst>
                </a:gridCol>
                <a:gridCol w="2448365">
                  <a:extLst>
                    <a:ext uri="{9D8B030D-6E8A-4147-A177-3AD203B41FA5}">
                      <a16:colId xmlns:a16="http://schemas.microsoft.com/office/drawing/2014/main" val="2432801442"/>
                    </a:ext>
                  </a:extLst>
                </a:gridCol>
              </a:tblGrid>
              <a:tr h="328228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Without pre-trained model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With pre-trained model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28230"/>
                  </a:ext>
                </a:extLst>
              </a:tr>
              <a:tr h="2104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Size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136K samples, 400+ hours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</a:rPr>
                        <a:t>K</a:t>
                      </a:r>
                      <a:r>
                        <a:rPr lang="en" altLang="ko-KR" sz="1200" dirty="0">
                          <a:solidFill>
                            <a:srgbClr val="000000"/>
                          </a:solidFill>
                          <a:effectLst/>
                        </a:rPr>
                        <a:t> samples, </a:t>
                      </a:r>
                      <a:r>
                        <a:rPr lang="en" altLang="ko-KR" sz="1200" dirty="0">
                          <a:solidFill>
                            <a:srgbClr val="000000"/>
                          </a:solidFill>
                        </a:rPr>
                        <a:t>100</a:t>
                      </a:r>
                      <a:r>
                        <a:rPr lang="en" altLang="ko-KR" sz="1200" dirty="0">
                          <a:solidFill>
                            <a:srgbClr val="000000"/>
                          </a:solidFill>
                          <a:effectLst/>
                        </a:rPr>
                        <a:t>+ hours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4023"/>
                  </a:ext>
                </a:extLst>
              </a:tr>
              <a:tr h="1901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Performance (AUROC)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0.933 </a:t>
                      </a:r>
                      <a:r>
                        <a:rPr lang="en" altLang="ko-KR" sz="1200" dirty="0"/>
                        <a:t>± 0.005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0.954 </a:t>
                      </a:r>
                      <a:r>
                        <a:rPr lang="en" altLang="ko-KR" sz="1200" dirty="0"/>
                        <a:t>± 0.006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550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CAA5DBF0-1768-1769-4996-AF0C84B00CCA}"/>
              </a:ext>
            </a:extLst>
          </p:cNvPr>
          <p:cNvSpPr txBox="1"/>
          <p:nvPr/>
        </p:nvSpPr>
        <p:spPr>
          <a:xfrm>
            <a:off x="3450584" y="5257493"/>
            <a:ext cx="84209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" altLang="ko-KR" sz="1400" b="1" dirty="0">
                <a:solidFill>
                  <a:srgbClr val="000000"/>
                </a:solidFill>
                <a:latin typeface="Roboto" panose="02000000000000000000" pitchFamily="2" charset="0"/>
              </a:rPr>
              <a:t>Effect of using pre-trained model </a:t>
            </a:r>
            <a:r>
              <a:rPr lang="en" altLang="ko-KR" sz="1400" dirty="0">
                <a:solidFill>
                  <a:srgbClr val="000000"/>
                </a:solidFill>
                <a:latin typeface="Roboto" panose="02000000000000000000" pitchFamily="2" charset="0"/>
              </a:rPr>
              <a:t>: Lesser data, yet, higher performance</a:t>
            </a:r>
            <a:endParaRPr lang="en-US" sz="14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652F407B-8D3C-195F-19AF-13D59C11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5787"/>
            <a:ext cx="11430000" cy="1014761"/>
          </a:xfrm>
        </p:spPr>
        <p:txBody>
          <a:bodyPr>
            <a:normAutofit fontScale="90000"/>
          </a:bodyPr>
          <a:lstStyle/>
          <a:p>
            <a:r>
              <a:rPr lang="en-US" dirty="0"/>
              <a:t>Open-source Based Pre-trained Models and Fine-tuning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6AF1BF-2C52-FE10-046E-0648ECBD4FE7}"/>
              </a:ext>
            </a:extLst>
          </p:cNvPr>
          <p:cNvSpPr txBox="1"/>
          <p:nvPr/>
        </p:nvSpPr>
        <p:spPr>
          <a:xfrm>
            <a:off x="3474765" y="6456126"/>
            <a:ext cx="3397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Task : Diagnostic classification of open-source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2249CE-E17E-9524-1028-2250739D069F}"/>
              </a:ext>
            </a:extLst>
          </p:cNvPr>
          <p:cNvSpPr txBox="1"/>
          <p:nvPr/>
        </p:nvSpPr>
        <p:spPr>
          <a:xfrm>
            <a:off x="9396729" y="2577021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Model pre-acknowledges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Lung sound profiles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CAA3D3-B3FD-E5E3-E4AD-CB69B24F33E8}"/>
              </a:ext>
            </a:extLst>
          </p:cNvPr>
          <p:cNvSpPr/>
          <p:nvPr/>
        </p:nvSpPr>
        <p:spPr>
          <a:xfrm>
            <a:off x="3161192" y="3605460"/>
            <a:ext cx="7282179" cy="1515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E2A5BA-B6D5-A3E2-7BC7-4677180A2EF5}"/>
              </a:ext>
            </a:extLst>
          </p:cNvPr>
          <p:cNvSpPr txBox="1"/>
          <p:nvPr/>
        </p:nvSpPr>
        <p:spPr>
          <a:xfrm>
            <a:off x="9634649" y="4578403"/>
            <a:ext cx="2198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Classical approach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Without pre-training</a:t>
            </a:r>
          </a:p>
        </p:txBody>
      </p:sp>
    </p:spTree>
    <p:extLst>
      <p:ext uri="{BB962C8B-B14F-4D97-AF65-F5344CB8AC3E}">
        <p14:creationId xmlns:p14="http://schemas.microsoft.com/office/powerpoint/2010/main" val="17607901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5d672c3-4d4a-4b62-a893-0ce95f05dac4">
      <Terms xmlns="http://schemas.microsoft.com/office/infopath/2007/PartnerControls"/>
    </lcf76f155ced4ddcb4097134ff3c332f>
    <TaxCatchAll xmlns="97416ef9-5939-477c-b861-59f900cf5f9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EC1B650D2D13498443F24B1E63996F" ma:contentTypeVersion="17" ma:contentTypeDescription="Create a new document." ma:contentTypeScope="" ma:versionID="9a0d7208efa3a02367544a29f955a5c4">
  <xsd:schema xmlns:xsd="http://www.w3.org/2001/XMLSchema" xmlns:xs="http://www.w3.org/2001/XMLSchema" xmlns:p="http://schemas.microsoft.com/office/2006/metadata/properties" xmlns:ns2="05d672c3-4d4a-4b62-a893-0ce95f05dac4" xmlns:ns3="97416ef9-5939-477c-b861-59f900cf5f9f" targetNamespace="http://schemas.microsoft.com/office/2006/metadata/properties" ma:root="true" ma:fieldsID="014b368b1ddc3197fecb949f48138f2f" ns2:_="" ns3:_="">
    <xsd:import namespace="05d672c3-4d4a-4b62-a893-0ce95f05dac4"/>
    <xsd:import namespace="97416ef9-5939-477c-b861-59f900cf5f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672c3-4d4a-4b62-a893-0ce95f05da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416ef9-5939-477c-b861-59f900cf5f9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ae6aff7-1238-42a2-bf56-76ed45e80439}" ma:internalName="TaxCatchAll" ma:showField="CatchAllData" ma:web="97416ef9-5939-477c-b861-59f900cf5f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8E9E0A-E0B0-48BD-890A-66B897C31D31}">
  <ds:schemaRefs>
    <ds:schemaRef ds:uri="http://schemas.microsoft.com/office/2006/metadata/properties"/>
    <ds:schemaRef ds:uri="http://schemas.microsoft.com/office/infopath/2007/PartnerControls"/>
    <ds:schemaRef ds:uri="05d672c3-4d4a-4b62-a893-0ce95f05dac4"/>
    <ds:schemaRef ds:uri="97416ef9-5939-477c-b861-59f900cf5f9f"/>
  </ds:schemaRefs>
</ds:datastoreItem>
</file>

<file path=customXml/itemProps2.xml><?xml version="1.0" encoding="utf-8"?>
<ds:datastoreItem xmlns:ds="http://schemas.openxmlformats.org/officeDocument/2006/customXml" ds:itemID="{4029D1D2-EB9C-4A5F-8079-E6CB9F9CED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26E149-AE73-4F58-96FA-A850389ED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d672c3-4d4a-4b62-a893-0ce95f05dac4"/>
    <ds:schemaRef ds:uri="97416ef9-5939-477c-b861-59f900cf5f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85973</TotalTime>
  <Words>233</Words>
  <Application>Microsoft Macintosh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Roboto</vt:lpstr>
      <vt:lpstr>Wingdings</vt:lpstr>
      <vt:lpstr>Custom Design</vt:lpstr>
      <vt:lpstr>1_Custom Design</vt:lpstr>
      <vt:lpstr>ML model (in case prediction model can’t be made)</vt:lpstr>
      <vt:lpstr>Patient Study Overview - CHOA</vt:lpstr>
      <vt:lpstr>Open-source Based Pre-trained Models and Fine-tuning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Sung Hoon Lee</dc:creator>
  <cp:lastModifiedBy>세웅 오</cp:lastModifiedBy>
  <cp:revision>191</cp:revision>
  <dcterms:created xsi:type="dcterms:W3CDTF">2021-11-16T15:09:55Z</dcterms:created>
  <dcterms:modified xsi:type="dcterms:W3CDTF">2025-09-02T17:28:07Z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0x01010096EC1B650D2D13498443F24B1E63996F</vt:lpwstr>
  </property>
</Properties>
</file>