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4"/>
    <p:sldMasterId id="2147483683" r:id="rId5"/>
  </p:sldMasterIdLst>
  <p:notesMasterIdLst>
    <p:notesMasterId r:id="rId8"/>
  </p:notesMasterIdLst>
  <p:handoutMasterIdLst>
    <p:handoutMasterId r:id="rId9"/>
  </p:handoutMasterIdLst>
  <p:sldIdLst>
    <p:sldId id="363" r:id="rId6"/>
    <p:sldId id="3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773" userDrawn="1">
          <p15:clr>
            <a:srgbClr val="A4A3A4"/>
          </p15:clr>
        </p15:guide>
        <p15:guide id="2" pos="24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9DA5"/>
    <a:srgbClr val="D1CECE"/>
    <a:srgbClr val="E8CAA1"/>
    <a:srgbClr val="0096FF"/>
    <a:srgbClr val="F8F9FE"/>
    <a:srgbClr val="F5F3E1"/>
    <a:srgbClr val="0432FF"/>
    <a:srgbClr val="F6A68C"/>
    <a:srgbClr val="EEB211"/>
    <a:srgbClr val="AB8D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4214" autoAdjust="0"/>
    <p:restoredTop sz="96327"/>
  </p:normalViewPr>
  <p:slideViewPr>
    <p:cSldViewPr snapToGrid="0" snapToObjects="1">
      <p:cViewPr>
        <p:scale>
          <a:sx n="113" d="100"/>
          <a:sy n="113" d="100"/>
        </p:scale>
        <p:origin x="5376" y="1096"/>
      </p:cViewPr>
      <p:guideLst>
        <p:guide orient="horz" pos="773"/>
        <p:guide pos="24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3120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A6E295-2078-3A4C-9B3B-128821A9744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03100D-CACA-0F41-B537-339726C6A50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77CCEE-F6A5-9F4C-8CE3-50501077053A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18C585-FF88-2E4D-AADE-9C9529D2F7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0F8045-3A37-824A-8710-57C502BDEFA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957D50-C692-A448-91EE-4B0FAD320C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0939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EC756-6D17-9A40-AD74-890AB97F7D3E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093E92-E07E-6A4A-8936-16F7C34DA6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44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7EE9D9-49A7-AE42-84D1-352EBEE407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5684" y="1149178"/>
            <a:ext cx="6795912" cy="2643890"/>
          </a:xfrm>
          <a:prstGeom prst="rect">
            <a:avLst/>
          </a:prstGeom>
        </p:spPr>
        <p:txBody>
          <a:bodyPr anchor="b" anchorCtr="0">
            <a:normAutofit/>
          </a:bodyPr>
          <a:lstStyle>
            <a:lvl1pPr algn="l">
              <a:lnSpc>
                <a:spcPts val="4800"/>
              </a:lnSpc>
              <a:defRPr sz="4200" b="1" i="0" cap="none" spc="0" baseline="0">
                <a:solidFill>
                  <a:srgbClr val="00305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55682" y="3793068"/>
            <a:ext cx="6795913" cy="168486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ts val="3600"/>
              </a:lnSpc>
              <a:buNone/>
              <a:defRPr sz="1800" b="0" cap="none" spc="0" baseline="0">
                <a:solidFill>
                  <a:srgbClr val="857437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2513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DA8079-4F60-D34B-96A4-C32E3C6A4A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1" y="365125"/>
            <a:ext cx="2628900" cy="5811838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213FC5-8FDB-D640-8F18-46D09DD7FD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81001" y="365125"/>
            <a:ext cx="8801100" cy="5811838"/>
          </a:xfrm>
        </p:spPr>
        <p:txBody>
          <a:bodyPr vert="eaVert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9F9D1-30A5-3C44-9E01-F570121CC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AC5DF8-E50D-1745-97C5-A23C0E511C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2D20E1-9670-8A49-9442-60CC2307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61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388AD6-A483-37F3-0629-CB1C077AC3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8" y="5625487"/>
            <a:ext cx="2794778" cy="123251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FBEFA-1B24-BD40-967B-224093822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128C1E-32D8-CF48-A92C-E6AC112D0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7E5600-2DCC-EB44-9203-121C72C9B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FBA1A-F7CC-514B-BEB5-104BA2E09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D1CD0E1A-EFF5-9943-8AA6-521A2B23E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15059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4488499-3516-4B63-E1AA-E7E0F97AEA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8" y="5625487"/>
            <a:ext cx="2794778" cy="123251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36B768D-628B-BB40-BEE5-32E27182F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A323E-BF1A-8C44-9650-0F8A4E12DC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15483"/>
            <a:ext cx="5615353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1EEF26-478D-684B-BFF1-D8FD9BE7D5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1215483"/>
            <a:ext cx="5613400" cy="422565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ABF72E-E074-E741-8514-3417AC9D8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752637-104D-064E-9B91-0BC72B6E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44C3EF-E136-164D-954C-112EADD99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2988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BF97C9B-1FE4-C423-4D16-CC502859C2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9278" y="5625487"/>
            <a:ext cx="2794778" cy="1232513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310077-12D2-2D4D-8F51-D9CB6B044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1" y="1235113"/>
            <a:ext cx="561763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DF7D1-4D77-4C46-B579-F5861C745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81001" y="2078658"/>
            <a:ext cx="5617633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19A1FD-16BD-7B41-8D0F-269780D1B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35113"/>
            <a:ext cx="563880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BAF2E0-F5E8-3946-89DE-62BFD441B2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078658"/>
            <a:ext cx="5638800" cy="336247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5BD322-BC93-4244-92C5-7651A79799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DE79E3B-E843-6343-9ECC-916F6A2E3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3D151B-D611-8446-9323-A31F430886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419FCA3D-219A-9547-A7A7-4EB9BE7DD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04609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B5170-396F-CE4F-A0AB-300CE9708E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6F2CA-2DD1-AF41-91EF-4D055700C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635E81-A1AE-8442-89DE-148AC4FCDA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F7583BD-E195-8D45-B88C-3F15BB70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062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7AE419-AE08-F348-87A6-E9445B339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F02ABE-49F8-8E43-8B96-1F432917E9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30AFCF-7504-9244-8529-F384A6BDB3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501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7EC417-39B3-8947-8902-0153B500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0FAD0-D969-274E-8AC0-FC5A894FB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3768" y="457201"/>
            <a:ext cx="7497233" cy="54038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5FBC2C-9388-6049-AEF3-C1606676A7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49"/>
            <a:ext cx="3932767" cy="3594139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EA470E-5CA9-A545-B98E-1EFAA05E8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ABCA5-3B76-9E47-892E-A475FC83C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5A757-8D62-3444-9BDB-1CB584B73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491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38E57A-36CB-814D-B1A5-9012A244B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1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3259A3-587A-6D4A-AEF8-E4225996F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313768" y="457201"/>
            <a:ext cx="7497233" cy="498393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AC1918-55BE-A644-8FDC-9E18F9A994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81001" y="2274850"/>
            <a:ext cx="3932767" cy="31662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9DD8F2-DDA7-354F-9FEA-A07E773A6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F10CDF-1139-2249-8F5E-3E7043CC1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F2438-4A98-5A4C-9057-FC3F0CBCD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0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886C1-1209-CD40-86E4-C72B7974B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57BF9-8D1A-FD41-A037-BF729754D1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231DA-AB5C-C240-9332-9CC3D46A8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554A5-B4DD-7045-B047-B7DA6D1E70A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7AB74-A3C5-CF45-A5A3-124A94D15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83F40-6572-9341-AE1A-0342450A98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678206-0642-9F48-9727-6B519CB285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38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6.xml"/><Relationship Id="rId10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2981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</p:sldLayoutIdLst>
  <p:txStyles>
    <p:titleStyle>
      <a:lvl1pPr algn="l" defTabSz="342900" rtl="0" eaLnBrk="1" latinLnBrk="0" hangingPunct="1">
        <a:spcBef>
          <a:spcPct val="0"/>
        </a:spcBef>
        <a:buNone/>
        <a:defRPr sz="3600" b="1" kern="1200">
          <a:solidFill>
            <a:srgbClr val="857437"/>
          </a:solidFill>
          <a:latin typeface="+mj-lt"/>
          <a:ea typeface="+mj-ea"/>
          <a:cs typeface="+mj-cs"/>
        </a:defRPr>
      </a:lvl1pPr>
    </p:titleStyle>
    <p:bodyStyle>
      <a:lvl1pPr marL="257175" indent="-257175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66794E2-0939-7444-A82A-8BD5C7FA1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00722"/>
            <a:ext cx="11430000" cy="10147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16A5F8-57A3-204B-9489-10B6EA0973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215485"/>
            <a:ext cx="11430000" cy="422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2C088-FD5F-6E47-B5E9-B42B8CA51A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554A5-B4DD-7045-B047-B7DA6D1E70A4}" type="datetimeFigureOut">
              <a:rPr lang="en-US" smtClean="0"/>
              <a:t>4/8/25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B8B9A-12D6-EA40-AB29-6918054B5D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6154" y="5441135"/>
            <a:ext cx="594164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F842A-A21A-C542-88CC-30F0DD78DA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544113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678206-0642-9F48-9727-6B519CB285F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1032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baseline="0">
          <a:solidFill>
            <a:srgbClr val="A7934B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kern="1200">
          <a:solidFill>
            <a:srgbClr val="003057"/>
          </a:solidFill>
          <a:latin typeface="Roboto" panose="02000000000000000000" pitchFamily="2" charset="0"/>
          <a:ea typeface="Roboto" panose="02000000000000000000" pitchFamily="2" charset="0"/>
          <a:cs typeface="Roboto" panose="02000000000000000000" pitchFamily="2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941E-3EF1-7614-DDF9-06E8B3B5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pre-trained encoder</a:t>
            </a:r>
          </a:p>
        </p:txBody>
      </p:sp>
      <p:sp>
        <p:nvSpPr>
          <p:cNvPr id="26" name="Content Placeholder 2">
            <a:extLst>
              <a:ext uri="{FF2B5EF4-FFF2-40B4-BE49-F238E27FC236}">
                <a16:creationId xmlns:a16="http://schemas.microsoft.com/office/drawing/2014/main" id="{D83A554E-FA4E-2511-37BF-0D49470C26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9048" y="1253330"/>
            <a:ext cx="11239927" cy="4935936"/>
          </a:xfrm>
        </p:spPr>
        <p:txBody>
          <a:bodyPr>
            <a:normAutofit/>
          </a:bodyPr>
          <a:lstStyle/>
          <a:p>
            <a:r>
              <a:rPr lang="en-US" sz="2300" dirty="0"/>
              <a:t>Can you Identify the regions in this sound file that corresponds to the breathing?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483F1BD-A516-A827-5388-E0FD5B0D7BC8}"/>
              </a:ext>
            </a:extLst>
          </p:cNvPr>
          <p:cNvGrpSpPr/>
          <p:nvPr/>
        </p:nvGrpSpPr>
        <p:grpSpPr>
          <a:xfrm>
            <a:off x="573025" y="3136976"/>
            <a:ext cx="10428819" cy="2997386"/>
            <a:chOff x="381000" y="1215483"/>
            <a:chExt cx="10428819" cy="299738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AC6B7C81-FB78-2129-E095-5BDF8591FD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743"/>
            <a:stretch/>
          </p:blipFill>
          <p:spPr>
            <a:xfrm>
              <a:off x="1490030" y="1529381"/>
              <a:ext cx="9071816" cy="1899619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DDCD742-A9E7-FEFF-27B2-51832B509E5E}"/>
                </a:ext>
              </a:extLst>
            </p:cNvPr>
            <p:cNvCxnSpPr>
              <a:cxnSpLocks/>
            </p:cNvCxnSpPr>
            <p:nvPr/>
          </p:nvCxnSpPr>
          <p:spPr>
            <a:xfrm>
              <a:off x="1490029" y="3429000"/>
              <a:ext cx="9319790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86076F1-5547-9308-DA4A-0C231FADC787}"/>
                </a:ext>
              </a:extLst>
            </p:cNvPr>
            <p:cNvSpPr txBox="1"/>
            <p:nvPr/>
          </p:nvSpPr>
          <p:spPr>
            <a:xfrm>
              <a:off x="5375054" y="3751204"/>
              <a:ext cx="13017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 (s)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7560228-9F23-7775-A24F-41B3831C7B21}"/>
                </a:ext>
              </a:extLst>
            </p:cNvPr>
            <p:cNvSpPr txBox="1"/>
            <p:nvPr/>
          </p:nvSpPr>
          <p:spPr>
            <a:xfrm rot="16200000">
              <a:off x="-541688" y="2138171"/>
              <a:ext cx="230704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Frequency (Hz)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D9BF87A-F942-C7EC-1C63-51930239BB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490029" y="1291369"/>
              <a:ext cx="0" cy="213763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ECEBFBF-AF14-F6B1-E080-53389846F597}"/>
                </a:ext>
              </a:extLst>
            </p:cNvPr>
            <p:cNvSpPr txBox="1"/>
            <p:nvPr/>
          </p:nvSpPr>
          <p:spPr>
            <a:xfrm>
              <a:off x="1191480" y="320480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944A27B-F8AE-AC33-8E41-DB4A7AAB7714}"/>
                </a:ext>
              </a:extLst>
            </p:cNvPr>
            <p:cNvSpPr txBox="1"/>
            <p:nvPr/>
          </p:nvSpPr>
          <p:spPr>
            <a:xfrm>
              <a:off x="842666" y="2294523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1000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5366462-52EF-2EC2-90B7-C2FD1F86A259}"/>
                </a:ext>
              </a:extLst>
            </p:cNvPr>
            <p:cNvSpPr txBox="1"/>
            <p:nvPr/>
          </p:nvSpPr>
          <p:spPr>
            <a:xfrm>
              <a:off x="842666" y="1368292"/>
              <a:ext cx="6976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/>
                <a:t>2000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7DAAFDFC-5209-32D4-4F3E-13FEC5549878}"/>
                </a:ext>
              </a:extLst>
            </p:cNvPr>
            <p:cNvSpPr txBox="1"/>
            <p:nvPr/>
          </p:nvSpPr>
          <p:spPr>
            <a:xfrm>
              <a:off x="2377816" y="346852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400D078-9A9D-E745-E407-9AC6FBCD8F74}"/>
                </a:ext>
              </a:extLst>
            </p:cNvPr>
            <p:cNvSpPr txBox="1"/>
            <p:nvPr/>
          </p:nvSpPr>
          <p:spPr>
            <a:xfrm>
              <a:off x="3676628" y="346852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38309E6-D91D-F930-5DA2-2942CF38CF22}"/>
                </a:ext>
              </a:extLst>
            </p:cNvPr>
            <p:cNvSpPr txBox="1"/>
            <p:nvPr/>
          </p:nvSpPr>
          <p:spPr>
            <a:xfrm>
              <a:off x="4988985" y="346852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0ADDF6D-1BB6-E2FF-BB59-568351F28F6D}"/>
                </a:ext>
              </a:extLst>
            </p:cNvPr>
            <p:cNvSpPr txBox="1"/>
            <p:nvPr/>
          </p:nvSpPr>
          <p:spPr>
            <a:xfrm>
              <a:off x="6301342" y="346852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92C3B85-DB08-4BF2-25D1-047084948B1D}"/>
                </a:ext>
              </a:extLst>
            </p:cNvPr>
            <p:cNvSpPr txBox="1"/>
            <p:nvPr/>
          </p:nvSpPr>
          <p:spPr>
            <a:xfrm>
              <a:off x="7613699" y="346852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2F0CA18-5F22-ABF8-7223-D17A510D355C}"/>
                </a:ext>
              </a:extLst>
            </p:cNvPr>
            <p:cNvSpPr txBox="1"/>
            <p:nvPr/>
          </p:nvSpPr>
          <p:spPr>
            <a:xfrm>
              <a:off x="8926056" y="3468527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6B2A3D4-FD89-A857-85A0-20E6F93A33B7}"/>
                </a:ext>
              </a:extLst>
            </p:cNvPr>
            <p:cNvSpPr txBox="1"/>
            <p:nvPr/>
          </p:nvSpPr>
          <p:spPr>
            <a:xfrm>
              <a:off x="10238413" y="3468526"/>
              <a:ext cx="4411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35</a:t>
              </a:r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50E44EF2-8BFD-8B7A-580E-7E70237BE83C}"/>
              </a:ext>
            </a:extLst>
          </p:cNvPr>
          <p:cNvSpPr txBox="1"/>
          <p:nvPr/>
        </p:nvSpPr>
        <p:spPr>
          <a:xfrm>
            <a:off x="573025" y="1709947"/>
            <a:ext cx="102324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Example : This sound includes – 1) heart beat, 2) breathing, 3) talking, 4) device tapping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6F00D16E-95C7-072F-9769-72810A9646D8}"/>
              </a:ext>
            </a:extLst>
          </p:cNvPr>
          <p:cNvGrpSpPr/>
          <p:nvPr/>
        </p:nvGrpSpPr>
        <p:grpSpPr>
          <a:xfrm>
            <a:off x="917724" y="2147904"/>
            <a:ext cx="10084120" cy="1177400"/>
            <a:chOff x="917724" y="2089257"/>
            <a:chExt cx="10084120" cy="1177400"/>
          </a:xfrm>
        </p:grpSpPr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F835FDD1-9D37-A3B5-B17C-11CCBB5D2130}"/>
                </a:ext>
              </a:extLst>
            </p:cNvPr>
            <p:cNvGrpSpPr/>
            <p:nvPr/>
          </p:nvGrpSpPr>
          <p:grpSpPr>
            <a:xfrm>
              <a:off x="1682054" y="2089257"/>
              <a:ext cx="9319790" cy="1177400"/>
              <a:chOff x="1682054" y="4946393"/>
              <a:chExt cx="9319790" cy="1177400"/>
            </a:xfrm>
          </p:grpSpPr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A1D71D93-B009-C9FF-CA96-E476ADD169D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682054" y="5616978"/>
                <a:ext cx="9319790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A34FD687-F38D-4545-11BC-E75028AD4C62}"/>
                  </a:ext>
                </a:extLst>
              </p:cNvPr>
              <p:cNvCxnSpPr/>
              <p:nvPr/>
            </p:nvCxnSpPr>
            <p:spPr>
              <a:xfrm>
                <a:off x="1682054" y="5421850"/>
                <a:ext cx="0" cy="371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364A577B-F67F-E626-6C96-D43D430A3DE7}"/>
                  </a:ext>
                </a:extLst>
              </p:cNvPr>
              <p:cNvCxnSpPr/>
              <p:nvPr/>
            </p:nvCxnSpPr>
            <p:spPr>
              <a:xfrm>
                <a:off x="2650242" y="5421850"/>
                <a:ext cx="0" cy="371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B73E12FC-AD70-A2CF-A942-35500CD25F47}"/>
                  </a:ext>
                </a:extLst>
              </p:cNvPr>
              <p:cNvCxnSpPr/>
              <p:nvPr/>
            </p:nvCxnSpPr>
            <p:spPr>
              <a:xfrm>
                <a:off x="5396755" y="5421850"/>
                <a:ext cx="0" cy="371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D383F332-D99F-1F03-90D9-C2CBC40B40C8}"/>
                  </a:ext>
                </a:extLst>
              </p:cNvPr>
              <p:cNvCxnSpPr/>
              <p:nvPr/>
            </p:nvCxnSpPr>
            <p:spPr>
              <a:xfrm>
                <a:off x="6096000" y="5430998"/>
                <a:ext cx="0" cy="371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B7389FF9-C41E-A7CB-F149-32694104E112}"/>
                  </a:ext>
                </a:extLst>
              </p:cNvPr>
              <p:cNvCxnSpPr/>
              <p:nvPr/>
            </p:nvCxnSpPr>
            <p:spPr>
              <a:xfrm>
                <a:off x="6868846" y="5421850"/>
                <a:ext cx="0" cy="371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743E7E39-9F6B-B650-F6F9-36EBE49EC91C}"/>
                  </a:ext>
                </a:extLst>
              </p:cNvPr>
              <p:cNvCxnSpPr/>
              <p:nvPr/>
            </p:nvCxnSpPr>
            <p:spPr>
              <a:xfrm>
                <a:off x="7633177" y="5421850"/>
                <a:ext cx="0" cy="371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30F74F6-9C05-2F59-24FD-DE6DC140F6CD}"/>
                  </a:ext>
                </a:extLst>
              </p:cNvPr>
              <p:cNvCxnSpPr/>
              <p:nvPr/>
            </p:nvCxnSpPr>
            <p:spPr>
              <a:xfrm>
                <a:off x="10753871" y="5421850"/>
                <a:ext cx="0" cy="37195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Arrow Connector 70">
                <a:extLst>
                  <a:ext uri="{FF2B5EF4-FFF2-40B4-BE49-F238E27FC236}">
                    <a16:creationId xmlns:a16="http://schemas.microsoft.com/office/drawing/2014/main" id="{2D259FCF-A3FF-64FC-B91A-7DD31A614389}"/>
                  </a:ext>
                </a:extLst>
              </p:cNvPr>
              <p:cNvCxnSpPr/>
              <p:nvPr/>
            </p:nvCxnSpPr>
            <p:spPr>
              <a:xfrm>
                <a:off x="1682054" y="5266373"/>
                <a:ext cx="968188" cy="0"/>
              </a:xfrm>
              <a:prstGeom prst="straightConnector1">
                <a:avLst/>
              </a:prstGeom>
              <a:ln w="28575">
                <a:solidFill>
                  <a:srgbClr val="F99DA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EE27BCCB-BB40-B7A7-DCB4-FC61EA502217}"/>
                  </a:ext>
                </a:extLst>
              </p:cNvPr>
              <p:cNvSpPr txBox="1"/>
              <p:nvPr/>
            </p:nvSpPr>
            <p:spPr>
              <a:xfrm>
                <a:off x="1768018" y="4946393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Cardiac</a:t>
                </a:r>
              </a:p>
            </p:txBody>
          </p:sp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2ED6E654-1DC1-4A88-3319-E4795E32A0C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74306" y="5816016"/>
                <a:ext cx="2698385" cy="0"/>
              </a:xfrm>
              <a:prstGeom prst="straightConnector1">
                <a:avLst/>
              </a:prstGeom>
              <a:ln w="28575">
                <a:solidFill>
                  <a:srgbClr val="0096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38C2210E-D1F5-6BBA-1B24-332B4305C9A6}"/>
                  </a:ext>
                </a:extLst>
              </p:cNvPr>
              <p:cNvSpPr txBox="1"/>
              <p:nvPr/>
            </p:nvSpPr>
            <p:spPr>
              <a:xfrm>
                <a:off x="3613775" y="5816016"/>
                <a:ext cx="9509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Breathing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BFD29E7F-87D0-430C-BB43-CBF979EE3428}"/>
                  </a:ext>
                </a:extLst>
              </p:cNvPr>
              <p:cNvSpPr txBox="1"/>
              <p:nvPr/>
            </p:nvSpPr>
            <p:spPr>
              <a:xfrm>
                <a:off x="5396755" y="4954601"/>
                <a:ext cx="74187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Talking</a:t>
                </a: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13F743C4-51ED-C775-B7A4-C07C8CE25610}"/>
                  </a:ext>
                </a:extLst>
              </p:cNvPr>
              <p:cNvSpPr txBox="1"/>
              <p:nvPr/>
            </p:nvSpPr>
            <p:spPr>
              <a:xfrm>
                <a:off x="6088652" y="5816015"/>
                <a:ext cx="810799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Tapping</a:t>
                </a:r>
              </a:p>
            </p:txBody>
          </p:sp>
          <p:cxnSp>
            <p:nvCxnSpPr>
              <p:cNvPr id="77" name="Straight Arrow Connector 76">
                <a:extLst>
                  <a:ext uri="{FF2B5EF4-FFF2-40B4-BE49-F238E27FC236}">
                    <a16:creationId xmlns:a16="http://schemas.microsoft.com/office/drawing/2014/main" id="{DFE6B7D5-F4D1-DF79-8FC5-EC412F325F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870085" y="5278576"/>
                <a:ext cx="763092" cy="0"/>
              </a:xfrm>
              <a:prstGeom prst="straightConnector1">
                <a:avLst/>
              </a:prstGeom>
              <a:ln w="28575">
                <a:solidFill>
                  <a:srgbClr val="F99DA5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946FD7F3-7C87-3ACA-ABDD-388EF8C79580}"/>
                  </a:ext>
                </a:extLst>
              </p:cNvPr>
              <p:cNvSpPr txBox="1"/>
              <p:nvPr/>
            </p:nvSpPr>
            <p:spPr>
              <a:xfrm>
                <a:off x="6856043" y="4958596"/>
                <a:ext cx="80182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Cardiac</a:t>
                </a:r>
              </a:p>
            </p:txBody>
          </p:sp>
          <p:cxnSp>
            <p:nvCxnSpPr>
              <p:cNvPr id="79" name="Straight Arrow Connector 78">
                <a:extLst>
                  <a:ext uri="{FF2B5EF4-FFF2-40B4-BE49-F238E27FC236}">
                    <a16:creationId xmlns:a16="http://schemas.microsoft.com/office/drawing/2014/main" id="{AAB2C29C-492B-2606-DC9A-E64F90C8A2B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06564" y="5812107"/>
                <a:ext cx="2941383" cy="0"/>
              </a:xfrm>
              <a:prstGeom prst="straightConnector1">
                <a:avLst/>
              </a:prstGeom>
              <a:ln w="28575">
                <a:solidFill>
                  <a:srgbClr val="0096FF"/>
                </a:solidFill>
                <a:headEnd type="triangle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82FFED26-5EE3-F950-AF53-3A2AA9CBDF00}"/>
                  </a:ext>
                </a:extLst>
              </p:cNvPr>
              <p:cNvSpPr txBox="1"/>
              <p:nvPr/>
            </p:nvSpPr>
            <p:spPr>
              <a:xfrm>
                <a:off x="8863203" y="5812107"/>
                <a:ext cx="9509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Breathing</a:t>
                </a:r>
              </a:p>
            </p:txBody>
          </p:sp>
        </p:grp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88148620-683A-B3F6-DFF1-FCAACA302FB9}"/>
                </a:ext>
              </a:extLst>
            </p:cNvPr>
            <p:cNvCxnSpPr>
              <a:cxnSpLocks/>
            </p:cNvCxnSpPr>
            <p:nvPr/>
          </p:nvCxnSpPr>
          <p:spPr>
            <a:xfrm>
              <a:off x="5396755" y="2406132"/>
              <a:ext cx="691897" cy="0"/>
            </a:xfrm>
            <a:prstGeom prst="straightConnector1">
              <a:avLst/>
            </a:prstGeom>
            <a:ln w="28575">
              <a:solidFill>
                <a:srgbClr val="D1CEC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E5DDD3BB-D894-95C1-F3A2-BAF8D652233A}"/>
                </a:ext>
              </a:extLst>
            </p:cNvPr>
            <p:cNvCxnSpPr>
              <a:cxnSpLocks/>
            </p:cNvCxnSpPr>
            <p:nvPr/>
          </p:nvCxnSpPr>
          <p:spPr>
            <a:xfrm>
              <a:off x="6138625" y="2948434"/>
              <a:ext cx="691897" cy="0"/>
            </a:xfrm>
            <a:prstGeom prst="straightConnector1">
              <a:avLst/>
            </a:prstGeom>
            <a:ln w="28575">
              <a:solidFill>
                <a:srgbClr val="D1CECE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511DE4B7-B1C0-EC3E-F414-35DF0F4CB505}"/>
                </a:ext>
              </a:extLst>
            </p:cNvPr>
            <p:cNvSpPr txBox="1"/>
            <p:nvPr/>
          </p:nvSpPr>
          <p:spPr>
            <a:xfrm>
              <a:off x="917724" y="2556108"/>
              <a:ext cx="7745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Event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2690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4403B3B1-42A5-BAA8-E660-F6B20D192E3C}"/>
              </a:ext>
            </a:extLst>
          </p:cNvPr>
          <p:cNvCxnSpPr/>
          <p:nvPr/>
        </p:nvCxnSpPr>
        <p:spPr>
          <a:xfrm>
            <a:off x="9349442" y="2530969"/>
            <a:ext cx="349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rapezoid 35">
            <a:extLst>
              <a:ext uri="{FF2B5EF4-FFF2-40B4-BE49-F238E27FC236}">
                <a16:creationId xmlns:a16="http://schemas.microsoft.com/office/drawing/2014/main" id="{F03FB199-EC6E-2FF3-51B0-9162833B8045}"/>
              </a:ext>
            </a:extLst>
          </p:cNvPr>
          <p:cNvSpPr/>
          <p:nvPr/>
        </p:nvSpPr>
        <p:spPr>
          <a:xfrm>
            <a:off x="154844" y="2731374"/>
            <a:ext cx="2098022" cy="1635700"/>
          </a:xfrm>
          <a:prstGeom prst="trapezoid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  <a:alpha val="66000"/>
                </a:schemeClr>
              </a:gs>
              <a:gs pos="100000">
                <a:srgbClr val="D1CEC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701941E-3EF1-7614-DDF9-06E8B3B56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using pre-trained encoder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F6E400-E926-4426-0A61-05C866837FAD}"/>
              </a:ext>
            </a:extLst>
          </p:cNvPr>
          <p:cNvSpPr txBox="1"/>
          <p:nvPr/>
        </p:nvSpPr>
        <p:spPr>
          <a:xfrm>
            <a:off x="267283" y="1215483"/>
            <a:ext cx="3332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Without pre-trained encoder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6E1CFA5-D1CC-F65C-B1A3-CCDF0C881553}"/>
              </a:ext>
            </a:extLst>
          </p:cNvPr>
          <p:cNvSpPr txBox="1"/>
          <p:nvPr/>
        </p:nvSpPr>
        <p:spPr>
          <a:xfrm>
            <a:off x="6210803" y="1215483"/>
            <a:ext cx="30123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With pre-trained encoder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D8B422-8378-5FCA-6392-A867F534FC4E}"/>
              </a:ext>
            </a:extLst>
          </p:cNvPr>
          <p:cNvCxnSpPr>
            <a:cxnSpLocks/>
          </p:cNvCxnSpPr>
          <p:nvPr/>
        </p:nvCxnSpPr>
        <p:spPr>
          <a:xfrm>
            <a:off x="5872942" y="1862214"/>
            <a:ext cx="0" cy="3500008"/>
          </a:xfrm>
          <a:prstGeom prst="line">
            <a:avLst/>
          </a:prstGeom>
          <a:ln w="28575" cap="rnd">
            <a:solidFill>
              <a:srgbClr val="E8CAA1"/>
            </a:solidFill>
            <a:prstDash val="sysDot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8B210BA4-1C5C-8020-4CEF-A2955D6FA56E}"/>
              </a:ext>
            </a:extLst>
          </p:cNvPr>
          <p:cNvSpPr/>
          <p:nvPr/>
        </p:nvSpPr>
        <p:spPr>
          <a:xfrm>
            <a:off x="407559" y="2165513"/>
            <a:ext cx="1539293" cy="717061"/>
          </a:xfrm>
          <a:prstGeom prst="roundRect">
            <a:avLst/>
          </a:prstGeom>
          <a:solidFill>
            <a:srgbClr val="E8CA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file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E54B0C4-A479-CCE1-0B9A-5F3AB973E0BF}"/>
              </a:ext>
            </a:extLst>
          </p:cNvPr>
          <p:cNvCxnSpPr/>
          <p:nvPr/>
        </p:nvCxnSpPr>
        <p:spPr>
          <a:xfrm>
            <a:off x="2127872" y="2524043"/>
            <a:ext cx="418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rapezoid 29">
            <a:extLst>
              <a:ext uri="{FF2B5EF4-FFF2-40B4-BE49-F238E27FC236}">
                <a16:creationId xmlns:a16="http://schemas.microsoft.com/office/drawing/2014/main" id="{F0B0A55C-5BA2-C3A4-C6E4-767DB7FA34F7}"/>
              </a:ext>
            </a:extLst>
          </p:cNvPr>
          <p:cNvSpPr/>
          <p:nvPr/>
        </p:nvSpPr>
        <p:spPr>
          <a:xfrm rot="5400000">
            <a:off x="2432307" y="2015775"/>
            <a:ext cx="1600467" cy="1016535"/>
          </a:xfrm>
          <a:prstGeom prst="trapezoid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B49DC99-D719-9D59-BB43-DCB431FC91FE}"/>
              </a:ext>
            </a:extLst>
          </p:cNvPr>
          <p:cNvSpPr txBox="1"/>
          <p:nvPr/>
        </p:nvSpPr>
        <p:spPr>
          <a:xfrm>
            <a:off x="2840404" y="2339377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Model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92F3E96-6270-B44D-E55B-2D89C41133FD}"/>
              </a:ext>
            </a:extLst>
          </p:cNvPr>
          <p:cNvCxnSpPr/>
          <p:nvPr/>
        </p:nvCxnSpPr>
        <p:spPr>
          <a:xfrm>
            <a:off x="3893987" y="2524043"/>
            <a:ext cx="41845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3971974-BB04-9688-C6B3-02A32DEC2E35}"/>
              </a:ext>
            </a:extLst>
          </p:cNvPr>
          <p:cNvSpPr txBox="1"/>
          <p:nvPr/>
        </p:nvSpPr>
        <p:spPr>
          <a:xfrm>
            <a:off x="4457212" y="2339377"/>
            <a:ext cx="1120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704FC6A-86E7-2EAB-E652-13B522483E60}"/>
              </a:ext>
            </a:extLst>
          </p:cNvPr>
          <p:cNvSpPr txBox="1"/>
          <p:nvPr/>
        </p:nvSpPr>
        <p:spPr>
          <a:xfrm>
            <a:off x="554831" y="2980791"/>
            <a:ext cx="12394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Cardiac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Breathing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Talking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Tapping</a:t>
            </a:r>
          </a:p>
          <a:p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991FABC-ED59-AB38-2BB3-3F60EC6E75B0}"/>
                  </a:ext>
                </a:extLst>
              </p:cNvPr>
              <p:cNvSpPr txBox="1"/>
              <p:nvPr/>
            </p:nvSpPr>
            <p:spPr>
              <a:xfrm>
                <a:off x="990495" y="3846928"/>
                <a:ext cx="42671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9991FABC-ED59-AB38-2BB3-3F60EC6E75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0495" y="3846928"/>
                <a:ext cx="426719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F370AF14-DB7B-66B2-97A2-C9A5877BE979}"/>
              </a:ext>
            </a:extLst>
          </p:cNvPr>
          <p:cNvSpPr txBox="1"/>
          <p:nvPr/>
        </p:nvSpPr>
        <p:spPr>
          <a:xfrm>
            <a:off x="222372" y="4770495"/>
            <a:ext cx="54099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US" sz="1600" dirty="0">
                <a:sym typeface="Wingdings" pitchFamily="2" charset="2"/>
              </a:rPr>
              <a:t>Depending on the number of data, all sounds become dominant feature</a:t>
            </a:r>
            <a:br>
              <a:rPr lang="en-US" sz="1600" dirty="0">
                <a:sym typeface="Wingdings" pitchFamily="2" charset="2"/>
              </a:rPr>
            </a:br>
            <a:endParaRPr lang="en-US" sz="40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Low accuracy</a:t>
            </a:r>
            <a:endParaRPr lang="en-US" sz="1600" dirty="0">
              <a:solidFill>
                <a:srgbClr val="FF0000"/>
              </a:solidFill>
            </a:endParaRPr>
          </a:p>
        </p:txBody>
      </p:sp>
      <p:sp>
        <p:nvSpPr>
          <p:cNvPr id="43" name="Rectangle 36">
            <a:extLst>
              <a:ext uri="{FF2B5EF4-FFF2-40B4-BE49-F238E27FC236}">
                <a16:creationId xmlns:a16="http://schemas.microsoft.com/office/drawing/2014/main" id="{D4F35B4D-A08A-437F-8DBD-7074FEEDC0FF}"/>
              </a:ext>
            </a:extLst>
          </p:cNvPr>
          <p:cNvSpPr/>
          <p:nvPr/>
        </p:nvSpPr>
        <p:spPr>
          <a:xfrm>
            <a:off x="2333819" y="2686220"/>
            <a:ext cx="587538" cy="1717259"/>
          </a:xfrm>
          <a:custGeom>
            <a:avLst/>
            <a:gdLst>
              <a:gd name="connsiteX0" fmla="*/ 0 w 587538"/>
              <a:gd name="connsiteY0" fmla="*/ 0 h 1964493"/>
              <a:gd name="connsiteX1" fmla="*/ 587538 w 587538"/>
              <a:gd name="connsiteY1" fmla="*/ 0 h 1964493"/>
              <a:gd name="connsiteX2" fmla="*/ 587538 w 587538"/>
              <a:gd name="connsiteY2" fmla="*/ 1964493 h 1964493"/>
              <a:gd name="connsiteX3" fmla="*/ 0 w 587538"/>
              <a:gd name="connsiteY3" fmla="*/ 1964493 h 1964493"/>
              <a:gd name="connsiteX4" fmla="*/ 0 w 587538"/>
              <a:gd name="connsiteY4" fmla="*/ 0 h 1964493"/>
              <a:gd name="connsiteX0" fmla="*/ 587538 w 678978"/>
              <a:gd name="connsiteY0" fmla="*/ 0 h 1964493"/>
              <a:gd name="connsiteX1" fmla="*/ 587538 w 678978"/>
              <a:gd name="connsiteY1" fmla="*/ 1964493 h 1964493"/>
              <a:gd name="connsiteX2" fmla="*/ 0 w 678978"/>
              <a:gd name="connsiteY2" fmla="*/ 1964493 h 1964493"/>
              <a:gd name="connsiteX3" fmla="*/ 0 w 678978"/>
              <a:gd name="connsiteY3" fmla="*/ 0 h 1964493"/>
              <a:gd name="connsiteX4" fmla="*/ 678978 w 678978"/>
              <a:gd name="connsiteY4" fmla="*/ 91440 h 1964493"/>
              <a:gd name="connsiteX0" fmla="*/ 587538 w 587538"/>
              <a:gd name="connsiteY0" fmla="*/ 0 h 1964493"/>
              <a:gd name="connsiteX1" fmla="*/ 587538 w 587538"/>
              <a:gd name="connsiteY1" fmla="*/ 1964493 h 1964493"/>
              <a:gd name="connsiteX2" fmla="*/ 0 w 587538"/>
              <a:gd name="connsiteY2" fmla="*/ 1964493 h 1964493"/>
              <a:gd name="connsiteX3" fmla="*/ 0 w 587538"/>
              <a:gd name="connsiteY3" fmla="*/ 0 h 1964493"/>
              <a:gd name="connsiteX0" fmla="*/ 587538 w 587538"/>
              <a:gd name="connsiteY0" fmla="*/ 1964493 h 1964493"/>
              <a:gd name="connsiteX1" fmla="*/ 0 w 587538"/>
              <a:gd name="connsiteY1" fmla="*/ 1964493 h 1964493"/>
              <a:gd name="connsiteX2" fmla="*/ 0 w 587538"/>
              <a:gd name="connsiteY2" fmla="*/ 0 h 196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538" h="1964493">
                <a:moveTo>
                  <a:pt x="587538" y="1964493"/>
                </a:moveTo>
                <a:lnTo>
                  <a:pt x="0" y="1964493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C54424B-2FA6-59F5-0D4C-53232CC9457D}"/>
              </a:ext>
            </a:extLst>
          </p:cNvPr>
          <p:cNvSpPr txBox="1"/>
          <p:nvPr/>
        </p:nvSpPr>
        <p:spPr>
          <a:xfrm>
            <a:off x="2921357" y="3720312"/>
            <a:ext cx="292900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Without knowing</a:t>
            </a:r>
          </a:p>
          <a:p>
            <a:r>
              <a:rPr lang="en-US" dirty="0"/>
              <a:t>where breathing sound is,</a:t>
            </a:r>
          </a:p>
          <a:p>
            <a:r>
              <a:rPr lang="en-US" dirty="0"/>
              <a:t>how breathing sound looks</a:t>
            </a:r>
          </a:p>
        </p:txBody>
      </p:sp>
      <p:sp>
        <p:nvSpPr>
          <p:cNvPr id="45" name="Trapezoid 44">
            <a:extLst>
              <a:ext uri="{FF2B5EF4-FFF2-40B4-BE49-F238E27FC236}">
                <a16:creationId xmlns:a16="http://schemas.microsoft.com/office/drawing/2014/main" id="{3863FA69-A05B-DF1F-2ACB-3FABC01C509E}"/>
              </a:ext>
            </a:extLst>
          </p:cNvPr>
          <p:cNvSpPr/>
          <p:nvPr/>
        </p:nvSpPr>
        <p:spPr>
          <a:xfrm>
            <a:off x="6009230" y="2704236"/>
            <a:ext cx="1753319" cy="1366956"/>
          </a:xfrm>
          <a:prstGeom prst="trapezoid">
            <a:avLst/>
          </a:prstGeom>
          <a:gradFill flip="none" rotWithShape="1">
            <a:gsLst>
              <a:gs pos="39000">
                <a:schemeClr val="accent1">
                  <a:lumMod val="5000"/>
                  <a:lumOff val="95000"/>
                  <a:alpha val="66000"/>
                </a:schemeClr>
              </a:gs>
              <a:gs pos="100000">
                <a:srgbClr val="D1CECE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9B76C40D-A868-832A-1137-FA051A84001E}"/>
              </a:ext>
            </a:extLst>
          </p:cNvPr>
          <p:cNvSpPr/>
          <p:nvPr/>
        </p:nvSpPr>
        <p:spPr>
          <a:xfrm>
            <a:off x="6220424" y="2231346"/>
            <a:ext cx="1286389" cy="599249"/>
          </a:xfrm>
          <a:prstGeom prst="roundRect">
            <a:avLst/>
          </a:prstGeom>
          <a:solidFill>
            <a:srgbClr val="E8CAA1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Sound file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04D4C37-B1B1-47AF-D452-A68ADF40451B}"/>
              </a:ext>
            </a:extLst>
          </p:cNvPr>
          <p:cNvCxnSpPr/>
          <p:nvPr/>
        </p:nvCxnSpPr>
        <p:spPr>
          <a:xfrm>
            <a:off x="7587698" y="2530970"/>
            <a:ext cx="349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>
            <a:extLst>
              <a:ext uri="{FF2B5EF4-FFF2-40B4-BE49-F238E27FC236}">
                <a16:creationId xmlns:a16="http://schemas.microsoft.com/office/drawing/2014/main" id="{9C68AAF0-B91D-A6CF-17A7-6421E85FFA65}"/>
              </a:ext>
            </a:extLst>
          </p:cNvPr>
          <p:cNvGrpSpPr/>
          <p:nvPr/>
        </p:nvGrpSpPr>
        <p:grpSpPr>
          <a:xfrm>
            <a:off x="9760315" y="1862215"/>
            <a:ext cx="849519" cy="1337512"/>
            <a:chOff x="9683415" y="1862215"/>
            <a:chExt cx="849519" cy="1337512"/>
          </a:xfrm>
        </p:grpSpPr>
        <p:sp>
          <p:nvSpPr>
            <p:cNvPr id="48" name="Trapezoid 47">
              <a:extLst>
                <a:ext uri="{FF2B5EF4-FFF2-40B4-BE49-F238E27FC236}">
                  <a16:creationId xmlns:a16="http://schemas.microsoft.com/office/drawing/2014/main" id="{8483F3FE-7BA6-0ADF-F5E8-98313A8DC91E}"/>
                </a:ext>
              </a:extLst>
            </p:cNvPr>
            <p:cNvSpPr/>
            <p:nvPr/>
          </p:nvSpPr>
          <p:spPr>
            <a:xfrm rot="5400000">
              <a:off x="9439419" y="2106211"/>
              <a:ext cx="1337512" cy="849519"/>
            </a:xfrm>
            <a:prstGeom prst="trapezoid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900BC36-EB0D-063D-F189-2760A366CBDF}"/>
                </a:ext>
              </a:extLst>
            </p:cNvPr>
            <p:cNvSpPr txBox="1"/>
            <p:nvPr/>
          </p:nvSpPr>
          <p:spPr>
            <a:xfrm>
              <a:off x="9731059" y="2376646"/>
              <a:ext cx="679461" cy="30865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Model</a:t>
              </a:r>
            </a:p>
          </p:txBody>
        </p:sp>
      </p:grp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59BE558-2BBE-2E8B-F170-E92A7624C255}"/>
              </a:ext>
            </a:extLst>
          </p:cNvPr>
          <p:cNvCxnSpPr/>
          <p:nvPr/>
        </p:nvCxnSpPr>
        <p:spPr>
          <a:xfrm>
            <a:off x="10704674" y="2530970"/>
            <a:ext cx="34970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D0A797-55C6-57EB-81B6-DC4A24F10382}"/>
              </a:ext>
            </a:extLst>
          </p:cNvPr>
          <p:cNvSpPr txBox="1"/>
          <p:nvPr/>
        </p:nvSpPr>
        <p:spPr>
          <a:xfrm>
            <a:off x="11045299" y="2339377"/>
            <a:ext cx="936670" cy="3086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Outcome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FE288A3-AB49-B77D-A427-F495CC9BD133}"/>
              </a:ext>
            </a:extLst>
          </p:cNvPr>
          <p:cNvSpPr txBox="1"/>
          <p:nvPr/>
        </p:nvSpPr>
        <p:spPr>
          <a:xfrm>
            <a:off x="6267371" y="2932065"/>
            <a:ext cx="1239442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Cardiac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Breathing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Talking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Tapping</a:t>
            </a:r>
          </a:p>
          <a:p>
            <a:endParaRPr lang="en-US" sz="1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4FF0B1-834A-0C14-E78C-E62976C0146A}"/>
                  </a:ext>
                </a:extLst>
              </p:cNvPr>
              <p:cNvSpPr txBox="1"/>
              <p:nvPr/>
            </p:nvSpPr>
            <p:spPr>
              <a:xfrm>
                <a:off x="6707584" y="3857268"/>
                <a:ext cx="356609" cy="4886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BE4FF0B1-834A-0C14-E78C-E62976C01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7584" y="3857268"/>
                <a:ext cx="356609" cy="488697"/>
              </a:xfrm>
              <a:prstGeom prst="rect">
                <a:avLst/>
              </a:prstGeom>
              <a:blipFill>
                <a:blip r:embed="rId3"/>
                <a:stretch>
                  <a:fillRect l="-3448" r="-3448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14D26B3D-70D9-EF01-7788-A61CF1680212}"/>
              </a:ext>
            </a:extLst>
          </p:cNvPr>
          <p:cNvSpPr txBox="1"/>
          <p:nvPr/>
        </p:nvSpPr>
        <p:spPr>
          <a:xfrm>
            <a:off x="6130078" y="4792060"/>
            <a:ext cx="54099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à"/>
            </a:pPr>
            <a:r>
              <a:rPr lang="en-US" sz="1600" dirty="0">
                <a:sym typeface="Wingdings" pitchFamily="2" charset="2"/>
              </a:rPr>
              <a:t>Allow model to locate and focus on lung sound</a:t>
            </a:r>
          </a:p>
          <a:p>
            <a:pPr marL="285750" indent="-285750">
              <a:buFont typeface="Wingdings" pitchFamily="2" charset="2"/>
              <a:buChar char="à"/>
            </a:pPr>
            <a:endParaRPr lang="en-US" sz="1600" dirty="0">
              <a:sym typeface="Wingdings" pitchFamily="2" charset="2"/>
            </a:endParaRPr>
          </a:p>
          <a:p>
            <a:pPr marL="285750" indent="-285750">
              <a:buFont typeface="Wingdings" pitchFamily="2" charset="2"/>
              <a:buChar char="à"/>
            </a:pPr>
            <a:r>
              <a:rPr lang="en-US" sz="1600" dirty="0">
                <a:solidFill>
                  <a:srgbClr val="FF0000"/>
                </a:solidFill>
                <a:sym typeface="Wingdings" pitchFamily="2" charset="2"/>
              </a:rPr>
              <a:t>Minimizing the impact of noise or non-lung sounds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7013C29-C86D-E76C-5C93-60B686348A0C}"/>
              </a:ext>
            </a:extLst>
          </p:cNvPr>
          <p:cNvSpPr/>
          <p:nvPr/>
        </p:nvSpPr>
        <p:spPr>
          <a:xfrm>
            <a:off x="6076300" y="1540626"/>
            <a:ext cx="6074223" cy="3154155"/>
          </a:xfrm>
          <a:prstGeom prst="rect">
            <a:avLst/>
          </a:prstGeom>
          <a:solidFill>
            <a:schemeClr val="bg1">
              <a:alpha val="52588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2" name="Rounded Rectangle 81">
            <a:extLst>
              <a:ext uri="{FF2B5EF4-FFF2-40B4-BE49-F238E27FC236}">
                <a16:creationId xmlns:a16="http://schemas.microsoft.com/office/drawing/2014/main" id="{3BDDF47C-0D75-A321-3916-3FA732F6F5D9}"/>
              </a:ext>
            </a:extLst>
          </p:cNvPr>
          <p:cNvSpPr/>
          <p:nvPr/>
        </p:nvSpPr>
        <p:spPr>
          <a:xfrm>
            <a:off x="7973743" y="2231346"/>
            <a:ext cx="1286389" cy="599249"/>
          </a:xfrm>
          <a:prstGeom prst="roundRect">
            <a:avLst/>
          </a:prstGeom>
          <a:solidFill>
            <a:srgbClr val="F99DA5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Pre-trained</a:t>
            </a:r>
          </a:p>
          <a:p>
            <a:pPr algn="ctr"/>
            <a:r>
              <a:rPr lang="en-US" sz="1600" dirty="0"/>
              <a:t>encoder</a:t>
            </a:r>
          </a:p>
        </p:txBody>
      </p:sp>
      <p:sp>
        <p:nvSpPr>
          <p:cNvPr id="86" name="Rectangle 36">
            <a:extLst>
              <a:ext uri="{FF2B5EF4-FFF2-40B4-BE49-F238E27FC236}">
                <a16:creationId xmlns:a16="http://schemas.microsoft.com/office/drawing/2014/main" id="{2AF14EF3-AA50-6357-22B9-94CDAE737CB5}"/>
              </a:ext>
            </a:extLst>
          </p:cNvPr>
          <p:cNvSpPr/>
          <p:nvPr/>
        </p:nvSpPr>
        <p:spPr>
          <a:xfrm>
            <a:off x="8628917" y="2882575"/>
            <a:ext cx="587538" cy="1144832"/>
          </a:xfrm>
          <a:custGeom>
            <a:avLst/>
            <a:gdLst>
              <a:gd name="connsiteX0" fmla="*/ 0 w 587538"/>
              <a:gd name="connsiteY0" fmla="*/ 0 h 1964493"/>
              <a:gd name="connsiteX1" fmla="*/ 587538 w 587538"/>
              <a:gd name="connsiteY1" fmla="*/ 0 h 1964493"/>
              <a:gd name="connsiteX2" fmla="*/ 587538 w 587538"/>
              <a:gd name="connsiteY2" fmla="*/ 1964493 h 1964493"/>
              <a:gd name="connsiteX3" fmla="*/ 0 w 587538"/>
              <a:gd name="connsiteY3" fmla="*/ 1964493 h 1964493"/>
              <a:gd name="connsiteX4" fmla="*/ 0 w 587538"/>
              <a:gd name="connsiteY4" fmla="*/ 0 h 1964493"/>
              <a:gd name="connsiteX0" fmla="*/ 587538 w 678978"/>
              <a:gd name="connsiteY0" fmla="*/ 0 h 1964493"/>
              <a:gd name="connsiteX1" fmla="*/ 587538 w 678978"/>
              <a:gd name="connsiteY1" fmla="*/ 1964493 h 1964493"/>
              <a:gd name="connsiteX2" fmla="*/ 0 w 678978"/>
              <a:gd name="connsiteY2" fmla="*/ 1964493 h 1964493"/>
              <a:gd name="connsiteX3" fmla="*/ 0 w 678978"/>
              <a:gd name="connsiteY3" fmla="*/ 0 h 1964493"/>
              <a:gd name="connsiteX4" fmla="*/ 678978 w 678978"/>
              <a:gd name="connsiteY4" fmla="*/ 91440 h 1964493"/>
              <a:gd name="connsiteX0" fmla="*/ 587538 w 587538"/>
              <a:gd name="connsiteY0" fmla="*/ 0 h 1964493"/>
              <a:gd name="connsiteX1" fmla="*/ 587538 w 587538"/>
              <a:gd name="connsiteY1" fmla="*/ 1964493 h 1964493"/>
              <a:gd name="connsiteX2" fmla="*/ 0 w 587538"/>
              <a:gd name="connsiteY2" fmla="*/ 1964493 h 1964493"/>
              <a:gd name="connsiteX3" fmla="*/ 0 w 587538"/>
              <a:gd name="connsiteY3" fmla="*/ 0 h 1964493"/>
              <a:gd name="connsiteX0" fmla="*/ 587538 w 587538"/>
              <a:gd name="connsiteY0" fmla="*/ 1964493 h 1964493"/>
              <a:gd name="connsiteX1" fmla="*/ 0 w 587538"/>
              <a:gd name="connsiteY1" fmla="*/ 1964493 h 1964493"/>
              <a:gd name="connsiteX2" fmla="*/ 0 w 587538"/>
              <a:gd name="connsiteY2" fmla="*/ 0 h 1964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7538" h="1964493">
                <a:moveTo>
                  <a:pt x="587538" y="1964493"/>
                </a:moveTo>
                <a:lnTo>
                  <a:pt x="0" y="1964493"/>
                </a:lnTo>
                <a:lnTo>
                  <a:pt x="0" y="0"/>
                </a:lnTo>
              </a:path>
            </a:pathLst>
          </a:custGeom>
          <a:noFill/>
          <a:ln>
            <a:solidFill>
              <a:schemeClr val="tx1"/>
            </a:solidFill>
            <a:head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CE99BB61-5526-0FC8-9906-37AA58EAA442}"/>
              </a:ext>
            </a:extLst>
          </p:cNvPr>
          <p:cNvSpPr txBox="1"/>
          <p:nvPr/>
        </p:nvSpPr>
        <p:spPr>
          <a:xfrm>
            <a:off x="9216455" y="3707450"/>
            <a:ext cx="22878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Acknowledge </a:t>
            </a:r>
          </a:p>
          <a:p>
            <a:r>
              <a:rPr lang="en-US" dirty="0"/>
              <a:t>Lung sound patterns</a:t>
            </a:r>
          </a:p>
        </p:txBody>
      </p:sp>
    </p:spTree>
    <p:extLst>
      <p:ext uri="{BB962C8B-B14F-4D97-AF65-F5344CB8AC3E}">
        <p14:creationId xmlns:p14="http://schemas.microsoft.com/office/powerpoint/2010/main" val="16583857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ATech_PPTtemplate_2021_wide" id="{E85096BA-033B-D848-B268-A76C8AE5D2A4}" vid="{1C4A0A5B-2267-F04A-B00C-3FCDF7CFA02E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Tech_PPTtemplate_2021_wide" id="{E85096BA-033B-D848-B268-A76C8AE5D2A4}" vid="{C86BDF43-62E5-5C4C-BBB8-C9F548430792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5d672c3-4d4a-4b62-a893-0ce95f05dac4">
      <Terms xmlns="http://schemas.microsoft.com/office/infopath/2007/PartnerControls"/>
    </lcf76f155ced4ddcb4097134ff3c332f>
    <TaxCatchAll xmlns="97416ef9-5939-477c-b861-59f900cf5f9f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6EC1B650D2D13498443F24B1E63996F" ma:contentTypeVersion="17" ma:contentTypeDescription="Create a new document." ma:contentTypeScope="" ma:versionID="9a0d7208efa3a02367544a29f955a5c4">
  <xsd:schema xmlns:xsd="http://www.w3.org/2001/XMLSchema" xmlns:xs="http://www.w3.org/2001/XMLSchema" xmlns:p="http://schemas.microsoft.com/office/2006/metadata/properties" xmlns:ns2="05d672c3-4d4a-4b62-a893-0ce95f05dac4" xmlns:ns3="97416ef9-5939-477c-b861-59f900cf5f9f" targetNamespace="http://schemas.microsoft.com/office/2006/metadata/properties" ma:root="true" ma:fieldsID="014b368b1ddc3197fecb949f48138f2f" ns2:_="" ns3:_="">
    <xsd:import namespace="05d672c3-4d4a-4b62-a893-0ce95f05dac4"/>
    <xsd:import namespace="97416ef9-5939-477c-b861-59f900cf5f9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d672c3-4d4a-4b62-a893-0ce95f05dac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416ef9-5939-477c-b861-59f900cf5f9f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ae6aff7-1238-42a2-bf56-76ed45e80439}" ma:internalName="TaxCatchAll" ma:showField="CatchAllData" ma:web="97416ef9-5939-477c-b861-59f900cf5f9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E8E9E0A-E0B0-48BD-890A-66B897C31D31}">
  <ds:schemaRefs>
    <ds:schemaRef ds:uri="http://schemas.microsoft.com/office/2006/metadata/properties"/>
    <ds:schemaRef ds:uri="http://schemas.microsoft.com/office/infopath/2007/PartnerControls"/>
    <ds:schemaRef ds:uri="05d672c3-4d4a-4b62-a893-0ce95f05dac4"/>
    <ds:schemaRef ds:uri="97416ef9-5939-477c-b861-59f900cf5f9f"/>
  </ds:schemaRefs>
</ds:datastoreItem>
</file>

<file path=customXml/itemProps2.xml><?xml version="1.0" encoding="utf-8"?>
<ds:datastoreItem xmlns:ds="http://schemas.openxmlformats.org/officeDocument/2006/customXml" ds:itemID="{DF26E149-AE73-4F58-96FA-A850389ED88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05d672c3-4d4a-4b62-a893-0ce95f05dac4"/>
    <ds:schemaRef ds:uri="97416ef9-5939-477c-b861-59f900cf5f9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029D1D2-EB9C-4A5F-8079-E6CB9F9CEDAC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Custom Design</Template>
  <TotalTime>29395</TotalTime>
  <Words>144</Words>
  <Application>Microsoft Macintosh PowerPoint</Application>
  <PresentationFormat>Widescreen</PresentationFormat>
  <Paragraphs>53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Cambria Math</vt:lpstr>
      <vt:lpstr>Roboto</vt:lpstr>
      <vt:lpstr>Wingdings</vt:lpstr>
      <vt:lpstr>Custom Design</vt:lpstr>
      <vt:lpstr>1_Custom Design</vt:lpstr>
      <vt:lpstr>Why using pre-trained encoder</vt:lpstr>
      <vt:lpstr>Why using pre-trained encoder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 of Presentation Here</dc:title>
  <dc:creator>Sung Hoon Lee</dc:creator>
  <cp:lastModifiedBy>세웅 오</cp:lastModifiedBy>
  <cp:revision>106</cp:revision>
  <dcterms:created xsi:type="dcterms:W3CDTF">2021-11-16T15:09:55Z</dcterms:created>
  <dcterms:modified xsi:type="dcterms:W3CDTF">2025-04-08T19:19:32Z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0x01010096EC1B650D2D13498443F24B1E63996F</vt:lpwstr>
  </property>
</Properties>
</file>