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7" r:id="rId3"/>
    <p:sldId id="259" r:id="rId4"/>
    <p:sldId id="280" r:id="rId5"/>
    <p:sldId id="281" r:id="rId6"/>
    <p:sldId id="282" r:id="rId7"/>
    <p:sldId id="283" r:id="rId8"/>
    <p:sldId id="304" r:id="rId9"/>
    <p:sldId id="317" r:id="rId10"/>
    <p:sldId id="318" r:id="rId11"/>
    <p:sldId id="319" r:id="rId12"/>
    <p:sldId id="320" r:id="rId13"/>
    <p:sldId id="321" r:id="rId14"/>
    <p:sldId id="316" r:id="rId15"/>
    <p:sldId id="310" r:id="rId16"/>
    <p:sldId id="312" r:id="rId17"/>
    <p:sldId id="313" r:id="rId18"/>
    <p:sldId id="314" r:id="rId19"/>
    <p:sldId id="315" r:id="rId20"/>
    <p:sldId id="309" r:id="rId21"/>
    <p:sldId id="303" r:id="rId22"/>
    <p:sldId id="305" r:id="rId23"/>
    <p:sldId id="306" r:id="rId24"/>
    <p:sldId id="307" r:id="rId25"/>
    <p:sldId id="308" r:id="rId26"/>
    <p:sldId id="292" r:id="rId27"/>
    <p:sldId id="293" r:id="rId28"/>
    <p:sldId id="294" r:id="rId29"/>
    <p:sldId id="296" r:id="rId30"/>
    <p:sldId id="297" r:id="rId31"/>
    <p:sldId id="298" r:id="rId32"/>
    <p:sldId id="299" r:id="rId33"/>
    <p:sldId id="300" r:id="rId34"/>
    <p:sldId id="301" r:id="rId35"/>
    <p:sldId id="284" r:id="rId36"/>
    <p:sldId id="285" r:id="rId37"/>
    <p:sldId id="286" r:id="rId38"/>
    <p:sldId id="287" r:id="rId39"/>
    <p:sldId id="288" r:id="rId40"/>
    <p:sldId id="289" r:id="rId41"/>
    <p:sldId id="290" r:id="rId42"/>
    <p:sldId id="291" r:id="rId43"/>
    <p:sldId id="322" r:id="rId44"/>
    <p:sldId id="325" r:id="rId45"/>
    <p:sldId id="326" r:id="rId46"/>
    <p:sldId id="327" r:id="rId47"/>
    <p:sldId id="328" r:id="rId48"/>
    <p:sldId id="329"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29A7"/>
    <a:srgbClr val="881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EE94C-8D7A-4A0A-8F54-1A905B0ADF76}" type="datetimeFigureOut">
              <a:rPr lang="zh-CN" altLang="en-US" smtClean="0"/>
              <a:t>2018/7/6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28CED0-CE8C-409F-A346-CBE13BDEE29A}" type="slidenum">
              <a:rPr lang="zh-CN" altLang="en-US" smtClean="0"/>
              <a:t>‹#›</a:t>
            </a:fld>
            <a:endParaRPr lang="zh-CN" altLang="en-US"/>
          </a:p>
        </p:txBody>
      </p:sp>
    </p:spTree>
    <p:extLst>
      <p:ext uri="{BB962C8B-B14F-4D97-AF65-F5344CB8AC3E}">
        <p14:creationId xmlns:p14="http://schemas.microsoft.com/office/powerpoint/2010/main" val="1476671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75AA-3C8F-4622-BE08-AC5D4098E861}" type="datetimeFigureOut">
              <a:rPr lang="zh-CN" altLang="en-US" smtClean="0"/>
              <a:t>2018/7/6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64A8F-FBE5-4EF2-A4EF-9D624C73DE06}" type="slidenum">
              <a:rPr lang="zh-CN" altLang="en-US" smtClean="0"/>
              <a:t>‹#›</a:t>
            </a:fld>
            <a:endParaRPr lang="zh-CN" altLang="en-US"/>
          </a:p>
        </p:txBody>
      </p:sp>
    </p:spTree>
    <p:extLst>
      <p:ext uri="{BB962C8B-B14F-4D97-AF65-F5344CB8AC3E}">
        <p14:creationId xmlns:p14="http://schemas.microsoft.com/office/powerpoint/2010/main" val="14143582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1</a:t>
            </a:fld>
            <a:endParaRPr lang="zh-CN" altLang="en-US"/>
          </a:p>
        </p:txBody>
      </p:sp>
    </p:spTree>
    <p:extLst>
      <p:ext uri="{BB962C8B-B14F-4D97-AF65-F5344CB8AC3E}">
        <p14:creationId xmlns:p14="http://schemas.microsoft.com/office/powerpoint/2010/main" val="13211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10</a:t>
            </a:fld>
            <a:endParaRPr lang="zh-CN" altLang="en-US"/>
          </a:p>
        </p:txBody>
      </p:sp>
    </p:spTree>
    <p:extLst>
      <p:ext uri="{BB962C8B-B14F-4D97-AF65-F5344CB8AC3E}">
        <p14:creationId xmlns:p14="http://schemas.microsoft.com/office/powerpoint/2010/main" val="319227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11</a:t>
            </a:fld>
            <a:endParaRPr lang="zh-CN" altLang="en-US"/>
          </a:p>
        </p:txBody>
      </p:sp>
    </p:spTree>
    <p:extLst>
      <p:ext uri="{BB962C8B-B14F-4D97-AF65-F5344CB8AC3E}">
        <p14:creationId xmlns:p14="http://schemas.microsoft.com/office/powerpoint/2010/main" val="284732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12</a:t>
            </a:fld>
            <a:endParaRPr lang="zh-CN" altLang="en-US"/>
          </a:p>
        </p:txBody>
      </p:sp>
    </p:spTree>
    <p:extLst>
      <p:ext uri="{BB962C8B-B14F-4D97-AF65-F5344CB8AC3E}">
        <p14:creationId xmlns:p14="http://schemas.microsoft.com/office/powerpoint/2010/main" val="50314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13</a:t>
            </a:fld>
            <a:endParaRPr lang="zh-CN" altLang="en-US"/>
          </a:p>
        </p:txBody>
      </p:sp>
    </p:spTree>
    <p:extLst>
      <p:ext uri="{BB962C8B-B14F-4D97-AF65-F5344CB8AC3E}">
        <p14:creationId xmlns:p14="http://schemas.microsoft.com/office/powerpoint/2010/main" val="1964499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14</a:t>
            </a:fld>
            <a:endParaRPr lang="zh-CN" altLang="en-US"/>
          </a:p>
        </p:txBody>
      </p:sp>
    </p:spTree>
    <p:extLst>
      <p:ext uri="{BB962C8B-B14F-4D97-AF65-F5344CB8AC3E}">
        <p14:creationId xmlns:p14="http://schemas.microsoft.com/office/powerpoint/2010/main" val="410985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15</a:t>
            </a:fld>
            <a:endParaRPr lang="zh-CN" altLang="en-US"/>
          </a:p>
        </p:txBody>
      </p:sp>
    </p:spTree>
    <p:extLst>
      <p:ext uri="{BB962C8B-B14F-4D97-AF65-F5344CB8AC3E}">
        <p14:creationId xmlns:p14="http://schemas.microsoft.com/office/powerpoint/2010/main" val="3406769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16</a:t>
            </a:fld>
            <a:endParaRPr lang="zh-CN" altLang="en-US"/>
          </a:p>
        </p:txBody>
      </p:sp>
    </p:spTree>
    <p:extLst>
      <p:ext uri="{BB962C8B-B14F-4D97-AF65-F5344CB8AC3E}">
        <p14:creationId xmlns:p14="http://schemas.microsoft.com/office/powerpoint/2010/main" val="3149571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17</a:t>
            </a:fld>
            <a:endParaRPr lang="zh-CN" altLang="en-US"/>
          </a:p>
        </p:txBody>
      </p:sp>
    </p:spTree>
    <p:extLst>
      <p:ext uri="{BB962C8B-B14F-4D97-AF65-F5344CB8AC3E}">
        <p14:creationId xmlns:p14="http://schemas.microsoft.com/office/powerpoint/2010/main" val="3837729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18</a:t>
            </a:fld>
            <a:endParaRPr lang="zh-CN" altLang="en-US"/>
          </a:p>
        </p:txBody>
      </p:sp>
    </p:spTree>
    <p:extLst>
      <p:ext uri="{BB962C8B-B14F-4D97-AF65-F5344CB8AC3E}">
        <p14:creationId xmlns:p14="http://schemas.microsoft.com/office/powerpoint/2010/main" val="2968899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19</a:t>
            </a:fld>
            <a:endParaRPr lang="zh-CN" altLang="en-US"/>
          </a:p>
        </p:txBody>
      </p:sp>
    </p:spTree>
    <p:extLst>
      <p:ext uri="{BB962C8B-B14F-4D97-AF65-F5344CB8AC3E}">
        <p14:creationId xmlns:p14="http://schemas.microsoft.com/office/powerpoint/2010/main" val="416214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2</a:t>
            </a:fld>
            <a:endParaRPr lang="zh-CN" altLang="en-US"/>
          </a:p>
        </p:txBody>
      </p:sp>
    </p:spTree>
    <p:extLst>
      <p:ext uri="{BB962C8B-B14F-4D97-AF65-F5344CB8AC3E}">
        <p14:creationId xmlns:p14="http://schemas.microsoft.com/office/powerpoint/2010/main" val="1987261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20</a:t>
            </a:fld>
            <a:endParaRPr lang="zh-CN" altLang="en-US"/>
          </a:p>
        </p:txBody>
      </p:sp>
    </p:spTree>
    <p:extLst>
      <p:ext uri="{BB962C8B-B14F-4D97-AF65-F5344CB8AC3E}">
        <p14:creationId xmlns:p14="http://schemas.microsoft.com/office/powerpoint/2010/main" val="3675529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21</a:t>
            </a:fld>
            <a:endParaRPr lang="zh-CN" altLang="en-US"/>
          </a:p>
        </p:txBody>
      </p:sp>
    </p:spTree>
    <p:extLst>
      <p:ext uri="{BB962C8B-B14F-4D97-AF65-F5344CB8AC3E}">
        <p14:creationId xmlns:p14="http://schemas.microsoft.com/office/powerpoint/2010/main" val="380296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22</a:t>
            </a:fld>
            <a:endParaRPr lang="zh-CN" altLang="en-US"/>
          </a:p>
        </p:txBody>
      </p:sp>
    </p:spTree>
    <p:extLst>
      <p:ext uri="{BB962C8B-B14F-4D97-AF65-F5344CB8AC3E}">
        <p14:creationId xmlns:p14="http://schemas.microsoft.com/office/powerpoint/2010/main" val="3393259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23</a:t>
            </a:fld>
            <a:endParaRPr lang="zh-CN" altLang="en-US"/>
          </a:p>
        </p:txBody>
      </p:sp>
    </p:spTree>
    <p:extLst>
      <p:ext uri="{BB962C8B-B14F-4D97-AF65-F5344CB8AC3E}">
        <p14:creationId xmlns:p14="http://schemas.microsoft.com/office/powerpoint/2010/main" val="1750013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24</a:t>
            </a:fld>
            <a:endParaRPr lang="zh-CN" altLang="en-US"/>
          </a:p>
        </p:txBody>
      </p:sp>
    </p:spTree>
    <p:extLst>
      <p:ext uri="{BB962C8B-B14F-4D97-AF65-F5344CB8AC3E}">
        <p14:creationId xmlns:p14="http://schemas.microsoft.com/office/powerpoint/2010/main" val="2986251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25</a:t>
            </a:fld>
            <a:endParaRPr lang="zh-CN" altLang="en-US"/>
          </a:p>
        </p:txBody>
      </p:sp>
    </p:spTree>
    <p:extLst>
      <p:ext uri="{BB962C8B-B14F-4D97-AF65-F5344CB8AC3E}">
        <p14:creationId xmlns:p14="http://schemas.microsoft.com/office/powerpoint/2010/main" val="409838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26</a:t>
            </a:fld>
            <a:endParaRPr lang="zh-CN" altLang="en-US"/>
          </a:p>
        </p:txBody>
      </p:sp>
    </p:spTree>
    <p:extLst>
      <p:ext uri="{BB962C8B-B14F-4D97-AF65-F5344CB8AC3E}">
        <p14:creationId xmlns:p14="http://schemas.microsoft.com/office/powerpoint/2010/main" val="2270638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27</a:t>
            </a:fld>
            <a:endParaRPr lang="zh-CN" altLang="en-US"/>
          </a:p>
        </p:txBody>
      </p:sp>
    </p:spTree>
    <p:extLst>
      <p:ext uri="{BB962C8B-B14F-4D97-AF65-F5344CB8AC3E}">
        <p14:creationId xmlns:p14="http://schemas.microsoft.com/office/powerpoint/2010/main" val="177829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28</a:t>
            </a:fld>
            <a:endParaRPr lang="zh-CN" altLang="en-US"/>
          </a:p>
        </p:txBody>
      </p:sp>
    </p:spTree>
    <p:extLst>
      <p:ext uri="{BB962C8B-B14F-4D97-AF65-F5344CB8AC3E}">
        <p14:creationId xmlns:p14="http://schemas.microsoft.com/office/powerpoint/2010/main" val="738270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29</a:t>
            </a:fld>
            <a:endParaRPr lang="zh-CN" altLang="en-US"/>
          </a:p>
        </p:txBody>
      </p:sp>
    </p:spTree>
    <p:extLst>
      <p:ext uri="{BB962C8B-B14F-4D97-AF65-F5344CB8AC3E}">
        <p14:creationId xmlns:p14="http://schemas.microsoft.com/office/powerpoint/2010/main" val="367306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3</a:t>
            </a:fld>
            <a:endParaRPr lang="zh-CN" altLang="en-US"/>
          </a:p>
        </p:txBody>
      </p:sp>
    </p:spTree>
    <p:extLst>
      <p:ext uri="{BB962C8B-B14F-4D97-AF65-F5344CB8AC3E}">
        <p14:creationId xmlns:p14="http://schemas.microsoft.com/office/powerpoint/2010/main" val="4249729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30</a:t>
            </a:fld>
            <a:endParaRPr lang="zh-CN" altLang="en-US"/>
          </a:p>
        </p:txBody>
      </p:sp>
    </p:spTree>
    <p:extLst>
      <p:ext uri="{BB962C8B-B14F-4D97-AF65-F5344CB8AC3E}">
        <p14:creationId xmlns:p14="http://schemas.microsoft.com/office/powerpoint/2010/main" val="62212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31</a:t>
            </a:fld>
            <a:endParaRPr lang="zh-CN" altLang="en-US"/>
          </a:p>
        </p:txBody>
      </p:sp>
    </p:spTree>
    <p:extLst>
      <p:ext uri="{BB962C8B-B14F-4D97-AF65-F5344CB8AC3E}">
        <p14:creationId xmlns:p14="http://schemas.microsoft.com/office/powerpoint/2010/main" val="4237591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32</a:t>
            </a:fld>
            <a:endParaRPr lang="zh-CN" altLang="en-US"/>
          </a:p>
        </p:txBody>
      </p:sp>
    </p:spTree>
    <p:extLst>
      <p:ext uri="{BB962C8B-B14F-4D97-AF65-F5344CB8AC3E}">
        <p14:creationId xmlns:p14="http://schemas.microsoft.com/office/powerpoint/2010/main" val="910296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33</a:t>
            </a:fld>
            <a:endParaRPr lang="zh-CN" altLang="en-US"/>
          </a:p>
        </p:txBody>
      </p:sp>
    </p:spTree>
    <p:extLst>
      <p:ext uri="{BB962C8B-B14F-4D97-AF65-F5344CB8AC3E}">
        <p14:creationId xmlns:p14="http://schemas.microsoft.com/office/powerpoint/2010/main" val="2456595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34</a:t>
            </a:fld>
            <a:endParaRPr lang="zh-CN" altLang="en-US"/>
          </a:p>
        </p:txBody>
      </p:sp>
    </p:spTree>
    <p:extLst>
      <p:ext uri="{BB962C8B-B14F-4D97-AF65-F5344CB8AC3E}">
        <p14:creationId xmlns:p14="http://schemas.microsoft.com/office/powerpoint/2010/main" val="3565025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35</a:t>
            </a:fld>
            <a:endParaRPr lang="zh-CN" altLang="en-US"/>
          </a:p>
        </p:txBody>
      </p:sp>
    </p:spTree>
    <p:extLst>
      <p:ext uri="{BB962C8B-B14F-4D97-AF65-F5344CB8AC3E}">
        <p14:creationId xmlns:p14="http://schemas.microsoft.com/office/powerpoint/2010/main" val="3033562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36</a:t>
            </a:fld>
            <a:endParaRPr lang="zh-CN" altLang="en-US"/>
          </a:p>
        </p:txBody>
      </p:sp>
    </p:spTree>
    <p:extLst>
      <p:ext uri="{BB962C8B-B14F-4D97-AF65-F5344CB8AC3E}">
        <p14:creationId xmlns:p14="http://schemas.microsoft.com/office/powerpoint/2010/main" val="1726663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37</a:t>
            </a:fld>
            <a:endParaRPr lang="zh-CN" altLang="en-US"/>
          </a:p>
        </p:txBody>
      </p:sp>
    </p:spTree>
    <p:extLst>
      <p:ext uri="{BB962C8B-B14F-4D97-AF65-F5344CB8AC3E}">
        <p14:creationId xmlns:p14="http://schemas.microsoft.com/office/powerpoint/2010/main" val="2945654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38</a:t>
            </a:fld>
            <a:endParaRPr lang="zh-CN" altLang="en-US"/>
          </a:p>
        </p:txBody>
      </p:sp>
    </p:spTree>
    <p:extLst>
      <p:ext uri="{BB962C8B-B14F-4D97-AF65-F5344CB8AC3E}">
        <p14:creationId xmlns:p14="http://schemas.microsoft.com/office/powerpoint/2010/main" val="4029101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39</a:t>
            </a:fld>
            <a:endParaRPr lang="zh-CN" altLang="en-US"/>
          </a:p>
        </p:txBody>
      </p:sp>
    </p:spTree>
    <p:extLst>
      <p:ext uri="{BB962C8B-B14F-4D97-AF65-F5344CB8AC3E}">
        <p14:creationId xmlns:p14="http://schemas.microsoft.com/office/powerpoint/2010/main" val="263392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4</a:t>
            </a:fld>
            <a:endParaRPr lang="zh-CN" altLang="en-US"/>
          </a:p>
        </p:txBody>
      </p:sp>
    </p:spTree>
    <p:extLst>
      <p:ext uri="{BB962C8B-B14F-4D97-AF65-F5344CB8AC3E}">
        <p14:creationId xmlns:p14="http://schemas.microsoft.com/office/powerpoint/2010/main" val="3765899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40</a:t>
            </a:fld>
            <a:endParaRPr lang="zh-CN" altLang="en-US"/>
          </a:p>
        </p:txBody>
      </p:sp>
    </p:spTree>
    <p:extLst>
      <p:ext uri="{BB962C8B-B14F-4D97-AF65-F5344CB8AC3E}">
        <p14:creationId xmlns:p14="http://schemas.microsoft.com/office/powerpoint/2010/main" val="812632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41</a:t>
            </a:fld>
            <a:endParaRPr lang="zh-CN" altLang="en-US"/>
          </a:p>
        </p:txBody>
      </p:sp>
    </p:spTree>
    <p:extLst>
      <p:ext uri="{BB962C8B-B14F-4D97-AF65-F5344CB8AC3E}">
        <p14:creationId xmlns:p14="http://schemas.microsoft.com/office/powerpoint/2010/main" val="15009589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42</a:t>
            </a:fld>
            <a:endParaRPr lang="zh-CN" altLang="en-US"/>
          </a:p>
        </p:txBody>
      </p:sp>
    </p:spTree>
    <p:extLst>
      <p:ext uri="{BB962C8B-B14F-4D97-AF65-F5344CB8AC3E}">
        <p14:creationId xmlns:p14="http://schemas.microsoft.com/office/powerpoint/2010/main" val="1297167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43</a:t>
            </a:fld>
            <a:endParaRPr lang="zh-CN" altLang="en-US"/>
          </a:p>
        </p:txBody>
      </p:sp>
    </p:spTree>
    <p:extLst>
      <p:ext uri="{BB962C8B-B14F-4D97-AF65-F5344CB8AC3E}">
        <p14:creationId xmlns:p14="http://schemas.microsoft.com/office/powerpoint/2010/main" val="1047519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44</a:t>
            </a:fld>
            <a:endParaRPr lang="zh-CN" altLang="en-US"/>
          </a:p>
        </p:txBody>
      </p:sp>
    </p:spTree>
    <p:extLst>
      <p:ext uri="{BB962C8B-B14F-4D97-AF65-F5344CB8AC3E}">
        <p14:creationId xmlns:p14="http://schemas.microsoft.com/office/powerpoint/2010/main" val="942444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45</a:t>
            </a:fld>
            <a:endParaRPr lang="zh-CN" altLang="en-US"/>
          </a:p>
        </p:txBody>
      </p:sp>
    </p:spTree>
    <p:extLst>
      <p:ext uri="{BB962C8B-B14F-4D97-AF65-F5344CB8AC3E}">
        <p14:creationId xmlns:p14="http://schemas.microsoft.com/office/powerpoint/2010/main" val="2025885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46</a:t>
            </a:fld>
            <a:endParaRPr lang="zh-CN" altLang="en-US"/>
          </a:p>
        </p:txBody>
      </p:sp>
    </p:spTree>
    <p:extLst>
      <p:ext uri="{BB962C8B-B14F-4D97-AF65-F5344CB8AC3E}">
        <p14:creationId xmlns:p14="http://schemas.microsoft.com/office/powerpoint/2010/main" val="4135918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47</a:t>
            </a:fld>
            <a:endParaRPr lang="zh-CN" altLang="en-US"/>
          </a:p>
        </p:txBody>
      </p:sp>
    </p:spTree>
    <p:extLst>
      <p:ext uri="{BB962C8B-B14F-4D97-AF65-F5344CB8AC3E}">
        <p14:creationId xmlns:p14="http://schemas.microsoft.com/office/powerpoint/2010/main" val="2965186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48</a:t>
            </a:fld>
            <a:endParaRPr lang="zh-CN" altLang="en-US"/>
          </a:p>
        </p:txBody>
      </p:sp>
    </p:spTree>
    <p:extLst>
      <p:ext uri="{BB962C8B-B14F-4D97-AF65-F5344CB8AC3E}">
        <p14:creationId xmlns:p14="http://schemas.microsoft.com/office/powerpoint/2010/main" val="37493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5</a:t>
            </a:fld>
            <a:endParaRPr lang="zh-CN" altLang="en-US"/>
          </a:p>
        </p:txBody>
      </p:sp>
    </p:spTree>
    <p:extLst>
      <p:ext uri="{BB962C8B-B14F-4D97-AF65-F5344CB8AC3E}">
        <p14:creationId xmlns:p14="http://schemas.microsoft.com/office/powerpoint/2010/main" val="405953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6</a:t>
            </a:fld>
            <a:endParaRPr lang="zh-CN" altLang="en-US"/>
          </a:p>
        </p:txBody>
      </p:sp>
    </p:spTree>
    <p:extLst>
      <p:ext uri="{BB962C8B-B14F-4D97-AF65-F5344CB8AC3E}">
        <p14:creationId xmlns:p14="http://schemas.microsoft.com/office/powerpoint/2010/main" val="334096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B64A8F-FBE5-4EF2-A4EF-9D624C73DE06}" type="slidenum">
              <a:rPr lang="zh-CN" altLang="en-US" smtClean="0"/>
              <a:t>7</a:t>
            </a:fld>
            <a:endParaRPr lang="zh-CN" altLang="en-US"/>
          </a:p>
        </p:txBody>
      </p:sp>
    </p:spTree>
    <p:extLst>
      <p:ext uri="{BB962C8B-B14F-4D97-AF65-F5344CB8AC3E}">
        <p14:creationId xmlns:p14="http://schemas.microsoft.com/office/powerpoint/2010/main" val="185390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8</a:t>
            </a:fld>
            <a:endParaRPr lang="zh-CN" altLang="en-US"/>
          </a:p>
        </p:txBody>
      </p:sp>
    </p:spTree>
    <p:extLst>
      <p:ext uri="{BB962C8B-B14F-4D97-AF65-F5344CB8AC3E}">
        <p14:creationId xmlns:p14="http://schemas.microsoft.com/office/powerpoint/2010/main" val="311224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B64A8F-FBE5-4EF2-A4EF-9D624C73DE06}" type="slidenum">
              <a:rPr lang="zh-CN" altLang="en-US" smtClean="0"/>
              <a:t>9</a:t>
            </a:fld>
            <a:endParaRPr lang="zh-CN" altLang="en-US"/>
          </a:p>
        </p:txBody>
      </p:sp>
    </p:spTree>
    <p:extLst>
      <p:ext uri="{BB962C8B-B14F-4D97-AF65-F5344CB8AC3E}">
        <p14:creationId xmlns:p14="http://schemas.microsoft.com/office/powerpoint/2010/main" val="341213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E7342D3-C7BD-4526-9310-4DAD75E00A6D}" type="datetime1">
              <a:rPr lang="zh-CN" altLang="en-US" smtClean="0"/>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131300" y="6375400"/>
            <a:ext cx="2743200" cy="365125"/>
          </a:xfrm>
        </p:spPr>
        <p:txBody>
          <a:bodyPr/>
          <a:lstStyle>
            <a:lvl1pPr>
              <a:defRPr sz="1400">
                <a:solidFill>
                  <a:srgbClr val="9529A7"/>
                </a:solidFill>
                <a:latin typeface="Arial Rounded MT Bold" panose="020F0704030504030204" pitchFamily="34" charset="0"/>
              </a:defRPr>
            </a:lvl1pPr>
          </a:lstStyle>
          <a:p>
            <a:fld id="{30B45403-3373-4B9C-8026-AEBBDBFF20F2}" type="slidenum">
              <a:rPr lang="zh-CN" altLang="en-US" smtClean="0"/>
              <a:pPr/>
              <a:t>‹#›</a:t>
            </a:fld>
            <a:endParaRPr lang="zh-CN" altLang="en-US"/>
          </a:p>
        </p:txBody>
      </p:sp>
    </p:spTree>
    <p:extLst>
      <p:ext uri="{BB962C8B-B14F-4D97-AF65-F5344CB8AC3E}">
        <p14:creationId xmlns:p14="http://schemas.microsoft.com/office/powerpoint/2010/main" val="320226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EF7A0B-8557-42A4-BDDC-7CAE77AC1793}" type="datetime1">
              <a:rPr lang="zh-CN" altLang="en-US" smtClean="0"/>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02836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8F7E5A-6739-4557-A62C-B7094521843D}" type="datetime1">
              <a:rPr lang="zh-CN" altLang="en-US" smtClean="0"/>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18166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2979BE-5A4C-4D6B-ADBB-F93C0F08DF69}" type="datetime1">
              <a:rPr lang="zh-CN" altLang="en-US" smtClean="0"/>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462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5CB3A6-0924-4E62-B318-C5FC421D96CF}" type="datetime1">
              <a:rPr lang="zh-CN" altLang="en-US" smtClean="0"/>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82920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FF6760-8D86-42FA-A171-C1B9883A0402}" type="datetime1">
              <a:rPr lang="zh-CN" altLang="en-US" smtClean="0"/>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34923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792443-6E53-4E2F-B6D3-769D1B1B3184}" type="datetime1">
              <a:rPr lang="zh-CN" altLang="en-US" smtClean="0"/>
              <a:t>2018/7/6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82112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49D5E7-985C-499E-8269-14AF4437BB24}" type="datetime1">
              <a:rPr lang="zh-CN" altLang="en-US" smtClean="0"/>
              <a:t>2018/7/6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8796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D87838-DE97-4AE9-AA99-AD128AD10DCD}" type="datetime1">
              <a:rPr lang="zh-CN" altLang="en-US" smtClean="0"/>
              <a:t>2018/7/6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307515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43A168-354D-4007-8337-75B937C3B0A5}" type="datetime1">
              <a:rPr lang="zh-CN" altLang="en-US" smtClean="0"/>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280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1C0D0B-2BC5-4023-8636-2AE72E44879B}" type="datetime1">
              <a:rPr lang="zh-CN" altLang="en-US" smtClean="0"/>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248505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50BD-D821-422E-A289-7D8610CF5A11}" type="datetime1">
              <a:rPr lang="zh-CN" altLang="en-US" smtClean="0"/>
              <a:t>2018/7/6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45403-3373-4B9C-8026-AEBBDBFF20F2}" type="slidenum">
              <a:rPr lang="zh-CN" altLang="en-US" smtClean="0"/>
              <a:t>‹#›</a:t>
            </a:fld>
            <a:endParaRPr lang="zh-CN" altLang="en-US"/>
          </a:p>
        </p:txBody>
      </p:sp>
    </p:spTree>
    <p:extLst>
      <p:ext uri="{BB962C8B-B14F-4D97-AF65-F5344CB8AC3E}">
        <p14:creationId xmlns:p14="http://schemas.microsoft.com/office/powerpoint/2010/main" val="127208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800" dirty="0" smtClean="0">
                <a:latin typeface="Arial Rounded MT Bold" panose="020F0704030504030204" pitchFamily="34" charset="0"/>
              </a:rPr>
              <a:t>About Prefetch</a:t>
            </a:r>
            <a:endParaRPr lang="zh-CN" altLang="en-US" sz="8800" dirty="0">
              <a:latin typeface="Arial Rounded MT Bold" panose="020F0704030504030204" pitchFamily="34" charset="0"/>
            </a:endParaRPr>
          </a:p>
        </p:txBody>
      </p:sp>
      <p:sp>
        <p:nvSpPr>
          <p:cNvPr id="4" name="文本框 3"/>
          <p:cNvSpPr txBox="1"/>
          <p:nvPr/>
        </p:nvSpPr>
        <p:spPr>
          <a:xfrm>
            <a:off x="9075761" y="5090614"/>
            <a:ext cx="1364776" cy="646331"/>
          </a:xfrm>
          <a:prstGeom prst="rect">
            <a:avLst/>
          </a:prstGeom>
          <a:noFill/>
        </p:spPr>
        <p:txBody>
          <a:bodyPr wrap="square" rtlCol="0">
            <a:spAutoFit/>
          </a:bodyPr>
          <a:lstStyle/>
          <a:p>
            <a:pPr algn="ctr"/>
            <a:r>
              <a:rPr lang="en-US" altLang="zh-CN" dirty="0" smtClean="0">
                <a:latin typeface="Arial Rounded MT Bold" panose="020F0704030504030204" pitchFamily="34" charset="0"/>
              </a:rPr>
              <a:t>YT</a:t>
            </a:r>
          </a:p>
          <a:p>
            <a:r>
              <a:rPr lang="en-US" altLang="zh-CN" dirty="0" smtClean="0">
                <a:latin typeface="Arial Rounded MT Bold" panose="020F0704030504030204" pitchFamily="34" charset="0"/>
              </a:rPr>
              <a:t>2018-6-11 </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7030A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a:xfrm>
            <a:off x="11023599" y="6390217"/>
            <a:ext cx="846667" cy="365125"/>
          </a:xfrm>
        </p:spPr>
        <p:txBody>
          <a:bodyPr/>
          <a:lstStyle/>
          <a:p>
            <a:fld id="{30B45403-3373-4B9C-8026-AEBBDBFF20F2}" type="slidenum">
              <a:rPr lang="zh-CN" altLang="en-US" smtClean="0">
                <a:solidFill>
                  <a:srgbClr val="9529A7"/>
                </a:solidFill>
                <a:latin typeface="Arial Rounded MT Bold" panose="020F0704030504030204" pitchFamily="34" charset="0"/>
              </a:rPr>
              <a:t>1</a:t>
            </a:fld>
            <a:endParaRPr lang="zh-CN" altLang="en-US" dirty="0">
              <a:solidFill>
                <a:srgbClr val="9529A7"/>
              </a:solidFill>
              <a:latin typeface="Arial Rounded MT Bold" panose="020F0704030504030204" pitchFamily="34" charset="0"/>
            </a:endParaRPr>
          </a:p>
        </p:txBody>
      </p:sp>
    </p:spTree>
    <p:extLst>
      <p:ext uri="{BB962C8B-B14F-4D97-AF65-F5344CB8AC3E}">
        <p14:creationId xmlns:p14="http://schemas.microsoft.com/office/powerpoint/2010/main" val="2011231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prefetcher(3/6)</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a:t>
            </a:r>
          </a:p>
        </p:txBody>
      </p:sp>
      <p:sp>
        <p:nvSpPr>
          <p:cNvPr id="14" name="内容占位符 2"/>
          <p:cNvSpPr txBox="1">
            <a:spLocks/>
          </p:cNvSpPr>
          <p:nvPr/>
        </p:nvSpPr>
        <p:spPr>
          <a:xfrm>
            <a:off x="1136671" y="3097161"/>
            <a:ext cx="10309466" cy="11090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Instruction execution occurs in a sequential fashion (unless explicitly modified) from one instruction to the next </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10</a:t>
            </a:fld>
            <a:endParaRPr lang="zh-CN" altLang="en-US"/>
          </a:p>
        </p:txBody>
      </p:sp>
    </p:spTree>
    <p:extLst>
      <p:ext uri="{BB962C8B-B14F-4D97-AF65-F5344CB8AC3E}">
        <p14:creationId xmlns:p14="http://schemas.microsoft.com/office/powerpoint/2010/main" val="3430334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prefetcher(4/6)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design goals</a:t>
            </a:r>
          </a:p>
        </p:txBody>
      </p:sp>
      <p:sp>
        <p:nvSpPr>
          <p:cNvPr id="10" name="内容占位符 2"/>
          <p:cNvSpPr txBox="1">
            <a:spLocks/>
          </p:cNvSpPr>
          <p:nvPr/>
        </p:nvSpPr>
        <p:spPr>
          <a:xfrm>
            <a:off x="921518" y="2946546"/>
            <a:ext cx="10432282" cy="1754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When a miss occurs, begin prefetching successive lines starting at the miss target and store in a stream buffer to avoid cache pollution</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11</a:t>
            </a:fld>
            <a:endParaRPr lang="zh-CN" altLang="en-US"/>
          </a:p>
        </p:txBody>
      </p:sp>
    </p:spTree>
    <p:extLst>
      <p:ext uri="{BB962C8B-B14F-4D97-AF65-F5344CB8AC3E}">
        <p14:creationId xmlns:p14="http://schemas.microsoft.com/office/powerpoint/2010/main" val="3114006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prefetcher(5/6)</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199" y="1357200"/>
            <a:ext cx="4454563" cy="8588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Hardwar Structure</a:t>
            </a:r>
          </a:p>
        </p:txBody>
      </p:sp>
      <p:pic>
        <p:nvPicPr>
          <p:cNvPr id="4" name="图片 3"/>
          <p:cNvPicPr>
            <a:picLocks noChangeAspect="1"/>
          </p:cNvPicPr>
          <p:nvPr/>
        </p:nvPicPr>
        <p:blipFill>
          <a:blip r:embed="rId3"/>
          <a:stretch>
            <a:fillRect/>
          </a:stretch>
        </p:blipFill>
        <p:spPr>
          <a:xfrm>
            <a:off x="5563702" y="1367958"/>
            <a:ext cx="5552399" cy="5067615"/>
          </a:xfrm>
          <a:prstGeom prst="rect">
            <a:avLst/>
          </a:prstGeom>
        </p:spPr>
      </p:pic>
      <p:sp>
        <p:nvSpPr>
          <p:cNvPr id="12" name="文本框 11"/>
          <p:cNvSpPr txBox="1"/>
          <p:nvPr/>
        </p:nvSpPr>
        <p:spPr>
          <a:xfrm>
            <a:off x="1383497" y="3255119"/>
            <a:ext cx="2629105" cy="1015663"/>
          </a:xfrm>
          <a:prstGeom prst="rect">
            <a:avLst/>
          </a:prstGeom>
          <a:noFill/>
        </p:spPr>
        <p:txBody>
          <a:bodyPr wrap="square" rtlCol="0">
            <a:spAutoFit/>
          </a:bodyPr>
          <a:lstStyle/>
          <a:p>
            <a:r>
              <a:rPr lang="en-US" altLang="zh-CN" sz="2000" b="1" dirty="0" smtClean="0">
                <a:solidFill>
                  <a:srgbClr val="7030A0"/>
                </a:solidFill>
              </a:rPr>
              <a:t>about 100B storage</a:t>
            </a:r>
          </a:p>
          <a:p>
            <a:endParaRPr lang="en-US" altLang="zh-CN" sz="2000" b="1" dirty="0">
              <a:solidFill>
                <a:srgbClr val="7030A0"/>
              </a:solidFill>
            </a:endParaRPr>
          </a:p>
          <a:p>
            <a:r>
              <a:rPr lang="en-US" altLang="zh-CN" sz="2000" b="1" dirty="0" err="1" smtClean="0">
                <a:solidFill>
                  <a:srgbClr val="7030A0"/>
                </a:solidFill>
              </a:rPr>
              <a:t>StreamBuffer</a:t>
            </a:r>
            <a:r>
              <a:rPr lang="en-US" altLang="zh-CN" sz="2000" b="1" dirty="0" smtClean="0">
                <a:solidFill>
                  <a:srgbClr val="7030A0"/>
                </a:solidFill>
              </a:rPr>
              <a:t>: 4-entry</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12</a:t>
            </a:fld>
            <a:endParaRPr lang="zh-CN" altLang="en-US"/>
          </a:p>
        </p:txBody>
      </p:sp>
    </p:spTree>
    <p:extLst>
      <p:ext uri="{BB962C8B-B14F-4D97-AF65-F5344CB8AC3E}">
        <p14:creationId xmlns:p14="http://schemas.microsoft.com/office/powerpoint/2010/main" val="490449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prefetcher(6/6)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200" y="1601973"/>
            <a:ext cx="10515600" cy="478167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When a miss occurs, the stream buffer begins prefetching successive lines starting at the miss target. As each prefetch request is sent out, the tag for the address is entered into the tag field, and the valid bit is set to 0. When the prefetch data returns, the valid bit is set to 1.</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Subsequent miss also compare their address against the first item stored in the buffer. If hit, the cache can be reloaded in a single cycle from stream buffer. If miss, flush stream buffer and restart at the new miss address.</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13</a:t>
            </a:fld>
            <a:endParaRPr lang="zh-CN" altLang="en-US"/>
          </a:p>
        </p:txBody>
      </p:sp>
    </p:spTree>
    <p:extLst>
      <p:ext uri="{BB962C8B-B14F-4D97-AF65-F5344CB8AC3E}">
        <p14:creationId xmlns:p14="http://schemas.microsoft.com/office/powerpoint/2010/main" val="2522873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prefetcher(1/6)</a:t>
            </a:r>
            <a:endParaRPr lang="zh-CN" altLang="en-US" sz="5400" b="1" dirty="0">
              <a:latin typeface="Arial Rounded MT Bold" panose="020F0704030504030204" pitchFamily="34" charset="0"/>
            </a:endParaRPr>
          </a:p>
        </p:txBody>
      </p:sp>
      <p:sp>
        <p:nvSpPr>
          <p:cNvPr id="12"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endParaRPr lang="en-US" altLang="zh-CN" sz="2800" dirty="0">
              <a:latin typeface="Arial Rounded MT Bold" panose="020F0704030504030204" pitchFamily="34" charset="0"/>
            </a:endParaRPr>
          </a:p>
        </p:txBody>
      </p:sp>
      <p:sp>
        <p:nvSpPr>
          <p:cNvPr id="8" name="内容占位符 2"/>
          <p:cNvSpPr txBox="1">
            <a:spLocks/>
          </p:cNvSpPr>
          <p:nvPr/>
        </p:nvSpPr>
        <p:spPr>
          <a:xfrm>
            <a:off x="990600" y="18550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[1991: An Effective On-chip Preloading Scheme to Reduce Data Access Penalty, Jean-Loup Baer]</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The RPT use the prediction of instruction stream and data access address to preload required data for </a:t>
            </a:r>
            <a:r>
              <a:rPr lang="en-US" altLang="zh-CN" sz="2800" dirty="0" err="1" smtClean="0">
                <a:latin typeface="Arial Rounded MT Bold" panose="020F0704030504030204" pitchFamily="34" charset="0"/>
              </a:rPr>
              <a:t>DCache</a:t>
            </a:r>
            <a:endParaRPr lang="en-US" altLang="zh-CN" sz="2800" dirty="0" smtClean="0">
              <a:latin typeface="Arial Rounded MT Bold" panose="020F0704030504030204" pitchFamily="34" charset="0"/>
            </a:endParaRP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a:latin typeface="Arial Rounded MT Bold" panose="020F0704030504030204" pitchFamily="34" charset="0"/>
              </a:rPr>
              <a:t>D</a:t>
            </a:r>
            <a:r>
              <a:rPr lang="en-US" altLang="zh-CN" sz="2800" dirty="0" smtClean="0">
                <a:latin typeface="Arial Rounded MT Bold" panose="020F0704030504030204" pitchFamily="34" charset="0"/>
              </a:rPr>
              <a:t>ata </a:t>
            </a:r>
            <a:r>
              <a:rPr lang="en-US" altLang="zh-CN" sz="2800" dirty="0">
                <a:latin typeface="Arial Rounded MT Bold" panose="020F0704030504030204" pitchFamily="34" charset="0"/>
              </a:rPr>
              <a:t>with regular access patterns is preloaded, independently of the stride size, a preloading of data with irregular access patterns is prevented</a:t>
            </a:r>
            <a:endParaRPr lang="en-US" altLang="zh-CN" sz="2800" dirty="0" smtClean="0">
              <a:latin typeface="Arial Rounded MT Bold" panose="020F0704030504030204" pitchFamily="34" charset="0"/>
            </a:endParaRPr>
          </a:p>
          <a:p>
            <a:pPr marL="457200" indent="-457200" algn="l">
              <a:spcBef>
                <a:spcPts val="1800"/>
              </a:spcBef>
              <a:spcAft>
                <a:spcPts val="1800"/>
              </a:spcAft>
              <a:buClr>
                <a:srgbClr val="9529A7"/>
              </a:buClr>
              <a:buSzPct val="85000"/>
              <a:buFont typeface="Wingdings" panose="05000000000000000000" pitchFamily="2" charset="2"/>
              <a:buChar char="n"/>
            </a:pPr>
            <a:endParaRPr lang="en-US" altLang="zh-CN" sz="2800" dirty="0" smtClean="0">
              <a:latin typeface="Arial Rounded MT Bold" panose="020F0704030504030204" pitchFamily="34" charset="0"/>
            </a:endParaRPr>
          </a:p>
        </p:txBody>
      </p:sp>
      <p:sp>
        <p:nvSpPr>
          <p:cNvPr id="10" name="文本框 9"/>
          <p:cNvSpPr txBox="1"/>
          <p:nvPr/>
        </p:nvSpPr>
        <p:spPr>
          <a:xfrm>
            <a:off x="1315915" y="5966225"/>
            <a:ext cx="8721970" cy="400110"/>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RPT</a:t>
            </a:r>
            <a:r>
              <a:rPr lang="zh-CN" altLang="en-US" sz="2000" dirty="0" smtClean="0">
                <a:solidFill>
                  <a:srgbClr val="FFC000"/>
                </a:solidFill>
                <a:latin typeface="Arial Rounded MT Bold" panose="020F0704030504030204" pitchFamily="34" charset="0"/>
              </a:rPr>
              <a:t>： </a:t>
            </a:r>
            <a:r>
              <a:rPr lang="en-US" altLang="zh-CN" sz="2000" dirty="0">
                <a:solidFill>
                  <a:srgbClr val="FFC000"/>
                </a:solidFill>
                <a:latin typeface="Arial Rounded MT Bold" panose="020F0704030504030204" pitchFamily="34" charset="0"/>
              </a:rPr>
              <a:t>R</a:t>
            </a:r>
            <a:r>
              <a:rPr lang="en-US" altLang="zh-CN" sz="2000" dirty="0" smtClean="0">
                <a:solidFill>
                  <a:srgbClr val="FFC000"/>
                </a:solidFill>
                <a:latin typeface="Arial Rounded MT Bold" panose="020F0704030504030204" pitchFamily="34" charset="0"/>
              </a:rPr>
              <a:t>eference Prediction Table</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14</a:t>
            </a:fld>
            <a:endParaRPr lang="zh-CN" altLang="en-US"/>
          </a:p>
        </p:txBody>
      </p:sp>
    </p:spTree>
    <p:extLst>
      <p:ext uri="{BB962C8B-B14F-4D97-AF65-F5344CB8AC3E}">
        <p14:creationId xmlns:p14="http://schemas.microsoft.com/office/powerpoint/2010/main" val="2308962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prefetcher(2/6)</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702607"/>
            <a:ext cx="5553891" cy="6574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Infrastructure</a:t>
            </a:r>
          </a:p>
        </p:txBody>
      </p:sp>
      <p:sp>
        <p:nvSpPr>
          <p:cNvPr id="13" name="文本框 12"/>
          <p:cNvSpPr txBox="1"/>
          <p:nvPr/>
        </p:nvSpPr>
        <p:spPr>
          <a:xfrm>
            <a:off x="1064110" y="3031720"/>
            <a:ext cx="3896924" cy="1323439"/>
          </a:xfrm>
          <a:prstGeom prst="rect">
            <a:avLst/>
          </a:prstGeom>
          <a:noFill/>
        </p:spPr>
        <p:txBody>
          <a:bodyPr wrap="square" rtlCol="0">
            <a:spAutoFit/>
          </a:bodyPr>
          <a:lstStyle/>
          <a:p>
            <a:r>
              <a:rPr lang="en-US" altLang="zh-CN" sz="2000" dirty="0" smtClean="0">
                <a:latin typeface="Arial Rounded MT Bold" panose="020F0704030504030204" pitchFamily="34" charset="0"/>
              </a:rPr>
              <a:t>Can see instruction PC</a:t>
            </a:r>
          </a:p>
          <a:p>
            <a:endParaRPr lang="en-US" altLang="zh-CN" sz="2000" dirty="0">
              <a:latin typeface="Arial Rounded MT Bold" panose="020F0704030504030204" pitchFamily="34" charset="0"/>
            </a:endParaRPr>
          </a:p>
          <a:p>
            <a:r>
              <a:rPr lang="en-US" altLang="zh-CN" sz="2000" dirty="0" smtClean="0">
                <a:latin typeface="Arial Rounded MT Bold" panose="020F0704030504030204" pitchFamily="34" charset="0"/>
              </a:rPr>
              <a:t>Can use physical or virtual address</a:t>
            </a:r>
          </a:p>
        </p:txBody>
      </p:sp>
      <p:pic>
        <p:nvPicPr>
          <p:cNvPr id="4" name="图片 3"/>
          <p:cNvPicPr>
            <a:picLocks noChangeAspect="1"/>
          </p:cNvPicPr>
          <p:nvPr/>
        </p:nvPicPr>
        <p:blipFill>
          <a:blip r:embed="rId3"/>
          <a:stretch>
            <a:fillRect/>
          </a:stretch>
        </p:blipFill>
        <p:spPr>
          <a:xfrm>
            <a:off x="4811184" y="1976624"/>
            <a:ext cx="7330866" cy="3767879"/>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15</a:t>
            </a:fld>
            <a:endParaRPr lang="zh-CN" altLang="en-US"/>
          </a:p>
        </p:txBody>
      </p:sp>
    </p:spTree>
    <p:extLst>
      <p:ext uri="{BB962C8B-B14F-4D97-AF65-F5344CB8AC3E}">
        <p14:creationId xmlns:p14="http://schemas.microsoft.com/office/powerpoint/2010/main" val="3957686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prefetcher(3/6)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a:t>
            </a:r>
          </a:p>
        </p:txBody>
      </p:sp>
      <p:sp>
        <p:nvSpPr>
          <p:cNvPr id="17" name="右箭头 16"/>
          <p:cNvSpPr/>
          <p:nvPr/>
        </p:nvSpPr>
        <p:spPr>
          <a:xfrm>
            <a:off x="4829127" y="3534968"/>
            <a:ext cx="1471267"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Rounded MT Bold" panose="020F0704030504030204" pitchFamily="34" charset="0"/>
              </a:rPr>
              <a:t>Inner loop</a:t>
            </a:r>
            <a:endParaRPr lang="zh-CN" altLang="en-US" dirty="0">
              <a:latin typeface="Arial Rounded MT Bold" panose="020F0704030504030204" pitchFamily="34" charset="0"/>
            </a:endParaRPr>
          </a:p>
        </p:txBody>
      </p:sp>
      <p:sp>
        <p:nvSpPr>
          <p:cNvPr id="18" name="文本框 17"/>
          <p:cNvSpPr txBox="1"/>
          <p:nvPr/>
        </p:nvSpPr>
        <p:spPr>
          <a:xfrm>
            <a:off x="816683" y="5765871"/>
            <a:ext cx="10726271" cy="307777"/>
          </a:xfrm>
          <a:prstGeom prst="rect">
            <a:avLst/>
          </a:prstGeom>
          <a:noFill/>
        </p:spPr>
        <p:txBody>
          <a:bodyPr wrap="square" rtlCol="0">
            <a:spAutoFit/>
          </a:bodyPr>
          <a:lstStyle/>
          <a:p>
            <a:r>
              <a:rPr lang="en-US" altLang="zh-CN" sz="1400" dirty="0">
                <a:solidFill>
                  <a:srgbClr val="FFC000"/>
                </a:solidFill>
                <a:latin typeface="Arial Rounded MT Bold" panose="020F0704030504030204" pitchFamily="34" charset="0"/>
              </a:rPr>
              <a:t>m</a:t>
            </a:r>
            <a:r>
              <a:rPr lang="en-US" altLang="zh-CN" sz="1400" dirty="0" smtClean="0">
                <a:solidFill>
                  <a:srgbClr val="FFC000"/>
                </a:solidFill>
                <a:latin typeface="Arial Rounded MT Bold" panose="020F0704030504030204" pitchFamily="34" charset="0"/>
              </a:rPr>
              <a:t>-nested loops memory access patterns can be divided into four category: scalar, zero stride, constant stride, irregular</a:t>
            </a:r>
            <a:endParaRPr lang="en-US" altLang="zh-CN" sz="1400" dirty="0">
              <a:solidFill>
                <a:srgbClr val="FFC000"/>
              </a:solidFill>
              <a:latin typeface="Arial Rounded MT Bold" panose="020F0704030504030204" pitchFamily="34" charset="0"/>
            </a:endParaRPr>
          </a:p>
        </p:txBody>
      </p:sp>
      <p:pic>
        <p:nvPicPr>
          <p:cNvPr id="2" name="图片 1"/>
          <p:cNvPicPr>
            <a:picLocks noChangeAspect="1"/>
          </p:cNvPicPr>
          <p:nvPr/>
        </p:nvPicPr>
        <p:blipFill>
          <a:blip r:embed="rId3"/>
          <a:stretch>
            <a:fillRect/>
          </a:stretch>
        </p:blipFill>
        <p:spPr>
          <a:xfrm>
            <a:off x="6300394" y="2261108"/>
            <a:ext cx="5053406" cy="3015288"/>
          </a:xfrm>
          <a:prstGeom prst="rect">
            <a:avLst/>
          </a:prstGeom>
        </p:spPr>
      </p:pic>
      <p:pic>
        <p:nvPicPr>
          <p:cNvPr id="5" name="图片 4"/>
          <p:cNvPicPr>
            <a:picLocks noChangeAspect="1"/>
          </p:cNvPicPr>
          <p:nvPr/>
        </p:nvPicPr>
        <p:blipFill>
          <a:blip r:embed="rId4"/>
          <a:stretch>
            <a:fillRect/>
          </a:stretch>
        </p:blipFill>
        <p:spPr>
          <a:xfrm>
            <a:off x="1027610" y="2968849"/>
            <a:ext cx="3790759" cy="1670659"/>
          </a:xfrm>
          <a:prstGeom prst="rect">
            <a:avLst/>
          </a:prstGeom>
        </p:spPr>
      </p:pic>
      <p:sp>
        <p:nvSpPr>
          <p:cNvPr id="3" name="灯片编号占位符 2"/>
          <p:cNvSpPr>
            <a:spLocks noGrp="1"/>
          </p:cNvSpPr>
          <p:nvPr>
            <p:ph type="sldNum" sz="quarter" idx="12"/>
          </p:nvPr>
        </p:nvSpPr>
        <p:spPr/>
        <p:txBody>
          <a:bodyPr/>
          <a:lstStyle/>
          <a:p>
            <a:fld id="{30B45403-3373-4B9C-8026-AEBBDBFF20F2}" type="slidenum">
              <a:rPr lang="zh-CN" altLang="en-US" smtClean="0"/>
              <a:t>16</a:t>
            </a:fld>
            <a:endParaRPr lang="zh-CN" altLang="en-US"/>
          </a:p>
        </p:txBody>
      </p:sp>
    </p:spTree>
    <p:extLst>
      <p:ext uri="{BB962C8B-B14F-4D97-AF65-F5344CB8AC3E}">
        <p14:creationId xmlns:p14="http://schemas.microsoft.com/office/powerpoint/2010/main" val="9197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prefetcher(4/6)</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design goals</a:t>
            </a:r>
          </a:p>
        </p:txBody>
      </p:sp>
      <p:sp>
        <p:nvSpPr>
          <p:cNvPr id="11" name="内容占位符 2"/>
          <p:cNvSpPr txBox="1">
            <a:spLocks/>
          </p:cNvSpPr>
          <p:nvPr/>
        </p:nvSpPr>
        <p:spPr>
          <a:xfrm>
            <a:off x="921518" y="2505492"/>
            <a:ext cx="10515600" cy="22816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Generate preloads for </a:t>
            </a:r>
            <a:r>
              <a:rPr lang="en-US" altLang="zh-CN" sz="2800" dirty="0" err="1" smtClean="0">
                <a:latin typeface="Arial Rounded MT Bold" panose="020F0704030504030204" pitchFamily="34" charset="0"/>
              </a:rPr>
              <a:t>uncached</a:t>
            </a:r>
            <a:r>
              <a:rPr lang="en-US" altLang="zh-CN" sz="2800" dirty="0" smtClean="0">
                <a:latin typeface="Arial Rounded MT Bold" panose="020F0704030504030204" pitchFamily="34" charset="0"/>
              </a:rPr>
              <a:t> blocks in the scalar, zero stride, and constant stride access categories independently of the stride size.</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At the same time, avoid unnecessary preloading for the irregular accesses </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17</a:t>
            </a:fld>
            <a:endParaRPr lang="zh-CN" altLang="en-US"/>
          </a:p>
        </p:txBody>
      </p:sp>
    </p:spTree>
    <p:extLst>
      <p:ext uri="{BB962C8B-B14F-4D97-AF65-F5344CB8AC3E}">
        <p14:creationId xmlns:p14="http://schemas.microsoft.com/office/powerpoint/2010/main" val="1497158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prefetcher(5/6)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199" y="1357200"/>
            <a:ext cx="4454563" cy="8588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Hardwar Structure</a:t>
            </a:r>
          </a:p>
        </p:txBody>
      </p:sp>
      <p:pic>
        <p:nvPicPr>
          <p:cNvPr id="2" name="图片 1"/>
          <p:cNvPicPr>
            <a:picLocks noChangeAspect="1"/>
          </p:cNvPicPr>
          <p:nvPr/>
        </p:nvPicPr>
        <p:blipFill>
          <a:blip r:embed="rId3"/>
          <a:stretch>
            <a:fillRect/>
          </a:stretch>
        </p:blipFill>
        <p:spPr>
          <a:xfrm>
            <a:off x="3455269" y="2164880"/>
            <a:ext cx="7087225" cy="3564493"/>
          </a:xfrm>
          <a:prstGeom prst="rect">
            <a:avLst/>
          </a:prstGeom>
        </p:spPr>
      </p:pic>
      <p:sp>
        <p:nvSpPr>
          <p:cNvPr id="10" name="文本框 9"/>
          <p:cNvSpPr txBox="1"/>
          <p:nvPr/>
        </p:nvSpPr>
        <p:spPr>
          <a:xfrm>
            <a:off x="1114556" y="3222847"/>
            <a:ext cx="2340713" cy="1015663"/>
          </a:xfrm>
          <a:prstGeom prst="rect">
            <a:avLst/>
          </a:prstGeom>
          <a:noFill/>
        </p:spPr>
        <p:txBody>
          <a:bodyPr wrap="square" rtlCol="0">
            <a:spAutoFit/>
          </a:bodyPr>
          <a:lstStyle/>
          <a:p>
            <a:r>
              <a:rPr lang="en-US" altLang="zh-CN" sz="2000" b="1" dirty="0" smtClean="0">
                <a:solidFill>
                  <a:srgbClr val="7030A0"/>
                </a:solidFill>
              </a:rPr>
              <a:t>about 2KB storage</a:t>
            </a:r>
          </a:p>
          <a:p>
            <a:endParaRPr lang="en-US" altLang="zh-CN" sz="2000" b="1" dirty="0">
              <a:solidFill>
                <a:srgbClr val="7030A0"/>
              </a:solidFill>
            </a:endParaRPr>
          </a:p>
          <a:p>
            <a:r>
              <a:rPr lang="en-US" altLang="zh-CN" sz="2000" b="1" dirty="0" smtClean="0">
                <a:solidFill>
                  <a:srgbClr val="7030A0"/>
                </a:solidFill>
              </a:rPr>
              <a:t>RPT: 256-entry</a:t>
            </a:r>
          </a:p>
        </p:txBody>
      </p:sp>
      <p:sp>
        <p:nvSpPr>
          <p:cNvPr id="4" name="灯片编号占位符 3"/>
          <p:cNvSpPr>
            <a:spLocks noGrp="1"/>
          </p:cNvSpPr>
          <p:nvPr>
            <p:ph type="sldNum" sz="quarter" idx="12"/>
          </p:nvPr>
        </p:nvSpPr>
        <p:spPr/>
        <p:txBody>
          <a:bodyPr/>
          <a:lstStyle/>
          <a:p>
            <a:fld id="{30B45403-3373-4B9C-8026-AEBBDBFF20F2}" type="slidenum">
              <a:rPr lang="zh-CN" altLang="en-US" smtClean="0"/>
              <a:t>18</a:t>
            </a:fld>
            <a:endParaRPr lang="zh-CN" altLang="en-US"/>
          </a:p>
        </p:txBody>
      </p:sp>
      <p:pic>
        <p:nvPicPr>
          <p:cNvPr id="5" name="图片 4"/>
          <p:cNvPicPr>
            <a:picLocks noChangeAspect="1"/>
          </p:cNvPicPr>
          <p:nvPr/>
        </p:nvPicPr>
        <p:blipFill>
          <a:blip r:embed="rId4"/>
          <a:stretch>
            <a:fillRect/>
          </a:stretch>
        </p:blipFill>
        <p:spPr>
          <a:xfrm>
            <a:off x="8106492" y="4079807"/>
            <a:ext cx="3457979" cy="2295593"/>
          </a:xfrm>
          <a:prstGeom prst="rect">
            <a:avLst/>
          </a:prstGeom>
        </p:spPr>
      </p:pic>
    </p:spTree>
    <p:extLst>
      <p:ext uri="{BB962C8B-B14F-4D97-AF65-F5344CB8AC3E}">
        <p14:creationId xmlns:p14="http://schemas.microsoft.com/office/powerpoint/2010/main" val="1121575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RPT prefetcher(6/6)</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200" y="1601974"/>
            <a:ext cx="10515600" cy="387016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load/store PC and EA update RPT: if PC miss, instruction is entered, the </a:t>
            </a:r>
            <a:r>
              <a:rPr lang="en-US" altLang="zh-CN" sz="2800" dirty="0" err="1" smtClean="0">
                <a:latin typeface="Arial Rounded MT Bold" panose="020F0704030504030204" pitchFamily="34" charset="0"/>
              </a:rPr>
              <a:t>prev_addr</a:t>
            </a:r>
            <a:r>
              <a:rPr lang="en-US" altLang="zh-CN" sz="2800" dirty="0" smtClean="0">
                <a:latin typeface="Arial Rounded MT Bold" panose="020F0704030504030204" pitchFamily="34" charset="0"/>
              </a:rPr>
              <a:t> is set to EA, stride to 0, and state to </a:t>
            </a:r>
            <a:r>
              <a:rPr lang="en-US" altLang="zh-CN" sz="2800" dirty="0" err="1" smtClean="0">
                <a:latin typeface="Arial Rounded MT Bold" panose="020F0704030504030204" pitchFamily="34" charset="0"/>
              </a:rPr>
              <a:t>Init</a:t>
            </a:r>
            <a:r>
              <a:rPr lang="en-US" altLang="zh-CN" sz="2800" dirty="0" smtClean="0">
                <a:latin typeface="Arial Rounded MT Bold" panose="020F0704030504030204" pitchFamily="34" charset="0"/>
              </a:rPr>
              <a:t>; if hit, write EA to </a:t>
            </a:r>
            <a:r>
              <a:rPr lang="en-US" altLang="zh-CN" sz="2800" dirty="0" err="1" smtClean="0">
                <a:latin typeface="Arial Rounded MT Bold" panose="020F0704030504030204" pitchFamily="34" charset="0"/>
              </a:rPr>
              <a:t>pre_addr</a:t>
            </a:r>
            <a:r>
              <a:rPr lang="en-US" altLang="zh-CN" sz="2800" dirty="0" smtClean="0">
                <a:latin typeface="Arial Rounded MT Bold" panose="020F0704030504030204" pitchFamily="34" charset="0"/>
              </a:rPr>
              <a:t>, and check stride correct to update state and stride</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 LA-PC reference RPT  to generate prefetch by the state: if miss, no operation; if hit , a block address (</a:t>
            </a:r>
            <a:r>
              <a:rPr lang="en-US" altLang="zh-CN" sz="2800" dirty="0" err="1" smtClean="0">
                <a:latin typeface="Arial Rounded MT Bold" panose="020F0704030504030204" pitchFamily="34" charset="0"/>
              </a:rPr>
              <a:t>prev_addr+stride</a:t>
            </a:r>
            <a:r>
              <a:rPr lang="en-US" altLang="zh-CN" sz="2800" dirty="0" smtClean="0">
                <a:latin typeface="Arial Rounded MT Bold" panose="020F0704030504030204" pitchFamily="34" charset="0"/>
              </a:rPr>
              <a:t>) is compute, if the state is steady,  the block is </a:t>
            </a:r>
            <a:r>
              <a:rPr lang="en-US" altLang="zh-CN" sz="2800" dirty="0" err="1" smtClean="0">
                <a:latin typeface="Arial Rounded MT Bold" panose="020F0704030504030204" pitchFamily="34" charset="0"/>
              </a:rPr>
              <a:t>uncached</a:t>
            </a:r>
            <a:r>
              <a:rPr lang="en-US" altLang="zh-CN" sz="2800" dirty="0" smtClean="0">
                <a:latin typeface="Arial Rounded MT Bold" panose="020F0704030504030204" pitchFamily="34" charset="0"/>
              </a:rPr>
              <a:t>, and the address not exist in request queue, a preload is initiated.</a:t>
            </a:r>
          </a:p>
        </p:txBody>
      </p:sp>
      <p:sp>
        <p:nvSpPr>
          <p:cNvPr id="12" name="文本框 11"/>
          <p:cNvSpPr txBox="1"/>
          <p:nvPr/>
        </p:nvSpPr>
        <p:spPr>
          <a:xfrm>
            <a:off x="838200" y="5903457"/>
            <a:ext cx="5375238" cy="523220"/>
          </a:xfrm>
          <a:prstGeom prst="rect">
            <a:avLst/>
          </a:prstGeom>
          <a:noFill/>
        </p:spPr>
        <p:txBody>
          <a:bodyPr wrap="square" rtlCol="0">
            <a:spAutoFit/>
          </a:bodyPr>
          <a:lstStyle/>
          <a:p>
            <a:r>
              <a:rPr lang="en-US" altLang="zh-CN" sz="1400" dirty="0" smtClean="0">
                <a:solidFill>
                  <a:srgbClr val="FFC000"/>
                </a:solidFill>
                <a:latin typeface="Arial Rounded MT Bold" panose="020F0704030504030204" pitchFamily="34" charset="0"/>
              </a:rPr>
              <a:t>EA: Effective Address</a:t>
            </a:r>
          </a:p>
          <a:p>
            <a:r>
              <a:rPr lang="en-US" altLang="zh-CN" sz="1400" dirty="0" smtClean="0">
                <a:solidFill>
                  <a:srgbClr val="FFC000"/>
                </a:solidFill>
                <a:latin typeface="Arial Rounded MT Bold" panose="020F0704030504030204" pitchFamily="34" charset="0"/>
              </a:rPr>
              <a:t>LA-PC: Look-ahead PC,  the prediction PC by BPT</a:t>
            </a:r>
            <a:endParaRPr lang="en-US" altLang="zh-CN" sz="1400" dirty="0">
              <a:solidFill>
                <a:srgbClr val="FFC000"/>
              </a:solidFill>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19</a:t>
            </a:fld>
            <a:endParaRPr lang="zh-CN" altLang="en-US"/>
          </a:p>
        </p:txBody>
      </p:sp>
    </p:spTree>
    <p:extLst>
      <p:ext uri="{BB962C8B-B14F-4D97-AF65-F5344CB8AC3E}">
        <p14:creationId xmlns:p14="http://schemas.microsoft.com/office/powerpoint/2010/main" val="594054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7030A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Agenda</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What is prefetch?</a:t>
            </a:r>
          </a:p>
          <a:p>
            <a:pPr marL="342900" indent="-3429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How to metric prefetch?</a:t>
            </a:r>
            <a:endParaRPr lang="en-US" altLang="zh-CN" sz="2800" dirty="0">
              <a:latin typeface="Arial Rounded MT Bold" panose="020F0704030504030204" pitchFamily="34" charset="0"/>
            </a:endParaRPr>
          </a:p>
          <a:p>
            <a:pPr marL="342900" indent="-3429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Any hardware prefetch methods?</a:t>
            </a:r>
          </a:p>
          <a:p>
            <a:pPr marL="342900" indent="-3429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What major concerns of prefetch?</a:t>
            </a:r>
          </a:p>
          <a:p>
            <a:pPr marL="342900" indent="-3429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Which prefetch method to choose?</a:t>
            </a:r>
          </a:p>
          <a:p>
            <a:pPr marL="342900" indent="-342900" algn="l">
              <a:spcBef>
                <a:spcPts val="1800"/>
              </a:spcBef>
              <a:spcAft>
                <a:spcPts val="1800"/>
              </a:spcAft>
              <a:buClr>
                <a:srgbClr val="9529A7"/>
              </a:buClr>
              <a:buSzPct val="85000"/>
              <a:buFont typeface="Wingdings" panose="05000000000000000000" pitchFamily="2" charset="2"/>
              <a:buChar char="n"/>
            </a:pPr>
            <a:endParaRPr lang="en-US" altLang="zh-CN" sz="2800" dirty="0" smtClean="0">
              <a:latin typeface="Arial Rounded MT Bold" panose="020F0704030504030204" pitchFamily="34" charset="0"/>
            </a:endParaRPr>
          </a:p>
        </p:txBody>
      </p:sp>
      <p:sp>
        <p:nvSpPr>
          <p:cNvPr id="9" name="灯片编号占位符 2"/>
          <p:cNvSpPr>
            <a:spLocks noGrp="1"/>
          </p:cNvSpPr>
          <p:nvPr>
            <p:ph type="sldNum" sz="quarter" idx="12"/>
          </p:nvPr>
        </p:nvSpPr>
        <p:spPr>
          <a:xfrm>
            <a:off x="11023599" y="6390217"/>
            <a:ext cx="846667" cy="365125"/>
          </a:xfrm>
        </p:spPr>
        <p:txBody>
          <a:bodyPr/>
          <a:lstStyle/>
          <a:p>
            <a:r>
              <a:rPr lang="en-US" altLang="zh-CN" dirty="0" smtClean="0"/>
              <a:t>2</a:t>
            </a:r>
            <a:endParaRPr lang="zh-CN" altLang="en-US" dirty="0">
              <a:solidFill>
                <a:srgbClr val="9529A7"/>
              </a:solidFill>
              <a:latin typeface="Arial Rounded MT Bold" panose="020F0704030504030204" pitchFamily="34" charset="0"/>
            </a:endParaRPr>
          </a:p>
        </p:txBody>
      </p:sp>
    </p:spTree>
    <p:extLst>
      <p:ext uri="{BB962C8B-B14F-4D97-AF65-F5344CB8AC3E}">
        <p14:creationId xmlns:p14="http://schemas.microsoft.com/office/powerpoint/2010/main" val="1329523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prefetcher(1/6)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990600" y="1855008"/>
            <a:ext cx="10515600" cy="41021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[2004: AC/DC, An Adaptive Data Cache Prefetcher, Kyle J. Nesbit]</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C/DC prefetching divides memory into fixed size zone. Then, it looks for delta patterns within each zone</a:t>
            </a:r>
          </a:p>
          <a:p>
            <a:pPr marL="457200" indent="-457200" algn="l">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To the basic GHB structure, we add a small delta buffer, a correlation key register, and a correlation comparison register</a:t>
            </a:r>
            <a:endParaRPr lang="en-US"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20</a:t>
            </a:fld>
            <a:endParaRPr lang="zh-CN" altLang="en-US"/>
          </a:p>
        </p:txBody>
      </p:sp>
      <p:sp>
        <p:nvSpPr>
          <p:cNvPr id="9" name="文本框 8"/>
          <p:cNvSpPr txBox="1"/>
          <p:nvPr/>
        </p:nvSpPr>
        <p:spPr>
          <a:xfrm>
            <a:off x="1315915" y="5966225"/>
            <a:ext cx="8721970" cy="400110"/>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C/DC: </a:t>
            </a:r>
            <a:r>
              <a:rPr lang="en-US" altLang="zh-CN" sz="2000" dirty="0" err="1" smtClean="0">
                <a:solidFill>
                  <a:srgbClr val="FFC000"/>
                </a:solidFill>
                <a:latin typeface="Arial Rounded MT Bold" panose="020F0704030504030204" pitchFamily="34" charset="0"/>
              </a:rPr>
              <a:t>CZone</a:t>
            </a:r>
            <a:r>
              <a:rPr lang="en-US" altLang="zh-CN" sz="2000" dirty="0" smtClean="0">
                <a:solidFill>
                  <a:srgbClr val="FFC000"/>
                </a:solidFill>
                <a:latin typeface="Arial Rounded MT Bold" panose="020F0704030504030204" pitchFamily="34" charset="0"/>
              </a:rPr>
              <a:t>/Delta Correlation</a:t>
            </a:r>
          </a:p>
        </p:txBody>
      </p:sp>
    </p:spTree>
    <p:extLst>
      <p:ext uri="{BB962C8B-B14F-4D97-AF65-F5344CB8AC3E}">
        <p14:creationId xmlns:p14="http://schemas.microsoft.com/office/powerpoint/2010/main" val="671297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prefetcher(2/6)</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199" y="1702607"/>
            <a:ext cx="5553891" cy="6574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Infrastructure</a:t>
            </a:r>
          </a:p>
        </p:txBody>
      </p:sp>
      <p:pic>
        <p:nvPicPr>
          <p:cNvPr id="4" name="图片 3"/>
          <p:cNvPicPr>
            <a:picLocks noChangeAspect="1"/>
          </p:cNvPicPr>
          <p:nvPr/>
        </p:nvPicPr>
        <p:blipFill>
          <a:blip r:embed="rId3"/>
          <a:stretch>
            <a:fillRect/>
          </a:stretch>
        </p:blipFill>
        <p:spPr>
          <a:xfrm>
            <a:off x="4558666" y="2205868"/>
            <a:ext cx="6795134" cy="3527957"/>
          </a:xfrm>
          <a:prstGeom prst="rect">
            <a:avLst/>
          </a:prstGeom>
        </p:spPr>
      </p:pic>
      <p:sp>
        <p:nvSpPr>
          <p:cNvPr id="8" name="文本框 7"/>
          <p:cNvSpPr txBox="1"/>
          <p:nvPr/>
        </p:nvSpPr>
        <p:spPr>
          <a:xfrm>
            <a:off x="1212668" y="2917896"/>
            <a:ext cx="3944983" cy="1107996"/>
          </a:xfrm>
          <a:prstGeom prst="rect">
            <a:avLst/>
          </a:prstGeom>
          <a:noFill/>
        </p:spPr>
        <p:txBody>
          <a:bodyPr wrap="square" rtlCol="0">
            <a:spAutoFit/>
          </a:bodyPr>
          <a:lstStyle/>
          <a:p>
            <a:pPr>
              <a:spcBef>
                <a:spcPts val="1800"/>
              </a:spcBef>
              <a:spcAft>
                <a:spcPts val="1800"/>
              </a:spcAft>
            </a:pPr>
            <a:r>
              <a:rPr lang="en-US" altLang="zh-CN" dirty="0" smtClean="0">
                <a:latin typeface="Arial Rounded MT Bold" panose="020F0704030504030204" pitchFamily="34" charset="0"/>
              </a:rPr>
              <a:t>Can see L2 hit/miss</a:t>
            </a:r>
          </a:p>
          <a:p>
            <a:pPr>
              <a:spcBef>
                <a:spcPts val="1800"/>
              </a:spcBef>
              <a:spcAft>
                <a:spcPts val="1800"/>
              </a:spcAft>
            </a:pPr>
            <a:r>
              <a:rPr lang="en-US" altLang="zh-CN" dirty="0" smtClean="0">
                <a:latin typeface="Arial Rounded MT Bold" panose="020F0704030504030204" pitchFamily="34" charset="0"/>
              </a:rPr>
              <a:t>Use physical address</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21</a:t>
            </a:fld>
            <a:endParaRPr lang="zh-CN" altLang="en-US"/>
          </a:p>
        </p:txBody>
      </p:sp>
    </p:spTree>
    <p:extLst>
      <p:ext uri="{BB962C8B-B14F-4D97-AF65-F5344CB8AC3E}">
        <p14:creationId xmlns:p14="http://schemas.microsoft.com/office/powerpoint/2010/main" val="497128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prefetcher(3/6)</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delta pattern</a:t>
            </a:r>
          </a:p>
        </p:txBody>
      </p:sp>
      <p:pic>
        <p:nvPicPr>
          <p:cNvPr id="2" name="图片 1"/>
          <p:cNvPicPr>
            <a:picLocks noChangeAspect="1"/>
          </p:cNvPicPr>
          <p:nvPr/>
        </p:nvPicPr>
        <p:blipFill>
          <a:blip r:embed="rId3"/>
          <a:stretch>
            <a:fillRect/>
          </a:stretch>
        </p:blipFill>
        <p:spPr>
          <a:xfrm>
            <a:off x="682403" y="2611244"/>
            <a:ext cx="10206172" cy="1216709"/>
          </a:xfrm>
          <a:prstGeom prst="rect">
            <a:avLst/>
          </a:prstGeom>
        </p:spPr>
      </p:pic>
      <p:sp>
        <p:nvSpPr>
          <p:cNvPr id="8" name="文本框 7"/>
          <p:cNvSpPr txBox="1"/>
          <p:nvPr/>
        </p:nvSpPr>
        <p:spPr>
          <a:xfrm>
            <a:off x="4198005" y="3948726"/>
            <a:ext cx="3795989" cy="1015663"/>
          </a:xfrm>
          <a:prstGeom prst="rect">
            <a:avLst/>
          </a:prstGeom>
          <a:noFill/>
        </p:spPr>
        <p:txBody>
          <a:bodyPr wrap="square" rtlCol="0">
            <a:spAutoFit/>
          </a:bodyPr>
          <a:lstStyle/>
          <a:p>
            <a:r>
              <a:rPr lang="en-US" altLang="zh-CN" sz="2000" dirty="0" smtClean="0">
                <a:latin typeface="Arial Rounded MT Bold" panose="020F0704030504030204" pitchFamily="34" charset="0"/>
              </a:rPr>
              <a:t>(  8,32) &gt; 24,   8, 32, 24 …</a:t>
            </a:r>
          </a:p>
          <a:p>
            <a:r>
              <a:rPr lang="en-US" altLang="zh-CN" sz="2000" dirty="0" smtClean="0">
                <a:latin typeface="Arial Rounded MT Bold" panose="020F0704030504030204" pitchFamily="34" charset="0"/>
              </a:rPr>
              <a:t>(32,24) &gt;   8, 32, 24,   8 …</a:t>
            </a:r>
          </a:p>
          <a:p>
            <a:r>
              <a:rPr lang="en-US" altLang="zh-CN" sz="2000" dirty="0" smtClean="0">
                <a:latin typeface="Arial Rounded MT Bold" panose="020F0704030504030204" pitchFamily="34" charset="0"/>
              </a:rPr>
              <a:t>(24,  8) &gt; 32, 24,   8, 32 … </a:t>
            </a:r>
          </a:p>
        </p:txBody>
      </p:sp>
      <p:sp>
        <p:nvSpPr>
          <p:cNvPr id="11" name="文本框 10"/>
          <p:cNvSpPr txBox="1"/>
          <p:nvPr/>
        </p:nvSpPr>
        <p:spPr>
          <a:xfrm>
            <a:off x="838199" y="5453889"/>
            <a:ext cx="10252935" cy="523220"/>
          </a:xfrm>
          <a:prstGeom prst="rect">
            <a:avLst/>
          </a:prstGeom>
          <a:noFill/>
        </p:spPr>
        <p:txBody>
          <a:bodyPr wrap="square" rtlCol="0">
            <a:spAutoFit/>
          </a:bodyPr>
          <a:lstStyle/>
          <a:p>
            <a:r>
              <a:rPr lang="en-US" altLang="zh-CN" sz="1400" dirty="0" smtClean="0">
                <a:solidFill>
                  <a:srgbClr val="FFC000"/>
                </a:solidFill>
                <a:latin typeface="Arial Rounded MT Bold" panose="020F0704030504030204" pitchFamily="34" charset="0"/>
              </a:rPr>
              <a:t>In general, the sequences of deltas used for correlation can be any length. We undertook a preliminary study that indicated that pairs of delta are a good choice</a:t>
            </a:r>
            <a:endParaRPr lang="en-US" altLang="zh-CN" sz="1400" dirty="0">
              <a:solidFill>
                <a:srgbClr val="FFC000"/>
              </a:solidFill>
              <a:latin typeface="Arial Rounded MT Bold" panose="020F0704030504030204" pitchFamily="34" charset="0"/>
            </a:endParaRPr>
          </a:p>
        </p:txBody>
      </p:sp>
      <p:sp>
        <p:nvSpPr>
          <p:cNvPr id="3" name="灯片编号占位符 2"/>
          <p:cNvSpPr>
            <a:spLocks noGrp="1"/>
          </p:cNvSpPr>
          <p:nvPr>
            <p:ph type="sldNum" sz="quarter" idx="12"/>
          </p:nvPr>
        </p:nvSpPr>
        <p:spPr/>
        <p:txBody>
          <a:bodyPr/>
          <a:lstStyle/>
          <a:p>
            <a:fld id="{30B45403-3373-4B9C-8026-AEBBDBFF20F2}" type="slidenum">
              <a:rPr lang="zh-CN" altLang="en-US" smtClean="0"/>
              <a:t>22</a:t>
            </a:fld>
            <a:endParaRPr lang="zh-CN" altLang="en-US"/>
          </a:p>
        </p:txBody>
      </p:sp>
    </p:spTree>
    <p:extLst>
      <p:ext uri="{BB962C8B-B14F-4D97-AF65-F5344CB8AC3E}">
        <p14:creationId xmlns:p14="http://schemas.microsoft.com/office/powerpoint/2010/main" val="281150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prefetcher(4/6)</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design goals</a:t>
            </a:r>
          </a:p>
        </p:txBody>
      </p:sp>
      <p:sp>
        <p:nvSpPr>
          <p:cNvPr id="14" name="内容占位符 2"/>
          <p:cNvSpPr txBox="1">
            <a:spLocks/>
          </p:cNvSpPr>
          <p:nvPr/>
        </p:nvSpPr>
        <p:spPr>
          <a:xfrm>
            <a:off x="921518" y="2975392"/>
            <a:ext cx="10515600" cy="10552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Match current delta pair with history delta pair to find possible subsequent delta sequence</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23</a:t>
            </a:fld>
            <a:endParaRPr lang="zh-CN" altLang="en-US"/>
          </a:p>
        </p:txBody>
      </p:sp>
    </p:spTree>
    <p:extLst>
      <p:ext uri="{BB962C8B-B14F-4D97-AF65-F5344CB8AC3E}">
        <p14:creationId xmlns:p14="http://schemas.microsoft.com/office/powerpoint/2010/main" val="126318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prefetcher(5/6)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199" y="1357200"/>
            <a:ext cx="4454563" cy="9234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Hardwar Structure</a:t>
            </a:r>
          </a:p>
        </p:txBody>
      </p:sp>
      <p:sp>
        <p:nvSpPr>
          <p:cNvPr id="12" name="文本框 11"/>
          <p:cNvSpPr txBox="1"/>
          <p:nvPr/>
        </p:nvSpPr>
        <p:spPr>
          <a:xfrm>
            <a:off x="1230826" y="2494627"/>
            <a:ext cx="4556787" cy="1631216"/>
          </a:xfrm>
          <a:prstGeom prst="rect">
            <a:avLst/>
          </a:prstGeom>
          <a:noFill/>
        </p:spPr>
        <p:txBody>
          <a:bodyPr wrap="square" rtlCol="0">
            <a:spAutoFit/>
          </a:bodyPr>
          <a:lstStyle/>
          <a:p>
            <a:r>
              <a:rPr lang="en-US" altLang="zh-CN" sz="2000" b="1" dirty="0" smtClean="0">
                <a:solidFill>
                  <a:srgbClr val="7030A0"/>
                </a:solidFill>
              </a:rPr>
              <a:t>Plus prefetch tag bit for every L2 Cache line total use about 2KB storage</a:t>
            </a:r>
          </a:p>
          <a:p>
            <a:endParaRPr lang="en-US" altLang="zh-CN" sz="2000" b="1" dirty="0">
              <a:solidFill>
                <a:srgbClr val="7030A0"/>
              </a:solidFill>
            </a:endParaRPr>
          </a:p>
          <a:p>
            <a:r>
              <a:rPr lang="en-US" altLang="zh-CN" sz="2000" b="1" dirty="0" smtClean="0">
                <a:solidFill>
                  <a:srgbClr val="7030A0"/>
                </a:solidFill>
              </a:rPr>
              <a:t>IT: 256-entry</a:t>
            </a:r>
          </a:p>
          <a:p>
            <a:r>
              <a:rPr lang="en-US" altLang="zh-CN" sz="2000" b="1" dirty="0" smtClean="0">
                <a:solidFill>
                  <a:srgbClr val="7030A0"/>
                </a:solidFill>
              </a:rPr>
              <a:t>GHB: 256-entry</a:t>
            </a:r>
          </a:p>
        </p:txBody>
      </p:sp>
      <p:pic>
        <p:nvPicPr>
          <p:cNvPr id="10" name="图片 9"/>
          <p:cNvPicPr>
            <a:picLocks noChangeAspect="1"/>
          </p:cNvPicPr>
          <p:nvPr/>
        </p:nvPicPr>
        <p:blipFill>
          <a:blip r:embed="rId3"/>
          <a:stretch>
            <a:fillRect/>
          </a:stretch>
        </p:blipFill>
        <p:spPr>
          <a:xfrm>
            <a:off x="5680704" y="1352505"/>
            <a:ext cx="5973346" cy="5250887"/>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24</a:t>
            </a:fld>
            <a:endParaRPr lang="zh-CN" altLang="en-US"/>
          </a:p>
        </p:txBody>
      </p:sp>
    </p:spTree>
    <p:extLst>
      <p:ext uri="{BB962C8B-B14F-4D97-AF65-F5344CB8AC3E}">
        <p14:creationId xmlns:p14="http://schemas.microsoft.com/office/powerpoint/2010/main" val="3976051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C/DC prefetcher(6/6)</a:t>
            </a:r>
            <a:endParaRPr lang="zh-CN" altLang="en-US" sz="5400" b="1" dirty="0">
              <a:latin typeface="Arial Rounded MT Bold" panose="020F0704030504030204" pitchFamily="34" charset="0"/>
            </a:endParaRPr>
          </a:p>
        </p:txBody>
      </p:sp>
      <p:sp>
        <p:nvSpPr>
          <p:cNvPr id="5" name="内容占位符 2"/>
          <p:cNvSpPr txBox="1">
            <a:spLocks/>
          </p:cNvSpPr>
          <p:nvPr/>
        </p:nvSpPr>
        <p:spPr>
          <a:xfrm>
            <a:off x="838200" y="1601973"/>
            <a:ext cx="10515600" cy="4945618"/>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L2 miss or prefetch hit address is used to access IT, if hit, get a pointer to GHB miss address list in the same </a:t>
            </a:r>
            <a:r>
              <a:rPr lang="en-US" altLang="zh-CN" sz="2800" dirty="0" err="1" smtClean="0">
                <a:latin typeface="Arial Rounded MT Bold" panose="020F0704030504030204" pitchFamily="34" charset="0"/>
              </a:rPr>
              <a:t>CZone</a:t>
            </a:r>
            <a:endParaRPr lang="en-US" altLang="zh-CN" sz="2800" dirty="0" smtClean="0">
              <a:latin typeface="Arial Rounded MT Bold" panose="020F0704030504030204" pitchFamily="34" charset="0"/>
            </a:endParaRP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a:latin typeface="Arial Rounded MT Bold" panose="020F0704030504030204" pitchFamily="34" charset="0"/>
              </a:rPr>
              <a:t>T</a:t>
            </a:r>
            <a:r>
              <a:rPr lang="en-US" altLang="zh-CN" sz="2800" dirty="0" smtClean="0">
                <a:latin typeface="Arial Rounded MT Bold" panose="020F0704030504030204" pitchFamily="34" charset="0"/>
              </a:rPr>
              <a:t>he address list are used to compute delta sequence. The first and second delta are shift to key register. The others are shift into correlation comparison register one by one</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 At each step the comparison register and the key register are compared. If the register match, a correlation has been detected and prefetching is trigged</a:t>
            </a:r>
            <a:endParaRPr lang="en-US" altLang="zh-CN" sz="2800" dirty="0">
              <a:latin typeface="Arial Rounded MT Bold" panose="020F0704030504030204" pitchFamily="34" charset="0"/>
            </a:endParaRP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As deltas are shifted to register, they are also shifted into the delta buffer, and used to generate prefetching addresses until prefetch degree</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25</a:t>
            </a:fld>
            <a:endParaRPr lang="zh-CN" altLang="en-US"/>
          </a:p>
        </p:txBody>
      </p:sp>
    </p:spTree>
    <p:extLst>
      <p:ext uri="{BB962C8B-B14F-4D97-AF65-F5344CB8AC3E}">
        <p14:creationId xmlns:p14="http://schemas.microsoft.com/office/powerpoint/2010/main" val="3787875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prefetcher(1/9)</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10"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[2009, Access Map Pattern Matching Prefetch: Optimization Friendly Method, </a:t>
            </a:r>
            <a:r>
              <a:rPr lang="en-US" altLang="zh-CN" sz="2800" dirty="0" err="1" smtClean="0">
                <a:latin typeface="Arial Rounded MT Bold" panose="020F0704030504030204" pitchFamily="34" charset="0"/>
              </a:rPr>
              <a:t>Yasuo</a:t>
            </a:r>
            <a:r>
              <a:rPr lang="en-US" altLang="zh-CN" sz="2800" dirty="0" smtClean="0">
                <a:latin typeface="Arial Rounded MT Bold" panose="020F0704030504030204" pitchFamily="34" charset="0"/>
              </a:rPr>
              <a:t> Ishii]</a:t>
            </a:r>
          </a:p>
          <a:p>
            <a:pPr marL="457200" indent="-457200" algn="l">
              <a:buClr>
                <a:srgbClr val="9529A7"/>
              </a:buClr>
              <a:buSzPct val="85000"/>
              <a:buFont typeface="Wingdings" panose="05000000000000000000" pitchFamily="2" charset="2"/>
              <a:buChar char="n"/>
            </a:pPr>
            <a:r>
              <a:rPr lang="en-US" altLang="zh-CN" sz="2800" dirty="0">
                <a:latin typeface="Arial Rounded MT Bold" panose="020F0704030504030204" pitchFamily="34" charset="0"/>
              </a:rPr>
              <a:t>The </a:t>
            </a:r>
            <a:r>
              <a:rPr lang="en-US" altLang="zh-CN" sz="2800" dirty="0" smtClean="0">
                <a:latin typeface="Arial Rounded MT Bold" panose="020F0704030504030204" pitchFamily="34" charset="0"/>
              </a:rPr>
              <a:t>AMPM is a optimization-friendly prefetch method. </a:t>
            </a:r>
            <a:endParaRPr lang="en-US" altLang="zh-CN" sz="2800" dirty="0">
              <a:latin typeface="Arial Rounded MT Bold" panose="020F0704030504030204" pitchFamily="34" charset="0"/>
            </a:endParaRP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The AMPM prefetcher stores the 2-bit access states of all cache lines of hot zones in the memory access pattern maps. These access states in the map are stored without any access order.</a:t>
            </a:r>
            <a:endParaRPr lang="en-US"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26</a:t>
            </a:fld>
            <a:endParaRPr lang="zh-CN" altLang="en-US"/>
          </a:p>
        </p:txBody>
      </p:sp>
      <p:sp>
        <p:nvSpPr>
          <p:cNvPr id="8" name="文本框 7"/>
          <p:cNvSpPr txBox="1"/>
          <p:nvPr/>
        </p:nvSpPr>
        <p:spPr>
          <a:xfrm>
            <a:off x="1466522" y="6294379"/>
            <a:ext cx="8721970" cy="400110"/>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AMPM: Access Map Pattern Matching</a:t>
            </a:r>
          </a:p>
        </p:txBody>
      </p:sp>
    </p:spTree>
    <p:extLst>
      <p:ext uri="{BB962C8B-B14F-4D97-AF65-F5344CB8AC3E}">
        <p14:creationId xmlns:p14="http://schemas.microsoft.com/office/powerpoint/2010/main" val="403470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prefetcher(2/9)</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8" name="内容占位符 2"/>
          <p:cNvSpPr txBox="1">
            <a:spLocks/>
          </p:cNvSpPr>
          <p:nvPr/>
        </p:nvSpPr>
        <p:spPr>
          <a:xfrm>
            <a:off x="838199" y="1702607"/>
            <a:ext cx="5553891" cy="6574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Infrastructure</a:t>
            </a:r>
          </a:p>
        </p:txBody>
      </p:sp>
      <p:sp>
        <p:nvSpPr>
          <p:cNvPr id="11" name="文本框 10"/>
          <p:cNvSpPr txBox="1"/>
          <p:nvPr/>
        </p:nvSpPr>
        <p:spPr>
          <a:xfrm>
            <a:off x="1212668" y="2917896"/>
            <a:ext cx="3944983" cy="1107996"/>
          </a:xfrm>
          <a:prstGeom prst="rect">
            <a:avLst/>
          </a:prstGeom>
          <a:noFill/>
        </p:spPr>
        <p:txBody>
          <a:bodyPr wrap="square" rtlCol="0">
            <a:spAutoFit/>
          </a:bodyPr>
          <a:lstStyle/>
          <a:p>
            <a:pPr>
              <a:spcBef>
                <a:spcPts val="1800"/>
              </a:spcBef>
              <a:spcAft>
                <a:spcPts val="1800"/>
              </a:spcAft>
            </a:pPr>
            <a:r>
              <a:rPr lang="en-US" altLang="zh-CN" dirty="0" smtClean="0">
                <a:latin typeface="Arial Rounded MT Bold" panose="020F0704030504030204" pitchFamily="34" charset="0"/>
              </a:rPr>
              <a:t>Can see L2 hit/miss</a:t>
            </a:r>
          </a:p>
          <a:p>
            <a:pPr>
              <a:spcBef>
                <a:spcPts val="1800"/>
              </a:spcBef>
              <a:spcAft>
                <a:spcPts val="1800"/>
              </a:spcAft>
            </a:pPr>
            <a:r>
              <a:rPr lang="en-US" altLang="zh-CN" dirty="0" smtClean="0">
                <a:latin typeface="Arial Rounded MT Bold" panose="020F0704030504030204" pitchFamily="34" charset="0"/>
              </a:rPr>
              <a:t>Use </a:t>
            </a:r>
            <a:r>
              <a:rPr lang="en-US" altLang="zh-CN" dirty="0" smtClean="0">
                <a:solidFill>
                  <a:srgbClr val="C00000"/>
                </a:solidFill>
                <a:latin typeface="Arial Rounded MT Bold" panose="020F0704030504030204" pitchFamily="34" charset="0"/>
              </a:rPr>
              <a:t>virtual</a:t>
            </a:r>
            <a:r>
              <a:rPr lang="en-US" altLang="zh-CN" dirty="0" smtClean="0">
                <a:latin typeface="Arial Rounded MT Bold" panose="020F0704030504030204" pitchFamily="34" charset="0"/>
              </a:rPr>
              <a:t> address</a:t>
            </a:r>
          </a:p>
        </p:txBody>
      </p:sp>
      <p:pic>
        <p:nvPicPr>
          <p:cNvPr id="3" name="图片 2"/>
          <p:cNvPicPr>
            <a:picLocks noChangeAspect="1"/>
          </p:cNvPicPr>
          <p:nvPr/>
        </p:nvPicPr>
        <p:blipFill>
          <a:blip r:embed="rId3"/>
          <a:stretch>
            <a:fillRect/>
          </a:stretch>
        </p:blipFill>
        <p:spPr>
          <a:xfrm>
            <a:off x="3802924" y="2082907"/>
            <a:ext cx="7460332" cy="3885970"/>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27</a:t>
            </a:fld>
            <a:endParaRPr lang="zh-CN" altLang="en-US"/>
          </a:p>
        </p:txBody>
      </p:sp>
    </p:spTree>
    <p:extLst>
      <p:ext uri="{BB962C8B-B14F-4D97-AF65-F5344CB8AC3E}">
        <p14:creationId xmlns:p14="http://schemas.microsoft.com/office/powerpoint/2010/main" val="3199337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prefetcher(3/9)</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cache line state</a:t>
            </a:r>
          </a:p>
        </p:txBody>
      </p:sp>
      <p:pic>
        <p:nvPicPr>
          <p:cNvPr id="4" name="图片 3"/>
          <p:cNvPicPr>
            <a:picLocks noChangeAspect="1"/>
          </p:cNvPicPr>
          <p:nvPr/>
        </p:nvPicPr>
        <p:blipFill>
          <a:blip r:embed="rId3"/>
          <a:stretch>
            <a:fillRect/>
          </a:stretch>
        </p:blipFill>
        <p:spPr>
          <a:xfrm>
            <a:off x="6096000" y="2419440"/>
            <a:ext cx="4675422" cy="3532085"/>
          </a:xfrm>
          <a:prstGeom prst="rect">
            <a:avLst/>
          </a:prstGeom>
        </p:spPr>
      </p:pic>
      <p:sp>
        <p:nvSpPr>
          <p:cNvPr id="5" name="文本框 4"/>
          <p:cNvSpPr txBox="1"/>
          <p:nvPr/>
        </p:nvSpPr>
        <p:spPr>
          <a:xfrm>
            <a:off x="1158239" y="3147962"/>
            <a:ext cx="5027407" cy="1631216"/>
          </a:xfrm>
          <a:prstGeom prst="rect">
            <a:avLst/>
          </a:prstGeom>
          <a:noFill/>
        </p:spPr>
        <p:txBody>
          <a:bodyPr wrap="square" rtlCol="0">
            <a:spAutoFit/>
          </a:bodyPr>
          <a:lstStyle/>
          <a:p>
            <a:r>
              <a:rPr lang="en-US" altLang="zh-CN" sz="2000" dirty="0" smtClean="0">
                <a:latin typeface="Arial Rounded MT Bold" panose="020F0704030504030204" pitchFamily="34" charset="0"/>
              </a:rPr>
              <a:t>Cache line granularity memory access state static</a:t>
            </a:r>
          </a:p>
          <a:p>
            <a:endParaRPr lang="en-US" altLang="zh-CN" sz="2000" dirty="0">
              <a:latin typeface="Arial Rounded MT Bold" panose="020F0704030504030204" pitchFamily="34" charset="0"/>
            </a:endParaRPr>
          </a:p>
          <a:p>
            <a:r>
              <a:rPr lang="en-US" altLang="zh-CN" sz="2000" dirty="0" smtClean="0">
                <a:latin typeface="Arial Rounded MT Bold" panose="020F0704030504030204" pitchFamily="34" charset="0"/>
              </a:rPr>
              <a:t>Every cache line have four possible state, stored in a two-bit state machine</a:t>
            </a:r>
            <a:endParaRPr lang="zh-CN" altLang="en-US" sz="20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28</a:t>
            </a:fld>
            <a:endParaRPr lang="zh-CN" altLang="en-US"/>
          </a:p>
        </p:txBody>
      </p:sp>
    </p:spTree>
    <p:extLst>
      <p:ext uri="{BB962C8B-B14F-4D97-AF65-F5344CB8AC3E}">
        <p14:creationId xmlns:p14="http://schemas.microsoft.com/office/powerpoint/2010/main" val="353233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0758"/>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prefetcher(4/9)</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zone</a:t>
            </a:r>
          </a:p>
        </p:txBody>
      </p:sp>
      <p:sp>
        <p:nvSpPr>
          <p:cNvPr id="5" name="文本框 4"/>
          <p:cNvSpPr txBox="1"/>
          <p:nvPr/>
        </p:nvSpPr>
        <p:spPr>
          <a:xfrm>
            <a:off x="1147481" y="2330381"/>
            <a:ext cx="6931512" cy="3170099"/>
          </a:xfrm>
          <a:prstGeom prst="rect">
            <a:avLst/>
          </a:prstGeom>
          <a:noFill/>
        </p:spPr>
        <p:txBody>
          <a:bodyPr wrap="square" rtlCol="0">
            <a:spAutoFit/>
          </a:bodyPr>
          <a:lstStyle/>
          <a:p>
            <a:r>
              <a:rPr lang="en-US" altLang="zh-CN" sz="2000" dirty="0" smtClean="0">
                <a:latin typeface="Arial Rounded MT Bold" panose="020F0704030504030204" pitchFamily="34" charset="0"/>
              </a:rPr>
              <a:t>Memory space is divided into zone. “Hot zone” is detected on the basis of the recent zone access frequency</a:t>
            </a:r>
          </a:p>
          <a:p>
            <a:endParaRPr lang="en-US" altLang="zh-CN" sz="2000" dirty="0">
              <a:latin typeface="Arial Rounded MT Bold" panose="020F0704030504030204" pitchFamily="34" charset="0"/>
            </a:endParaRPr>
          </a:p>
          <a:p>
            <a:r>
              <a:rPr lang="en-US" altLang="zh-CN" sz="2000" dirty="0" smtClean="0">
                <a:latin typeface="Arial Rounded MT Bold" panose="020F0704030504030204" pitchFamily="34" charset="0"/>
              </a:rPr>
              <a:t>All cache lines 2-bit  access sates of hot zone are stored in the memory access pattern maps.</a:t>
            </a:r>
          </a:p>
          <a:p>
            <a:endParaRPr lang="en-US" altLang="zh-CN" sz="2000" dirty="0">
              <a:latin typeface="Arial Rounded MT Bold" panose="020F0704030504030204" pitchFamily="34" charset="0"/>
            </a:endParaRPr>
          </a:p>
          <a:p>
            <a:r>
              <a:rPr lang="en-US" altLang="zh-CN" sz="2000" dirty="0" smtClean="0">
                <a:latin typeface="Arial Rounded MT Bold" panose="020F0704030504030204" pitchFamily="34" charset="0"/>
              </a:rPr>
              <a:t>The number of hot zones and memory access pattern maps is fixed, and they are stored in a memory access map table and replaced by the LRU policy</a:t>
            </a:r>
          </a:p>
        </p:txBody>
      </p:sp>
      <p:pic>
        <p:nvPicPr>
          <p:cNvPr id="8" name="图片 7"/>
          <p:cNvPicPr>
            <a:picLocks noChangeAspect="1"/>
          </p:cNvPicPr>
          <p:nvPr/>
        </p:nvPicPr>
        <p:blipFill>
          <a:blip r:embed="rId3"/>
          <a:stretch>
            <a:fillRect/>
          </a:stretch>
        </p:blipFill>
        <p:spPr>
          <a:xfrm>
            <a:off x="8621178" y="1334954"/>
            <a:ext cx="1952936" cy="4796905"/>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29</a:t>
            </a:fld>
            <a:endParaRPr lang="zh-CN" altLang="en-US"/>
          </a:p>
        </p:txBody>
      </p:sp>
    </p:spTree>
    <p:extLst>
      <p:ext uri="{BB962C8B-B14F-4D97-AF65-F5344CB8AC3E}">
        <p14:creationId xmlns:p14="http://schemas.microsoft.com/office/powerpoint/2010/main" val="2283343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8483"/>
            <a:ext cx="9144000" cy="971479"/>
          </a:xfrm>
        </p:spPr>
        <p:txBody>
          <a:bodyPr/>
          <a:lstStyle/>
          <a:p>
            <a:r>
              <a:rPr lang="en-US" altLang="zh-CN" dirty="0" smtClean="0">
                <a:latin typeface="Arial Rounded MT Bold" panose="020F0704030504030204" pitchFamily="34" charset="0"/>
              </a:rPr>
              <a:t>What is prefetch?</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3</a:t>
            </a:fld>
            <a:endParaRPr lang="zh-CN" altLang="en-US"/>
          </a:p>
        </p:txBody>
      </p:sp>
    </p:spTree>
    <p:extLst>
      <p:ext uri="{BB962C8B-B14F-4D97-AF65-F5344CB8AC3E}">
        <p14:creationId xmlns:p14="http://schemas.microsoft.com/office/powerpoint/2010/main" val="1129269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prefetcher(5/9)</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access map pattern  </a:t>
            </a:r>
          </a:p>
        </p:txBody>
      </p:sp>
      <p:sp>
        <p:nvSpPr>
          <p:cNvPr id="11" name="文本框 10"/>
          <p:cNvSpPr txBox="1"/>
          <p:nvPr/>
        </p:nvSpPr>
        <p:spPr>
          <a:xfrm>
            <a:off x="1203959" y="4503275"/>
            <a:ext cx="8971205" cy="1631216"/>
          </a:xfrm>
          <a:prstGeom prst="rect">
            <a:avLst/>
          </a:prstGeom>
          <a:noFill/>
        </p:spPr>
        <p:txBody>
          <a:bodyPr wrap="square" rtlCol="0">
            <a:spAutoFit/>
          </a:bodyPr>
          <a:lstStyle/>
          <a:p>
            <a:r>
              <a:rPr lang="en-US" altLang="zh-CN" sz="2000" dirty="0" smtClean="0">
                <a:latin typeface="Arial Rounded MT Bold" panose="020F0704030504030204" pitchFamily="34" charset="0"/>
              </a:rPr>
              <a:t> -N == (</a:t>
            </a:r>
            <a:r>
              <a:rPr lang="en-US" altLang="zh-CN" sz="2000" dirty="0" err="1" smtClean="0">
                <a:latin typeface="Arial Rounded MT Bold" panose="020F0704030504030204" pitchFamily="34" charset="0"/>
              </a:rPr>
              <a:t>Access|Success</a:t>
            </a:r>
            <a:r>
              <a:rPr lang="en-US" altLang="zh-CN" sz="2000" dirty="0" smtClean="0">
                <a:latin typeface="Arial Rounded MT Bold" panose="020F0704030504030204" pitchFamily="34" charset="0"/>
              </a:rPr>
              <a:t>) &amp;&amp;  -2N ==(</a:t>
            </a:r>
            <a:r>
              <a:rPr lang="en-US" altLang="zh-CN" sz="2000" dirty="0" err="1" smtClean="0">
                <a:latin typeface="Arial Rounded MT Bold" panose="020F0704030504030204" pitchFamily="34" charset="0"/>
              </a:rPr>
              <a:t>Access|Success</a:t>
            </a:r>
            <a:r>
              <a:rPr lang="en-US" altLang="zh-CN" sz="2000" dirty="0" smtClean="0">
                <a:latin typeface="Arial Rounded MT Bold" panose="020F0704030504030204" pitchFamily="34" charset="0"/>
              </a:rPr>
              <a:t>) &amp;&amp; +N==</a:t>
            </a:r>
            <a:r>
              <a:rPr lang="en-US" altLang="zh-CN" sz="2000" dirty="0" err="1" smtClean="0">
                <a:latin typeface="Arial Rounded MT Bold" panose="020F0704030504030204" pitchFamily="34" charset="0"/>
              </a:rPr>
              <a:t>Init</a:t>
            </a:r>
            <a:r>
              <a:rPr lang="en-US" altLang="zh-CN" sz="2000" dirty="0" smtClean="0">
                <a:latin typeface="Arial Rounded MT Bold" panose="020F0704030504030204" pitchFamily="34" charset="0"/>
              </a:rPr>
              <a:t>, </a:t>
            </a:r>
          </a:p>
          <a:p>
            <a:r>
              <a:rPr lang="en-US" altLang="zh-CN" sz="2000" dirty="0" smtClean="0">
                <a:latin typeface="Arial Rounded MT Bold" panose="020F0704030504030204" pitchFamily="34" charset="0"/>
              </a:rPr>
              <a:t>+N is a prefetch candidate</a:t>
            </a:r>
          </a:p>
          <a:p>
            <a:endParaRPr lang="en-US" altLang="zh-CN" sz="2000" dirty="0" smtClean="0">
              <a:latin typeface="Arial Rounded MT Bold" panose="020F0704030504030204" pitchFamily="34" charset="0"/>
            </a:endParaRPr>
          </a:p>
          <a:p>
            <a:r>
              <a:rPr lang="en-US" altLang="zh-CN" sz="2000" dirty="0" smtClean="0">
                <a:latin typeface="Arial Rounded MT Bold" panose="020F0704030504030204" pitchFamily="34" charset="0"/>
              </a:rPr>
              <a:t>+N </a:t>
            </a:r>
            <a:r>
              <a:rPr lang="en-US" altLang="zh-CN" sz="2000" dirty="0">
                <a:latin typeface="Arial Rounded MT Bold" panose="020F0704030504030204" pitchFamily="34" charset="0"/>
              </a:rPr>
              <a:t>== (</a:t>
            </a:r>
            <a:r>
              <a:rPr lang="en-US" altLang="zh-CN" sz="2000" dirty="0" err="1" smtClean="0">
                <a:latin typeface="Arial Rounded MT Bold" panose="020F0704030504030204" pitchFamily="34" charset="0"/>
              </a:rPr>
              <a:t>Access|Success</a:t>
            </a:r>
            <a:r>
              <a:rPr lang="en-US" altLang="zh-CN" sz="2000" dirty="0" smtClean="0">
                <a:latin typeface="Arial Rounded MT Bold" panose="020F0704030504030204" pitchFamily="34" charset="0"/>
              </a:rPr>
              <a:t>) </a:t>
            </a:r>
            <a:r>
              <a:rPr lang="en-US" altLang="zh-CN" sz="2000" dirty="0">
                <a:latin typeface="Arial Rounded MT Bold" panose="020F0704030504030204" pitchFamily="34" charset="0"/>
              </a:rPr>
              <a:t>&amp;&amp; </a:t>
            </a:r>
            <a:r>
              <a:rPr lang="en-US" altLang="zh-CN" sz="2000" dirty="0" smtClean="0">
                <a:latin typeface="Arial Rounded MT Bold" panose="020F0704030504030204" pitchFamily="34" charset="0"/>
              </a:rPr>
              <a:t>+2N </a:t>
            </a:r>
            <a:r>
              <a:rPr lang="en-US" altLang="zh-CN" sz="2000" dirty="0">
                <a:latin typeface="Arial Rounded MT Bold" panose="020F0704030504030204" pitchFamily="34" charset="0"/>
              </a:rPr>
              <a:t>==(</a:t>
            </a:r>
            <a:r>
              <a:rPr lang="en-US" altLang="zh-CN" sz="2000" dirty="0" err="1" smtClean="0">
                <a:latin typeface="Arial Rounded MT Bold" panose="020F0704030504030204" pitchFamily="34" charset="0"/>
              </a:rPr>
              <a:t>Access|Success</a:t>
            </a:r>
            <a:r>
              <a:rPr lang="en-US" altLang="zh-CN" sz="2000" dirty="0" smtClean="0">
                <a:latin typeface="Arial Rounded MT Bold" panose="020F0704030504030204" pitchFamily="34" charset="0"/>
              </a:rPr>
              <a:t>) </a:t>
            </a:r>
            <a:r>
              <a:rPr lang="en-US" altLang="zh-CN" sz="2000" dirty="0">
                <a:latin typeface="Arial Rounded MT Bold" panose="020F0704030504030204" pitchFamily="34" charset="0"/>
              </a:rPr>
              <a:t>&amp;&amp;  </a:t>
            </a:r>
            <a:r>
              <a:rPr lang="en-US" altLang="zh-CN" sz="2000" dirty="0" smtClean="0">
                <a:latin typeface="Arial Rounded MT Bold" panose="020F0704030504030204" pitchFamily="34" charset="0"/>
              </a:rPr>
              <a:t>-N</a:t>
            </a:r>
            <a:r>
              <a:rPr lang="en-US" altLang="zh-CN" sz="2000" dirty="0">
                <a:latin typeface="Arial Rounded MT Bold" panose="020F0704030504030204" pitchFamily="34" charset="0"/>
              </a:rPr>
              <a:t>==</a:t>
            </a:r>
            <a:r>
              <a:rPr lang="en-US" altLang="zh-CN" sz="2000" dirty="0" err="1" smtClean="0">
                <a:latin typeface="Arial Rounded MT Bold" panose="020F0704030504030204" pitchFamily="34" charset="0"/>
              </a:rPr>
              <a:t>Init</a:t>
            </a:r>
            <a:r>
              <a:rPr lang="en-US" altLang="zh-CN" sz="2000" dirty="0" smtClean="0">
                <a:latin typeface="Arial Rounded MT Bold" panose="020F0704030504030204" pitchFamily="34" charset="0"/>
              </a:rPr>
              <a:t>, </a:t>
            </a:r>
          </a:p>
          <a:p>
            <a:r>
              <a:rPr lang="en-US" altLang="zh-CN" sz="2000" dirty="0">
                <a:latin typeface="Arial Rounded MT Bold" panose="020F0704030504030204" pitchFamily="34" charset="0"/>
              </a:rPr>
              <a:t> </a:t>
            </a:r>
            <a:r>
              <a:rPr lang="en-US" altLang="zh-CN" sz="2000" dirty="0" smtClean="0">
                <a:latin typeface="Arial Rounded MT Bold" panose="020F0704030504030204" pitchFamily="34" charset="0"/>
              </a:rPr>
              <a:t>-N </a:t>
            </a:r>
            <a:r>
              <a:rPr lang="en-US" altLang="zh-CN" sz="2000" dirty="0">
                <a:latin typeface="Arial Rounded MT Bold" panose="020F0704030504030204" pitchFamily="34" charset="0"/>
              </a:rPr>
              <a:t>is a prefetch </a:t>
            </a:r>
            <a:r>
              <a:rPr lang="en-US" altLang="zh-CN" sz="2000" dirty="0" smtClean="0">
                <a:latin typeface="Arial Rounded MT Bold" panose="020F0704030504030204" pitchFamily="34" charset="0"/>
              </a:rPr>
              <a:t>candidate</a:t>
            </a:r>
            <a:endParaRPr lang="en-US" altLang="zh-CN" sz="2000" dirty="0">
              <a:latin typeface="Arial Rounded MT Bold" panose="020F0704030504030204" pitchFamily="34" charset="0"/>
            </a:endParaRPr>
          </a:p>
        </p:txBody>
      </p:sp>
      <p:sp>
        <p:nvSpPr>
          <p:cNvPr id="3" name="灯片编号占位符 2"/>
          <p:cNvSpPr>
            <a:spLocks noGrp="1"/>
          </p:cNvSpPr>
          <p:nvPr>
            <p:ph type="sldNum" sz="quarter" idx="12"/>
          </p:nvPr>
        </p:nvSpPr>
        <p:spPr/>
        <p:txBody>
          <a:bodyPr/>
          <a:lstStyle/>
          <a:p>
            <a:fld id="{30B45403-3373-4B9C-8026-AEBBDBFF20F2}" type="slidenum">
              <a:rPr lang="zh-CN" altLang="en-US" smtClean="0"/>
              <a:t>30</a:t>
            </a:fld>
            <a:endParaRPr lang="zh-CN" altLang="en-US"/>
          </a:p>
        </p:txBody>
      </p:sp>
      <p:pic>
        <p:nvPicPr>
          <p:cNvPr id="4" name="图片 3"/>
          <p:cNvPicPr>
            <a:picLocks noChangeAspect="1"/>
          </p:cNvPicPr>
          <p:nvPr/>
        </p:nvPicPr>
        <p:blipFill>
          <a:blip r:embed="rId3"/>
          <a:stretch>
            <a:fillRect/>
          </a:stretch>
        </p:blipFill>
        <p:spPr>
          <a:xfrm>
            <a:off x="610578" y="2576583"/>
            <a:ext cx="10842050" cy="1565111"/>
          </a:xfrm>
          <a:prstGeom prst="rect">
            <a:avLst/>
          </a:prstGeom>
        </p:spPr>
      </p:pic>
    </p:spTree>
    <p:extLst>
      <p:ext uri="{BB962C8B-B14F-4D97-AF65-F5344CB8AC3E}">
        <p14:creationId xmlns:p14="http://schemas.microsoft.com/office/powerpoint/2010/main" val="1834144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prefetcher(6/9)</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design goals</a:t>
            </a:r>
          </a:p>
        </p:txBody>
      </p:sp>
      <p:sp>
        <p:nvSpPr>
          <p:cNvPr id="14" name="内容占位符 2"/>
          <p:cNvSpPr txBox="1">
            <a:spLocks/>
          </p:cNvSpPr>
          <p:nvPr/>
        </p:nvSpPr>
        <p:spPr>
          <a:xfrm>
            <a:off x="921518" y="2505492"/>
            <a:ext cx="10515600" cy="3613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Divided memory space into adaptive zone size</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Record hot zone access map pattern, find the prefetch candidates by pattern matching</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Adjust prefetch aggressiveness dynamically by monitor cache pollution and prefetch accuracy</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31</a:t>
            </a:fld>
            <a:endParaRPr lang="zh-CN" altLang="en-US"/>
          </a:p>
        </p:txBody>
      </p:sp>
    </p:spTree>
    <p:extLst>
      <p:ext uri="{BB962C8B-B14F-4D97-AF65-F5344CB8AC3E}">
        <p14:creationId xmlns:p14="http://schemas.microsoft.com/office/powerpoint/2010/main" val="387946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prefetcher(7/9)</a:t>
            </a:r>
            <a:endParaRPr lang="zh-CN" altLang="en-US" sz="5400" b="1" dirty="0">
              <a:latin typeface="Arial Rounded MT Bold" panose="020F0704030504030204" pitchFamily="34" charset="0"/>
            </a:endParaRPr>
          </a:p>
        </p:txBody>
      </p:sp>
      <p:sp>
        <p:nvSpPr>
          <p:cNvPr id="12" name="内容占位符 2"/>
          <p:cNvSpPr txBox="1">
            <a:spLocks/>
          </p:cNvSpPr>
          <p:nvPr/>
        </p:nvSpPr>
        <p:spPr>
          <a:xfrm>
            <a:off x="838199" y="1357200"/>
            <a:ext cx="2702397" cy="16828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Hardwar Structure</a:t>
            </a:r>
          </a:p>
        </p:txBody>
      </p:sp>
      <p:pic>
        <p:nvPicPr>
          <p:cNvPr id="2" name="图片 1"/>
          <p:cNvPicPr>
            <a:picLocks noChangeAspect="1"/>
          </p:cNvPicPr>
          <p:nvPr/>
        </p:nvPicPr>
        <p:blipFill>
          <a:blip r:embed="rId3"/>
          <a:stretch>
            <a:fillRect/>
          </a:stretch>
        </p:blipFill>
        <p:spPr>
          <a:xfrm>
            <a:off x="4185833" y="1370127"/>
            <a:ext cx="6930268" cy="5153048"/>
          </a:xfrm>
          <a:prstGeom prst="rect">
            <a:avLst/>
          </a:prstGeom>
        </p:spPr>
      </p:pic>
      <p:sp>
        <p:nvSpPr>
          <p:cNvPr id="13" name="文本框 12"/>
          <p:cNvSpPr txBox="1"/>
          <p:nvPr/>
        </p:nvSpPr>
        <p:spPr>
          <a:xfrm>
            <a:off x="472272" y="3577839"/>
            <a:ext cx="3219050" cy="400110"/>
          </a:xfrm>
          <a:prstGeom prst="rect">
            <a:avLst/>
          </a:prstGeom>
          <a:noFill/>
        </p:spPr>
        <p:txBody>
          <a:bodyPr wrap="square" rtlCol="0">
            <a:spAutoFit/>
          </a:bodyPr>
          <a:lstStyle/>
          <a:p>
            <a:r>
              <a:rPr lang="en-US" altLang="zh-CN" sz="2000" b="1" dirty="0" smtClean="0">
                <a:solidFill>
                  <a:srgbClr val="7030A0"/>
                </a:solidFill>
              </a:rPr>
              <a:t>Total use 29439-bit storage</a:t>
            </a:r>
          </a:p>
        </p:txBody>
      </p:sp>
      <p:sp>
        <p:nvSpPr>
          <p:cNvPr id="14" name="文本框 13"/>
          <p:cNvSpPr txBox="1"/>
          <p:nvPr/>
        </p:nvSpPr>
        <p:spPr>
          <a:xfrm>
            <a:off x="3387843" y="6432968"/>
            <a:ext cx="7817617" cy="307777"/>
          </a:xfrm>
          <a:prstGeom prst="rect">
            <a:avLst/>
          </a:prstGeom>
          <a:noFill/>
        </p:spPr>
        <p:txBody>
          <a:bodyPr wrap="square" rtlCol="0">
            <a:spAutoFit/>
          </a:bodyPr>
          <a:lstStyle/>
          <a:p>
            <a:r>
              <a:rPr lang="en-US" altLang="zh-CN" sz="1400" dirty="0" err="1" smtClean="0">
                <a:solidFill>
                  <a:srgbClr val="FFC000"/>
                </a:solidFill>
                <a:latin typeface="Arial Rounded MT Bold" panose="020F0704030504030204" pitchFamily="34" charset="0"/>
              </a:rPr>
              <a:t>BPNum</a:t>
            </a:r>
            <a:r>
              <a:rPr lang="en-US" altLang="zh-CN" sz="1400" dirty="0" smtClean="0">
                <a:solidFill>
                  <a:srgbClr val="FFC000"/>
                </a:solidFill>
                <a:latin typeface="Arial Rounded MT Bold" panose="020F0704030504030204" pitchFamily="34" charset="0"/>
              </a:rPr>
              <a:t>: Backward </a:t>
            </a:r>
            <a:r>
              <a:rPr lang="en-US" altLang="zh-CN" sz="1400" dirty="0">
                <a:solidFill>
                  <a:srgbClr val="FFC000"/>
                </a:solidFill>
                <a:latin typeface="Arial Rounded MT Bold" panose="020F0704030504030204" pitchFamily="34" charset="0"/>
              </a:rPr>
              <a:t>P</a:t>
            </a:r>
            <a:r>
              <a:rPr lang="en-US" altLang="zh-CN" sz="1400" dirty="0" smtClean="0">
                <a:solidFill>
                  <a:srgbClr val="FFC000"/>
                </a:solidFill>
                <a:latin typeface="Arial Rounded MT Bold" panose="020F0704030504030204" pitchFamily="34" charset="0"/>
              </a:rPr>
              <a:t>refetching </a:t>
            </a:r>
            <a:r>
              <a:rPr lang="en-US" altLang="zh-CN" sz="1400" dirty="0">
                <a:solidFill>
                  <a:srgbClr val="FFC000"/>
                </a:solidFill>
                <a:latin typeface="Arial Rounded MT Bold" panose="020F0704030504030204" pitchFamily="34" charset="0"/>
              </a:rPr>
              <a:t>N</a:t>
            </a:r>
            <a:r>
              <a:rPr lang="en-US" altLang="zh-CN" sz="1400" dirty="0" smtClean="0">
                <a:solidFill>
                  <a:srgbClr val="FFC000"/>
                </a:solidFill>
                <a:latin typeface="Arial Rounded MT Bold" panose="020F0704030504030204" pitchFamily="34" charset="0"/>
              </a:rPr>
              <a:t>umber;  </a:t>
            </a:r>
            <a:r>
              <a:rPr lang="en-US" altLang="zh-CN" sz="1400" dirty="0" err="1" smtClean="0">
                <a:solidFill>
                  <a:srgbClr val="FFC000"/>
                </a:solidFill>
                <a:latin typeface="Arial Rounded MT Bold" panose="020F0704030504030204" pitchFamily="34" charset="0"/>
              </a:rPr>
              <a:t>FPNum</a:t>
            </a:r>
            <a:r>
              <a:rPr lang="en-US" altLang="zh-CN" sz="1400" dirty="0" smtClean="0">
                <a:solidFill>
                  <a:srgbClr val="FFC000"/>
                </a:solidFill>
                <a:latin typeface="Arial Rounded MT Bold" panose="020F0704030504030204" pitchFamily="34" charset="0"/>
              </a:rPr>
              <a:t>: Forward Prefetching Number</a:t>
            </a:r>
            <a:endParaRPr lang="en-US" altLang="zh-CN" sz="1400" dirty="0">
              <a:solidFill>
                <a:srgbClr val="FFC000"/>
              </a:solidFill>
              <a:latin typeface="Arial Rounded MT Bold" panose="020F0704030504030204" pitchFamily="34" charset="0"/>
            </a:endParaRPr>
          </a:p>
        </p:txBody>
      </p:sp>
      <p:sp>
        <p:nvSpPr>
          <p:cNvPr id="3" name="灯片编号占位符 2"/>
          <p:cNvSpPr>
            <a:spLocks noGrp="1"/>
          </p:cNvSpPr>
          <p:nvPr>
            <p:ph type="sldNum" sz="quarter" idx="12"/>
          </p:nvPr>
        </p:nvSpPr>
        <p:spPr/>
        <p:txBody>
          <a:bodyPr/>
          <a:lstStyle/>
          <a:p>
            <a:fld id="{30B45403-3373-4B9C-8026-AEBBDBFF20F2}" type="slidenum">
              <a:rPr lang="zh-CN" altLang="en-US" smtClean="0"/>
              <a:t>32</a:t>
            </a:fld>
            <a:endParaRPr lang="zh-CN" altLang="en-US"/>
          </a:p>
        </p:txBody>
      </p:sp>
    </p:spTree>
    <p:extLst>
      <p:ext uri="{BB962C8B-B14F-4D97-AF65-F5344CB8AC3E}">
        <p14:creationId xmlns:p14="http://schemas.microsoft.com/office/powerpoint/2010/main" val="1715054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prefetcher(8/9)</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The AMPM prefetcher divides main memory space into fixed sized areas, and detects “hot zones” on the basis of the recent-zone-access frequency</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It stores the 2-bit access states of all cache lines of hot zones in the memory access patterns maps. The number of hot zones and memory pattern maps is fixed, and they are stored in a memory access map table and replaced by the LRU policy</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33</a:t>
            </a:fld>
            <a:endParaRPr lang="zh-CN" altLang="en-US"/>
          </a:p>
        </p:txBody>
      </p:sp>
    </p:spTree>
    <p:extLst>
      <p:ext uri="{BB962C8B-B14F-4D97-AF65-F5344CB8AC3E}">
        <p14:creationId xmlns:p14="http://schemas.microsoft.com/office/powerpoint/2010/main" val="1383140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AMPM prefetcher(9/9)</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200" y="1702608"/>
            <a:ext cx="10515600" cy="44743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When memory access requests arrive, the AMPM prefetcher tries to detect the stride address correlation by pattern matching using the memory access pattern map and determines the prefetch candidates</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It also decides which prefetch requests are appropriate and issues these requests to the main memory</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It also decides the number of requests to issue on the basis of the profiled information</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34</a:t>
            </a:fld>
            <a:endParaRPr lang="zh-CN" altLang="en-US"/>
          </a:p>
        </p:txBody>
      </p:sp>
    </p:spTree>
    <p:extLst>
      <p:ext uri="{BB962C8B-B14F-4D97-AF65-F5344CB8AC3E}">
        <p14:creationId xmlns:p14="http://schemas.microsoft.com/office/powerpoint/2010/main" val="107120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prefetcher(1/8)</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[2015, A Best Offset Prefetcher, </a:t>
            </a:r>
            <a:r>
              <a:rPr lang="en-US" altLang="zh-CN" sz="2800" dirty="0" err="1" smtClean="0">
                <a:latin typeface="Arial Rounded MT Bold" panose="020F0704030504030204" pitchFamily="34" charset="0"/>
              </a:rPr>
              <a:t>Dierre</a:t>
            </a:r>
            <a:r>
              <a:rPr lang="en-US" altLang="zh-CN" sz="2800" dirty="0" smtClean="0">
                <a:latin typeface="Arial Rounded MT Bold" panose="020F0704030504030204" pitchFamily="34" charset="0"/>
              </a:rPr>
              <a:t> Michaud]</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The BO </a:t>
            </a:r>
            <a:r>
              <a:rPr lang="en-US" altLang="zh-CN" sz="2800" dirty="0">
                <a:latin typeface="Arial Rounded MT Bold" panose="020F0704030504030204" pitchFamily="34" charset="0"/>
              </a:rPr>
              <a:t>prefetcher submitted to the </a:t>
            </a:r>
            <a:r>
              <a:rPr lang="en-US" altLang="zh-CN" sz="2800" dirty="0" smtClean="0">
                <a:latin typeface="Arial Rounded MT Bold" panose="020F0704030504030204" pitchFamily="34" charset="0"/>
              </a:rPr>
              <a:t>DPC2 </a:t>
            </a:r>
            <a:r>
              <a:rPr lang="en-US" altLang="zh-CN" sz="2800" dirty="0">
                <a:latin typeface="Arial Rounded MT Bold" panose="020F0704030504030204" pitchFamily="34" charset="0"/>
              </a:rPr>
              <a:t>contest prefetches one line into the L2 cache on every cache miss or hit on a prefetched line. </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The </a:t>
            </a:r>
            <a:r>
              <a:rPr lang="en-US" altLang="zh-CN" sz="2800" dirty="0">
                <a:latin typeface="Arial Rounded MT Bold" panose="020F0704030504030204" pitchFamily="34" charset="0"/>
              </a:rPr>
              <a:t>BO prefetcher tries to find automatically an offset value that yields timely prefetches with the highest possible coverage and accuracy</a:t>
            </a:r>
          </a:p>
        </p:txBody>
      </p:sp>
      <p:sp>
        <p:nvSpPr>
          <p:cNvPr id="10" name="文本框 9"/>
          <p:cNvSpPr txBox="1"/>
          <p:nvPr/>
        </p:nvSpPr>
        <p:spPr>
          <a:xfrm>
            <a:off x="1315915" y="5675759"/>
            <a:ext cx="8721970" cy="707886"/>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BO: Best Offset</a:t>
            </a:r>
          </a:p>
          <a:p>
            <a:r>
              <a:rPr lang="en-US" altLang="zh-CN" sz="2000" dirty="0" smtClean="0">
                <a:solidFill>
                  <a:srgbClr val="FFC000"/>
                </a:solidFill>
                <a:latin typeface="Arial Rounded MT Bold" panose="020F0704030504030204" pitchFamily="34" charset="0"/>
              </a:rPr>
              <a:t>DPC2: </a:t>
            </a:r>
            <a:r>
              <a:rPr lang="en-US" altLang="zh-CN" sz="2000" b="1" dirty="0" smtClean="0">
                <a:solidFill>
                  <a:srgbClr val="FFC000"/>
                </a:solidFill>
              </a:rPr>
              <a:t>The </a:t>
            </a:r>
            <a:r>
              <a:rPr lang="en-US" altLang="zh-CN" sz="2000" b="1" dirty="0">
                <a:solidFill>
                  <a:srgbClr val="FFC000"/>
                </a:solidFill>
              </a:rPr>
              <a:t>2</a:t>
            </a:r>
            <a:r>
              <a:rPr lang="en-US" altLang="zh-CN" sz="2000" b="1" baseline="30000" dirty="0">
                <a:solidFill>
                  <a:srgbClr val="FFC000"/>
                </a:solidFill>
              </a:rPr>
              <a:t>nd</a:t>
            </a:r>
            <a:r>
              <a:rPr lang="en-US" altLang="zh-CN" sz="2000" b="1" dirty="0">
                <a:solidFill>
                  <a:srgbClr val="FFC000"/>
                </a:solidFill>
              </a:rPr>
              <a:t> Data Prefetching Championship </a:t>
            </a:r>
            <a:endParaRPr lang="en-US" altLang="zh-CN" sz="2000" b="1" dirty="0" smtClean="0">
              <a:solidFill>
                <a:srgbClr val="FFC000"/>
              </a:solidFill>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35</a:t>
            </a:fld>
            <a:endParaRPr lang="zh-CN" altLang="en-US"/>
          </a:p>
        </p:txBody>
      </p:sp>
    </p:spTree>
    <p:extLst>
      <p:ext uri="{BB962C8B-B14F-4D97-AF65-F5344CB8AC3E}">
        <p14:creationId xmlns:p14="http://schemas.microsoft.com/office/powerpoint/2010/main" val="2561382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prefetcher(2/8)</a:t>
            </a:r>
            <a:endParaRPr lang="zh-CN" altLang="en-US" sz="5400" b="1" dirty="0">
              <a:latin typeface="Arial Rounded MT Bold" panose="020F0704030504030204" pitchFamily="34" charset="0"/>
            </a:endParaRPr>
          </a:p>
        </p:txBody>
      </p:sp>
      <p:pic>
        <p:nvPicPr>
          <p:cNvPr id="2" name="图片 1"/>
          <p:cNvPicPr>
            <a:picLocks noChangeAspect="1"/>
          </p:cNvPicPr>
          <p:nvPr/>
        </p:nvPicPr>
        <p:blipFill>
          <a:blip r:embed="rId3"/>
          <a:stretch>
            <a:fillRect/>
          </a:stretch>
        </p:blipFill>
        <p:spPr>
          <a:xfrm>
            <a:off x="4567579" y="1702607"/>
            <a:ext cx="7086471" cy="4571807"/>
          </a:xfrm>
          <a:prstGeom prst="rect">
            <a:avLst/>
          </a:prstGeom>
        </p:spPr>
      </p:pic>
      <p:sp>
        <p:nvSpPr>
          <p:cNvPr id="11" name="内容占位符 2"/>
          <p:cNvSpPr txBox="1">
            <a:spLocks/>
          </p:cNvSpPr>
          <p:nvPr/>
        </p:nvSpPr>
        <p:spPr>
          <a:xfrm>
            <a:off x="838199" y="1702607"/>
            <a:ext cx="5553891" cy="6574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Infrastructure</a:t>
            </a:r>
          </a:p>
        </p:txBody>
      </p:sp>
      <p:sp>
        <p:nvSpPr>
          <p:cNvPr id="3" name="文本框 2"/>
          <p:cNvSpPr txBox="1"/>
          <p:nvPr/>
        </p:nvSpPr>
        <p:spPr>
          <a:xfrm>
            <a:off x="1212668" y="2747080"/>
            <a:ext cx="3944983" cy="2862322"/>
          </a:xfrm>
          <a:prstGeom prst="rect">
            <a:avLst/>
          </a:prstGeom>
          <a:noFill/>
        </p:spPr>
        <p:txBody>
          <a:bodyPr wrap="square" rtlCol="0">
            <a:spAutoFit/>
          </a:bodyPr>
          <a:lstStyle/>
          <a:p>
            <a:pPr>
              <a:spcBef>
                <a:spcPts val="1800"/>
              </a:spcBef>
              <a:spcAft>
                <a:spcPts val="1800"/>
              </a:spcAft>
            </a:pPr>
            <a:r>
              <a:rPr lang="en-US" altLang="zh-CN" dirty="0" smtClean="0">
                <a:latin typeface="Arial Rounded MT Bold" panose="020F0704030504030204" pitchFamily="34" charset="0"/>
              </a:rPr>
              <a:t>Can see L2 hit/miss</a:t>
            </a:r>
          </a:p>
          <a:p>
            <a:pPr>
              <a:spcBef>
                <a:spcPts val="1800"/>
              </a:spcBef>
              <a:spcAft>
                <a:spcPts val="1800"/>
              </a:spcAft>
            </a:pPr>
            <a:r>
              <a:rPr lang="en-US" altLang="zh-CN" dirty="0" smtClean="0">
                <a:latin typeface="Arial Rounded MT Bold" panose="020F0704030504030204" pitchFamily="34" charset="0"/>
              </a:rPr>
              <a:t>Use physical address</a:t>
            </a:r>
          </a:p>
          <a:p>
            <a:pPr>
              <a:spcBef>
                <a:spcPts val="1800"/>
              </a:spcBef>
              <a:spcAft>
                <a:spcPts val="1800"/>
              </a:spcAft>
            </a:pPr>
            <a:r>
              <a:rPr lang="en-US" altLang="zh-CN" dirty="0" smtClean="0">
                <a:latin typeface="Arial Rounded MT Bold" panose="020F0704030504030204" pitchFamily="34" charset="0"/>
              </a:rPr>
              <a:t>Can see MSHR occupancy</a:t>
            </a:r>
          </a:p>
          <a:p>
            <a:pPr>
              <a:spcBef>
                <a:spcPts val="1800"/>
              </a:spcBef>
              <a:spcAft>
                <a:spcPts val="1800"/>
              </a:spcAft>
            </a:pPr>
            <a:r>
              <a:rPr lang="en-US" altLang="zh-CN" dirty="0" smtClean="0">
                <a:latin typeface="Arial Rounded MT Bold" panose="020F0704030504030204" pitchFamily="34" charset="0"/>
              </a:rPr>
              <a:t>Restricted from crossing 4KB page boundary</a:t>
            </a:r>
          </a:p>
        </p:txBody>
      </p:sp>
      <p:sp>
        <p:nvSpPr>
          <p:cNvPr id="4" name="灯片编号占位符 3"/>
          <p:cNvSpPr>
            <a:spLocks noGrp="1"/>
          </p:cNvSpPr>
          <p:nvPr>
            <p:ph type="sldNum" sz="quarter" idx="12"/>
          </p:nvPr>
        </p:nvSpPr>
        <p:spPr/>
        <p:txBody>
          <a:bodyPr/>
          <a:lstStyle/>
          <a:p>
            <a:fld id="{30B45403-3373-4B9C-8026-AEBBDBFF20F2}" type="slidenum">
              <a:rPr lang="zh-CN" altLang="en-US" smtClean="0"/>
              <a:t>36</a:t>
            </a:fld>
            <a:endParaRPr lang="zh-CN" altLang="en-US"/>
          </a:p>
        </p:txBody>
      </p:sp>
      <p:sp>
        <p:nvSpPr>
          <p:cNvPr id="8" name="文本框 7"/>
          <p:cNvSpPr txBox="1"/>
          <p:nvPr/>
        </p:nvSpPr>
        <p:spPr>
          <a:xfrm>
            <a:off x="1466522" y="6294379"/>
            <a:ext cx="8721970" cy="400110"/>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MSHR: Miss Status Holding Register</a:t>
            </a:r>
          </a:p>
        </p:txBody>
      </p:sp>
    </p:spTree>
    <p:extLst>
      <p:ext uri="{BB962C8B-B14F-4D97-AF65-F5344CB8AC3E}">
        <p14:creationId xmlns:p14="http://schemas.microsoft.com/office/powerpoint/2010/main" val="560053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prefetcher(3/8)</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200" y="135582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sequential stream</a:t>
            </a:r>
          </a:p>
        </p:txBody>
      </p:sp>
      <p:pic>
        <p:nvPicPr>
          <p:cNvPr id="5" name="图片 4"/>
          <p:cNvPicPr>
            <a:picLocks noChangeAspect="1"/>
          </p:cNvPicPr>
          <p:nvPr/>
        </p:nvPicPr>
        <p:blipFill>
          <a:blip r:embed="rId3"/>
          <a:stretch>
            <a:fillRect/>
          </a:stretch>
        </p:blipFill>
        <p:spPr>
          <a:xfrm>
            <a:off x="938449" y="2809664"/>
            <a:ext cx="10052327" cy="733400"/>
          </a:xfrm>
          <a:prstGeom prst="rect">
            <a:avLst/>
          </a:prstGeom>
        </p:spPr>
      </p:pic>
      <p:sp>
        <p:nvSpPr>
          <p:cNvPr id="12" name="内容占位符 2"/>
          <p:cNvSpPr txBox="1">
            <a:spLocks/>
          </p:cNvSpPr>
          <p:nvPr/>
        </p:nvSpPr>
        <p:spPr>
          <a:xfrm>
            <a:off x="938449" y="3921957"/>
            <a:ext cx="10154698" cy="1463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buClr>
                <a:srgbClr val="9529A7"/>
              </a:buClr>
              <a:buSzPct val="85000"/>
            </a:pPr>
            <a:r>
              <a:rPr lang="en-US" altLang="zh-CN" sz="2800" dirty="0" smtClean="0">
                <a:solidFill>
                  <a:srgbClr val="9529A7"/>
                </a:solidFill>
                <a:latin typeface="Arial Rounded MT Bold" panose="020F0704030504030204" pitchFamily="34" charset="0"/>
              </a:rPr>
              <a:t>Offset can be 1 or multiple of 1</a:t>
            </a:r>
          </a:p>
          <a:p>
            <a:pPr algn="l">
              <a:lnSpc>
                <a:spcPct val="150000"/>
              </a:lnSpc>
              <a:spcBef>
                <a:spcPts val="0"/>
              </a:spcBef>
              <a:buClr>
                <a:srgbClr val="9529A7"/>
              </a:buClr>
              <a:buSzPct val="85000"/>
            </a:pPr>
            <a:r>
              <a:rPr lang="en-US" altLang="zh-CN" sz="2800" dirty="0" smtClean="0">
                <a:solidFill>
                  <a:srgbClr val="9529A7"/>
                </a:solidFill>
                <a:latin typeface="Arial Rounded MT Bold" panose="020F0704030504030204" pitchFamily="34" charset="0"/>
              </a:rPr>
              <a:t>If the offset is too small, prefetches may not be timely</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37</a:t>
            </a:fld>
            <a:endParaRPr lang="zh-CN" altLang="en-US"/>
          </a:p>
        </p:txBody>
      </p:sp>
    </p:spTree>
    <p:extLst>
      <p:ext uri="{BB962C8B-B14F-4D97-AF65-F5344CB8AC3E}">
        <p14:creationId xmlns:p14="http://schemas.microsoft.com/office/powerpoint/2010/main" val="1507797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0048"/>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prefetcher(4/8)</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stride stream</a:t>
            </a:r>
          </a:p>
        </p:txBody>
      </p:sp>
      <p:sp>
        <p:nvSpPr>
          <p:cNvPr id="12" name="内容占位符 2"/>
          <p:cNvSpPr txBox="1">
            <a:spLocks/>
          </p:cNvSpPr>
          <p:nvPr/>
        </p:nvSpPr>
        <p:spPr>
          <a:xfrm>
            <a:off x="938448" y="3921957"/>
            <a:ext cx="10415351" cy="1463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buClr>
                <a:srgbClr val="9529A7"/>
              </a:buClr>
              <a:buSzPct val="85000"/>
            </a:pPr>
            <a:r>
              <a:rPr lang="en-US" altLang="zh-CN" sz="2800" dirty="0" smtClean="0">
                <a:solidFill>
                  <a:srgbClr val="9529A7"/>
                </a:solidFill>
                <a:latin typeface="Arial Rounded MT Bold" panose="020F0704030504030204" pitchFamily="34" charset="0"/>
              </a:rPr>
              <a:t>Constant byte stride leads periodic  line strides 1, 2, 1, 2…</a:t>
            </a:r>
          </a:p>
          <a:p>
            <a:pPr algn="l">
              <a:lnSpc>
                <a:spcPct val="150000"/>
              </a:lnSpc>
              <a:spcBef>
                <a:spcPts val="0"/>
              </a:spcBef>
              <a:buClr>
                <a:srgbClr val="9529A7"/>
              </a:buClr>
              <a:buSzPct val="85000"/>
            </a:pPr>
            <a:r>
              <a:rPr lang="en-US" altLang="zh-CN" sz="2800" dirty="0" smtClean="0">
                <a:solidFill>
                  <a:srgbClr val="9529A7"/>
                </a:solidFill>
                <a:latin typeface="Arial Rounded MT Bold" panose="020F0704030504030204" pitchFamily="34" charset="0"/>
              </a:rPr>
              <a:t>Offset can be 3 or multiple of 3 </a:t>
            </a:r>
          </a:p>
        </p:txBody>
      </p:sp>
      <p:pic>
        <p:nvPicPr>
          <p:cNvPr id="2" name="图片 1"/>
          <p:cNvPicPr>
            <a:picLocks noChangeAspect="1"/>
          </p:cNvPicPr>
          <p:nvPr/>
        </p:nvPicPr>
        <p:blipFill>
          <a:blip r:embed="rId3"/>
          <a:stretch>
            <a:fillRect/>
          </a:stretch>
        </p:blipFill>
        <p:spPr>
          <a:xfrm>
            <a:off x="939600" y="2811600"/>
            <a:ext cx="10052327" cy="733400"/>
          </a:xfrm>
          <a:prstGeom prst="rect">
            <a:avLst/>
          </a:prstGeom>
        </p:spPr>
      </p:pic>
      <p:sp>
        <p:nvSpPr>
          <p:cNvPr id="10" name="文本框 9"/>
          <p:cNvSpPr txBox="1"/>
          <p:nvPr/>
        </p:nvSpPr>
        <p:spPr>
          <a:xfrm>
            <a:off x="321546" y="5514991"/>
            <a:ext cx="11103429" cy="1015663"/>
          </a:xfrm>
          <a:prstGeom prst="rect">
            <a:avLst/>
          </a:prstGeom>
          <a:noFill/>
        </p:spPr>
        <p:txBody>
          <a:bodyPr wrap="square" rtlCol="0">
            <a:spAutoFit/>
          </a:bodyPr>
          <a:lstStyle/>
          <a:p>
            <a:r>
              <a:rPr lang="en-US" altLang="zh-CN" sz="2000" b="1" dirty="0">
                <a:solidFill>
                  <a:srgbClr val="FFC000"/>
                </a:solidFill>
              </a:rPr>
              <a:t>Offset prefetching can (in theory) deliver 100% </a:t>
            </a:r>
            <a:r>
              <a:rPr lang="en-US" altLang="zh-CN" sz="2000" b="1" dirty="0" smtClean="0">
                <a:solidFill>
                  <a:srgbClr val="FFC000"/>
                </a:solidFill>
              </a:rPr>
              <a:t>coverage and </a:t>
            </a:r>
            <a:r>
              <a:rPr lang="en-US" altLang="zh-CN" sz="2000" b="1" dirty="0">
                <a:solidFill>
                  <a:srgbClr val="FFC000"/>
                </a:solidFill>
              </a:rPr>
              <a:t>accuracy on any </a:t>
            </a:r>
            <a:r>
              <a:rPr lang="en-US" altLang="zh-CN" sz="2000" b="1" dirty="0" smtClean="0">
                <a:solidFill>
                  <a:srgbClr val="FFC000"/>
                </a:solidFill>
              </a:rPr>
              <a:t>periodic sequence </a:t>
            </a:r>
            <a:r>
              <a:rPr lang="en-US" altLang="zh-CN" sz="2000" b="1" dirty="0">
                <a:solidFill>
                  <a:srgbClr val="FFC000"/>
                </a:solidFill>
              </a:rPr>
              <a:t>of line strides, </a:t>
            </a:r>
            <a:r>
              <a:rPr lang="en-US" altLang="zh-CN" sz="2000" b="1" dirty="0" smtClean="0">
                <a:solidFill>
                  <a:srgbClr val="FFC000"/>
                </a:solidFill>
              </a:rPr>
              <a:t>by setting </a:t>
            </a:r>
            <a:r>
              <a:rPr lang="en-US" altLang="zh-CN" sz="2000" b="1" dirty="0">
                <a:solidFill>
                  <a:srgbClr val="FFC000"/>
                </a:solidFill>
              </a:rPr>
              <a:t>the offset equal to the sum of the strides in a </a:t>
            </a:r>
            <a:r>
              <a:rPr lang="en-US" altLang="zh-CN" sz="2000" b="1" dirty="0" smtClean="0">
                <a:solidFill>
                  <a:srgbClr val="FFC000"/>
                </a:solidFill>
              </a:rPr>
              <a:t>period, or </a:t>
            </a:r>
            <a:r>
              <a:rPr lang="en-US" altLang="zh-CN" sz="2000" b="1" dirty="0">
                <a:solidFill>
                  <a:srgbClr val="FFC000"/>
                </a:solidFill>
              </a:rPr>
              <a:t>equal to a multiple of that number.</a:t>
            </a:r>
            <a:endParaRPr lang="en-US" altLang="zh-CN" sz="2000" b="1" dirty="0" smtClean="0">
              <a:solidFill>
                <a:srgbClr val="FFC000"/>
              </a:solidFill>
            </a:endParaRPr>
          </a:p>
        </p:txBody>
      </p:sp>
      <p:sp>
        <p:nvSpPr>
          <p:cNvPr id="3" name="灯片编号占位符 2"/>
          <p:cNvSpPr>
            <a:spLocks noGrp="1"/>
          </p:cNvSpPr>
          <p:nvPr>
            <p:ph type="sldNum" sz="quarter" idx="12"/>
          </p:nvPr>
        </p:nvSpPr>
        <p:spPr/>
        <p:txBody>
          <a:bodyPr/>
          <a:lstStyle/>
          <a:p>
            <a:fld id="{30B45403-3373-4B9C-8026-AEBBDBFF20F2}" type="slidenum">
              <a:rPr lang="zh-CN" altLang="en-US" smtClean="0"/>
              <a:t>38</a:t>
            </a:fld>
            <a:endParaRPr lang="zh-CN" altLang="en-US"/>
          </a:p>
        </p:txBody>
      </p:sp>
    </p:spTree>
    <p:extLst>
      <p:ext uri="{BB962C8B-B14F-4D97-AF65-F5344CB8AC3E}">
        <p14:creationId xmlns:p14="http://schemas.microsoft.com/office/powerpoint/2010/main" val="384743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prefetcher(5/8)</a:t>
            </a:r>
            <a:endParaRPr lang="zh-CN" altLang="en-US" sz="5400" b="1" dirty="0">
              <a:latin typeface="Arial Rounded MT Bold" panose="020F0704030504030204" pitchFamily="34" charset="0"/>
            </a:endParaRPr>
          </a:p>
        </p:txBody>
      </p:sp>
      <p:sp>
        <p:nvSpPr>
          <p:cNvPr id="11"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memory access model - interleaved stream</a:t>
            </a:r>
          </a:p>
        </p:txBody>
      </p:sp>
      <p:sp>
        <p:nvSpPr>
          <p:cNvPr id="12" name="内容占位符 2"/>
          <p:cNvSpPr txBox="1">
            <a:spLocks/>
          </p:cNvSpPr>
          <p:nvPr/>
        </p:nvSpPr>
        <p:spPr>
          <a:xfrm>
            <a:off x="938448" y="4374136"/>
            <a:ext cx="10415351" cy="162473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buClr>
                <a:srgbClr val="9529A7"/>
              </a:buClr>
              <a:buSzPct val="85000"/>
            </a:pPr>
            <a:r>
              <a:rPr lang="en-US" altLang="zh-CN" sz="2800" dirty="0">
                <a:solidFill>
                  <a:srgbClr val="9529A7"/>
                </a:solidFill>
                <a:latin typeface="Arial Rounded MT Bold" panose="020F0704030504030204" pitchFamily="34" charset="0"/>
              </a:rPr>
              <a:t>Stream </a:t>
            </a:r>
            <a:r>
              <a:rPr lang="en-US" altLang="zh-CN" sz="2800" dirty="0" smtClean="0">
                <a:solidFill>
                  <a:srgbClr val="9529A7"/>
                </a:solidFill>
                <a:latin typeface="Arial Rounded MT Bold" panose="020F0704030504030204" pitchFamily="34" charset="0"/>
              </a:rPr>
              <a:t>1 </a:t>
            </a:r>
            <a:r>
              <a:rPr lang="en-US" altLang="zh-CN" sz="2800" dirty="0">
                <a:solidFill>
                  <a:srgbClr val="9529A7"/>
                </a:solidFill>
                <a:latin typeface="Arial Rounded MT Bold" panose="020F0704030504030204" pitchFamily="34" charset="0"/>
              </a:rPr>
              <a:t>alone can be prefetched perfectly with a </a:t>
            </a:r>
            <a:r>
              <a:rPr lang="en-US" altLang="zh-CN" sz="2800" dirty="0" smtClean="0">
                <a:solidFill>
                  <a:srgbClr val="9529A7"/>
                </a:solidFill>
                <a:latin typeface="Arial Rounded MT Bold" panose="020F0704030504030204" pitchFamily="34" charset="0"/>
              </a:rPr>
              <a:t>multiple of </a:t>
            </a:r>
            <a:r>
              <a:rPr lang="en-US" altLang="zh-CN" sz="2800" dirty="0">
                <a:solidFill>
                  <a:srgbClr val="9529A7"/>
                </a:solidFill>
                <a:latin typeface="Arial Rounded MT Bold" panose="020F0704030504030204" pitchFamily="34" charset="0"/>
              </a:rPr>
              <a:t>3</a:t>
            </a:r>
            <a:r>
              <a:rPr lang="en-US" altLang="zh-CN" sz="2800" dirty="0" smtClean="0">
                <a:solidFill>
                  <a:srgbClr val="9529A7"/>
                </a:solidFill>
                <a:latin typeface="Arial Rounded MT Bold" panose="020F0704030504030204" pitchFamily="34" charset="0"/>
              </a:rPr>
              <a:t> </a:t>
            </a:r>
            <a:r>
              <a:rPr lang="en-US" altLang="zh-CN" sz="2800" dirty="0">
                <a:solidFill>
                  <a:srgbClr val="9529A7"/>
                </a:solidFill>
                <a:latin typeface="Arial Rounded MT Bold" panose="020F0704030504030204" pitchFamily="34" charset="0"/>
              </a:rPr>
              <a:t>as offset. Stream </a:t>
            </a:r>
            <a:r>
              <a:rPr lang="en-US" altLang="zh-CN" sz="2800" dirty="0" smtClean="0">
                <a:solidFill>
                  <a:srgbClr val="9529A7"/>
                </a:solidFill>
                <a:latin typeface="Arial Rounded MT Bold" panose="020F0704030504030204" pitchFamily="34" charset="0"/>
              </a:rPr>
              <a:t>2 </a:t>
            </a:r>
            <a:r>
              <a:rPr lang="en-US" altLang="zh-CN" sz="2800" dirty="0">
                <a:solidFill>
                  <a:srgbClr val="9529A7"/>
                </a:solidFill>
                <a:latin typeface="Arial Rounded MT Bold" panose="020F0704030504030204" pitchFamily="34" charset="0"/>
              </a:rPr>
              <a:t>alone can be prefetched </a:t>
            </a:r>
            <a:r>
              <a:rPr lang="en-US" altLang="zh-CN" sz="2800" dirty="0" smtClean="0">
                <a:solidFill>
                  <a:srgbClr val="9529A7"/>
                </a:solidFill>
                <a:latin typeface="Arial Rounded MT Bold" panose="020F0704030504030204" pitchFamily="34" charset="0"/>
              </a:rPr>
              <a:t>perfectly with </a:t>
            </a:r>
            <a:r>
              <a:rPr lang="en-US" altLang="zh-CN" sz="2800" dirty="0">
                <a:solidFill>
                  <a:srgbClr val="9529A7"/>
                </a:solidFill>
                <a:latin typeface="Arial Rounded MT Bold" panose="020F0704030504030204" pitchFamily="34" charset="0"/>
              </a:rPr>
              <a:t>a multiple of </a:t>
            </a:r>
            <a:r>
              <a:rPr lang="en-US" altLang="zh-CN" sz="2800" dirty="0" smtClean="0">
                <a:solidFill>
                  <a:srgbClr val="9529A7"/>
                </a:solidFill>
                <a:latin typeface="Arial Rounded MT Bold" panose="020F0704030504030204" pitchFamily="34" charset="0"/>
              </a:rPr>
              <a:t>2 </a:t>
            </a:r>
            <a:r>
              <a:rPr lang="en-US" altLang="zh-CN" sz="2800" dirty="0">
                <a:solidFill>
                  <a:srgbClr val="9529A7"/>
                </a:solidFill>
                <a:latin typeface="Arial Rounded MT Bold" panose="020F0704030504030204" pitchFamily="34" charset="0"/>
              </a:rPr>
              <a:t>as offset. Both streams can be </a:t>
            </a:r>
            <a:r>
              <a:rPr lang="en-US" altLang="zh-CN" sz="2800" dirty="0" smtClean="0">
                <a:solidFill>
                  <a:srgbClr val="9529A7"/>
                </a:solidFill>
                <a:latin typeface="Arial Rounded MT Bold" panose="020F0704030504030204" pitchFamily="34" charset="0"/>
              </a:rPr>
              <a:t>prefetched perfectly </a:t>
            </a:r>
            <a:r>
              <a:rPr lang="en-US" altLang="zh-CN" sz="2800" dirty="0">
                <a:solidFill>
                  <a:srgbClr val="9529A7"/>
                </a:solidFill>
                <a:latin typeface="Arial Rounded MT Bold" panose="020F0704030504030204" pitchFamily="34" charset="0"/>
              </a:rPr>
              <a:t>with a multiple of 6 as offset</a:t>
            </a:r>
            <a:endParaRPr lang="en-US" altLang="zh-CN" sz="2800" dirty="0" smtClean="0">
              <a:solidFill>
                <a:srgbClr val="9529A7"/>
              </a:solidFill>
              <a:latin typeface="Arial Rounded MT Bold" panose="020F0704030504030204" pitchFamily="34" charset="0"/>
            </a:endParaRPr>
          </a:p>
        </p:txBody>
      </p:sp>
      <p:pic>
        <p:nvPicPr>
          <p:cNvPr id="3" name="图片 2"/>
          <p:cNvPicPr>
            <a:picLocks noChangeAspect="1"/>
          </p:cNvPicPr>
          <p:nvPr/>
        </p:nvPicPr>
        <p:blipFill>
          <a:blip r:embed="rId3"/>
          <a:stretch>
            <a:fillRect/>
          </a:stretch>
        </p:blipFill>
        <p:spPr>
          <a:xfrm>
            <a:off x="939600" y="2570448"/>
            <a:ext cx="10052327" cy="1553651"/>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39</a:t>
            </a:fld>
            <a:endParaRPr lang="zh-CN" altLang="en-US"/>
          </a:p>
        </p:txBody>
      </p:sp>
    </p:spTree>
    <p:extLst>
      <p:ext uri="{BB962C8B-B14F-4D97-AF65-F5344CB8AC3E}">
        <p14:creationId xmlns:p14="http://schemas.microsoft.com/office/powerpoint/2010/main" val="148976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Get information before needed</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Prefetch is used for cache, is one method to reduce cache miss penalty</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It predicts which line will be needed and fetch them in advance</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A prefetch algorithm must be carefully designed if the machine performance is to be improved rather degraded</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a:t>
            </a:fld>
            <a:endParaRPr lang="zh-CN" altLang="en-US"/>
          </a:p>
        </p:txBody>
      </p:sp>
    </p:spTree>
    <p:extLst>
      <p:ext uri="{BB962C8B-B14F-4D97-AF65-F5344CB8AC3E}">
        <p14:creationId xmlns:p14="http://schemas.microsoft.com/office/powerpoint/2010/main" val="144833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prefetcher(6/8)</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14" name="内容占位符 2"/>
          <p:cNvSpPr txBox="1">
            <a:spLocks/>
          </p:cNvSpPr>
          <p:nvPr/>
        </p:nvSpPr>
        <p:spPr>
          <a:xfrm>
            <a:off x="838199" y="1357200"/>
            <a:ext cx="10154698" cy="657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design goals</a:t>
            </a:r>
          </a:p>
        </p:txBody>
      </p:sp>
      <p:sp>
        <p:nvSpPr>
          <p:cNvPr id="16" name="内容占位符 2"/>
          <p:cNvSpPr txBox="1">
            <a:spLocks/>
          </p:cNvSpPr>
          <p:nvPr/>
        </p:nvSpPr>
        <p:spPr>
          <a:xfrm>
            <a:off x="921518" y="2505492"/>
            <a:ext cx="10515600" cy="3613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Find the unique suitable next phase offset by last phase learning</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Adjust prefetch aggressiveness dynamically by monitor memory bandwidth</a:t>
            </a:r>
          </a:p>
          <a:p>
            <a:pPr algn="l">
              <a:spcBef>
                <a:spcPts val="1800"/>
              </a:spcBef>
              <a:spcAft>
                <a:spcPts val="1800"/>
              </a:spcAft>
              <a:buClr>
                <a:srgbClr val="9529A7"/>
              </a:buClr>
              <a:buSzPct val="85000"/>
            </a:pPr>
            <a:r>
              <a:rPr lang="en-US" altLang="zh-CN" sz="2800" dirty="0" smtClean="0">
                <a:latin typeface="Arial Rounded MT Bold" panose="020F0704030504030204" pitchFamily="34" charset="0"/>
              </a:rPr>
              <a:t>Turn off prefetcher when detected bad prefetch behavior</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40</a:t>
            </a:fld>
            <a:endParaRPr lang="zh-CN" altLang="en-US"/>
          </a:p>
        </p:txBody>
      </p:sp>
    </p:spTree>
    <p:extLst>
      <p:ext uri="{BB962C8B-B14F-4D97-AF65-F5344CB8AC3E}">
        <p14:creationId xmlns:p14="http://schemas.microsoft.com/office/powerpoint/2010/main" val="3468586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prefetcher(7/8)</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357200"/>
            <a:ext cx="2702397" cy="16828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3200" dirty="0" smtClean="0">
                <a:latin typeface="Arial Rounded MT Bold" panose="020F0704030504030204" pitchFamily="34" charset="0"/>
              </a:rPr>
              <a:t>Hardware </a:t>
            </a:r>
            <a:r>
              <a:rPr lang="en-US" altLang="zh-CN" sz="3200" dirty="0" smtClean="0">
                <a:latin typeface="Arial Rounded MT Bold" panose="020F0704030504030204" pitchFamily="34" charset="0"/>
              </a:rPr>
              <a:t>Structure</a:t>
            </a:r>
          </a:p>
        </p:txBody>
      </p:sp>
      <p:sp>
        <p:nvSpPr>
          <p:cNvPr id="15" name="文本框 14"/>
          <p:cNvSpPr txBox="1"/>
          <p:nvPr/>
        </p:nvSpPr>
        <p:spPr>
          <a:xfrm>
            <a:off x="472272" y="3577839"/>
            <a:ext cx="3219050" cy="400110"/>
          </a:xfrm>
          <a:prstGeom prst="rect">
            <a:avLst/>
          </a:prstGeom>
          <a:noFill/>
        </p:spPr>
        <p:txBody>
          <a:bodyPr wrap="square" rtlCol="0">
            <a:spAutoFit/>
          </a:bodyPr>
          <a:lstStyle/>
          <a:p>
            <a:r>
              <a:rPr lang="en-US" altLang="zh-CN" sz="2000" b="1" dirty="0" smtClean="0">
                <a:solidFill>
                  <a:srgbClr val="7030A0"/>
                </a:solidFill>
              </a:rPr>
              <a:t>Total use 4361-bit storage</a:t>
            </a:r>
          </a:p>
        </p:txBody>
      </p:sp>
      <p:pic>
        <p:nvPicPr>
          <p:cNvPr id="11" name="图片 10"/>
          <p:cNvPicPr>
            <a:picLocks noChangeAspect="1"/>
          </p:cNvPicPr>
          <p:nvPr/>
        </p:nvPicPr>
        <p:blipFill>
          <a:blip r:embed="rId3"/>
          <a:stretch>
            <a:fillRect/>
          </a:stretch>
        </p:blipFill>
        <p:spPr>
          <a:xfrm>
            <a:off x="3387843" y="1535855"/>
            <a:ext cx="8498521" cy="4884187"/>
          </a:xfrm>
          <a:prstGeom prst="rect">
            <a:avLst/>
          </a:prstGeom>
        </p:spPr>
      </p:pic>
      <p:sp>
        <p:nvSpPr>
          <p:cNvPr id="12" name="文本框 11"/>
          <p:cNvSpPr txBox="1"/>
          <p:nvPr/>
        </p:nvSpPr>
        <p:spPr>
          <a:xfrm>
            <a:off x="3387843" y="6432968"/>
            <a:ext cx="7817617" cy="307777"/>
          </a:xfrm>
          <a:prstGeom prst="rect">
            <a:avLst/>
          </a:prstGeom>
          <a:noFill/>
        </p:spPr>
        <p:txBody>
          <a:bodyPr wrap="square" rtlCol="0">
            <a:spAutoFit/>
          </a:bodyPr>
          <a:lstStyle/>
          <a:p>
            <a:r>
              <a:rPr lang="en-US" altLang="zh-CN" sz="1400" dirty="0">
                <a:solidFill>
                  <a:srgbClr val="FFC000"/>
                </a:solidFill>
                <a:latin typeface="Arial Rounded MT Bold" panose="020F0704030504030204" pitchFamily="34" charset="0"/>
              </a:rPr>
              <a:t>Offset ROM value: ±</a:t>
            </a:r>
            <a:r>
              <a:rPr lang="en-US" altLang="zh-CN" sz="1400" dirty="0" smtClean="0">
                <a:solidFill>
                  <a:srgbClr val="FFC000"/>
                </a:solidFill>
                <a:latin typeface="Arial Rounded MT Bold" panose="020F0704030504030204" pitchFamily="34" charset="0"/>
              </a:rPr>
              <a:t>1,2,3,4,5,6,7,8,9,10,11,12,13,14,15,16,17,18,20,24,30,32,40</a:t>
            </a:r>
            <a:endParaRPr lang="en-US" altLang="zh-CN" sz="1400" dirty="0">
              <a:solidFill>
                <a:srgbClr val="FFC000"/>
              </a:solidFill>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41</a:t>
            </a:fld>
            <a:endParaRPr lang="zh-CN" altLang="en-US"/>
          </a:p>
        </p:txBody>
      </p:sp>
    </p:spTree>
    <p:extLst>
      <p:ext uri="{BB962C8B-B14F-4D97-AF65-F5344CB8AC3E}">
        <p14:creationId xmlns:p14="http://schemas.microsoft.com/office/powerpoint/2010/main" val="1373359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BO prefetcher(8/8)</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14" name="内容占位符 2"/>
          <p:cNvSpPr txBox="1">
            <a:spLocks/>
          </p:cNvSpPr>
          <p:nvPr/>
        </p:nvSpPr>
        <p:spPr>
          <a:xfrm>
            <a:off x="838200" y="1702608"/>
            <a:ext cx="10515600" cy="4474355"/>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When reset, phase prefetch offset O=1, all scores=0</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On every L2 miss or prefetch hit of address X, prefetch X+O </a:t>
            </a:r>
            <a:endParaRPr lang="en-US" altLang="zh-CN" sz="2800" dirty="0">
              <a:latin typeface="Arial Rounded MT Bold" panose="020F0704030504030204" pitchFamily="34" charset="0"/>
            </a:endParaRP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Every X, put in delay queue, after fixed time, send to RR left table; Every prefetched line address Y, send Y-O to RR right table</a:t>
            </a:r>
          </a:p>
          <a:p>
            <a:pPr marL="45720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Every X, </a:t>
            </a:r>
            <a:r>
              <a:rPr lang="en-US" altLang="zh-CN" sz="2800" dirty="0">
                <a:latin typeface="Arial Rounded MT Bold" panose="020F0704030504030204" pitchFamily="34" charset="0"/>
              </a:rPr>
              <a:t>test the n</a:t>
            </a:r>
            <a:r>
              <a:rPr lang="en-US" altLang="zh-CN" sz="2200" dirty="0">
                <a:latin typeface="Arial Rounded MT Bold" panose="020F0704030504030204" pitchFamily="34" charset="0"/>
              </a:rPr>
              <a:t>th</a:t>
            </a:r>
            <a:r>
              <a:rPr lang="en-US" altLang="zh-CN" sz="2800" dirty="0">
                <a:latin typeface="Arial Rounded MT Bold" panose="020F0704030504030204" pitchFamily="34" charset="0"/>
              </a:rPr>
              <a:t> offset O</a:t>
            </a:r>
            <a:r>
              <a:rPr lang="en-US" altLang="zh-CN" sz="2200" dirty="0">
                <a:latin typeface="Arial Rounded MT Bold" panose="020F0704030504030204" pitchFamily="34" charset="0"/>
              </a:rPr>
              <a:t>n</a:t>
            </a:r>
            <a:r>
              <a:rPr lang="en-US" altLang="zh-CN" sz="2800" dirty="0">
                <a:latin typeface="Arial Rounded MT Bold" panose="020F0704030504030204" pitchFamily="34" charset="0"/>
              </a:rPr>
              <a:t> from the list by searching if the line address </a:t>
            </a:r>
            <a:r>
              <a:rPr lang="en-US" altLang="zh-CN" sz="2800" dirty="0" smtClean="0">
                <a:latin typeface="Arial Rounded MT Bold" panose="020F0704030504030204" pitchFamily="34" charset="0"/>
              </a:rPr>
              <a:t>X-O</a:t>
            </a:r>
            <a:r>
              <a:rPr lang="en-US" altLang="zh-CN" sz="2200" dirty="0" smtClean="0">
                <a:latin typeface="Arial Rounded MT Bold" panose="020F0704030504030204" pitchFamily="34" charset="0"/>
              </a:rPr>
              <a:t>n</a:t>
            </a:r>
            <a:r>
              <a:rPr lang="en-US" altLang="zh-CN" sz="2800" dirty="0" smtClean="0">
                <a:latin typeface="Arial Rounded MT Bold" panose="020F0704030504030204" pitchFamily="34" charset="0"/>
              </a:rPr>
              <a:t> </a:t>
            </a:r>
            <a:r>
              <a:rPr lang="en-US" altLang="zh-CN" sz="2800" dirty="0">
                <a:latin typeface="Arial Rounded MT Bold" panose="020F0704030504030204" pitchFamily="34" charset="0"/>
              </a:rPr>
              <a:t>is in the RR table. If hit, score for offset </a:t>
            </a:r>
            <a:r>
              <a:rPr lang="en-US" altLang="zh-CN" sz="2800" dirty="0" smtClean="0">
                <a:latin typeface="Arial Rounded MT Bold" panose="020F0704030504030204" pitchFamily="34" charset="0"/>
              </a:rPr>
              <a:t>O</a:t>
            </a:r>
            <a:r>
              <a:rPr lang="en-US" altLang="zh-CN" sz="2200" dirty="0" smtClean="0">
                <a:latin typeface="Arial Rounded MT Bold" panose="020F0704030504030204" pitchFamily="34" charset="0"/>
              </a:rPr>
              <a:t>n</a:t>
            </a:r>
            <a:r>
              <a:rPr lang="en-US" altLang="zh-CN" sz="2800" dirty="0" smtClean="0">
                <a:latin typeface="Arial Rounded MT Bold" panose="020F0704030504030204" pitchFamily="34" charset="0"/>
              </a:rPr>
              <a:t> </a:t>
            </a:r>
            <a:r>
              <a:rPr lang="en-US" altLang="zh-CN" sz="2800" dirty="0">
                <a:latin typeface="Arial Rounded MT Bold" panose="020F0704030504030204" pitchFamily="34" charset="0"/>
              </a:rPr>
              <a:t>is increased. The next L2 access tests offset O</a:t>
            </a:r>
            <a:r>
              <a:rPr lang="en-US" altLang="zh-CN" sz="2200" dirty="0">
                <a:latin typeface="Arial Rounded MT Bold" panose="020F0704030504030204" pitchFamily="34" charset="0"/>
              </a:rPr>
              <a:t>n</a:t>
            </a:r>
            <a:r>
              <a:rPr lang="en-US" altLang="zh-CN" sz="2800" dirty="0">
                <a:latin typeface="Arial Rounded MT Bold" panose="020F0704030504030204" pitchFamily="34" charset="0"/>
              </a:rPr>
              <a:t>+1 and so </a:t>
            </a:r>
            <a:r>
              <a:rPr lang="en-US" altLang="zh-CN" sz="2800" dirty="0" smtClean="0">
                <a:latin typeface="Arial Rounded MT Bold" panose="020F0704030504030204" pitchFamily="34" charset="0"/>
              </a:rPr>
              <a:t>on</a:t>
            </a:r>
            <a:endParaRPr lang="en-US" altLang="zh-CN" sz="2800" dirty="0">
              <a:latin typeface="Arial Rounded MT Bold" panose="020F0704030504030204" pitchFamily="34" charset="0"/>
            </a:endParaRPr>
          </a:p>
          <a:p>
            <a:pPr marL="457200" lvl="0" indent="-457200" algn="l">
              <a:lnSpc>
                <a:spcPct val="120000"/>
              </a:lnSpc>
              <a:spcBef>
                <a:spcPts val="600"/>
              </a:spcBef>
              <a:spcAft>
                <a:spcPts val="600"/>
              </a:spcAft>
              <a:buClr>
                <a:srgbClr val="9529A7"/>
              </a:buClr>
              <a:buSzPct val="85000"/>
              <a:buFont typeface="Wingdings" panose="05000000000000000000" pitchFamily="2" charset="2"/>
              <a:buChar char="n"/>
            </a:pPr>
            <a:r>
              <a:rPr lang="en-US" altLang="zh-CN" sz="2800" dirty="0">
                <a:latin typeface="Arial Rounded MT Bold" panose="020F0704030504030204" pitchFamily="34" charset="0"/>
              </a:rPr>
              <a:t>Learning phase finishes after 100 rounds, or if one of the scores reaches 31. </a:t>
            </a:r>
            <a:r>
              <a:rPr lang="en-US" altLang="zh-CN" sz="2800" dirty="0" smtClean="0">
                <a:latin typeface="Arial Rounded MT Bold" panose="020F0704030504030204" pitchFamily="34" charset="0"/>
              </a:rPr>
              <a:t>Selected the offset with the greatest score as next phase prefetch offset,  </a:t>
            </a:r>
            <a:r>
              <a:rPr lang="en-US" altLang="zh-CN" sz="2800" dirty="0">
                <a:latin typeface="Arial Rounded MT Bold" panose="020F0704030504030204" pitchFamily="34" charset="0"/>
              </a:rPr>
              <a:t>scores </a:t>
            </a:r>
            <a:r>
              <a:rPr lang="en-US" altLang="zh-CN" sz="2800" dirty="0" smtClean="0">
                <a:latin typeface="Arial Rounded MT Bold" panose="020F0704030504030204" pitchFamily="34" charset="0"/>
              </a:rPr>
              <a:t>and </a:t>
            </a:r>
            <a:r>
              <a:rPr lang="en-US" altLang="zh-CN" sz="2800" dirty="0">
                <a:latin typeface="Arial Rounded MT Bold" panose="020F0704030504030204" pitchFamily="34" charset="0"/>
              </a:rPr>
              <a:t>round counter are reset, </a:t>
            </a:r>
            <a:r>
              <a:rPr lang="en-US" altLang="zh-CN" sz="2800" dirty="0" smtClean="0">
                <a:latin typeface="Arial Rounded MT Bold" panose="020F0704030504030204" pitchFamily="34" charset="0"/>
              </a:rPr>
              <a:t>a </a:t>
            </a:r>
            <a:r>
              <a:rPr lang="en-US" altLang="zh-CN" sz="2800" dirty="0">
                <a:latin typeface="Arial Rounded MT Bold" panose="020F0704030504030204" pitchFamily="34" charset="0"/>
              </a:rPr>
              <a:t>new phase </a:t>
            </a:r>
            <a:r>
              <a:rPr lang="en-US" altLang="zh-CN" sz="2800" dirty="0" smtClean="0">
                <a:latin typeface="Arial Rounded MT Bold" panose="020F0704030504030204" pitchFamily="34" charset="0"/>
              </a:rPr>
              <a:t>starts</a:t>
            </a:r>
            <a:endParaRPr lang="zh-CN"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42</a:t>
            </a:fld>
            <a:endParaRPr lang="zh-CN" altLang="en-US"/>
          </a:p>
        </p:txBody>
      </p:sp>
    </p:spTree>
    <p:extLst>
      <p:ext uri="{BB962C8B-B14F-4D97-AF65-F5344CB8AC3E}">
        <p14:creationId xmlns:p14="http://schemas.microsoft.com/office/powerpoint/2010/main" val="99325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8483"/>
            <a:ext cx="9144000" cy="1876763"/>
          </a:xfrm>
        </p:spPr>
        <p:txBody>
          <a:bodyPr>
            <a:normAutofit/>
          </a:bodyPr>
          <a:lstStyle/>
          <a:p>
            <a:r>
              <a:rPr lang="en-US" altLang="zh-CN" dirty="0">
                <a:latin typeface="Arial Rounded MT Bold" panose="020F0704030504030204" pitchFamily="34" charset="0"/>
              </a:rPr>
              <a:t>What major concerns of prefetch?</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43</a:t>
            </a:fld>
            <a:endParaRPr lang="zh-CN" altLang="en-US"/>
          </a:p>
        </p:txBody>
      </p:sp>
    </p:spTree>
    <p:extLst>
      <p:ext uri="{BB962C8B-B14F-4D97-AF65-F5344CB8AC3E}">
        <p14:creationId xmlns:p14="http://schemas.microsoft.com/office/powerpoint/2010/main" val="35531166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Three major concerns</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8" name="内容占位符 2"/>
          <p:cNvSpPr txBox="1">
            <a:spLocks/>
          </p:cNvSpPr>
          <p:nvPr/>
        </p:nvSpPr>
        <p:spPr>
          <a:xfrm>
            <a:off x="838200" y="1702608"/>
            <a:ext cx="10515600" cy="447435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When to initiate a prefetch?</a:t>
            </a:r>
          </a:p>
          <a:p>
            <a:pPr algn="l">
              <a:lnSpc>
                <a:spcPct val="150000"/>
              </a:lnSpc>
              <a:spcBef>
                <a:spcPts val="0"/>
              </a:spcBef>
              <a:buClr>
                <a:srgbClr val="9529A7"/>
              </a:buClr>
              <a:buSzPct val="85000"/>
            </a:pPr>
            <a:r>
              <a:rPr lang="en-US" altLang="zh-CN" sz="2800" dirty="0" smtClean="0">
                <a:latin typeface="Arial Rounded MT Bold" panose="020F0704030504030204" pitchFamily="34" charset="0"/>
              </a:rPr>
              <a:t>     </a:t>
            </a:r>
            <a:r>
              <a:rPr lang="en-US" altLang="zh-CN" sz="2800" dirty="0" smtClean="0">
                <a:solidFill>
                  <a:srgbClr val="9529A7"/>
                </a:solidFill>
                <a:latin typeface="Arial Rounded MT Bold" panose="020F0704030504030204" pitchFamily="34" charset="0"/>
              </a:rPr>
              <a:t>Always, miss, prefetch hit</a:t>
            </a:r>
          </a:p>
          <a:p>
            <a:pPr algn="l">
              <a:lnSpc>
                <a:spcPct val="150000"/>
              </a:lnSpc>
              <a:spcBef>
                <a:spcPts val="0"/>
              </a:spcBef>
              <a:buClr>
                <a:srgbClr val="9529A7"/>
              </a:buClr>
              <a:buSzPct val="85000"/>
            </a:pPr>
            <a:endParaRPr lang="en-US" altLang="zh-CN" sz="2800" dirty="0" smtClean="0">
              <a:latin typeface="Arial Rounded MT Bold" panose="020F0704030504030204" pitchFamily="34" charset="0"/>
            </a:endParaRPr>
          </a:p>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Which line(s) to prefetch?</a:t>
            </a:r>
          </a:p>
          <a:p>
            <a:pPr algn="l">
              <a:lnSpc>
                <a:spcPct val="150000"/>
              </a:lnSpc>
              <a:spcBef>
                <a:spcPts val="0"/>
              </a:spcBef>
              <a:buClr>
                <a:srgbClr val="9529A7"/>
              </a:buClr>
              <a:buSzPct val="85000"/>
            </a:pPr>
            <a:r>
              <a:rPr lang="en-US" altLang="zh-CN" sz="2800" dirty="0" smtClean="0">
                <a:latin typeface="Arial Rounded MT Bold" panose="020F0704030504030204" pitchFamily="34" charset="0"/>
              </a:rPr>
              <a:t>     </a:t>
            </a:r>
            <a:r>
              <a:rPr lang="en-US" altLang="zh-CN" sz="2800" dirty="0" smtClean="0">
                <a:solidFill>
                  <a:srgbClr val="9529A7"/>
                </a:solidFill>
                <a:latin typeface="Arial Rounded MT Bold" panose="020F0704030504030204" pitchFamily="34" charset="0"/>
              </a:rPr>
              <a:t>Different pattern detect algorithm</a:t>
            </a:r>
          </a:p>
          <a:p>
            <a:pPr algn="l">
              <a:lnSpc>
                <a:spcPct val="150000"/>
              </a:lnSpc>
              <a:spcBef>
                <a:spcPts val="0"/>
              </a:spcBef>
              <a:buClr>
                <a:srgbClr val="9529A7"/>
              </a:buClr>
              <a:buSzPct val="85000"/>
            </a:pPr>
            <a:endParaRPr lang="en-US" altLang="zh-CN" sz="2800" dirty="0">
              <a:latin typeface="Arial Rounded MT Bold" panose="020F0704030504030204" pitchFamily="34" charset="0"/>
            </a:endParaRPr>
          </a:p>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Where to place fetched line(s)?</a:t>
            </a:r>
          </a:p>
          <a:p>
            <a:pPr algn="l">
              <a:lnSpc>
                <a:spcPct val="150000"/>
              </a:lnSpc>
              <a:spcBef>
                <a:spcPts val="0"/>
              </a:spcBef>
              <a:buClr>
                <a:srgbClr val="9529A7"/>
              </a:buClr>
              <a:buSzPct val="85000"/>
            </a:pPr>
            <a:r>
              <a:rPr lang="en-US" altLang="zh-CN" sz="2800" dirty="0" smtClean="0">
                <a:latin typeface="Arial Rounded MT Bold" panose="020F0704030504030204" pitchFamily="34" charset="0"/>
              </a:rPr>
              <a:t>      </a:t>
            </a:r>
            <a:r>
              <a:rPr lang="en-US" altLang="zh-CN" sz="2800" dirty="0" smtClean="0">
                <a:solidFill>
                  <a:srgbClr val="9529A7"/>
                </a:solidFill>
                <a:latin typeface="Arial Rounded MT Bold" panose="020F0704030504030204" pitchFamily="34" charset="0"/>
              </a:rPr>
              <a:t>L1/L2 Cache,  stream buffer</a:t>
            </a:r>
          </a:p>
          <a:p>
            <a:pPr algn="l">
              <a:lnSpc>
                <a:spcPct val="150000"/>
              </a:lnSpc>
              <a:spcBef>
                <a:spcPts val="0"/>
              </a:spcBef>
              <a:buClr>
                <a:srgbClr val="9529A7"/>
              </a:buClr>
              <a:buSzPct val="85000"/>
            </a:pPr>
            <a:endParaRPr lang="en-US"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44</a:t>
            </a:fld>
            <a:endParaRPr lang="zh-CN" altLang="en-US"/>
          </a:p>
        </p:txBody>
      </p:sp>
    </p:spTree>
    <p:extLst>
      <p:ext uri="{BB962C8B-B14F-4D97-AF65-F5344CB8AC3E}">
        <p14:creationId xmlns:p14="http://schemas.microsoft.com/office/powerpoint/2010/main" val="3112228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8483"/>
            <a:ext cx="9144000" cy="1876763"/>
          </a:xfrm>
        </p:spPr>
        <p:txBody>
          <a:bodyPr>
            <a:normAutofit/>
          </a:bodyPr>
          <a:lstStyle/>
          <a:p>
            <a:r>
              <a:rPr lang="en-US" altLang="zh-CN" dirty="0" smtClean="0">
                <a:latin typeface="Arial Rounded MT Bold" panose="020F0704030504030204" pitchFamily="34" charset="0"/>
              </a:rPr>
              <a:t>Which prefetch method to choose?</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45</a:t>
            </a:fld>
            <a:endParaRPr lang="zh-CN" altLang="en-US"/>
          </a:p>
        </p:txBody>
      </p:sp>
    </p:spTree>
    <p:extLst>
      <p:ext uri="{BB962C8B-B14F-4D97-AF65-F5344CB8AC3E}">
        <p14:creationId xmlns:p14="http://schemas.microsoft.com/office/powerpoint/2010/main" val="13300813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Existent problems</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10"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OBL: successful for optimization of instruction streams, but much less so for data streams.</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RPT: PC-based RPT only suitable for </a:t>
            </a:r>
            <a:r>
              <a:rPr lang="en-US" altLang="zh-CN" sz="2800" dirty="0" err="1" smtClean="0">
                <a:latin typeface="Arial Rounded MT Bold" panose="020F0704030504030204" pitchFamily="34" charset="0"/>
              </a:rPr>
              <a:t>DCache</a:t>
            </a:r>
            <a:r>
              <a:rPr lang="en-US" altLang="zh-CN" sz="2800" dirty="0" smtClean="0">
                <a:latin typeface="Arial Rounded MT Bold" panose="020F0704030504030204" pitchFamily="34" charset="0"/>
              </a:rPr>
              <a:t>, not useful for L2 Cache. Because PC may be difficult or costly to obtain for L2 Cache implementation, and more important, L2 Cache suffer from L1 Cache screening.</a:t>
            </a:r>
            <a:endParaRPr lang="en-US" altLang="zh-CN" sz="2800" dirty="0">
              <a:latin typeface="Arial Rounded MT Bold" panose="020F0704030504030204" pitchFamily="34" charset="0"/>
            </a:endParaRP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C/DC: all GHB based prefetchers must rely on memory access order information, out-of-order memory access optimization may disturb such order.</a:t>
            </a:r>
            <a:endParaRPr lang="en-US"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46</a:t>
            </a:fld>
            <a:endParaRPr lang="zh-CN" altLang="en-US"/>
          </a:p>
        </p:txBody>
      </p:sp>
    </p:spTree>
    <p:extLst>
      <p:ext uri="{BB962C8B-B14F-4D97-AF65-F5344CB8AC3E}">
        <p14:creationId xmlns:p14="http://schemas.microsoft.com/office/powerpoint/2010/main" val="118680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Add prefetcher for L2 Cache</a:t>
            </a:r>
            <a:endParaRPr lang="zh-CN" altLang="en-US" sz="5400" b="1" dirty="0">
              <a:latin typeface="Arial Rounded MT Bold" panose="020F0704030504030204" pitchFamily="34" charset="0"/>
            </a:endParaRPr>
          </a:p>
        </p:txBody>
      </p:sp>
      <p:sp>
        <p:nvSpPr>
          <p:cNvPr id="13" name="内容占位符 2"/>
          <p:cNvSpPr txBox="1">
            <a:spLocks/>
          </p:cNvSpPr>
          <p:nvPr/>
        </p:nvSpPr>
        <p:spPr>
          <a:xfrm>
            <a:off x="1004836" y="2440412"/>
            <a:ext cx="10348964" cy="360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800"/>
              </a:spcBef>
              <a:spcAft>
                <a:spcPts val="1800"/>
              </a:spcAft>
              <a:buClr>
                <a:srgbClr val="9529A7"/>
              </a:buClr>
              <a:buSzPct val="85000"/>
            </a:pPr>
            <a:endParaRPr lang="en-US" altLang="zh-CN" sz="2800" dirty="0" smtClean="0">
              <a:latin typeface="Arial Rounded MT Bold" panose="020F0704030504030204" pitchFamily="34" charset="0"/>
            </a:endParaRPr>
          </a:p>
        </p:txBody>
      </p:sp>
      <p:sp>
        <p:nvSpPr>
          <p:cNvPr id="10" name="内容占位符 2"/>
          <p:cNvSpPr txBox="1">
            <a:spLocks/>
          </p:cNvSpPr>
          <p:nvPr/>
        </p:nvSpPr>
        <p:spPr>
          <a:xfrm>
            <a:off x="838200" y="1702608"/>
            <a:ext cx="10515600" cy="447435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Prefetching logic added to primary cache increase complexity and may increase processor cycle time</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A larger L2 Cache can tolerate more cache pollution caused by prefetching than small primary cache</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Modern out-of-order processors can tolerate most primary cache misses with relatively little performance degradation</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Primary access stride can also be detected by good L2 Cache access pattern detect algorithm</a:t>
            </a:r>
            <a:endParaRPr lang="en-US" altLang="zh-CN" sz="2800" dirty="0">
              <a:latin typeface="Arial Rounded MT Bold" panose="020F0704030504030204" pitchFamily="34" charset="0"/>
            </a:endParaRPr>
          </a:p>
        </p:txBody>
      </p:sp>
      <p:sp>
        <p:nvSpPr>
          <p:cNvPr id="2" name="灯片编号占位符 1"/>
          <p:cNvSpPr>
            <a:spLocks noGrp="1"/>
          </p:cNvSpPr>
          <p:nvPr>
            <p:ph type="sldNum" sz="quarter" idx="12"/>
          </p:nvPr>
        </p:nvSpPr>
        <p:spPr/>
        <p:txBody>
          <a:bodyPr/>
          <a:lstStyle/>
          <a:p>
            <a:fld id="{30B45403-3373-4B9C-8026-AEBBDBFF20F2}" type="slidenum">
              <a:rPr lang="zh-CN" altLang="en-US" smtClean="0"/>
              <a:t>47</a:t>
            </a:fld>
            <a:endParaRPr lang="zh-CN" altLang="en-US"/>
          </a:p>
        </p:txBody>
      </p:sp>
    </p:spTree>
    <p:extLst>
      <p:ext uri="{BB962C8B-B14F-4D97-AF65-F5344CB8AC3E}">
        <p14:creationId xmlns:p14="http://schemas.microsoft.com/office/powerpoint/2010/main" val="36955770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65146"/>
            <a:ext cx="9144000" cy="1876763"/>
          </a:xfrm>
        </p:spPr>
        <p:txBody>
          <a:bodyPr>
            <a:normAutofit/>
          </a:bodyPr>
          <a:lstStyle/>
          <a:p>
            <a:r>
              <a:rPr lang="en-US" altLang="zh-CN" dirty="0" smtClean="0">
                <a:latin typeface="Arial Rounded MT Bold" panose="020F0704030504030204" pitchFamily="34" charset="0"/>
              </a:rPr>
              <a:t>Bingo !!!</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48</a:t>
            </a:fld>
            <a:endParaRPr lang="zh-CN" altLang="en-US"/>
          </a:p>
        </p:txBody>
      </p:sp>
    </p:spTree>
    <p:extLst>
      <p:ext uri="{BB962C8B-B14F-4D97-AF65-F5344CB8AC3E}">
        <p14:creationId xmlns:p14="http://schemas.microsoft.com/office/powerpoint/2010/main" val="1534408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8483"/>
            <a:ext cx="9144000" cy="971479"/>
          </a:xfrm>
        </p:spPr>
        <p:txBody>
          <a:bodyPr/>
          <a:lstStyle/>
          <a:p>
            <a:r>
              <a:rPr lang="en-US" altLang="zh-CN" dirty="0" smtClean="0">
                <a:latin typeface="Arial Rounded MT Bold" panose="020F0704030504030204" pitchFamily="34" charset="0"/>
              </a:rPr>
              <a:t>How to metric prefetch?</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5</a:t>
            </a:fld>
            <a:endParaRPr lang="zh-CN" altLang="en-US"/>
          </a:p>
        </p:txBody>
      </p:sp>
    </p:spTree>
    <p:extLst>
      <p:ext uri="{BB962C8B-B14F-4D97-AF65-F5344CB8AC3E}">
        <p14:creationId xmlns:p14="http://schemas.microsoft.com/office/powerpoint/2010/main" val="21826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Three important metrics</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838200" y="1702608"/>
            <a:ext cx="10515600" cy="4474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solidFill>
                  <a:srgbClr val="9529A7"/>
                </a:solidFill>
                <a:latin typeface="Arial Rounded MT Bold" panose="020F0704030504030204" pitchFamily="34" charset="0"/>
              </a:rPr>
              <a:t>Coverage</a:t>
            </a:r>
            <a:r>
              <a:rPr lang="en-US" altLang="zh-CN" sz="2800" dirty="0" smtClean="0">
                <a:latin typeface="Arial Rounded MT Bold" panose="020F0704030504030204" pitchFamily="34" charset="0"/>
              </a:rPr>
              <a:t>: indicates the fraction of memory requests that were supplied by the prefetcher rather than being demand-fetched</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solidFill>
                  <a:srgbClr val="9529A7"/>
                </a:solidFill>
                <a:latin typeface="Arial Rounded MT Bold" panose="020F0704030504030204" pitchFamily="34" charset="0"/>
              </a:rPr>
              <a:t>Accuracy</a:t>
            </a:r>
            <a:r>
              <a:rPr lang="en-US" altLang="zh-CN" sz="2800" dirty="0" smtClean="0">
                <a:latin typeface="Arial Rounded MT Bold" panose="020F0704030504030204" pitchFamily="34" charset="0"/>
              </a:rPr>
              <a:t>: indicates the fraction of the prefetched cache lines offered to the processor that were actually used</a:t>
            </a:r>
          </a:p>
          <a:p>
            <a:pPr marL="457200" indent="-457200" algn="l">
              <a:spcBef>
                <a:spcPts val="1800"/>
              </a:spcBef>
              <a:spcAft>
                <a:spcPts val="1800"/>
              </a:spcAft>
              <a:buClr>
                <a:srgbClr val="9529A7"/>
              </a:buClr>
              <a:buSzPct val="85000"/>
              <a:buFont typeface="Wingdings" panose="05000000000000000000" pitchFamily="2" charset="2"/>
              <a:buChar char="n"/>
            </a:pPr>
            <a:r>
              <a:rPr lang="en-US" altLang="zh-CN" sz="2800" dirty="0" smtClean="0">
                <a:solidFill>
                  <a:srgbClr val="9529A7"/>
                </a:solidFill>
                <a:latin typeface="Arial Rounded MT Bold" panose="020F0704030504030204" pitchFamily="34" charset="0"/>
              </a:rPr>
              <a:t>Timeliness</a:t>
            </a:r>
            <a:r>
              <a:rPr lang="en-US" altLang="zh-CN" sz="2800" dirty="0" smtClean="0">
                <a:latin typeface="Arial Rounded MT Bold" panose="020F0704030504030204" pitchFamily="34" charset="0"/>
              </a:rPr>
              <a:t>: indicates if the data offered by the prefetcher arrives before it is needed, but not so early that the data must be discarded before it be used</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6</a:t>
            </a:fld>
            <a:endParaRPr lang="zh-CN" altLang="en-US"/>
          </a:p>
        </p:txBody>
      </p:sp>
    </p:spTree>
    <p:extLst>
      <p:ext uri="{BB962C8B-B14F-4D97-AF65-F5344CB8AC3E}">
        <p14:creationId xmlns:p14="http://schemas.microsoft.com/office/powerpoint/2010/main" val="67753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8483"/>
            <a:ext cx="9144000" cy="1876763"/>
          </a:xfrm>
        </p:spPr>
        <p:txBody>
          <a:bodyPr>
            <a:normAutofit/>
          </a:bodyPr>
          <a:lstStyle/>
          <a:p>
            <a:r>
              <a:rPr lang="en-US" altLang="zh-CN" dirty="0" smtClean="0">
                <a:latin typeface="Arial Rounded MT Bold" panose="020F0704030504030204" pitchFamily="34" charset="0"/>
              </a:rPr>
              <a:t>Any hardware prefetch methods?</a:t>
            </a:r>
            <a:endParaRPr lang="zh-CN" altLang="en-US" dirty="0">
              <a:latin typeface="Arial Rounded MT Bold" panose="020F0704030504030204" pitchFamily="34" charset="0"/>
            </a:endParaRPr>
          </a:p>
        </p:txBody>
      </p:sp>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30B45403-3373-4B9C-8026-AEBBDBFF20F2}" type="slidenum">
              <a:rPr lang="zh-CN" altLang="en-US" smtClean="0"/>
              <a:t>7</a:t>
            </a:fld>
            <a:endParaRPr lang="zh-CN" altLang="en-US"/>
          </a:p>
        </p:txBody>
      </p:sp>
    </p:spTree>
    <p:extLst>
      <p:ext uri="{BB962C8B-B14F-4D97-AF65-F5344CB8AC3E}">
        <p14:creationId xmlns:p14="http://schemas.microsoft.com/office/powerpoint/2010/main" val="1307164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prefetcher(1/6)</a:t>
            </a:r>
            <a:endParaRPr lang="zh-CN" altLang="en-US" sz="5400" b="1" dirty="0">
              <a:latin typeface="Arial Rounded MT Bold" panose="020F0704030504030204" pitchFamily="34" charset="0"/>
            </a:endParaRPr>
          </a:p>
        </p:txBody>
      </p:sp>
      <p:sp>
        <p:nvSpPr>
          <p:cNvPr id="8" name="内容占位符 2"/>
          <p:cNvSpPr txBox="1">
            <a:spLocks/>
          </p:cNvSpPr>
          <p:nvPr/>
        </p:nvSpPr>
        <p:spPr>
          <a:xfrm>
            <a:off x="990600" y="1618332"/>
            <a:ext cx="10515600" cy="44743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spcBef>
                <a:spcPts val="1200"/>
              </a:spcBef>
              <a:spcAft>
                <a:spcPts val="12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[1982: Cache Memories, Alan Jay Smith]</a:t>
            </a:r>
          </a:p>
          <a:p>
            <a:pPr marL="457200" indent="-457200" algn="l">
              <a:lnSpc>
                <a:spcPct val="100000"/>
              </a:lnSpc>
              <a:spcBef>
                <a:spcPts val="1200"/>
              </a:spcBef>
              <a:spcAft>
                <a:spcPts val="12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[1990: Improving Direct-mapped Cache Performance by the Addition of a Small Fully-associative Cache and Prefetch buffer, Norman P. </a:t>
            </a:r>
            <a:r>
              <a:rPr lang="en-US" altLang="zh-CN" sz="2800" dirty="0" err="1" smtClean="0">
                <a:latin typeface="Arial Rounded MT Bold" panose="020F0704030504030204" pitchFamily="34" charset="0"/>
              </a:rPr>
              <a:t>Jouppi</a:t>
            </a:r>
            <a:r>
              <a:rPr lang="en-US" altLang="zh-CN" sz="2800" dirty="0" smtClean="0">
                <a:latin typeface="Arial Rounded MT Bold" panose="020F0704030504030204" pitchFamily="34" charset="0"/>
              </a:rPr>
              <a:t>]</a:t>
            </a:r>
          </a:p>
          <a:p>
            <a:pPr marL="457200" indent="-457200" algn="l">
              <a:lnSpc>
                <a:spcPct val="100000"/>
              </a:lnSpc>
              <a:spcBef>
                <a:spcPts val="1200"/>
              </a:spcBef>
              <a:spcAft>
                <a:spcPts val="12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If line </a:t>
            </a:r>
            <a:r>
              <a:rPr lang="en-US" altLang="zh-CN" sz="2800" i="1" dirty="0" err="1" smtClean="0">
                <a:latin typeface="Arial Rounded MT Bold" panose="020F0704030504030204" pitchFamily="34" charset="0"/>
              </a:rPr>
              <a:t>i</a:t>
            </a:r>
            <a:r>
              <a:rPr lang="en-US" altLang="zh-CN" sz="2800" dirty="0" smtClean="0">
                <a:latin typeface="Arial Rounded MT Bold" panose="020F0704030504030204" pitchFamily="34" charset="0"/>
              </a:rPr>
              <a:t>  is referenced, only line </a:t>
            </a:r>
            <a:r>
              <a:rPr lang="en-US" altLang="zh-CN" sz="2800" i="1" dirty="0" smtClean="0">
                <a:latin typeface="Arial Rounded MT Bold" panose="020F0704030504030204" pitchFamily="34" charset="0"/>
              </a:rPr>
              <a:t>i+1</a:t>
            </a:r>
            <a:r>
              <a:rPr lang="en-US" altLang="zh-CN" sz="2800" dirty="0" smtClean="0">
                <a:latin typeface="Arial Rounded MT Bold" panose="020F0704030504030204" pitchFamily="34" charset="0"/>
              </a:rPr>
              <a:t> is considered for prefetching</a:t>
            </a:r>
          </a:p>
          <a:p>
            <a:pPr marL="457200" indent="-457200" algn="l">
              <a:lnSpc>
                <a:spcPct val="100000"/>
              </a:lnSpc>
              <a:spcBef>
                <a:spcPts val="1200"/>
              </a:spcBef>
              <a:spcAft>
                <a:spcPts val="1200"/>
              </a:spcAft>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Upon referencing block </a:t>
            </a:r>
            <a:r>
              <a:rPr lang="en-US" altLang="zh-CN" sz="2800" i="1" dirty="0">
                <a:latin typeface="Arial Rounded MT Bold" panose="020F0704030504030204" pitchFamily="34" charset="0"/>
              </a:rPr>
              <a:t>i</a:t>
            </a:r>
            <a:r>
              <a:rPr lang="en-US" altLang="zh-CN" sz="2800" dirty="0" smtClean="0">
                <a:latin typeface="Arial Rounded MT Bold" panose="020F0704030504030204" pitchFamily="34" charset="0"/>
              </a:rPr>
              <a:t>, the operations are: prefetch block </a:t>
            </a:r>
            <a:r>
              <a:rPr lang="en-US" altLang="zh-CN" sz="2800" i="1" dirty="0" smtClean="0">
                <a:latin typeface="Arial Rounded MT Bold" panose="020F0704030504030204" pitchFamily="34" charset="0"/>
              </a:rPr>
              <a:t>i+1</a:t>
            </a:r>
            <a:r>
              <a:rPr lang="en-US" altLang="zh-CN" sz="2800" dirty="0" smtClean="0">
                <a:latin typeface="Arial Rounded MT Bold" panose="020F0704030504030204" pitchFamily="34" charset="0"/>
              </a:rPr>
              <a:t> unconditionally, only on a miss to block </a:t>
            </a:r>
            <a:r>
              <a:rPr lang="en-US" altLang="zh-CN" sz="2800" i="1" dirty="0" err="1" smtClean="0">
                <a:latin typeface="Arial Rounded MT Bold" panose="020F0704030504030204" pitchFamily="34" charset="0"/>
              </a:rPr>
              <a:t>i</a:t>
            </a:r>
            <a:r>
              <a:rPr lang="en-US" altLang="zh-CN" sz="2800" dirty="0" smtClean="0">
                <a:latin typeface="Arial Rounded MT Bold" panose="020F0704030504030204" pitchFamily="34" charset="0"/>
              </a:rPr>
              <a:t>, or if the prefetch has been successful in the past</a:t>
            </a:r>
          </a:p>
        </p:txBody>
      </p:sp>
      <p:sp>
        <p:nvSpPr>
          <p:cNvPr id="11" name="文本框 10"/>
          <p:cNvSpPr txBox="1"/>
          <p:nvPr/>
        </p:nvSpPr>
        <p:spPr>
          <a:xfrm>
            <a:off x="1466522" y="6294379"/>
            <a:ext cx="8721970" cy="400110"/>
          </a:xfrm>
          <a:prstGeom prst="rect">
            <a:avLst/>
          </a:prstGeom>
          <a:noFill/>
        </p:spPr>
        <p:txBody>
          <a:bodyPr wrap="square" rtlCol="0">
            <a:spAutoFit/>
          </a:bodyPr>
          <a:lstStyle/>
          <a:p>
            <a:r>
              <a:rPr lang="en-US" altLang="zh-CN" sz="2000" dirty="0" smtClean="0">
                <a:solidFill>
                  <a:srgbClr val="FFC000"/>
                </a:solidFill>
                <a:latin typeface="Arial Rounded MT Bold" panose="020F0704030504030204" pitchFamily="34" charset="0"/>
              </a:rPr>
              <a:t>OBL: One Block Look-ahead</a:t>
            </a:r>
          </a:p>
        </p:txBody>
      </p:sp>
      <p:sp>
        <p:nvSpPr>
          <p:cNvPr id="2" name="灯片编号占位符 1"/>
          <p:cNvSpPr>
            <a:spLocks noGrp="1"/>
          </p:cNvSpPr>
          <p:nvPr>
            <p:ph type="sldNum" sz="quarter" idx="12"/>
          </p:nvPr>
        </p:nvSpPr>
        <p:spPr/>
        <p:txBody>
          <a:bodyPr/>
          <a:lstStyle/>
          <a:p>
            <a:fld id="{30B45403-3373-4B9C-8026-AEBBDBFF20F2}" type="slidenum">
              <a:rPr lang="zh-CN" altLang="en-US" smtClean="0"/>
              <a:t>8</a:t>
            </a:fld>
            <a:endParaRPr lang="zh-CN" altLang="en-US"/>
          </a:p>
        </p:txBody>
      </p:sp>
    </p:spTree>
    <p:extLst>
      <p:ext uri="{BB962C8B-B14F-4D97-AF65-F5344CB8AC3E}">
        <p14:creationId xmlns:p14="http://schemas.microsoft.com/office/powerpoint/2010/main" val="253885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noFill/>
          <a:ln w="38100">
            <a:solidFill>
              <a:srgbClr val="9529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65126"/>
            <a:ext cx="10515600" cy="972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smtClean="0">
                <a:latin typeface="Arial Rounded MT Bold" panose="020F0704030504030204" pitchFamily="34" charset="0"/>
              </a:rPr>
              <a:t>OBL prefetcher(2/6)</a:t>
            </a:r>
            <a:endParaRPr lang="zh-CN" altLang="en-US" sz="5400" b="1" dirty="0">
              <a:latin typeface="Arial Rounded MT Bold" panose="020F0704030504030204" pitchFamily="34" charset="0"/>
            </a:endParaRPr>
          </a:p>
        </p:txBody>
      </p:sp>
      <p:sp>
        <p:nvSpPr>
          <p:cNvPr id="10" name="内容占位符 2"/>
          <p:cNvSpPr txBox="1">
            <a:spLocks/>
          </p:cNvSpPr>
          <p:nvPr/>
        </p:nvSpPr>
        <p:spPr>
          <a:xfrm>
            <a:off x="838199" y="1702607"/>
            <a:ext cx="5553891" cy="6574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buClr>
                <a:srgbClr val="9529A7"/>
              </a:buClr>
              <a:buSzPct val="85000"/>
              <a:buFont typeface="Wingdings" panose="05000000000000000000" pitchFamily="2" charset="2"/>
              <a:buChar char="n"/>
            </a:pPr>
            <a:r>
              <a:rPr lang="en-US" altLang="zh-CN" sz="2800" dirty="0" smtClean="0">
                <a:latin typeface="Arial Rounded MT Bold" panose="020F0704030504030204" pitchFamily="34" charset="0"/>
              </a:rPr>
              <a:t>Infrastructure</a:t>
            </a:r>
          </a:p>
        </p:txBody>
      </p:sp>
      <p:sp>
        <p:nvSpPr>
          <p:cNvPr id="13" name="文本框 12"/>
          <p:cNvSpPr txBox="1"/>
          <p:nvPr/>
        </p:nvSpPr>
        <p:spPr>
          <a:xfrm>
            <a:off x="1526688" y="4397937"/>
            <a:ext cx="3896924" cy="707886"/>
          </a:xfrm>
          <a:prstGeom prst="rect">
            <a:avLst/>
          </a:prstGeom>
          <a:noFill/>
        </p:spPr>
        <p:txBody>
          <a:bodyPr wrap="square" rtlCol="0">
            <a:spAutoFit/>
          </a:bodyPr>
          <a:lstStyle/>
          <a:p>
            <a:r>
              <a:rPr lang="en-US" altLang="zh-CN" sz="2000" dirty="0" smtClean="0">
                <a:latin typeface="Arial Rounded MT Bold" panose="020F0704030504030204" pitchFamily="34" charset="0"/>
              </a:rPr>
              <a:t>OBL can successful for the optimization of </a:t>
            </a:r>
            <a:r>
              <a:rPr lang="en-US" altLang="zh-CN" sz="2000" dirty="0" err="1" smtClean="0">
                <a:latin typeface="Arial Rounded MT Bold" panose="020F0704030504030204" pitchFamily="34" charset="0"/>
              </a:rPr>
              <a:t>ICache</a:t>
            </a:r>
            <a:endParaRPr lang="en-US" altLang="zh-CN" sz="2000" dirty="0" smtClean="0">
              <a:latin typeface="Arial Rounded MT Bold" panose="020F0704030504030204" pitchFamily="34" charset="0"/>
            </a:endParaRPr>
          </a:p>
        </p:txBody>
      </p:sp>
      <p:pic>
        <p:nvPicPr>
          <p:cNvPr id="3" name="图片 2"/>
          <p:cNvPicPr>
            <a:picLocks noChangeAspect="1"/>
          </p:cNvPicPr>
          <p:nvPr/>
        </p:nvPicPr>
        <p:blipFill>
          <a:blip r:embed="rId3"/>
          <a:stretch>
            <a:fillRect/>
          </a:stretch>
        </p:blipFill>
        <p:spPr>
          <a:xfrm>
            <a:off x="3250893" y="1982770"/>
            <a:ext cx="8102907" cy="4159717"/>
          </a:xfrm>
          <a:prstGeom prst="rect">
            <a:avLst/>
          </a:prstGeom>
        </p:spPr>
      </p:pic>
      <p:sp>
        <p:nvSpPr>
          <p:cNvPr id="2" name="灯片编号占位符 1"/>
          <p:cNvSpPr>
            <a:spLocks noGrp="1"/>
          </p:cNvSpPr>
          <p:nvPr>
            <p:ph type="sldNum" sz="quarter" idx="12"/>
          </p:nvPr>
        </p:nvSpPr>
        <p:spPr/>
        <p:txBody>
          <a:bodyPr/>
          <a:lstStyle/>
          <a:p>
            <a:fld id="{30B45403-3373-4B9C-8026-AEBBDBFF20F2}" type="slidenum">
              <a:rPr lang="zh-CN" altLang="en-US" smtClean="0"/>
              <a:t>9</a:t>
            </a:fld>
            <a:endParaRPr lang="zh-CN" altLang="en-US"/>
          </a:p>
        </p:txBody>
      </p:sp>
    </p:spTree>
    <p:extLst>
      <p:ext uri="{BB962C8B-B14F-4D97-AF65-F5344CB8AC3E}">
        <p14:creationId xmlns:p14="http://schemas.microsoft.com/office/powerpoint/2010/main" val="1717534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8111</TotalTime>
  <Words>2210</Words>
  <Application>Microsoft Office PowerPoint</Application>
  <PresentationFormat>宽屏</PresentationFormat>
  <Paragraphs>301</Paragraphs>
  <Slides>48</Slides>
  <Notes>48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宋体</vt:lpstr>
      <vt:lpstr>Arial</vt:lpstr>
      <vt:lpstr>Arial Rounded MT Bold</vt:lpstr>
      <vt:lpstr>Calibri</vt:lpstr>
      <vt:lpstr>Calibri Light</vt:lpstr>
      <vt:lpstr>Wingdings</vt:lpstr>
      <vt:lpstr>Office 主题</vt:lpstr>
      <vt:lpstr>About Prefetch</vt:lpstr>
      <vt:lpstr>PowerPoint 演示文稿</vt:lpstr>
      <vt:lpstr>What is prefetch?</vt:lpstr>
      <vt:lpstr>PowerPoint 演示文稿</vt:lpstr>
      <vt:lpstr>How to metric prefetch?</vt:lpstr>
      <vt:lpstr>PowerPoint 演示文稿</vt:lpstr>
      <vt:lpstr>Any hardware prefetch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major concerns of prefetch?</vt:lpstr>
      <vt:lpstr>PowerPoint 演示文稿</vt:lpstr>
      <vt:lpstr>Which prefetch method to choose?</vt:lpstr>
      <vt:lpstr>PowerPoint 演示文稿</vt:lpstr>
      <vt:lpstr>PowerPoint 演示文稿</vt:lpstr>
      <vt:lpstr>Bingo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Rename</dc:title>
  <dc:creator>YT</dc:creator>
  <cp:lastModifiedBy>YT-PC</cp:lastModifiedBy>
  <cp:revision>372</cp:revision>
  <dcterms:created xsi:type="dcterms:W3CDTF">2017-06-10T08:17:25Z</dcterms:created>
  <dcterms:modified xsi:type="dcterms:W3CDTF">2018-07-06T02:19:42Z</dcterms:modified>
</cp:coreProperties>
</file>