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7" r:id="rId11"/>
    <p:sldId id="266" r:id="rId12"/>
    <p:sldId id="264" r:id="rId13"/>
    <p:sldId id="268" r:id="rId14"/>
    <p:sldId id="269" r:id="rId15"/>
    <p:sldId id="275" r:id="rId16"/>
    <p:sldId id="273" r:id="rId17"/>
    <p:sldId id="272" r:id="rId18"/>
    <p:sldId id="274" r:id="rId19"/>
    <p:sldId id="276" r:id="rId20"/>
    <p:sldId id="277" r:id="rId21"/>
    <p:sldId id="270" r:id="rId22"/>
    <p:sldId id="281" r:id="rId23"/>
    <p:sldId id="278" r:id="rId24"/>
    <p:sldId id="279" r:id="rId25"/>
    <p:sldId id="280" r:id="rId26"/>
    <p:sldId id="282" r:id="rId27"/>
    <p:sldId id="271" r:id="rId28"/>
    <p:sldId id="283" r:id="rId29"/>
    <p:sldId id="284" r:id="rId30"/>
    <p:sldId id="285" r:id="rId31"/>
    <p:sldId id="292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EE94C-8D7A-4A0A-8F54-1A905B0ADF76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8CED0-CE8C-409F-A346-CBE13BDEE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15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75AA-3C8F-4622-BE08-AC5D4098E861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64A8F-FBE5-4EF2-A4EF-9D624C73D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58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9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4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23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75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34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06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14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27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6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61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25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44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13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920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33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99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88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0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2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5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29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78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446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75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53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44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79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63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2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3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99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64A8F-FBE5-4EF2-A4EF-9D624C73DE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FA5C-8444-4E92-BB42-86E921346214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6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B715-EFD8-46E2-B278-F2934930BD10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5A87-D213-418B-80DF-85E6FE2D7280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6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81B-BE07-47A9-9C47-321F76C25F46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4E36-D259-43EC-9D5D-C8F5755FC7BA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95F3-FFBB-40CC-93A3-DD3D33FEBD42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069C-BF1A-4865-AD73-56E32C1496CA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2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A830-7552-407D-BA18-DE72C0F54A1D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2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6427-9A93-4CD3-90CF-E53363E5FF0E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846-9BB3-4BB6-BCA6-0D89CC8B8A0A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3448-EC36-41A8-9053-FA7AF4A94B1C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6C3D-038C-4AB2-99D5-6DEAAD791015}" type="datetime1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5403-3373-4B9C-8026-AEBBDBFF2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 smtClean="0">
                <a:latin typeface="Arial Rounded MT Bold" panose="020F0704030504030204" pitchFamily="34" charset="0"/>
              </a:rPr>
              <a:t>About Rename</a:t>
            </a:r>
            <a:endParaRPr lang="zh-CN" altLang="en-US" sz="8800" dirty="0">
              <a:latin typeface="Arial Rounded MT Bold" panose="020F07040305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75761" y="5090614"/>
            <a:ext cx="13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Rounded MT Bold" panose="020F0704030504030204" pitchFamily="34" charset="0"/>
              </a:rPr>
              <a:t>YT</a:t>
            </a:r>
          </a:p>
          <a:p>
            <a:r>
              <a:rPr lang="en-US" altLang="zh-CN" dirty="0" smtClean="0">
                <a:latin typeface="Arial Rounded MT Bold" panose="020F0704030504030204" pitchFamily="34" charset="0"/>
              </a:rPr>
              <a:t>2017-6-11 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600597" y="6383645"/>
            <a:ext cx="353704" cy="365125"/>
          </a:xfrm>
        </p:spPr>
        <p:txBody>
          <a:bodyPr/>
          <a:lstStyle/>
          <a:p>
            <a:fld id="{30B45403-3373-4B9C-8026-AEBBDBFF20F2}" type="slidenum">
              <a:rPr lang="zh-CN" altLang="en-US" sz="1400" b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fld>
            <a:endParaRPr lang="zh-CN" altLang="en-US" sz="1400" b="1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Data Hazard in Superscalar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10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$r3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$r2, $r1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$r4, </a:t>
            </a:r>
            <a:r>
              <a:rPr lang="en-US" altLang="zh-CN" sz="28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$r5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$r3           #hazard on $r3, RAW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u="sng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$r5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$r2, $r1           </a:t>
            </a:r>
            <a:r>
              <a:rPr lang="en-US" altLang="zh-CN" sz="28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#hazard on $r5, WAR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$r5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$r6, $r7           </a:t>
            </a:r>
            <a:r>
              <a:rPr lang="en-US" altLang="zh-CN" sz="28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#hazard on </a:t>
            </a:r>
            <a:r>
              <a:rPr lang="en-US" altLang="zh-CN" sz="28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$r5</a:t>
            </a:r>
            <a:r>
              <a:rPr lang="en-US" altLang="zh-CN" sz="28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, WAW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0000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More hazard occurs because of out of order execution!!!</a:t>
            </a:r>
          </a:p>
        </p:txBody>
      </p:sp>
    </p:spTree>
    <p:extLst>
      <p:ext uri="{BB962C8B-B14F-4D97-AF65-F5344CB8AC3E}">
        <p14:creationId xmlns:p14="http://schemas.microsoft.com/office/powerpoint/2010/main" val="8573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38483"/>
            <a:ext cx="9144000" cy="971479"/>
          </a:xfrm>
        </p:spPr>
        <p:txBody>
          <a:bodyPr/>
          <a:lstStyle/>
          <a:p>
            <a:r>
              <a:rPr lang="en-US" altLang="zh-CN" dirty="0" smtClean="0">
                <a:latin typeface="Arial Rounded MT Bold" panose="020F0704030504030204" pitchFamily="34" charset="0"/>
              </a:rPr>
              <a:t>How to rename?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95881" y="6383645"/>
            <a:ext cx="558420" cy="365125"/>
          </a:xfrm>
        </p:spPr>
        <p:txBody>
          <a:bodyPr/>
          <a:lstStyle/>
          <a:p>
            <a:fld id="{E62B5D24-5E18-453A-9FB1-40414E0C6978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11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Add time info for logic </a:t>
            </a:r>
            <a:r>
              <a:rPr lang="en-US" altLang="zh-CN" sz="5400" b="1" dirty="0" err="1" smtClean="0">
                <a:latin typeface="Arial Rounded MT Bold" panose="020F0704030504030204" pitchFamily="34" charset="0"/>
              </a:rPr>
              <a:t>reg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12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When multiple instruction executing out of order, we need to know instructions use the same logic register which in front 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The way we choose is to use different physical registers  to represent the same logic register in different time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Then we need tables to record mappings from logic to physical and mappings from physical to logic</a:t>
            </a:r>
          </a:p>
        </p:txBody>
      </p:sp>
    </p:spTree>
    <p:extLst>
      <p:ext uri="{BB962C8B-B14F-4D97-AF65-F5344CB8AC3E}">
        <p14:creationId xmlns:p14="http://schemas.microsoft.com/office/powerpoint/2010/main" val="9262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Rename from logic to </a:t>
            </a:r>
            <a:r>
              <a:rPr lang="en-US" altLang="zh-CN" sz="5400" b="1" dirty="0" err="1" smtClean="0">
                <a:latin typeface="Arial Rounded MT Bold" panose="020F0704030504030204" pitchFamily="34" charset="0"/>
              </a:rPr>
              <a:t>phy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13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0768" y="1702607"/>
            <a:ext cx="3310719" cy="4681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$r3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$r2, $r1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$r4, $r5, </a:t>
            </a:r>
            <a:r>
              <a:rPr lang="en-US" altLang="zh-CN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$r3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$r5, $r2, $r1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$r5, $r6, $r7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$r3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$r4, $r6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$r5, </a:t>
            </a:r>
            <a:r>
              <a:rPr lang="en-US" altLang="zh-CN" sz="28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$r3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$r1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$r3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$r1, $r5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$r2, </a:t>
            </a:r>
            <a:r>
              <a:rPr lang="en-US" altLang="zh-CN" sz="2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$r3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$r1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272284" y="1702607"/>
            <a:ext cx="3649638" cy="4681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R32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R02, R01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R33, R05, </a:t>
            </a:r>
            <a:r>
              <a:rPr lang="en-US" altLang="zh-CN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R32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R34, R02, R01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R35, R06, R07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R36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R33, R06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R37, </a:t>
            </a:r>
            <a:r>
              <a:rPr lang="en-US" altLang="zh-CN" sz="28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R36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R01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R38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R01, R37</a:t>
            </a:r>
          </a:p>
          <a:p>
            <a:pPr algn="l">
              <a:lnSpc>
                <a:spcPts val="4500"/>
              </a:lnSpc>
              <a:spcBef>
                <a:spcPts val="0"/>
              </a:spcBef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R39, </a:t>
            </a:r>
            <a:r>
              <a:rPr lang="en-US" altLang="zh-CN" sz="2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R38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R01</a:t>
            </a:r>
          </a:p>
        </p:txBody>
      </p:sp>
      <p:sp>
        <p:nvSpPr>
          <p:cNvPr id="2" name="右箭头 1"/>
          <p:cNvSpPr/>
          <p:nvPr/>
        </p:nvSpPr>
        <p:spPr>
          <a:xfrm>
            <a:off x="4626591" y="3603009"/>
            <a:ext cx="1542197" cy="72333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rename</a:t>
            </a:r>
            <a:endParaRPr lang="zh-CN" altLang="en-US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Single PRF to rename(1/7)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14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00" y="1659600"/>
            <a:ext cx="9199356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Single PRF to rename(2/7)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15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Use two instructions to explain renaming process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                    </a:t>
            </a:r>
            <a:r>
              <a:rPr lang="en-US" altLang="zh-CN" sz="28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add $r2, $r1, $r1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 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                  </a:t>
            </a:r>
            <a:r>
              <a:rPr lang="en-US" altLang="zh-CN" sz="28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add $r30, $r1, $r2</a:t>
            </a:r>
          </a:p>
        </p:txBody>
      </p:sp>
    </p:spTree>
    <p:extLst>
      <p:ext uri="{BB962C8B-B14F-4D97-AF65-F5344CB8AC3E}">
        <p14:creationId xmlns:p14="http://schemas.microsoft.com/office/powerpoint/2010/main" val="42802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Single PRF to rename(3/7)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16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5014" y="6060089"/>
            <a:ext cx="87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 Rounded MT Bold" panose="020F0704030504030204" pitchFamily="34" charset="0"/>
              </a:rPr>
              <a:t>Rename </a:t>
            </a:r>
            <a:r>
              <a:rPr lang="en-US" altLang="zh-CN" sz="2000" dirty="0">
                <a:latin typeface="Arial Rounded MT Bold" panose="020F0704030504030204" pitchFamily="34" charset="0"/>
              </a:rPr>
              <a:t>a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fter instruction </a:t>
            </a:r>
            <a:r>
              <a:rPr lang="en-US" altLang="zh-CN" sz="20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“add $r2, $r1, $r1”</a:t>
            </a:r>
            <a:endParaRPr lang="zh-CN" altLang="en-US" sz="2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00" y="1659600"/>
            <a:ext cx="9199356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Single PRF to rename(4/7)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17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5014" y="6060089"/>
            <a:ext cx="87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 Rounded MT Bold" panose="020F0704030504030204" pitchFamily="34" charset="0"/>
              </a:rPr>
              <a:t>Rename </a:t>
            </a:r>
            <a:r>
              <a:rPr lang="en-US" altLang="zh-CN" sz="2000" dirty="0">
                <a:latin typeface="Arial Rounded MT Bold" panose="020F0704030504030204" pitchFamily="34" charset="0"/>
              </a:rPr>
              <a:t>a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fter instruction “</a:t>
            </a:r>
            <a:r>
              <a:rPr lang="en-US" altLang="zh-CN" sz="20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add $r2, $r1, $r1; </a:t>
            </a:r>
            <a:r>
              <a:rPr lang="en-US" altLang="zh-CN" sz="20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add $r30, $r1, $r2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”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00" y="1659600"/>
            <a:ext cx="9199356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Single PRF to rename(5/7)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18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5014" y="6060089"/>
            <a:ext cx="87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 Rounded MT Bold" panose="020F0704030504030204" pitchFamily="34" charset="0"/>
              </a:rPr>
              <a:t>State </a:t>
            </a:r>
            <a:r>
              <a:rPr lang="en-US" altLang="zh-CN" sz="2000" dirty="0">
                <a:latin typeface="Arial Rounded MT Bold" panose="020F0704030504030204" pitchFamily="34" charset="0"/>
              </a:rPr>
              <a:t>a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fter instruction “</a:t>
            </a:r>
            <a:r>
              <a:rPr lang="en-US" altLang="zh-CN" sz="20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add $r2, $r1, $r1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” execution finished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00" y="1659600"/>
            <a:ext cx="9199356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Single PRF to rename(6/7)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19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5014" y="6060089"/>
            <a:ext cx="87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 Rounded MT Bold" panose="020F0704030504030204" pitchFamily="34" charset="0"/>
              </a:rPr>
              <a:t>State </a:t>
            </a:r>
            <a:r>
              <a:rPr lang="en-US" altLang="zh-CN" sz="2000" dirty="0">
                <a:latin typeface="Arial Rounded MT Bold" panose="020F0704030504030204" pitchFamily="34" charset="0"/>
              </a:rPr>
              <a:t>a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fter instruction “</a:t>
            </a:r>
            <a:r>
              <a:rPr lang="en-US" altLang="zh-CN" sz="20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add $r2, $r1, $r1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” retired by ROB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00" y="1659600"/>
            <a:ext cx="9199356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Agenda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800"/>
              </a:spcBef>
              <a:spcAft>
                <a:spcPts val="1800"/>
              </a:spcAft>
              <a:buClr>
                <a:srgbClr val="FFC000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What is rename?</a:t>
            </a:r>
          </a:p>
          <a:p>
            <a:pPr marL="342900" indent="-342900" algn="l">
              <a:spcBef>
                <a:spcPts val="1800"/>
              </a:spcBef>
              <a:spcAft>
                <a:spcPts val="1800"/>
              </a:spcAft>
              <a:buClr>
                <a:srgbClr val="FFC000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Why need to rename?</a:t>
            </a:r>
          </a:p>
          <a:p>
            <a:pPr marL="342900" indent="-342900" algn="l">
              <a:spcBef>
                <a:spcPts val="1800"/>
              </a:spcBef>
              <a:spcAft>
                <a:spcPts val="180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How to rename?</a:t>
            </a:r>
          </a:p>
          <a:p>
            <a:pPr marL="342900" indent="-342900" algn="l">
              <a:spcBef>
                <a:spcPts val="1800"/>
              </a:spcBef>
              <a:spcAft>
                <a:spcPts val="180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What other matter we need to deal?</a:t>
            </a:r>
          </a:p>
          <a:p>
            <a:pPr marL="342900" indent="-342900" algn="l">
              <a:spcBef>
                <a:spcPts val="1800"/>
              </a:spcBef>
              <a:spcAft>
                <a:spcPts val="180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Which method can we choose? </a:t>
            </a:r>
            <a:endParaRPr lang="en-US" altLang="zh-CN" sz="2800" dirty="0">
              <a:latin typeface="Arial Rounded MT Bold" panose="020F0704030504030204" pitchFamily="34" charset="0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600597" y="6383645"/>
            <a:ext cx="353704" cy="365125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Single PRF to rename(7/7)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20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200"/>
              </a:spcBef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Source address access RAT and PRF get data and valid info </a:t>
            </a:r>
          </a:p>
          <a:p>
            <a:pPr marL="457200" indent="-457200" algn="l">
              <a:spcBef>
                <a:spcPts val="1200"/>
              </a:spcBef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Destination address get a physical address from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free_list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replacing corresponding physical address in RAT, and put replaced physical address to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release_list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and set corresponding “valid” to 0</a:t>
            </a:r>
          </a:p>
          <a:p>
            <a:pPr marL="457200" indent="-457200" algn="l">
              <a:spcBef>
                <a:spcPts val="1200"/>
              </a:spcBef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When instruction execution finished, put data to PRF, and set destination physical address’s “valid” to 1</a:t>
            </a:r>
          </a:p>
          <a:p>
            <a:pPr marL="457200" indent="-457200" algn="l">
              <a:spcBef>
                <a:spcPts val="1200"/>
              </a:spcBef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When instruction retired from ROB, put corresponding physical address from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release_list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to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free_list</a:t>
            </a:r>
            <a:endParaRPr lang="en-US" altLang="zh-CN" sz="28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Separate PRF to rename(1/6)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21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61" y="1659600"/>
            <a:ext cx="11034907" cy="42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22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Use two instructions to explain renaming process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                    </a:t>
            </a:r>
            <a:r>
              <a:rPr lang="en-US" altLang="zh-CN" sz="28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add $r2, $r1, $r1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 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                  </a:t>
            </a:r>
            <a:r>
              <a:rPr lang="en-US" altLang="zh-CN" sz="28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add $r30, $r1, $r2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Separate PRF to rename(2/6)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Separate PRF to rename(3/6)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23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35014" y="6060089"/>
            <a:ext cx="87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 Rounded MT Bold" panose="020F0704030504030204" pitchFamily="34" charset="0"/>
              </a:rPr>
              <a:t>Rename </a:t>
            </a:r>
            <a:r>
              <a:rPr lang="en-US" altLang="zh-CN" sz="2000" dirty="0">
                <a:latin typeface="Arial Rounded MT Bold" panose="020F0704030504030204" pitchFamily="34" charset="0"/>
              </a:rPr>
              <a:t>a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fter instruction “</a:t>
            </a:r>
            <a:r>
              <a:rPr lang="en-US" altLang="zh-CN" sz="20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add $r2, $r1, $r1; </a:t>
            </a:r>
            <a:r>
              <a:rPr lang="en-US" altLang="zh-CN" sz="20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add $r30, $r1, $r2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”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1659600"/>
            <a:ext cx="11034907" cy="42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Separate PRF to rename(4/6)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24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1659600"/>
            <a:ext cx="11034907" cy="421108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35014" y="6060089"/>
            <a:ext cx="87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 Rounded MT Bold" panose="020F0704030504030204" pitchFamily="34" charset="0"/>
              </a:rPr>
              <a:t>State </a:t>
            </a:r>
            <a:r>
              <a:rPr lang="en-US" altLang="zh-CN" sz="2000" dirty="0">
                <a:latin typeface="Arial Rounded MT Bold" panose="020F0704030504030204" pitchFamily="34" charset="0"/>
              </a:rPr>
              <a:t>a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fter instruction “</a:t>
            </a:r>
            <a:r>
              <a:rPr lang="en-US" altLang="zh-CN" sz="20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add $r2, $r1, $r1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” execution finished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Separate PRF to rename(5/6)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25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35014" y="6060089"/>
            <a:ext cx="87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 Rounded MT Bold" panose="020F0704030504030204" pitchFamily="34" charset="0"/>
              </a:rPr>
              <a:t>State </a:t>
            </a:r>
            <a:r>
              <a:rPr lang="en-US" altLang="zh-CN" sz="2000" dirty="0">
                <a:latin typeface="Arial Rounded MT Bold" panose="020F0704030504030204" pitchFamily="34" charset="0"/>
              </a:rPr>
              <a:t>a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fter instruction “</a:t>
            </a:r>
            <a:r>
              <a:rPr lang="en-US" altLang="zh-CN" sz="20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add $r2, $r1, $r1</a:t>
            </a:r>
            <a:r>
              <a:rPr lang="en-US" altLang="zh-CN" sz="2000" dirty="0" smtClean="0">
                <a:latin typeface="Arial Rounded MT Bold" panose="020F0704030504030204" pitchFamily="34" charset="0"/>
              </a:rPr>
              <a:t>” retired by ROB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1659600"/>
            <a:ext cx="11034907" cy="42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Separate PRF to rename(6/6)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26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2400"/>
              </a:spcBef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Source address access RAT and ROB get data and valid info </a:t>
            </a:r>
          </a:p>
          <a:p>
            <a:pPr marL="457200" indent="-457200" algn="l">
              <a:spcBef>
                <a:spcPts val="2400"/>
              </a:spcBef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Destination address set ARF “valid” to 0, and put dispatched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rob_id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to RAT as rename physical address</a:t>
            </a:r>
          </a:p>
          <a:p>
            <a:pPr marL="457200" indent="-457200" algn="l">
              <a:spcBef>
                <a:spcPts val="2400"/>
              </a:spcBef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When instruction execution finished, put data to ROB, and set ROB “valid” to 1</a:t>
            </a:r>
          </a:p>
          <a:p>
            <a:pPr marL="457200" indent="-457200" algn="l">
              <a:spcBef>
                <a:spcPts val="2400"/>
              </a:spcBef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When instruction retired from ROB, transfer data from ROB to ARF</a:t>
            </a:r>
          </a:p>
        </p:txBody>
      </p:sp>
    </p:spTree>
    <p:extLst>
      <p:ext uri="{BB962C8B-B14F-4D97-AF65-F5344CB8AC3E}">
        <p14:creationId xmlns:p14="http://schemas.microsoft.com/office/powerpoint/2010/main" val="17149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Simplified ROB rename(1/2)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27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52" y="2086310"/>
            <a:ext cx="9789495" cy="32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Simplified ROB rename(2/2)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28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Renaming process is same as separated PRF to rename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But don’t access ROB to get physical register value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Need ROB also broadcast it’s retire data to CDB (Common Data Bus)</a:t>
            </a:r>
          </a:p>
        </p:txBody>
      </p:sp>
    </p:spTree>
    <p:extLst>
      <p:ext uri="{BB962C8B-B14F-4D97-AF65-F5344CB8AC3E}">
        <p14:creationId xmlns:p14="http://schemas.microsoft.com/office/powerpoint/2010/main" val="6683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38483"/>
            <a:ext cx="9144000" cy="16958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rial Rounded MT Bold" panose="020F0704030504030204" pitchFamily="34" charset="0"/>
              </a:rPr>
              <a:t>What other matter we need to deal?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35508" y="6383645"/>
            <a:ext cx="418793" cy="365125"/>
          </a:xfrm>
        </p:spPr>
        <p:txBody>
          <a:bodyPr/>
          <a:lstStyle/>
          <a:p>
            <a:fld id="{E62B5D24-5E18-453A-9FB1-40414E0C6978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29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38483"/>
            <a:ext cx="9144000" cy="971479"/>
          </a:xfrm>
        </p:spPr>
        <p:txBody>
          <a:bodyPr/>
          <a:lstStyle/>
          <a:p>
            <a:r>
              <a:rPr lang="en-US" altLang="zh-CN" dirty="0" smtClean="0">
                <a:latin typeface="Arial Rounded MT Bold" panose="020F0704030504030204" pitchFamily="34" charset="0"/>
              </a:rPr>
              <a:t>What is rename?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600597" y="6383645"/>
            <a:ext cx="353704" cy="365125"/>
          </a:xfrm>
        </p:spPr>
        <p:txBody>
          <a:bodyPr/>
          <a:lstStyle/>
          <a:p>
            <a:fld id="{3B60D271-37C7-4C2D-946A-0CDA52CB79E3}" type="slidenum">
              <a:rPr lang="zh-CN" altLang="en-US" sz="1400" b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Speculative execution error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30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When speculative execution error occurs, RAT need restored to state just after branch instruction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Single PRF just need restore RAT,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release_list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and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free_list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 by ROB remain slots</a:t>
            </a:r>
            <a:endParaRPr lang="en-US" altLang="zh-CN" sz="2800" dirty="0">
              <a:latin typeface="Arial Rounded MT Bold" panose="020F0704030504030204" pitchFamily="34" charset="0"/>
            </a:endParaRP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Separate PRF need restore RAT and ARF “valid” info</a:t>
            </a:r>
            <a:r>
              <a:rPr lang="zh-CN" altLang="en-US" sz="2800" dirty="0">
                <a:latin typeface="Arial Rounded MT Bold" panose="020F0704030504030204" pitchFamily="34" charset="0"/>
              </a:rPr>
              <a:t> 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by ROB remain slots</a:t>
            </a:r>
          </a:p>
        </p:txBody>
      </p:sp>
    </p:spTree>
    <p:extLst>
      <p:ext uri="{BB962C8B-B14F-4D97-AF65-F5344CB8AC3E}">
        <p14:creationId xmlns:p14="http://schemas.microsoft.com/office/powerpoint/2010/main" val="21281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If transfer operands to RS?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31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919430"/>
            <a:ext cx="10515600" cy="388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Single PRF can provide data access for execution unit, so data could hold in PRF or RS, depend on data width and execution unit number</a:t>
            </a:r>
          </a:p>
          <a:p>
            <a:pPr marL="457200" indent="-457200" algn="l">
              <a:spcBef>
                <a:spcPts val="66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Separate PRF must transfer data from ARF or PRF to RS</a:t>
            </a:r>
            <a:endParaRPr lang="en-US" altLang="zh-C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38483"/>
            <a:ext cx="9144000" cy="16958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rial Rounded MT Bold" panose="020F0704030504030204" pitchFamily="34" charset="0"/>
              </a:rPr>
              <a:t>Which method can we choose?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21440" y="6383645"/>
            <a:ext cx="432861" cy="365125"/>
          </a:xfrm>
        </p:spPr>
        <p:txBody>
          <a:bodyPr/>
          <a:lstStyle/>
          <a:p>
            <a:fld id="{E62B5D24-5E18-453A-9FB1-40414E0C6978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32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Single PRF advantage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33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Don’t need carry data from one register to another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Effective use of every physical register, not like rob. Some instructions don’t update architecture register, but still occupy a rob data slot</a:t>
            </a:r>
            <a:endParaRPr lang="en-US" altLang="zh-CN" sz="2800" dirty="0">
              <a:latin typeface="Arial Rounded MT Bold" panose="020F0704030504030204" pitchFamily="34" charset="0"/>
            </a:endParaRP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Can enlarge ROB, but don’t increase physical address width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Can choose implement less physical register accordingly</a:t>
            </a:r>
          </a:p>
        </p:txBody>
      </p:sp>
    </p:spTree>
    <p:extLst>
      <p:ext uri="{BB962C8B-B14F-4D97-AF65-F5344CB8AC3E}">
        <p14:creationId xmlns:p14="http://schemas.microsoft.com/office/powerpoint/2010/main" val="27779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Separate PRF advantage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34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Hardware logic simple, especially simplified ROB rename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Less register file writing ports than single PRF to rename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Just need to access one level table to get desired data</a:t>
            </a:r>
            <a:endParaRPr lang="en-US" altLang="zh-CN" sz="2800" dirty="0">
              <a:latin typeface="Arial Rounded MT Bold" panose="020F0704030504030204" pitchFamily="34" charset="0"/>
            </a:endParaRP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38483"/>
            <a:ext cx="9144000" cy="169589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B</a:t>
            </a:r>
            <a:r>
              <a:rPr lang="en-US" altLang="zh-CN" dirty="0" smtClean="0">
                <a:latin typeface="Arial Rounded MT Bold" panose="020F0704030504030204" pitchFamily="34" charset="0"/>
              </a:rPr>
              <a:t>ingo!!!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479237" y="6383645"/>
            <a:ext cx="475064" cy="365125"/>
          </a:xfrm>
        </p:spPr>
        <p:txBody>
          <a:bodyPr/>
          <a:lstStyle/>
          <a:p>
            <a:fld id="{E62B5D24-5E18-453A-9FB1-40414E0C6978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35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A scheme----Single PRF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36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00" y="1659600"/>
            <a:ext cx="9199356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Structure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353800" y="6383645"/>
            <a:ext cx="600501" cy="365125"/>
          </a:xfrm>
        </p:spPr>
        <p:txBody>
          <a:bodyPr/>
          <a:lstStyle/>
          <a:p>
            <a:fld id="{3F5E1B9D-6143-48B0-91F0-FFC9DBA51693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37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64*64bits PRF, or less than 64 entries, 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8w11r 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ports; dispatch operands to reserve station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32*6bit 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RAT</a:t>
            </a:r>
            <a:endParaRPr lang="en-US" altLang="zh-CN" sz="2800" dirty="0" smtClean="0">
              <a:latin typeface="Arial Rounded MT Bold" panose="020F0704030504030204" pitchFamily="34" charset="0"/>
            </a:endParaRP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32*6bit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free_list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queue </a:t>
            </a:r>
            <a:endParaRPr lang="en-US" altLang="zh-CN" sz="2800" dirty="0">
              <a:latin typeface="Arial Rounded MT Bold" panose="020F0704030504030204" pitchFamily="34" charset="0"/>
            </a:endParaRP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Store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release_list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in ROB(size dependent ROB)</a:t>
            </a:r>
          </a:p>
          <a:p>
            <a:pPr marL="457200" indent="-457200"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When execution error, restore RAT</a:t>
            </a:r>
            <a:r>
              <a:rPr lang="en-US" altLang="zh-CN" sz="2800" smtClean="0">
                <a:latin typeface="Arial Rounded MT Bold" panose="020F0704030504030204" pitchFamily="34" charset="0"/>
              </a:rPr>
              <a:t>, </a:t>
            </a:r>
            <a:r>
              <a:rPr lang="en-US" altLang="zh-CN" sz="2800" smtClean="0">
                <a:latin typeface="Arial Rounded MT Bold" panose="020F0704030504030204" pitchFamily="34" charset="0"/>
              </a:rPr>
              <a:t> 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by </a:t>
            </a:r>
            <a:r>
              <a:rPr lang="en-US" altLang="zh-CN" sz="2800" dirty="0" err="1" smtClean="0">
                <a:latin typeface="Arial Rounded MT Bold" panose="020F0704030504030204" pitchFamily="34" charset="0"/>
              </a:rPr>
              <a:t>release_list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in 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ROB</a:t>
            </a:r>
            <a:endParaRPr lang="en-US" altLang="zh-CN" sz="28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Change logic </a:t>
            </a:r>
            <a:r>
              <a:rPr lang="en-US" altLang="zh-CN" sz="5400" b="1" dirty="0" err="1" smtClean="0">
                <a:latin typeface="Arial Rounded MT Bold" panose="020F0704030504030204" pitchFamily="34" charset="0"/>
              </a:rPr>
              <a:t>reg</a:t>
            </a:r>
            <a:r>
              <a:rPr lang="en-US" altLang="zh-CN" sz="5400" b="1" dirty="0" smtClean="0">
                <a:latin typeface="Arial Rounded MT Bold" panose="020F0704030504030204" pitchFamily="34" charset="0"/>
              </a:rPr>
              <a:t> to </a:t>
            </a:r>
            <a:r>
              <a:rPr lang="en-US" altLang="zh-CN" sz="5400" b="1" dirty="0" err="1">
                <a:latin typeface="Arial Rounded MT Bold" panose="020F0704030504030204" pitchFamily="34" charset="0"/>
              </a:rPr>
              <a:t>p</a:t>
            </a:r>
            <a:r>
              <a:rPr lang="en-US" altLang="zh-CN" sz="5400" b="1" dirty="0" err="1" smtClean="0">
                <a:latin typeface="Arial Rounded MT Bold" panose="020F0704030504030204" pitchFamily="34" charset="0"/>
              </a:rPr>
              <a:t>hy</a:t>
            </a:r>
            <a:r>
              <a:rPr lang="en-US" altLang="zh-CN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altLang="zh-CN" sz="5400" b="1" dirty="0" err="1" smtClean="0">
                <a:latin typeface="Arial Rounded MT Bold" panose="020F0704030504030204" pitchFamily="34" charset="0"/>
              </a:rPr>
              <a:t>reg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61030" y="2480531"/>
            <a:ext cx="10515600" cy="61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 $r3, $r2, $r1      #assembly instruction</a:t>
            </a:r>
            <a:endParaRPr lang="en-US" altLang="zh-CN" sz="2800" dirty="0">
              <a:latin typeface="Arial Rounded MT Bold" panose="020F0704030504030204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63302" y="3833939"/>
            <a:ext cx="10515600" cy="61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add  R3, R2, R1         #actual operation</a:t>
            </a:r>
            <a:endParaRPr lang="en-US" altLang="zh-CN" sz="2800" dirty="0">
              <a:latin typeface="Arial Rounded MT Bold" panose="020F0704030504030204" pitchFamily="3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347415" y="3002508"/>
            <a:ext cx="245660" cy="655092"/>
          </a:xfrm>
          <a:prstGeom prst="downArrow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600597" y="6383645"/>
            <a:ext cx="353704" cy="365125"/>
          </a:xfrm>
        </p:spPr>
        <p:txBody>
          <a:bodyPr/>
          <a:lstStyle/>
          <a:p>
            <a:fld id="{FF1FC935-B30F-48A9-A9DC-B0391FE854B9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38483"/>
            <a:ext cx="9144000" cy="971479"/>
          </a:xfrm>
        </p:spPr>
        <p:txBody>
          <a:bodyPr/>
          <a:lstStyle/>
          <a:p>
            <a:r>
              <a:rPr lang="en-US" altLang="zh-CN" dirty="0" smtClean="0">
                <a:latin typeface="Arial Rounded MT Bold" panose="020F0704030504030204" pitchFamily="34" charset="0"/>
              </a:rPr>
              <a:t>Why need to rename?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600597" y="6383645"/>
            <a:ext cx="353704" cy="365125"/>
          </a:xfrm>
        </p:spPr>
        <p:txBody>
          <a:bodyPr/>
          <a:lstStyle/>
          <a:p>
            <a:fld id="{E62B5D24-5E18-453A-9FB1-40414E0C6978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5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Scalar Structure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600597" y="6383645"/>
            <a:ext cx="353704" cy="365125"/>
          </a:xfrm>
        </p:spPr>
        <p:txBody>
          <a:bodyPr/>
          <a:lstStyle/>
          <a:p>
            <a:fld id="{5AF3A536-E02D-4219-8364-01693CAEB08F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6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68" y="1366474"/>
            <a:ext cx="9870063" cy="47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Data Hazard in Scalar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600597" y="6383645"/>
            <a:ext cx="353704" cy="365125"/>
          </a:xfrm>
        </p:spPr>
        <p:txBody>
          <a:bodyPr/>
          <a:lstStyle/>
          <a:p>
            <a:fld id="{5AF3A536-E02D-4219-8364-01693CAEB08F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7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</a:t>
            </a:r>
            <a:r>
              <a:rPr lang="en-US" altLang="zh-CN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$r3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, $r2, $r1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5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$r4, $r5, </a:t>
            </a:r>
            <a:r>
              <a:rPr lang="en-US" altLang="zh-CN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$r3           #hazard on $r3, RAW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$r5, $r2, $r1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  <a:buClr>
                <a:schemeClr val="accent6"/>
              </a:buClr>
              <a:buSzPct val="80000"/>
            </a:pPr>
            <a:r>
              <a:rPr lang="en-US" altLang="zh-CN" sz="2800" dirty="0">
                <a:latin typeface="Arial Rounded MT Bold" panose="020F0704030504030204" pitchFamily="34" charset="0"/>
              </a:rPr>
              <a:t>a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dd $r5, $r6, $r7</a:t>
            </a:r>
          </a:p>
        </p:txBody>
      </p:sp>
    </p:spTree>
    <p:extLst>
      <p:ext uri="{BB962C8B-B14F-4D97-AF65-F5344CB8AC3E}">
        <p14:creationId xmlns:p14="http://schemas.microsoft.com/office/powerpoint/2010/main" val="33596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Superscalar Structure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600597" y="6383645"/>
            <a:ext cx="353704" cy="365125"/>
          </a:xfrm>
        </p:spPr>
        <p:txBody>
          <a:bodyPr/>
          <a:lstStyle/>
          <a:p>
            <a:fld id="{DB6A1062-A9EC-4671-A560-9153D50A4571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8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69" y="1267946"/>
            <a:ext cx="8955462" cy="51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515600" cy="97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 smtClean="0">
                <a:latin typeface="Arial Rounded MT Bold" panose="020F0704030504030204" pitchFamily="34" charset="0"/>
              </a:rPr>
              <a:t>Superscalar Features</a:t>
            </a:r>
            <a:endParaRPr lang="zh-CN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702608"/>
            <a:ext cx="10515600" cy="4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800"/>
              </a:spcBef>
              <a:spcAft>
                <a:spcPts val="1800"/>
              </a:spcAft>
              <a:buClr>
                <a:srgbClr val="FFC000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Parallel Pipeline: initial the processing of multiple instructions in every machine cycle</a:t>
            </a:r>
          </a:p>
          <a:p>
            <a:pPr marL="342900" indent="-342900" algn="l">
              <a:spcBef>
                <a:spcPts val="1800"/>
              </a:spcBef>
              <a:spcAft>
                <a:spcPts val="180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Diversified Pipeline: employing multiple and heterogeneous functional units</a:t>
            </a:r>
          </a:p>
          <a:p>
            <a:pPr marL="342900" indent="-342900" algn="l">
              <a:spcBef>
                <a:spcPts val="1800"/>
              </a:spcBef>
              <a:spcAft>
                <a:spcPts val="180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Arial Rounded MT Bold" panose="020F0704030504030204" pitchFamily="34" charset="0"/>
              </a:rPr>
              <a:t>Dynamic Pipeline: instructions issue and execution out of order</a:t>
            </a:r>
            <a:r>
              <a:rPr lang="en-US" altLang="zh-CN" sz="2800" dirty="0">
                <a:latin typeface="Arial Rounded MT Bold" panose="020F0704030504030204" pitchFamily="34" charset="0"/>
              </a:rPr>
              <a:t>.</a:t>
            </a:r>
            <a:r>
              <a:rPr lang="en-US" altLang="zh-CN" sz="2800" dirty="0" smtClean="0">
                <a:latin typeface="Arial Rounded MT Bold" panose="020F0704030504030204" pitchFamily="34" charset="0"/>
              </a:rPr>
              <a:t> Execution sequence is defined as the run-time checking for availability of data and resources, not as program order.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600597" y="6383645"/>
            <a:ext cx="353704" cy="365125"/>
          </a:xfrm>
        </p:spPr>
        <p:txBody>
          <a:bodyPr/>
          <a:lstStyle/>
          <a:p>
            <a:fld id="{71AB7E18-1F76-4E38-B57F-F71253D8D995}" type="slidenum">
              <a:rPr lang="zh-CN" altLang="en-US" sz="1400" b="1">
                <a:solidFill>
                  <a:srgbClr val="FFC000"/>
                </a:solidFill>
                <a:latin typeface="Arial Rounded MT Bold" panose="020F0704030504030204" pitchFamily="34" charset="0"/>
              </a:rPr>
              <a:t>9</a:t>
            </a:fld>
            <a:endParaRPr lang="zh-CN" altLang="en-US" sz="14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1175</Words>
  <Application>Microsoft Office PowerPoint</Application>
  <PresentationFormat>宽屏</PresentationFormat>
  <Paragraphs>193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Arial</vt:lpstr>
      <vt:lpstr>Arial Rounded MT Bold</vt:lpstr>
      <vt:lpstr>Calibri</vt:lpstr>
      <vt:lpstr>Calibri Light</vt:lpstr>
      <vt:lpstr>Wingdings</vt:lpstr>
      <vt:lpstr>Office 主题</vt:lpstr>
      <vt:lpstr>About Rename</vt:lpstr>
      <vt:lpstr>PowerPoint 演示文稿</vt:lpstr>
      <vt:lpstr>What is rename?</vt:lpstr>
      <vt:lpstr>PowerPoint 演示文稿</vt:lpstr>
      <vt:lpstr>Why need to rename?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rename?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other matter we need to deal?</vt:lpstr>
      <vt:lpstr>PowerPoint 演示文稿</vt:lpstr>
      <vt:lpstr>PowerPoint 演示文稿</vt:lpstr>
      <vt:lpstr>Which method can we choose?</vt:lpstr>
      <vt:lpstr>PowerPoint 演示文稿</vt:lpstr>
      <vt:lpstr>PowerPoint 演示文稿</vt:lpstr>
      <vt:lpstr>Bingo!!!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Rename</dc:title>
  <dc:creator>YT</dc:creator>
  <cp:lastModifiedBy>YT</cp:lastModifiedBy>
  <cp:revision>145</cp:revision>
  <dcterms:created xsi:type="dcterms:W3CDTF">2017-06-10T08:17:25Z</dcterms:created>
  <dcterms:modified xsi:type="dcterms:W3CDTF">2017-06-17T05:38:16Z</dcterms:modified>
</cp:coreProperties>
</file>