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5" r:id="rId9"/>
    <p:sldId id="266" r:id="rId10"/>
    <p:sldId id="267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Lewis" initials="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31D2C-15A1-4A7B-BAE1-DC1AD4308C10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FFDB1-1E92-408F-A84F-5BF6A79B7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FFDB1-1E92-408F-A84F-5BF6A79B78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2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Integer Data Types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11" y="2133600"/>
            <a:ext cx="582820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IDENTIFIER </a:t>
            </a:r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Variable Names</a:t>
            </a:r>
          </a:p>
          <a:p>
            <a:pPr lvl="1"/>
            <a:r>
              <a:rPr lang="en-US" dirty="0" smtClean="0"/>
              <a:t>All lowercase</a:t>
            </a:r>
          </a:p>
          <a:p>
            <a:pPr lvl="1"/>
            <a:r>
              <a:rPr lang="en-US" dirty="0" smtClean="0"/>
              <a:t>Append digits to indicate size in bits</a:t>
            </a:r>
          </a:p>
          <a:p>
            <a:pPr lvl="1"/>
            <a:r>
              <a:rPr lang="en-US" dirty="0" smtClean="0"/>
              <a:t>Prefix with ‘s’ for signed, ‘u’ for unsigned</a:t>
            </a:r>
          </a:p>
          <a:p>
            <a:r>
              <a:rPr lang="en-US" b="1" dirty="0" smtClean="0"/>
              <a:t>Function Names</a:t>
            </a:r>
          </a:p>
          <a:p>
            <a:pPr lvl="1"/>
            <a:r>
              <a:rPr lang="en-US" dirty="0" smtClean="0"/>
              <a:t>Capitalize 1</a:t>
            </a:r>
            <a:r>
              <a:rPr lang="en-US" baseline="30000" dirty="0" smtClean="0"/>
              <a:t>st</a:t>
            </a:r>
            <a:r>
              <a:rPr lang="en-US" dirty="0" smtClean="0"/>
              <a:t> letter of each word</a:t>
            </a:r>
          </a:p>
          <a:p>
            <a:r>
              <a:rPr lang="en-US" b="1" dirty="0" smtClean="0"/>
              <a:t>Macros and Symbolic Constants</a:t>
            </a:r>
          </a:p>
          <a:p>
            <a:pPr lvl="1"/>
            <a:r>
              <a:rPr lang="en-US" dirty="0" smtClean="0"/>
              <a:t>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/>
              <a:t>YOU SHOULD LEARN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To create system software for new processors:</a:t>
            </a:r>
          </a:p>
          <a:p>
            <a:pPr lvl="1"/>
            <a:r>
              <a:rPr lang="en-US" dirty="0" smtClean="0"/>
              <a:t>Compilers, Optimizers, Assemblers, Linkers, Device Drivers.</a:t>
            </a:r>
          </a:p>
          <a:p>
            <a:r>
              <a:rPr lang="en-US" b="1" dirty="0" smtClean="0"/>
              <a:t>To better understand the limitations of fundamental data types:</a:t>
            </a:r>
          </a:p>
          <a:p>
            <a:pPr lvl="1"/>
            <a:r>
              <a:rPr lang="en-US" dirty="0"/>
              <a:t>Precision, Range</a:t>
            </a:r>
            <a:r>
              <a:rPr lang="en-US" dirty="0" smtClean="0"/>
              <a:t>, Overflow, Representation Error</a:t>
            </a:r>
            <a:endParaRPr lang="en-US" dirty="0"/>
          </a:p>
          <a:p>
            <a:r>
              <a:rPr lang="en-US" b="1" dirty="0" smtClean="0"/>
              <a:t>To better understand high level languages:</a:t>
            </a:r>
          </a:p>
          <a:p>
            <a:pPr lvl="1"/>
            <a:r>
              <a:rPr lang="en-US" dirty="0" smtClean="0"/>
              <a:t>Visualizing pass-by-value, pass-by-reference, recursion, pointers, and writing code to take advantage of memory hierarchies based on </a:t>
            </a:r>
            <a:br>
              <a:rPr lang="en-US" dirty="0" smtClean="0"/>
            </a:br>
            <a:r>
              <a:rPr lang="en-US" dirty="0" smtClean="0"/>
              <a:t>locality of reference</a:t>
            </a:r>
          </a:p>
        </p:txBody>
      </p:sp>
    </p:spTree>
    <p:extLst>
      <p:ext uri="{BB962C8B-B14F-4D97-AF65-F5344CB8AC3E}">
        <p14:creationId xmlns:p14="http://schemas.microsoft.com/office/powerpoint/2010/main" val="192051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ASSEMBLY IS NEEDED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To optimize performance:</a:t>
            </a:r>
          </a:p>
          <a:p>
            <a:pPr lvl="1"/>
            <a:r>
              <a:rPr lang="en-US" dirty="0" smtClean="0"/>
              <a:t>Implementing code fragments that account for most of the execution time.</a:t>
            </a:r>
          </a:p>
          <a:p>
            <a:pPr lvl="1"/>
            <a:r>
              <a:rPr lang="en-US" dirty="0" smtClean="0"/>
              <a:t>Using fixed-point arithmetic when the processor has no floating-point instructions</a:t>
            </a:r>
          </a:p>
          <a:p>
            <a:r>
              <a:rPr lang="en-US" b="1" dirty="0" smtClean="0"/>
              <a:t>For code not easily implemented in a high-level language:</a:t>
            </a:r>
          </a:p>
          <a:p>
            <a:pPr lvl="1"/>
            <a:r>
              <a:rPr lang="en-US" dirty="0" smtClean="0"/>
              <a:t>Reversing the order of bits and bytes</a:t>
            </a:r>
          </a:p>
          <a:p>
            <a:r>
              <a:rPr lang="en-US" b="1" dirty="0" smtClean="0"/>
              <a:t>Low-level access to hardware resources:</a:t>
            </a:r>
          </a:p>
          <a:p>
            <a:pPr lvl="1"/>
            <a:r>
              <a:rPr lang="en-US" dirty="0" smtClean="0"/>
              <a:t>Device drivers, interrupt routines.</a:t>
            </a:r>
          </a:p>
          <a:p>
            <a:r>
              <a:rPr lang="en-US" b="1" dirty="0" smtClean="0"/>
              <a:t>Reverse engineering to understand and </a:t>
            </a:r>
            <a:r>
              <a:rPr lang="en-US" b="1" smtClean="0"/>
              <a:t>eradicate malware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7776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COMPONENTS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064901" y="1447800"/>
            <a:ext cx="3534548" cy="1900818"/>
            <a:chOff x="4607313" y="1519818"/>
            <a:chExt cx="3534548" cy="1900818"/>
          </a:xfrm>
        </p:grpSpPr>
        <p:grpSp>
          <p:nvGrpSpPr>
            <p:cNvPr id="11" name="Group 10"/>
            <p:cNvGrpSpPr/>
            <p:nvPr/>
          </p:nvGrpSpPr>
          <p:grpSpPr>
            <a:xfrm>
              <a:off x="4607313" y="1519818"/>
              <a:ext cx="3534548" cy="1900818"/>
              <a:chOff x="3733800" y="1985382"/>
              <a:chExt cx="3534548" cy="190081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733800" y="2133600"/>
                <a:ext cx="3534548" cy="1752600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0" name="Picture 6" descr="http://static.acer.com/up/Resource/Acer/Accessories/20121002/Memory-sku-mai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3898" y="1985382"/>
                <a:ext cx="3404450" cy="1900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5797449" y="2724834"/>
              <a:ext cx="22869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Main Memory</a:t>
              </a:r>
            </a:p>
            <a:p>
              <a:pPr algn="r"/>
              <a:r>
                <a:rPr lang="en-US" dirty="0" smtClean="0"/>
                <a:t>(1 GB = 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bytes)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083486" y="3895494"/>
            <a:ext cx="3527114" cy="2377068"/>
            <a:chOff x="4625898" y="3971693"/>
            <a:chExt cx="3527114" cy="2377068"/>
          </a:xfrm>
        </p:grpSpPr>
        <p:grpSp>
          <p:nvGrpSpPr>
            <p:cNvPr id="12" name="Group 11"/>
            <p:cNvGrpSpPr/>
            <p:nvPr/>
          </p:nvGrpSpPr>
          <p:grpSpPr>
            <a:xfrm>
              <a:off x="4625898" y="3971693"/>
              <a:ext cx="3527114" cy="2377068"/>
              <a:chOff x="3741234" y="4114800"/>
              <a:chExt cx="3527114" cy="237706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741234" y="4114800"/>
                <a:ext cx="3527114" cy="2377068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Picture 4" descr="http://www.clipartkid.com/images/109/hard-disk-drive-by-keistutis-WzRXPO-clipar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4140355"/>
                <a:ext cx="307340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827929" y="5655967"/>
              <a:ext cx="2253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Disk Drive</a:t>
              </a:r>
            </a:p>
            <a:p>
              <a:pPr algn="r"/>
              <a:r>
                <a:rPr lang="en-US" dirty="0" smtClean="0"/>
                <a:t>(1 TB = 10</a:t>
              </a:r>
              <a:r>
                <a:rPr lang="en-US" baseline="30000" dirty="0" smtClean="0"/>
                <a:t>12</a:t>
              </a:r>
              <a:r>
                <a:rPr lang="en-US" dirty="0" smtClean="0"/>
                <a:t> bytes)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66800" y="1575807"/>
            <a:ext cx="3087820" cy="4965054"/>
            <a:chOff x="461057" y="1568373"/>
            <a:chExt cx="3087820" cy="4965054"/>
          </a:xfrm>
        </p:grpSpPr>
        <p:grpSp>
          <p:nvGrpSpPr>
            <p:cNvPr id="18" name="Group 17"/>
            <p:cNvGrpSpPr/>
            <p:nvPr/>
          </p:nvGrpSpPr>
          <p:grpSpPr>
            <a:xfrm>
              <a:off x="785046" y="1568373"/>
              <a:ext cx="2362200" cy="4886441"/>
              <a:chOff x="785046" y="1568373"/>
              <a:chExt cx="2362200" cy="488644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85046" y="1568373"/>
                <a:ext cx="2362200" cy="3308428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62211" y="1796972"/>
                <a:ext cx="2007870" cy="7938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Registers</a:t>
                </a:r>
              </a:p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</a:rPr>
                  <a:t>(16 x 32-bits)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62211" y="2743200"/>
                <a:ext cx="2007870" cy="879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Arithmetic and Logic Unit (ALU)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62211" y="3810000"/>
                <a:ext cx="2007870" cy="879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Control Unit</a:t>
                </a:r>
                <a:endParaRPr lang="en-US" dirty="0"/>
              </a:p>
            </p:txBody>
          </p:sp>
          <p:pic>
            <p:nvPicPr>
              <p:cNvPr id="1032" name="Picture 8" descr="http://2.bp.blogspot.com/OwtdFn43P2XoKMdGvR8Six-Kd6SO18VP7_Iay5rQNEF2zXKguqN2Wa7U3n2QNeN9wQ=w30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381" y="4283114"/>
                <a:ext cx="2171700" cy="2171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461057" y="6164095"/>
              <a:ext cx="308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Central Processing Unit (CPU)</a:t>
              </a:r>
              <a:endParaRPr lang="en-US" dirty="0"/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3659717" y="2209800"/>
            <a:ext cx="1535282" cy="3048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0800000">
            <a:off x="3637413" y="1844828"/>
            <a:ext cx="1557585" cy="3048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6102637" y="3276601"/>
            <a:ext cx="304800" cy="685800"/>
          </a:xfrm>
          <a:prstGeom prst="down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0800000">
            <a:off x="5623258" y="3276601"/>
            <a:ext cx="304800" cy="685800"/>
          </a:xfrm>
          <a:prstGeom prst="down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70" y="2487371"/>
            <a:ext cx="133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nanoseconds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smtClean="0">
                <a:solidFill>
                  <a:srgbClr val="FF0000"/>
                </a:solidFill>
              </a:rPr>
              <a:t>10</a:t>
            </a:r>
            <a:r>
              <a:rPr lang="en-US" sz="1600" baseline="30000" dirty="0" smtClean="0">
                <a:solidFill>
                  <a:srgbClr val="FF0000"/>
                </a:solidFill>
              </a:rPr>
              <a:t>-9</a:t>
            </a:r>
            <a:r>
              <a:rPr lang="en-US" sz="1600" dirty="0" smtClean="0">
                <a:solidFill>
                  <a:srgbClr val="FF0000"/>
                </a:solidFill>
              </a:rPr>
              <a:t> sec)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11666" y="2514600"/>
            <a:ext cx="200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microseconds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smtClean="0">
                <a:solidFill>
                  <a:srgbClr val="FF0000"/>
                </a:solidFill>
              </a:rPr>
              <a:t>10</a:t>
            </a:r>
            <a:r>
              <a:rPr lang="en-US" sz="1600" baseline="30000" dirty="0" smtClean="0">
                <a:solidFill>
                  <a:srgbClr val="FF0000"/>
                </a:solidFill>
              </a:rPr>
              <a:t>-6</a:t>
            </a:r>
            <a:r>
              <a:rPr lang="en-US" sz="1600" dirty="0" smtClean="0">
                <a:solidFill>
                  <a:srgbClr val="FF0000"/>
                </a:solidFill>
              </a:rPr>
              <a:t> sec)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02637" y="3354952"/>
            <a:ext cx="1881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milliseconds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(10</a:t>
            </a:r>
            <a:r>
              <a:rPr lang="en-US" sz="1600" baseline="30000" dirty="0" smtClean="0">
                <a:solidFill>
                  <a:srgbClr val="FF0000"/>
                </a:solidFill>
              </a:rPr>
              <a:t>-3</a:t>
            </a:r>
            <a:r>
              <a:rPr lang="en-US" sz="1600" dirty="0" smtClean="0">
                <a:solidFill>
                  <a:srgbClr val="FF0000"/>
                </a:solidFill>
              </a:rPr>
              <a:t> sec)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2286000" y="2544336"/>
            <a:ext cx="285889" cy="351264"/>
          </a:xfrm>
          <a:prstGeom prst="down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0800000">
            <a:off x="2619180" y="2505438"/>
            <a:ext cx="285889" cy="351264"/>
          </a:xfrm>
          <a:prstGeom prst="down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Radix</a:t>
            </a:r>
          </a:p>
          <a:p>
            <a:pPr lvl="1"/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Octal</a:t>
            </a:r>
          </a:p>
          <a:p>
            <a:pPr lvl="1"/>
            <a:r>
              <a:rPr lang="en-US" dirty="0" smtClean="0"/>
              <a:t>Hexadecimal</a:t>
            </a:r>
            <a:endParaRPr lang="en-US" dirty="0"/>
          </a:p>
          <a:p>
            <a:r>
              <a:rPr lang="en-US" dirty="0" smtClean="0"/>
              <a:t>Bit (</a:t>
            </a:r>
            <a:r>
              <a:rPr lang="en-US" u="sng" dirty="0" smtClean="0"/>
              <a:t>B</a:t>
            </a:r>
            <a:r>
              <a:rPr lang="en-US" dirty="0" smtClean="0"/>
              <a:t>inary Dig</a:t>
            </a:r>
            <a:r>
              <a:rPr lang="en-US" u="sng" dirty="0" smtClean="0"/>
              <a:t>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Byte</a:t>
            </a:r>
          </a:p>
          <a:p>
            <a:r>
              <a:rPr lang="en-US" dirty="0"/>
              <a:t>W</a:t>
            </a:r>
            <a:r>
              <a:rPr lang="en-US" dirty="0" smtClean="0"/>
              <a:t>ord</a:t>
            </a:r>
          </a:p>
          <a:p>
            <a:pPr lvl="1"/>
            <a:r>
              <a:rPr lang="en-US" dirty="0" smtClean="0"/>
              <a:t>Half-Word</a:t>
            </a:r>
          </a:p>
          <a:p>
            <a:pPr lvl="1"/>
            <a:r>
              <a:rPr lang="en-US" dirty="0" smtClean="0"/>
              <a:t>Double-Word</a:t>
            </a:r>
          </a:p>
          <a:p>
            <a:r>
              <a:rPr lang="en-US" dirty="0" smtClean="0"/>
              <a:t>Representation/Interpretation</a:t>
            </a:r>
          </a:p>
          <a:p>
            <a:r>
              <a:rPr lang="en-US" dirty="0" smtClean="0"/>
              <a:t>Range</a:t>
            </a:r>
            <a:endParaRPr lang="en-US" dirty="0"/>
          </a:p>
          <a:p>
            <a:pPr lvl="1"/>
            <a:r>
              <a:rPr lang="en-US" dirty="0"/>
              <a:t>Overflow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Resolution/Precision</a:t>
            </a:r>
          </a:p>
          <a:p>
            <a:r>
              <a:rPr lang="en-US" dirty="0" smtClean="0"/>
              <a:t>Unsigned</a:t>
            </a:r>
            <a:endParaRPr lang="en-US" dirty="0"/>
          </a:p>
          <a:p>
            <a:r>
              <a:rPr lang="en-US" dirty="0"/>
              <a:t>Signed</a:t>
            </a:r>
          </a:p>
          <a:p>
            <a:pPr lvl="1"/>
            <a:r>
              <a:rPr lang="en-US" dirty="0"/>
              <a:t>2’s complement</a:t>
            </a:r>
          </a:p>
          <a:p>
            <a:pPr lvl="1"/>
            <a:r>
              <a:rPr lang="en-US" dirty="0"/>
              <a:t>Sign Plus Magnitude</a:t>
            </a:r>
          </a:p>
          <a:p>
            <a:r>
              <a:rPr lang="en-US" dirty="0"/>
              <a:t>Memory</a:t>
            </a:r>
          </a:p>
          <a:p>
            <a:pPr lvl="1"/>
            <a:r>
              <a:rPr lang="en-US" dirty="0" smtClean="0"/>
              <a:t>Address</a:t>
            </a:r>
          </a:p>
          <a:p>
            <a:r>
              <a:rPr lang="en-US" dirty="0" smtClean="0"/>
              <a:t>Register</a:t>
            </a:r>
          </a:p>
          <a:p>
            <a:r>
              <a:rPr lang="en-US" dirty="0"/>
              <a:t>Opcode</a:t>
            </a:r>
          </a:p>
          <a:p>
            <a:r>
              <a:rPr lang="en-US" dirty="0" smtClean="0"/>
              <a:t>Immediate Constant</a:t>
            </a:r>
          </a:p>
          <a:p>
            <a:r>
              <a:rPr lang="en-US" dirty="0" smtClean="0"/>
              <a:t>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ASSEMBLY LANGUAGE LOOKS </a:t>
            </a:r>
            <a:r>
              <a:rPr lang="en-US" dirty="0" smtClean="0"/>
              <a:t>LIKE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934200" cy="4651783"/>
          </a:xfrm>
        </p:spPr>
      </p:pic>
      <p:sp>
        <p:nvSpPr>
          <p:cNvPr id="5" name="Right Brace 4"/>
          <p:cNvSpPr/>
          <p:nvPr/>
        </p:nvSpPr>
        <p:spPr>
          <a:xfrm>
            <a:off x="5181600" y="1828800"/>
            <a:ext cx="457200" cy="1295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2209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Assembler directives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7924800" y="3278391"/>
            <a:ext cx="457200" cy="98880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7778234" y="354776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Comment lines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7239000" y="4876800"/>
            <a:ext cx="304800" cy="6096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69161" y="4811483"/>
            <a:ext cx="1322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Executable Instructions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981" y="4235245"/>
            <a:ext cx="8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1"/>
                </a:solidFill>
              </a:rPr>
              <a:t>Label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17639" y="4604577"/>
            <a:ext cx="506361" cy="34842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9000" y="58306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Instruction Operands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267200" y="5334001"/>
            <a:ext cx="13519" cy="39469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81600" y="59846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Comments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867400" y="5547350"/>
            <a:ext cx="13519" cy="39625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1110" y="5641113"/>
            <a:ext cx="183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Instruction Mnemonic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("</a:t>
            </a:r>
            <a:r>
              <a:rPr lang="en-US" b="1" dirty="0" err="1" smtClean="0">
                <a:solidFill>
                  <a:schemeClr val="accent1"/>
                </a:solidFill>
              </a:rPr>
              <a:t>OpCode</a:t>
            </a:r>
            <a:r>
              <a:rPr lang="en-US" b="1" dirty="0" smtClean="0">
                <a:solidFill>
                  <a:schemeClr val="accent1"/>
                </a:solidFill>
              </a:rPr>
              <a:t>")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107791" y="5457814"/>
            <a:ext cx="256867" cy="28766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352368" y="1828800"/>
            <a:ext cx="2829232" cy="133642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52368" y="4366017"/>
            <a:ext cx="2829232" cy="51078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52368" y="5585812"/>
            <a:ext cx="2829232" cy="51078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43000" y="3267199"/>
            <a:ext cx="6858000" cy="105779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43000" y="4951307"/>
            <a:ext cx="6096000" cy="5224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08710" y="4949425"/>
            <a:ext cx="1329690" cy="296707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72690" y="4938682"/>
            <a:ext cx="727710" cy="535093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754570" y="4928291"/>
            <a:ext cx="1427029" cy="545484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0940" y="4955679"/>
            <a:ext cx="2048059" cy="541111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8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9" grpId="0"/>
      <p:bldP spid="10" grpId="0" animBg="1"/>
      <p:bldP spid="11" grpId="0"/>
      <p:bldP spid="12" grpId="0"/>
      <p:bldP spid="16" grpId="0"/>
      <p:bldP spid="20" grpId="0"/>
      <p:bldP spid="25" grpId="0"/>
      <p:bldP spid="3" grpId="0" animBg="1"/>
      <p:bldP spid="19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ASSEMBLERS WORK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52400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Pass 1: </a:t>
            </a:r>
            <a:r>
              <a:rPr lang="en-US" dirty="0" smtClean="0"/>
              <a:t>Source code is processed one line at a time, from beginning to end. A "Location Counter" keeps track of the memory address of each line and is used to enter each label and its memory address into a "Symbol Table".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3930403"/>
            <a:ext cx="3414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Pass 2: </a:t>
            </a:r>
            <a:r>
              <a:rPr lang="en-US" dirty="0" smtClean="0"/>
              <a:t>Source code is processed a second time, starting over at the beginning. Instruction mnemonics are replaced by their binary coded representation, using the symbol table to replace each label reference by its corresponding memory address.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1371600" y="1417638"/>
            <a:ext cx="164221" cy="71596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1313954"/>
            <a:ext cx="95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Original source 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3343870"/>
            <a:ext cx="145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Label addresses determined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1417778" y="3447554"/>
            <a:ext cx="164221" cy="71596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0198" y="5553670"/>
            <a:ext cx="145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Label references resolved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1417777" y="5657354"/>
            <a:ext cx="164221" cy="71596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3008705" y="3537312"/>
            <a:ext cx="376743" cy="33528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Assembler Pass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3008705" y="956037"/>
            <a:ext cx="376743" cy="33528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Assembler Pass 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31711"/>
              </p:ext>
            </p:extLst>
          </p:nvPr>
        </p:nvGraphicFramePr>
        <p:xfrm>
          <a:off x="3216129" y="3639402"/>
          <a:ext cx="165735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/>
                          </a:solidFill>
                        </a:rPr>
                        <a:t>Identifier</a:t>
                      </a:r>
                      <a:endParaRPr lang="en-US" sz="12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/>
                          </a:solidFill>
                        </a:rPr>
                        <a:t>Relative</a:t>
                      </a:r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</a:rPr>
                        <a:t> Address</a:t>
                      </a:r>
                      <a:endParaRPr lang="en-US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1234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4764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520677" y="1325384"/>
            <a:ext cx="1638300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L1:   LDRB	R0,x+1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x:    .byte	3,5,7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2578" y="3343030"/>
            <a:ext cx="1638299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1234  LDRB	R0,x+1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4764  .byte	3,5,7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01629" y="5570899"/>
            <a:ext cx="1885800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1234  LDRB	R0,[#4765]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4764  .byte	3,5,7</a:t>
            </a:r>
          </a:p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4952" y="3009654"/>
            <a:ext cx="1676401" cy="361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Location Counter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2195298" y="4490290"/>
            <a:ext cx="304800" cy="2700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2187426" y="3019184"/>
            <a:ext cx="304800" cy="2700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2187427" y="2247659"/>
            <a:ext cx="304800" cy="2700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2190728" y="5360070"/>
            <a:ext cx="304800" cy="2700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4254352" y="3352559"/>
            <a:ext cx="304800" cy="2700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4262227" y="2800110"/>
            <a:ext cx="304800" cy="2700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>
            <a:off x="3467077" y="2800110"/>
            <a:ext cx="304800" cy="2700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58977" y="3371604"/>
            <a:ext cx="117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Symbol Table</a:t>
            </a:r>
            <a:endParaRPr lang="en-US" sz="1400" b="1" i="1" dirty="0"/>
          </a:p>
        </p:txBody>
      </p:sp>
      <p:sp>
        <p:nvSpPr>
          <p:cNvPr id="29" name="Right Arrow 28"/>
          <p:cNvSpPr/>
          <p:nvPr/>
        </p:nvSpPr>
        <p:spPr>
          <a:xfrm rot="5400000">
            <a:off x="4254352" y="4815462"/>
            <a:ext cx="304800" cy="2700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6200000">
            <a:off x="3505177" y="4790835"/>
            <a:ext cx="304800" cy="2700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30770" y="3498225"/>
            <a:ext cx="450430" cy="60905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92389" y="5764260"/>
            <a:ext cx="412563" cy="17934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ENVIRONMENT</a:t>
            </a:r>
            <a:br>
              <a:rPr lang="en-US" dirty="0" smtClean="0"/>
            </a:br>
            <a:r>
              <a:rPr lang="en-US" sz="3600" i="1" dirty="0" smtClean="0"/>
              <a:t>STM32F429ZI Discovery Board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25" y="1829876"/>
            <a:ext cx="3200175" cy="452596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46" y="1829877"/>
            <a:ext cx="3199654" cy="4525963"/>
          </a:xfrm>
        </p:spPr>
      </p:pic>
      <p:sp>
        <p:nvSpPr>
          <p:cNvPr id="2" name="Line Callout 1 (No Border) 1"/>
          <p:cNvSpPr/>
          <p:nvPr/>
        </p:nvSpPr>
        <p:spPr>
          <a:xfrm>
            <a:off x="253698" y="4938254"/>
            <a:ext cx="1798375" cy="914400"/>
          </a:xfrm>
          <a:prstGeom prst="callout1">
            <a:avLst>
              <a:gd name="adj1" fmla="val 49933"/>
              <a:gd name="adj2" fmla="val 83518"/>
              <a:gd name="adj3" fmla="val -6698"/>
              <a:gd name="adj4" fmla="val 16943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ouch-sensitive color display</a:t>
            </a:r>
          </a:p>
          <a:p>
            <a:r>
              <a:rPr lang="en-US" dirty="0">
                <a:solidFill>
                  <a:schemeClr val="tx1"/>
                </a:solidFill>
              </a:rPr>
              <a:t>240x320 pixels</a:t>
            </a:r>
          </a:p>
        </p:txBody>
      </p:sp>
      <p:sp>
        <p:nvSpPr>
          <p:cNvPr id="9" name="Line Callout 1 (No Border) 8"/>
          <p:cNvSpPr/>
          <p:nvPr/>
        </p:nvSpPr>
        <p:spPr>
          <a:xfrm>
            <a:off x="7087757" y="2199207"/>
            <a:ext cx="2053785" cy="3285104"/>
          </a:xfrm>
          <a:prstGeom prst="callout1">
            <a:avLst>
              <a:gd name="adj1" fmla="val 56918"/>
              <a:gd name="adj2" fmla="val 2034"/>
              <a:gd name="adj3" fmla="val 66406"/>
              <a:gd name="adj4" fmla="val -605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ARM </a:t>
            </a:r>
            <a:r>
              <a:rPr lang="en-US" b="1" dirty="0" smtClean="0">
                <a:solidFill>
                  <a:schemeClr val="tx1"/>
                </a:solidFill>
              </a:rPr>
              <a:t>Cortex-M4F: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180 MHz 32-bit CPU 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2MB of flash memory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256KB RAM (variables)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3-axis Gyroscope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FPU &amp; DSP Instructions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CRC32 hardware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Line Callout 1 (No Border) 10"/>
          <p:cNvSpPr/>
          <p:nvPr/>
        </p:nvSpPr>
        <p:spPr>
          <a:xfrm>
            <a:off x="320327" y="2169347"/>
            <a:ext cx="1707165" cy="1035561"/>
          </a:xfrm>
          <a:prstGeom prst="callout1">
            <a:avLst>
              <a:gd name="adj1" fmla="val 57678"/>
              <a:gd name="adj2" fmla="val 85545"/>
              <a:gd name="adj3" fmla="val 15587"/>
              <a:gd name="adj4" fmla="val 17895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USB connector for power and downloading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Line Callout 1 (No Border) 11"/>
          <p:cNvSpPr/>
          <p:nvPr/>
        </p:nvSpPr>
        <p:spPr>
          <a:xfrm>
            <a:off x="7117254" y="5791200"/>
            <a:ext cx="1707165" cy="808603"/>
          </a:xfrm>
          <a:prstGeom prst="callout1">
            <a:avLst>
              <a:gd name="adj1" fmla="val 47933"/>
              <a:gd name="adj2" fmla="val 2610"/>
              <a:gd name="adj3" fmla="val 13536"/>
              <a:gd name="adj4" fmla="val -7684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USB connector for thumb drive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38700" y="1829877"/>
            <a:ext cx="190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Rear View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00748" y="1829875"/>
            <a:ext cx="190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Front View</a:t>
            </a:r>
            <a:endParaRPr lang="en-US" b="1" i="1" dirty="0"/>
          </a:p>
        </p:txBody>
      </p:sp>
      <p:sp>
        <p:nvSpPr>
          <p:cNvPr id="14" name="Line Callout 1 (No Border) 13"/>
          <p:cNvSpPr/>
          <p:nvPr/>
        </p:nvSpPr>
        <p:spPr>
          <a:xfrm>
            <a:off x="288372" y="3366935"/>
            <a:ext cx="1616628" cy="671665"/>
          </a:xfrm>
          <a:prstGeom prst="callout1">
            <a:avLst>
              <a:gd name="adj1" fmla="val 54325"/>
              <a:gd name="adj2" fmla="val 94466"/>
              <a:gd name="adj3" fmla="val -5298"/>
              <a:gd name="adj4" fmla="val 1624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Programmable push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266249" y="4113623"/>
            <a:ext cx="1616628" cy="671665"/>
          </a:xfrm>
          <a:prstGeom prst="callout1">
            <a:avLst>
              <a:gd name="adj1" fmla="val 54325"/>
              <a:gd name="adj2" fmla="val 94466"/>
              <a:gd name="adj3" fmla="val -107768"/>
              <a:gd name="adj4" fmla="val 2080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Reset button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58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Integer Data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33600"/>
            <a:ext cx="5664607" cy="3110564"/>
          </a:xfrm>
        </p:spPr>
      </p:pic>
    </p:spTree>
    <p:extLst>
      <p:ext uri="{BB962C8B-B14F-4D97-AF65-F5344CB8AC3E}">
        <p14:creationId xmlns:p14="http://schemas.microsoft.com/office/powerpoint/2010/main" val="8724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480</Words>
  <Application>Microsoft Office PowerPoint</Application>
  <PresentationFormat>On-screen Show (4:3)</PresentationFormat>
  <Paragraphs>127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Chapter 1</vt:lpstr>
      <vt:lpstr>WHY YOU SHOULD LEARN ASSEMBLY</vt:lpstr>
      <vt:lpstr>WHEN ASSEMBLY IS NEEDED </vt:lpstr>
      <vt:lpstr>COMPUTER COMPONENTS</vt:lpstr>
      <vt:lpstr>Terminology</vt:lpstr>
      <vt:lpstr>WHAT ASSEMBLY LANGUAGE LOOKS LIKE</vt:lpstr>
      <vt:lpstr>HOW ASSEMBLERS WORK </vt:lpstr>
      <vt:lpstr>HARDWARE ENVIRONMENT STM32F429ZI Discovery Board</vt:lpstr>
      <vt:lpstr>Signed Integer Data Types</vt:lpstr>
      <vt:lpstr>Unsigned Integer Data Types</vt:lpstr>
      <vt:lpstr>IDENTIFIER CONVENTIONS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</dc:title>
  <dc:creator>Dan Lewis</dc:creator>
  <cp:lastModifiedBy>Windows User</cp:lastModifiedBy>
  <cp:revision>36</cp:revision>
  <dcterms:created xsi:type="dcterms:W3CDTF">2006-08-16T00:00:00Z</dcterms:created>
  <dcterms:modified xsi:type="dcterms:W3CDTF">2017-04-03T15:27:10Z</dcterms:modified>
</cp:coreProperties>
</file>