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6"/>
  </p:notesMasterIdLst>
  <p:sldIdLst>
    <p:sldId id="256" r:id="rId2"/>
    <p:sldId id="279" r:id="rId3"/>
    <p:sldId id="278" r:id="rId4"/>
    <p:sldId id="257" r:id="rId5"/>
    <p:sldId id="258" r:id="rId6"/>
    <p:sldId id="291" r:id="rId7"/>
    <p:sldId id="290" r:id="rId8"/>
    <p:sldId id="259" r:id="rId9"/>
    <p:sldId id="292" r:id="rId10"/>
    <p:sldId id="311" r:id="rId11"/>
    <p:sldId id="280" r:id="rId12"/>
    <p:sldId id="267" r:id="rId13"/>
    <p:sldId id="268" r:id="rId14"/>
    <p:sldId id="260" r:id="rId15"/>
    <p:sldId id="269" r:id="rId16"/>
    <p:sldId id="293" r:id="rId17"/>
    <p:sldId id="305" r:id="rId18"/>
    <p:sldId id="307" r:id="rId19"/>
    <p:sldId id="309" r:id="rId20"/>
    <p:sldId id="308" r:id="rId21"/>
    <p:sldId id="310" r:id="rId22"/>
    <p:sldId id="306" r:id="rId23"/>
    <p:sldId id="270" r:id="rId24"/>
    <p:sldId id="294" r:id="rId25"/>
    <p:sldId id="312" r:id="rId26"/>
    <p:sldId id="325" r:id="rId27"/>
    <p:sldId id="324" r:id="rId28"/>
    <p:sldId id="316" r:id="rId29"/>
    <p:sldId id="317" r:id="rId30"/>
    <p:sldId id="318" r:id="rId31"/>
    <p:sldId id="281" r:id="rId32"/>
    <p:sldId id="289" r:id="rId33"/>
    <p:sldId id="296" r:id="rId34"/>
    <p:sldId id="271" r:id="rId35"/>
    <p:sldId id="283" r:id="rId36"/>
    <p:sldId id="282" r:id="rId37"/>
    <p:sldId id="286" r:id="rId38"/>
    <p:sldId id="284" r:id="rId39"/>
    <p:sldId id="285" r:id="rId40"/>
    <p:sldId id="273" r:id="rId41"/>
    <p:sldId id="287" r:id="rId42"/>
    <p:sldId id="288" r:id="rId43"/>
    <p:sldId id="323" r:id="rId44"/>
    <p:sldId id="321" r:id="rId45"/>
    <p:sldId id="322" r:id="rId46"/>
    <p:sldId id="295" r:id="rId47"/>
    <p:sldId id="297" r:id="rId48"/>
    <p:sldId id="298" r:id="rId49"/>
    <p:sldId id="301" r:id="rId50"/>
    <p:sldId id="275" r:id="rId51"/>
    <p:sldId id="304" r:id="rId52"/>
    <p:sldId id="303" r:id="rId53"/>
    <p:sldId id="276" r:id="rId54"/>
    <p:sldId id="302" r:id="rId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60" autoAdjust="0"/>
    <p:restoredTop sz="94660"/>
  </p:normalViewPr>
  <p:slideViewPr>
    <p:cSldViewPr snapToGrid="0">
      <p:cViewPr varScale="1">
        <p:scale>
          <a:sx n="59" d="100"/>
          <a:sy n="59" d="100"/>
        </p:scale>
        <p:origin x="1458" y="6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69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ADE59B0-EFE1-4D07-85F8-61809434DB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B8E17D4-95FB-404E-8950-A984BAE01B12}">
      <dgm:prSet/>
      <dgm:spPr>
        <a:noFill/>
        <a:ln>
          <a:noFill/>
        </a:ln>
      </dgm:spPr>
      <dgm:t>
        <a:bodyPr/>
        <a:lstStyle/>
        <a:p>
          <a:pPr rtl="0"/>
          <a:r>
            <a:rPr lang="en-US" b="1" i="1" dirty="0" smtClean="0">
              <a:solidFill>
                <a:srgbClr val="FF0000"/>
              </a:solidFill>
              <a:latin typeface="Times New Roman" panose="02020603050405020304" pitchFamily="18" charset="0"/>
              <a:cs typeface="Times New Roman" panose="02020603050405020304" pitchFamily="18" charset="0"/>
            </a:rPr>
            <a:t>The Q32 representation of 1.0 is 0000 0001 0000 0000</a:t>
          </a:r>
          <a:r>
            <a:rPr lang="en-US" b="1" i="1" baseline="-25000" dirty="0" smtClean="0">
              <a:solidFill>
                <a:srgbClr val="FF0000"/>
              </a:solidFill>
              <a:latin typeface="Times New Roman" panose="02020603050405020304" pitchFamily="18" charset="0"/>
              <a:cs typeface="Times New Roman" panose="02020603050405020304" pitchFamily="18" charset="0"/>
            </a:rPr>
            <a:t>16</a:t>
          </a:r>
          <a:endParaRPr lang="en-US" b="1" i="1" dirty="0">
            <a:solidFill>
              <a:srgbClr val="FF0000"/>
            </a:solidFill>
            <a:latin typeface="Times New Roman" panose="02020603050405020304" pitchFamily="18" charset="0"/>
            <a:cs typeface="Times New Roman" panose="02020603050405020304" pitchFamily="18" charset="0"/>
          </a:endParaRPr>
        </a:p>
      </dgm:t>
    </dgm:pt>
    <dgm:pt modelId="{307E34B0-3A1D-4751-9FB6-A032B801E1CC}" type="parTrans" cxnId="{D1E7F4DB-8590-419F-B85A-9B47DBCDF998}">
      <dgm:prSet/>
      <dgm:spPr/>
      <dgm:t>
        <a:bodyPr/>
        <a:lstStyle/>
        <a:p>
          <a:endParaRPr lang="en-US" b="1" i="1">
            <a:latin typeface="Times New Roman" panose="02020603050405020304" pitchFamily="18" charset="0"/>
            <a:cs typeface="Times New Roman" panose="02020603050405020304" pitchFamily="18" charset="0"/>
          </a:endParaRPr>
        </a:p>
      </dgm:t>
    </dgm:pt>
    <dgm:pt modelId="{B7D61193-E8FB-451A-A3DC-D6C88FD29DF2}" type="sibTrans" cxnId="{D1E7F4DB-8590-419F-B85A-9B47DBCDF998}">
      <dgm:prSet/>
      <dgm:spPr/>
      <dgm:t>
        <a:bodyPr/>
        <a:lstStyle/>
        <a:p>
          <a:endParaRPr lang="en-US" b="1" i="1">
            <a:latin typeface="Times New Roman" panose="02020603050405020304" pitchFamily="18" charset="0"/>
            <a:cs typeface="Times New Roman" panose="02020603050405020304" pitchFamily="18" charset="0"/>
          </a:endParaRPr>
        </a:p>
      </dgm:t>
    </dgm:pt>
    <dgm:pt modelId="{F527EF45-AD98-4115-9A2A-90656F49D12F}" type="pres">
      <dgm:prSet presAssocID="{0ADE59B0-EFE1-4D07-85F8-61809434DB17}" presName="linear" presStyleCnt="0">
        <dgm:presLayoutVars>
          <dgm:animLvl val="lvl"/>
          <dgm:resizeHandles val="exact"/>
        </dgm:presLayoutVars>
      </dgm:prSet>
      <dgm:spPr/>
      <dgm:t>
        <a:bodyPr/>
        <a:lstStyle/>
        <a:p>
          <a:endParaRPr lang="en-US"/>
        </a:p>
      </dgm:t>
    </dgm:pt>
    <dgm:pt modelId="{F6BEB937-745A-4C4E-A42A-9DFAE51A82D7}" type="pres">
      <dgm:prSet presAssocID="{EB8E17D4-95FB-404E-8950-A984BAE01B12}" presName="parentText" presStyleLbl="node1" presStyleIdx="0" presStyleCnt="1">
        <dgm:presLayoutVars>
          <dgm:chMax val="0"/>
          <dgm:bulletEnabled val="1"/>
        </dgm:presLayoutVars>
      </dgm:prSet>
      <dgm:spPr/>
      <dgm:t>
        <a:bodyPr/>
        <a:lstStyle/>
        <a:p>
          <a:endParaRPr lang="en-US"/>
        </a:p>
      </dgm:t>
    </dgm:pt>
  </dgm:ptLst>
  <dgm:cxnLst>
    <dgm:cxn modelId="{D1E7F4DB-8590-419F-B85A-9B47DBCDF998}" srcId="{0ADE59B0-EFE1-4D07-85F8-61809434DB17}" destId="{EB8E17D4-95FB-404E-8950-A984BAE01B12}" srcOrd="0" destOrd="0" parTransId="{307E34B0-3A1D-4751-9FB6-A032B801E1CC}" sibTransId="{B7D61193-E8FB-451A-A3DC-D6C88FD29DF2}"/>
    <dgm:cxn modelId="{CAE5C8AF-76A3-41DB-80BF-A0A86BCC23CB}" type="presOf" srcId="{0ADE59B0-EFE1-4D07-85F8-61809434DB17}" destId="{F527EF45-AD98-4115-9A2A-90656F49D12F}" srcOrd="0" destOrd="0" presId="urn:microsoft.com/office/officeart/2005/8/layout/vList2"/>
    <dgm:cxn modelId="{0F065E63-692A-43F1-A623-9DED276A95B5}" type="presOf" srcId="{EB8E17D4-95FB-404E-8950-A984BAE01B12}" destId="{F6BEB937-745A-4C4E-A42A-9DFAE51A82D7}" srcOrd="0" destOrd="0" presId="urn:microsoft.com/office/officeart/2005/8/layout/vList2"/>
    <dgm:cxn modelId="{FE2F896D-376B-4F9F-88BB-052BD0718CE1}" type="presParOf" srcId="{F527EF45-AD98-4115-9A2A-90656F49D12F}" destId="{F6BEB937-745A-4C4E-A42A-9DFAE51A82D7}" srcOrd="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ADE59B0-EFE1-4D07-85F8-61809434DB1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EB8E17D4-95FB-404E-8950-A984BAE01B12}">
      <dgm:prSet/>
      <dgm:spPr>
        <a:noFill/>
        <a:ln>
          <a:noFill/>
        </a:ln>
      </dgm:spPr>
      <dgm:t>
        <a:bodyPr/>
        <a:lstStyle/>
        <a:p>
          <a:pPr rtl="0"/>
          <a:r>
            <a:rPr lang="en-US" b="1" i="1" dirty="0" smtClean="0">
              <a:solidFill>
                <a:srgbClr val="FF0000"/>
              </a:solidFill>
              <a:latin typeface="Times New Roman" panose="02020603050405020304" pitchFamily="18" charset="0"/>
              <a:cs typeface="Times New Roman" panose="02020603050405020304" pitchFamily="18" charset="0"/>
            </a:rPr>
            <a:t>"5" is the number of fractional digits to print.</a:t>
          </a:r>
          <a:endParaRPr lang="en-US" b="1" i="1" dirty="0">
            <a:solidFill>
              <a:srgbClr val="FF0000"/>
            </a:solidFill>
            <a:latin typeface="Times New Roman" panose="02020603050405020304" pitchFamily="18" charset="0"/>
            <a:cs typeface="Times New Roman" panose="02020603050405020304" pitchFamily="18" charset="0"/>
          </a:endParaRPr>
        </a:p>
      </dgm:t>
    </dgm:pt>
    <dgm:pt modelId="{307E34B0-3A1D-4751-9FB6-A032B801E1CC}" type="parTrans" cxnId="{D1E7F4DB-8590-419F-B85A-9B47DBCDF998}">
      <dgm:prSet/>
      <dgm:spPr/>
      <dgm:t>
        <a:bodyPr/>
        <a:lstStyle/>
        <a:p>
          <a:endParaRPr lang="en-US" b="1" i="1">
            <a:latin typeface="Times New Roman" panose="02020603050405020304" pitchFamily="18" charset="0"/>
            <a:cs typeface="Times New Roman" panose="02020603050405020304" pitchFamily="18" charset="0"/>
          </a:endParaRPr>
        </a:p>
      </dgm:t>
    </dgm:pt>
    <dgm:pt modelId="{B7D61193-E8FB-451A-A3DC-D6C88FD29DF2}" type="sibTrans" cxnId="{D1E7F4DB-8590-419F-B85A-9B47DBCDF998}">
      <dgm:prSet/>
      <dgm:spPr/>
      <dgm:t>
        <a:bodyPr/>
        <a:lstStyle/>
        <a:p>
          <a:endParaRPr lang="en-US" b="1" i="1">
            <a:latin typeface="Times New Roman" panose="02020603050405020304" pitchFamily="18" charset="0"/>
            <a:cs typeface="Times New Roman" panose="02020603050405020304" pitchFamily="18" charset="0"/>
          </a:endParaRPr>
        </a:p>
      </dgm:t>
    </dgm:pt>
    <dgm:pt modelId="{F527EF45-AD98-4115-9A2A-90656F49D12F}" type="pres">
      <dgm:prSet presAssocID="{0ADE59B0-EFE1-4D07-85F8-61809434DB17}" presName="linear" presStyleCnt="0">
        <dgm:presLayoutVars>
          <dgm:animLvl val="lvl"/>
          <dgm:resizeHandles val="exact"/>
        </dgm:presLayoutVars>
      </dgm:prSet>
      <dgm:spPr/>
      <dgm:t>
        <a:bodyPr/>
        <a:lstStyle/>
        <a:p>
          <a:endParaRPr lang="en-US"/>
        </a:p>
      </dgm:t>
    </dgm:pt>
    <dgm:pt modelId="{F6BEB937-745A-4C4E-A42A-9DFAE51A82D7}" type="pres">
      <dgm:prSet presAssocID="{EB8E17D4-95FB-404E-8950-A984BAE01B12}" presName="parentText" presStyleLbl="node1" presStyleIdx="0" presStyleCnt="1">
        <dgm:presLayoutVars>
          <dgm:chMax val="0"/>
          <dgm:bulletEnabled val="1"/>
        </dgm:presLayoutVars>
      </dgm:prSet>
      <dgm:spPr/>
      <dgm:t>
        <a:bodyPr/>
        <a:lstStyle/>
        <a:p>
          <a:endParaRPr lang="en-US"/>
        </a:p>
      </dgm:t>
    </dgm:pt>
  </dgm:ptLst>
  <dgm:cxnLst>
    <dgm:cxn modelId="{D1E7F4DB-8590-419F-B85A-9B47DBCDF998}" srcId="{0ADE59B0-EFE1-4D07-85F8-61809434DB17}" destId="{EB8E17D4-95FB-404E-8950-A984BAE01B12}" srcOrd="0" destOrd="0" parTransId="{307E34B0-3A1D-4751-9FB6-A032B801E1CC}" sibTransId="{B7D61193-E8FB-451A-A3DC-D6C88FD29DF2}"/>
    <dgm:cxn modelId="{CAE5C8AF-76A3-41DB-80BF-A0A86BCC23CB}" type="presOf" srcId="{0ADE59B0-EFE1-4D07-85F8-61809434DB17}" destId="{F527EF45-AD98-4115-9A2A-90656F49D12F}" srcOrd="0" destOrd="0" presId="urn:microsoft.com/office/officeart/2005/8/layout/vList2"/>
    <dgm:cxn modelId="{0F065E63-692A-43F1-A623-9DED276A95B5}" type="presOf" srcId="{EB8E17D4-95FB-404E-8950-A984BAE01B12}" destId="{F6BEB937-745A-4C4E-A42A-9DFAE51A82D7}" srcOrd="0" destOrd="0" presId="urn:microsoft.com/office/officeart/2005/8/layout/vList2"/>
    <dgm:cxn modelId="{FE2F896D-376B-4F9F-88BB-052BD0718CE1}" type="presParOf" srcId="{F527EF45-AD98-4115-9A2A-90656F49D12F}" destId="{F6BEB937-745A-4C4E-A42A-9DFAE51A82D7}"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EB937-745A-4C4E-A42A-9DFAE51A82D7}">
      <dsp:nvSpPr>
        <dsp:cNvPr id="0" name=""/>
        <dsp:cNvSpPr/>
      </dsp:nvSpPr>
      <dsp:spPr>
        <a:xfrm>
          <a:off x="0" y="14285"/>
          <a:ext cx="2605972" cy="617760"/>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lvl="0" algn="l" defTabSz="711200" rtl="0">
            <a:lnSpc>
              <a:spcPct val="90000"/>
            </a:lnSpc>
            <a:spcBef>
              <a:spcPct val="0"/>
            </a:spcBef>
            <a:spcAft>
              <a:spcPct val="35000"/>
            </a:spcAft>
          </a:pPr>
          <a:r>
            <a:rPr lang="en-US" sz="1600" b="1" i="1" kern="1200" dirty="0" smtClean="0">
              <a:solidFill>
                <a:srgbClr val="FF0000"/>
              </a:solidFill>
              <a:latin typeface="Times New Roman" panose="02020603050405020304" pitchFamily="18" charset="0"/>
              <a:cs typeface="Times New Roman" panose="02020603050405020304" pitchFamily="18" charset="0"/>
            </a:rPr>
            <a:t>The Q32 representation of 1.0 is 0000 0001 0000 0000</a:t>
          </a:r>
          <a:r>
            <a:rPr lang="en-US" sz="1600" b="1" i="1" kern="1200" baseline="-25000" dirty="0" smtClean="0">
              <a:solidFill>
                <a:srgbClr val="FF0000"/>
              </a:solidFill>
              <a:latin typeface="Times New Roman" panose="02020603050405020304" pitchFamily="18" charset="0"/>
              <a:cs typeface="Times New Roman" panose="02020603050405020304" pitchFamily="18" charset="0"/>
            </a:rPr>
            <a:t>16</a:t>
          </a:r>
          <a:endParaRPr lang="en-US" sz="1600" b="1" i="1" kern="1200" dirty="0">
            <a:solidFill>
              <a:srgbClr val="FF0000"/>
            </a:solidFill>
            <a:latin typeface="Times New Roman" panose="02020603050405020304" pitchFamily="18" charset="0"/>
            <a:cs typeface="Times New Roman" panose="02020603050405020304" pitchFamily="18" charset="0"/>
          </a:endParaRPr>
        </a:p>
      </dsp:txBody>
      <dsp:txXfrm>
        <a:off x="30157" y="44442"/>
        <a:ext cx="2545658" cy="557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6BEB937-745A-4C4E-A42A-9DFAE51A82D7}">
      <dsp:nvSpPr>
        <dsp:cNvPr id="0" name=""/>
        <dsp:cNvSpPr/>
      </dsp:nvSpPr>
      <dsp:spPr>
        <a:xfrm>
          <a:off x="0" y="91505"/>
          <a:ext cx="1732903" cy="463319"/>
        </a:xfrm>
        <a:prstGeom prst="roundRect">
          <a:avLst/>
        </a:prstGeom>
        <a:no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i="1" kern="1200" dirty="0" smtClean="0">
              <a:solidFill>
                <a:srgbClr val="FF0000"/>
              </a:solidFill>
              <a:latin typeface="Times New Roman" panose="02020603050405020304" pitchFamily="18" charset="0"/>
              <a:cs typeface="Times New Roman" panose="02020603050405020304" pitchFamily="18" charset="0"/>
            </a:rPr>
            <a:t>"5" is the number of fractional digits to print.</a:t>
          </a:r>
          <a:endParaRPr lang="en-US" sz="1200" b="1" i="1" kern="1200" dirty="0">
            <a:solidFill>
              <a:srgbClr val="FF0000"/>
            </a:solidFill>
            <a:latin typeface="Times New Roman" panose="02020603050405020304" pitchFamily="18" charset="0"/>
            <a:cs typeface="Times New Roman" panose="02020603050405020304" pitchFamily="18" charset="0"/>
          </a:endParaRPr>
        </a:p>
      </dsp:txBody>
      <dsp:txXfrm>
        <a:off x="22617" y="114122"/>
        <a:ext cx="1687669" cy="41808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ADA8449-3B63-4439-9FC0-1C6F4E1F58C8}" type="datetimeFigureOut">
              <a:rPr lang="en-US" smtClean="0"/>
              <a:t>11/10/2017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F06307E-EFD5-41DB-822F-33673D8F9BF2}" type="slidenum">
              <a:rPr lang="en-US" smtClean="0"/>
              <a:t>‹#›</a:t>
            </a:fld>
            <a:endParaRPr lang="en-US"/>
          </a:p>
        </p:txBody>
      </p:sp>
    </p:spTree>
    <p:extLst>
      <p:ext uri="{BB962C8B-B14F-4D97-AF65-F5344CB8AC3E}">
        <p14:creationId xmlns:p14="http://schemas.microsoft.com/office/powerpoint/2010/main" val="3688580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6307E-EFD5-41DB-822F-33673D8F9BF2}" type="slidenum">
              <a:rPr lang="en-US" smtClean="0"/>
              <a:t>32</a:t>
            </a:fld>
            <a:endParaRPr lang="en-US"/>
          </a:p>
        </p:txBody>
      </p:sp>
    </p:spTree>
    <p:extLst>
      <p:ext uri="{BB962C8B-B14F-4D97-AF65-F5344CB8AC3E}">
        <p14:creationId xmlns:p14="http://schemas.microsoft.com/office/powerpoint/2010/main" val="13161674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F06307E-EFD5-41DB-822F-33673D8F9BF2}" type="slidenum">
              <a:rPr lang="en-US" smtClean="0"/>
              <a:t>35</a:t>
            </a:fld>
            <a:endParaRPr lang="en-US"/>
          </a:p>
        </p:txBody>
      </p:sp>
    </p:spTree>
    <p:extLst>
      <p:ext uri="{BB962C8B-B14F-4D97-AF65-F5344CB8AC3E}">
        <p14:creationId xmlns:p14="http://schemas.microsoft.com/office/powerpoint/2010/main" val="1825228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F06307E-EFD5-41DB-822F-33673D8F9BF2}" type="slidenum">
              <a:rPr lang="en-US" smtClean="0"/>
              <a:t>43</a:t>
            </a:fld>
            <a:endParaRPr lang="en-US"/>
          </a:p>
        </p:txBody>
      </p:sp>
    </p:spTree>
    <p:extLst>
      <p:ext uri="{BB962C8B-B14F-4D97-AF65-F5344CB8AC3E}">
        <p14:creationId xmlns:p14="http://schemas.microsoft.com/office/powerpoint/2010/main" val="2898472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5.gif"/><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 Id="rId5" Type="http://schemas.openxmlformats.org/officeDocument/2006/relationships/image" Target="../media/image11.png"/><Relationship Id="rId4" Type="http://schemas.openxmlformats.org/officeDocument/2006/relationships/image" Target="../media/image10.png"/></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slideLayout" Target="../slideLayouts/slideLayout6.xml"/><Relationship Id="rId5" Type="http://schemas.openxmlformats.org/officeDocument/2006/relationships/image" Target="../media/image110.png"/><Relationship Id="rId4" Type="http://schemas.openxmlformats.org/officeDocument/2006/relationships/image" Target="../media/image100.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 Id="rId5" Type="http://schemas.openxmlformats.org/officeDocument/2006/relationships/image" Target="../media/image16.png"/><Relationship Id="rId4"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openxmlformats.org/officeDocument/2006/relationships/image" Target="../media/image140.png"/><Relationship Id="rId1" Type="http://schemas.openxmlformats.org/officeDocument/2006/relationships/slideLayout" Target="../slideLayouts/slideLayout6.xml"/><Relationship Id="rId6" Type="http://schemas.openxmlformats.org/officeDocument/2006/relationships/image" Target="../media/image17.png"/><Relationship Id="rId5" Type="http://schemas.openxmlformats.org/officeDocument/2006/relationships/image" Target="../media/image19.png"/><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0.png"/><Relationship Id="rId7" Type="http://schemas.openxmlformats.org/officeDocument/2006/relationships/diagramQuickStyle" Target="../diagrams/quickStyle1.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0.png"/><Relationship Id="rId9" Type="http://schemas.microsoft.com/office/2007/relationships/diagramDrawing" Target="../diagrams/drawing1.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Chapter </a:t>
            </a:r>
            <a:r>
              <a:rPr lang="en-US" dirty="0" smtClean="0"/>
              <a:t>10</a:t>
            </a:r>
            <a:endParaRPr lang="en-US" dirty="0"/>
          </a:p>
        </p:txBody>
      </p:sp>
      <p:sp>
        <p:nvSpPr>
          <p:cNvPr id="3" name="Subtitle 2"/>
          <p:cNvSpPr>
            <a:spLocks noGrp="1"/>
          </p:cNvSpPr>
          <p:nvPr>
            <p:ph type="subTitle" idx="1"/>
          </p:nvPr>
        </p:nvSpPr>
        <p:spPr>
          <a:xfrm>
            <a:off x="0" y="3886200"/>
            <a:ext cx="9144000" cy="1752600"/>
          </a:xfrm>
        </p:spPr>
        <p:txBody>
          <a:bodyPr/>
          <a:lstStyle/>
          <a:p>
            <a:r>
              <a:rPr lang="en-US" dirty="0"/>
              <a:t>Working with Fixed-Point </a:t>
            </a:r>
            <a:r>
              <a:rPr lang="en-US" dirty="0" smtClean="0"/>
              <a:t>Real Numbers</a:t>
            </a:r>
            <a:endParaRPr lang="en-US" dirty="0"/>
          </a:p>
        </p:txBody>
      </p:sp>
      <p:pic>
        <p:nvPicPr>
          <p:cNvPr id="4" name="Picture 3"/>
          <p:cNvPicPr/>
          <p:nvPr/>
        </p:nvPicPr>
        <p:blipFill>
          <a:blip r:embed="rId2" cstate="print">
            <a:extLst>
              <a:ext uri="{28A0092B-C50C-407E-A947-70E740481C1C}">
                <a14:useLocalDpi xmlns:a14="http://schemas.microsoft.com/office/drawing/2010/main" val="0"/>
              </a:ext>
            </a:extLst>
          </a:blip>
          <a:stretch>
            <a:fillRect/>
          </a:stretch>
        </p:blipFill>
        <p:spPr>
          <a:xfrm>
            <a:off x="437515" y="349091"/>
            <a:ext cx="1525270" cy="2182177"/>
          </a:xfrm>
          <a:prstGeom prst="rect">
            <a:avLst/>
          </a:prstGeom>
        </p:spPr>
      </p:pic>
    </p:spTree>
    <p:extLst>
      <p:ext uri="{BB962C8B-B14F-4D97-AF65-F5344CB8AC3E}">
        <p14:creationId xmlns:p14="http://schemas.microsoft.com/office/powerpoint/2010/main" val="408560219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FIXED-POINT REAL DIVISION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732941538"/>
              </p:ext>
            </p:extLst>
          </p:nvPr>
        </p:nvGraphicFramePr>
        <p:xfrm>
          <a:off x="2021840" y="1944030"/>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200321603"/>
                    </a:ext>
                  </a:extLst>
                </a:gridCol>
                <a:gridCol w="208280">
                  <a:extLst>
                    <a:ext uri="{9D8B030D-6E8A-4147-A177-3AD203B41FA5}">
                      <a16:colId xmlns:a16="http://schemas.microsoft.com/office/drawing/2014/main" val="2061027437"/>
                    </a:ext>
                  </a:extLst>
                </a:gridCol>
                <a:gridCol w="208280">
                  <a:extLst>
                    <a:ext uri="{9D8B030D-6E8A-4147-A177-3AD203B41FA5}">
                      <a16:colId xmlns:a16="http://schemas.microsoft.com/office/drawing/2014/main" val="2286225289"/>
                    </a:ext>
                  </a:extLst>
                </a:gridCol>
                <a:gridCol w="208280">
                  <a:extLst>
                    <a:ext uri="{9D8B030D-6E8A-4147-A177-3AD203B41FA5}">
                      <a16:colId xmlns:a16="http://schemas.microsoft.com/office/drawing/2014/main" val="1015980555"/>
                    </a:ext>
                  </a:extLst>
                </a:gridCol>
                <a:gridCol w="208280">
                  <a:extLst>
                    <a:ext uri="{9D8B030D-6E8A-4147-A177-3AD203B41FA5}">
                      <a16:colId xmlns:a16="http://schemas.microsoft.com/office/drawing/2014/main" val="1492320118"/>
                    </a:ext>
                  </a:extLst>
                </a:gridCol>
                <a:gridCol w="208280">
                  <a:extLst>
                    <a:ext uri="{9D8B030D-6E8A-4147-A177-3AD203B41FA5}">
                      <a16:colId xmlns:a16="http://schemas.microsoft.com/office/drawing/2014/main" val="147301013"/>
                    </a:ext>
                  </a:extLst>
                </a:gridCol>
                <a:gridCol w="208280">
                  <a:extLst>
                    <a:ext uri="{9D8B030D-6E8A-4147-A177-3AD203B41FA5}">
                      <a16:colId xmlns:a16="http://schemas.microsoft.com/office/drawing/2014/main" val="1057850644"/>
                    </a:ext>
                  </a:extLst>
                </a:gridCol>
                <a:gridCol w="208280">
                  <a:extLst>
                    <a:ext uri="{9D8B030D-6E8A-4147-A177-3AD203B41FA5}">
                      <a16:colId xmlns:a16="http://schemas.microsoft.com/office/drawing/2014/main" val="1869327407"/>
                    </a:ext>
                  </a:extLst>
                </a:gridCol>
                <a:gridCol w="208280">
                  <a:extLst>
                    <a:ext uri="{9D8B030D-6E8A-4147-A177-3AD203B41FA5}">
                      <a16:colId xmlns:a16="http://schemas.microsoft.com/office/drawing/2014/main" val="4068358753"/>
                    </a:ext>
                  </a:extLst>
                </a:gridCol>
                <a:gridCol w="208280">
                  <a:extLst>
                    <a:ext uri="{9D8B030D-6E8A-4147-A177-3AD203B41FA5}">
                      <a16:colId xmlns:a16="http://schemas.microsoft.com/office/drawing/2014/main" val="3068524834"/>
                    </a:ext>
                  </a:extLst>
                </a:gridCol>
                <a:gridCol w="208280">
                  <a:extLst>
                    <a:ext uri="{9D8B030D-6E8A-4147-A177-3AD203B41FA5}">
                      <a16:colId xmlns:a16="http://schemas.microsoft.com/office/drawing/2014/main" val="145989127"/>
                    </a:ext>
                  </a:extLst>
                </a:gridCol>
                <a:gridCol w="208280">
                  <a:extLst>
                    <a:ext uri="{9D8B030D-6E8A-4147-A177-3AD203B41FA5}">
                      <a16:colId xmlns:a16="http://schemas.microsoft.com/office/drawing/2014/main" val="3200016412"/>
                    </a:ext>
                  </a:extLst>
                </a:gridCol>
                <a:gridCol w="208280">
                  <a:extLst>
                    <a:ext uri="{9D8B030D-6E8A-4147-A177-3AD203B41FA5}">
                      <a16:colId xmlns:a16="http://schemas.microsoft.com/office/drawing/2014/main" val="1538368578"/>
                    </a:ext>
                  </a:extLst>
                </a:gridCol>
                <a:gridCol w="208280">
                  <a:extLst>
                    <a:ext uri="{9D8B030D-6E8A-4147-A177-3AD203B41FA5}">
                      <a16:colId xmlns:a16="http://schemas.microsoft.com/office/drawing/2014/main" val="2608958264"/>
                    </a:ext>
                  </a:extLst>
                </a:gridCol>
                <a:gridCol w="208280">
                  <a:extLst>
                    <a:ext uri="{9D8B030D-6E8A-4147-A177-3AD203B41FA5}">
                      <a16:colId xmlns:a16="http://schemas.microsoft.com/office/drawing/2014/main" val="2081815121"/>
                    </a:ext>
                  </a:extLst>
                </a:gridCol>
                <a:gridCol w="208280">
                  <a:extLst>
                    <a:ext uri="{9D8B030D-6E8A-4147-A177-3AD203B41FA5}">
                      <a16:colId xmlns:a16="http://schemas.microsoft.com/office/drawing/2014/main" val="3654726676"/>
                    </a:ext>
                  </a:extLst>
                </a:gridCol>
                <a:gridCol w="208280">
                  <a:extLst>
                    <a:ext uri="{9D8B030D-6E8A-4147-A177-3AD203B41FA5}">
                      <a16:colId xmlns:a16="http://schemas.microsoft.com/office/drawing/2014/main" val="4063187666"/>
                    </a:ext>
                  </a:extLst>
                </a:gridCol>
                <a:gridCol w="208280">
                  <a:extLst>
                    <a:ext uri="{9D8B030D-6E8A-4147-A177-3AD203B41FA5}">
                      <a16:colId xmlns:a16="http://schemas.microsoft.com/office/drawing/2014/main" val="2917563182"/>
                    </a:ext>
                  </a:extLst>
                </a:gridCol>
                <a:gridCol w="208280">
                  <a:extLst>
                    <a:ext uri="{9D8B030D-6E8A-4147-A177-3AD203B41FA5}">
                      <a16:colId xmlns:a16="http://schemas.microsoft.com/office/drawing/2014/main" val="545810559"/>
                    </a:ext>
                  </a:extLst>
                </a:gridCol>
                <a:gridCol w="208280">
                  <a:extLst>
                    <a:ext uri="{9D8B030D-6E8A-4147-A177-3AD203B41FA5}">
                      <a16:colId xmlns:a16="http://schemas.microsoft.com/office/drawing/2014/main" val="2970278543"/>
                    </a:ext>
                  </a:extLst>
                </a:gridCol>
                <a:gridCol w="208280">
                  <a:extLst>
                    <a:ext uri="{9D8B030D-6E8A-4147-A177-3AD203B41FA5}">
                      <a16:colId xmlns:a16="http://schemas.microsoft.com/office/drawing/2014/main" val="3176586352"/>
                    </a:ext>
                  </a:extLst>
                </a:gridCol>
                <a:gridCol w="208280">
                  <a:extLst>
                    <a:ext uri="{9D8B030D-6E8A-4147-A177-3AD203B41FA5}">
                      <a16:colId xmlns:a16="http://schemas.microsoft.com/office/drawing/2014/main" val="360466831"/>
                    </a:ext>
                  </a:extLst>
                </a:gridCol>
                <a:gridCol w="208280">
                  <a:extLst>
                    <a:ext uri="{9D8B030D-6E8A-4147-A177-3AD203B41FA5}">
                      <a16:colId xmlns:a16="http://schemas.microsoft.com/office/drawing/2014/main" val="2566484115"/>
                    </a:ext>
                  </a:extLst>
                </a:gridCol>
                <a:gridCol w="208280">
                  <a:extLst>
                    <a:ext uri="{9D8B030D-6E8A-4147-A177-3AD203B41FA5}">
                      <a16:colId xmlns:a16="http://schemas.microsoft.com/office/drawing/2014/main" val="2385694630"/>
                    </a:ext>
                  </a:extLst>
                </a:gridCol>
                <a:gridCol w="208280">
                  <a:extLst>
                    <a:ext uri="{9D8B030D-6E8A-4147-A177-3AD203B41FA5}">
                      <a16:colId xmlns:a16="http://schemas.microsoft.com/office/drawing/2014/main" val="3925712211"/>
                    </a:ext>
                  </a:extLst>
                </a:gridCol>
                <a:gridCol w="208280">
                  <a:extLst>
                    <a:ext uri="{9D8B030D-6E8A-4147-A177-3AD203B41FA5}">
                      <a16:colId xmlns:a16="http://schemas.microsoft.com/office/drawing/2014/main" val="2916044888"/>
                    </a:ext>
                  </a:extLst>
                </a:gridCol>
                <a:gridCol w="208280">
                  <a:extLst>
                    <a:ext uri="{9D8B030D-6E8A-4147-A177-3AD203B41FA5}">
                      <a16:colId xmlns:a16="http://schemas.microsoft.com/office/drawing/2014/main" val="125358762"/>
                    </a:ext>
                  </a:extLst>
                </a:gridCol>
                <a:gridCol w="208280">
                  <a:extLst>
                    <a:ext uri="{9D8B030D-6E8A-4147-A177-3AD203B41FA5}">
                      <a16:colId xmlns:a16="http://schemas.microsoft.com/office/drawing/2014/main" val="4210101348"/>
                    </a:ext>
                  </a:extLst>
                </a:gridCol>
                <a:gridCol w="208280">
                  <a:extLst>
                    <a:ext uri="{9D8B030D-6E8A-4147-A177-3AD203B41FA5}">
                      <a16:colId xmlns:a16="http://schemas.microsoft.com/office/drawing/2014/main" val="4113565068"/>
                    </a:ext>
                  </a:extLst>
                </a:gridCol>
                <a:gridCol w="208280">
                  <a:extLst>
                    <a:ext uri="{9D8B030D-6E8A-4147-A177-3AD203B41FA5}">
                      <a16:colId xmlns:a16="http://schemas.microsoft.com/office/drawing/2014/main" val="3125901179"/>
                    </a:ext>
                  </a:extLst>
                </a:gridCol>
                <a:gridCol w="208280">
                  <a:extLst>
                    <a:ext uri="{9D8B030D-6E8A-4147-A177-3AD203B41FA5}">
                      <a16:colId xmlns:a16="http://schemas.microsoft.com/office/drawing/2014/main" val="3188638034"/>
                    </a:ext>
                  </a:extLst>
                </a:gridCol>
                <a:gridCol w="208280">
                  <a:extLst>
                    <a:ext uri="{9D8B030D-6E8A-4147-A177-3AD203B41FA5}">
                      <a16:colId xmlns:a16="http://schemas.microsoft.com/office/drawing/2014/main" val="3466158273"/>
                    </a:ext>
                  </a:extLst>
                </a:gridCol>
              </a:tblGrid>
              <a:tr h="370840">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17</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7931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4143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4293244858"/>
              </p:ext>
            </p:extLst>
          </p:nvPr>
        </p:nvGraphicFramePr>
        <p:xfrm>
          <a:off x="5311952" y="3569817"/>
          <a:ext cx="3374848" cy="828040"/>
        </p:xfrm>
        <a:graphic>
          <a:graphicData uri="http://schemas.openxmlformats.org/drawingml/2006/table">
            <a:tbl>
              <a:tblPr firstRow="1" bandRow="1">
                <a:tableStyleId>{5C22544A-7EE6-4342-B048-85BDC9FD1C3A}</a:tableStyleId>
              </a:tblPr>
              <a:tblGrid>
                <a:gridCol w="210928">
                  <a:extLst>
                    <a:ext uri="{9D8B030D-6E8A-4147-A177-3AD203B41FA5}">
                      <a16:colId xmlns:a16="http://schemas.microsoft.com/office/drawing/2014/main" val="2471523648"/>
                    </a:ext>
                  </a:extLst>
                </a:gridCol>
                <a:gridCol w="210928">
                  <a:extLst>
                    <a:ext uri="{9D8B030D-6E8A-4147-A177-3AD203B41FA5}">
                      <a16:colId xmlns:a16="http://schemas.microsoft.com/office/drawing/2014/main" val="1789196111"/>
                    </a:ext>
                  </a:extLst>
                </a:gridCol>
                <a:gridCol w="210928">
                  <a:extLst>
                    <a:ext uri="{9D8B030D-6E8A-4147-A177-3AD203B41FA5}">
                      <a16:colId xmlns:a16="http://schemas.microsoft.com/office/drawing/2014/main" val="1972558731"/>
                    </a:ext>
                  </a:extLst>
                </a:gridCol>
                <a:gridCol w="210928">
                  <a:extLst>
                    <a:ext uri="{9D8B030D-6E8A-4147-A177-3AD203B41FA5}">
                      <a16:colId xmlns:a16="http://schemas.microsoft.com/office/drawing/2014/main" val="1874263241"/>
                    </a:ext>
                  </a:extLst>
                </a:gridCol>
                <a:gridCol w="210928">
                  <a:extLst>
                    <a:ext uri="{9D8B030D-6E8A-4147-A177-3AD203B41FA5}">
                      <a16:colId xmlns:a16="http://schemas.microsoft.com/office/drawing/2014/main" val="1823078495"/>
                    </a:ext>
                  </a:extLst>
                </a:gridCol>
                <a:gridCol w="210928">
                  <a:extLst>
                    <a:ext uri="{9D8B030D-6E8A-4147-A177-3AD203B41FA5}">
                      <a16:colId xmlns:a16="http://schemas.microsoft.com/office/drawing/2014/main" val="1359540212"/>
                    </a:ext>
                  </a:extLst>
                </a:gridCol>
                <a:gridCol w="210928">
                  <a:extLst>
                    <a:ext uri="{9D8B030D-6E8A-4147-A177-3AD203B41FA5}">
                      <a16:colId xmlns:a16="http://schemas.microsoft.com/office/drawing/2014/main" val="136901864"/>
                    </a:ext>
                  </a:extLst>
                </a:gridCol>
                <a:gridCol w="210928">
                  <a:extLst>
                    <a:ext uri="{9D8B030D-6E8A-4147-A177-3AD203B41FA5}">
                      <a16:colId xmlns:a16="http://schemas.microsoft.com/office/drawing/2014/main" val="2462568283"/>
                    </a:ext>
                  </a:extLst>
                </a:gridCol>
                <a:gridCol w="210928">
                  <a:extLst>
                    <a:ext uri="{9D8B030D-6E8A-4147-A177-3AD203B41FA5}">
                      <a16:colId xmlns:a16="http://schemas.microsoft.com/office/drawing/2014/main" val="2643332324"/>
                    </a:ext>
                  </a:extLst>
                </a:gridCol>
                <a:gridCol w="210928">
                  <a:extLst>
                    <a:ext uri="{9D8B030D-6E8A-4147-A177-3AD203B41FA5}">
                      <a16:colId xmlns:a16="http://schemas.microsoft.com/office/drawing/2014/main" val="3206471606"/>
                    </a:ext>
                  </a:extLst>
                </a:gridCol>
                <a:gridCol w="210928">
                  <a:extLst>
                    <a:ext uri="{9D8B030D-6E8A-4147-A177-3AD203B41FA5}">
                      <a16:colId xmlns:a16="http://schemas.microsoft.com/office/drawing/2014/main" val="101168972"/>
                    </a:ext>
                  </a:extLst>
                </a:gridCol>
                <a:gridCol w="210928">
                  <a:extLst>
                    <a:ext uri="{9D8B030D-6E8A-4147-A177-3AD203B41FA5}">
                      <a16:colId xmlns:a16="http://schemas.microsoft.com/office/drawing/2014/main" val="745758161"/>
                    </a:ext>
                  </a:extLst>
                </a:gridCol>
                <a:gridCol w="210928">
                  <a:extLst>
                    <a:ext uri="{9D8B030D-6E8A-4147-A177-3AD203B41FA5}">
                      <a16:colId xmlns:a16="http://schemas.microsoft.com/office/drawing/2014/main" val="4280391192"/>
                    </a:ext>
                  </a:extLst>
                </a:gridCol>
                <a:gridCol w="210928">
                  <a:extLst>
                    <a:ext uri="{9D8B030D-6E8A-4147-A177-3AD203B41FA5}">
                      <a16:colId xmlns:a16="http://schemas.microsoft.com/office/drawing/2014/main" val="3221926643"/>
                    </a:ext>
                  </a:extLst>
                </a:gridCol>
                <a:gridCol w="210928">
                  <a:extLst>
                    <a:ext uri="{9D8B030D-6E8A-4147-A177-3AD203B41FA5}">
                      <a16:colId xmlns:a16="http://schemas.microsoft.com/office/drawing/2014/main" val="324950622"/>
                    </a:ext>
                  </a:extLst>
                </a:gridCol>
                <a:gridCol w="210928">
                  <a:extLst>
                    <a:ext uri="{9D8B030D-6E8A-4147-A177-3AD203B41FA5}">
                      <a16:colId xmlns:a16="http://schemas.microsoft.com/office/drawing/2014/main" val="3728452840"/>
                    </a:ext>
                  </a:extLst>
                </a:gridCol>
              </a:tblGrid>
              <a:tr h="370840">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8</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7</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1411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2957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612315806"/>
              </p:ext>
            </p:extLst>
          </p:nvPr>
        </p:nvGraphicFramePr>
        <p:xfrm>
          <a:off x="5311952" y="5061471"/>
          <a:ext cx="3374848" cy="828040"/>
        </p:xfrm>
        <a:graphic>
          <a:graphicData uri="http://schemas.openxmlformats.org/drawingml/2006/table">
            <a:tbl>
              <a:tblPr firstRow="1" bandRow="1">
                <a:tableStyleId>{5C22544A-7EE6-4342-B048-85BDC9FD1C3A}</a:tableStyleId>
              </a:tblPr>
              <a:tblGrid>
                <a:gridCol w="210928">
                  <a:extLst>
                    <a:ext uri="{9D8B030D-6E8A-4147-A177-3AD203B41FA5}">
                      <a16:colId xmlns:a16="http://schemas.microsoft.com/office/drawing/2014/main" val="2471523648"/>
                    </a:ext>
                  </a:extLst>
                </a:gridCol>
                <a:gridCol w="210928">
                  <a:extLst>
                    <a:ext uri="{9D8B030D-6E8A-4147-A177-3AD203B41FA5}">
                      <a16:colId xmlns:a16="http://schemas.microsoft.com/office/drawing/2014/main" val="1789196111"/>
                    </a:ext>
                  </a:extLst>
                </a:gridCol>
                <a:gridCol w="210928">
                  <a:extLst>
                    <a:ext uri="{9D8B030D-6E8A-4147-A177-3AD203B41FA5}">
                      <a16:colId xmlns:a16="http://schemas.microsoft.com/office/drawing/2014/main" val="1972558731"/>
                    </a:ext>
                  </a:extLst>
                </a:gridCol>
                <a:gridCol w="210928">
                  <a:extLst>
                    <a:ext uri="{9D8B030D-6E8A-4147-A177-3AD203B41FA5}">
                      <a16:colId xmlns:a16="http://schemas.microsoft.com/office/drawing/2014/main" val="1874263241"/>
                    </a:ext>
                  </a:extLst>
                </a:gridCol>
                <a:gridCol w="210928">
                  <a:extLst>
                    <a:ext uri="{9D8B030D-6E8A-4147-A177-3AD203B41FA5}">
                      <a16:colId xmlns:a16="http://schemas.microsoft.com/office/drawing/2014/main" val="1823078495"/>
                    </a:ext>
                  </a:extLst>
                </a:gridCol>
                <a:gridCol w="210928">
                  <a:extLst>
                    <a:ext uri="{9D8B030D-6E8A-4147-A177-3AD203B41FA5}">
                      <a16:colId xmlns:a16="http://schemas.microsoft.com/office/drawing/2014/main" val="1359540212"/>
                    </a:ext>
                  </a:extLst>
                </a:gridCol>
                <a:gridCol w="210928">
                  <a:extLst>
                    <a:ext uri="{9D8B030D-6E8A-4147-A177-3AD203B41FA5}">
                      <a16:colId xmlns:a16="http://schemas.microsoft.com/office/drawing/2014/main" val="136901864"/>
                    </a:ext>
                  </a:extLst>
                </a:gridCol>
                <a:gridCol w="210928">
                  <a:extLst>
                    <a:ext uri="{9D8B030D-6E8A-4147-A177-3AD203B41FA5}">
                      <a16:colId xmlns:a16="http://schemas.microsoft.com/office/drawing/2014/main" val="2462568283"/>
                    </a:ext>
                  </a:extLst>
                </a:gridCol>
                <a:gridCol w="210928">
                  <a:extLst>
                    <a:ext uri="{9D8B030D-6E8A-4147-A177-3AD203B41FA5}">
                      <a16:colId xmlns:a16="http://schemas.microsoft.com/office/drawing/2014/main" val="2643332324"/>
                    </a:ext>
                  </a:extLst>
                </a:gridCol>
                <a:gridCol w="210928">
                  <a:extLst>
                    <a:ext uri="{9D8B030D-6E8A-4147-A177-3AD203B41FA5}">
                      <a16:colId xmlns:a16="http://schemas.microsoft.com/office/drawing/2014/main" val="3206471606"/>
                    </a:ext>
                  </a:extLst>
                </a:gridCol>
                <a:gridCol w="210928">
                  <a:extLst>
                    <a:ext uri="{9D8B030D-6E8A-4147-A177-3AD203B41FA5}">
                      <a16:colId xmlns:a16="http://schemas.microsoft.com/office/drawing/2014/main" val="101168972"/>
                    </a:ext>
                  </a:extLst>
                </a:gridCol>
                <a:gridCol w="210928">
                  <a:extLst>
                    <a:ext uri="{9D8B030D-6E8A-4147-A177-3AD203B41FA5}">
                      <a16:colId xmlns:a16="http://schemas.microsoft.com/office/drawing/2014/main" val="745758161"/>
                    </a:ext>
                  </a:extLst>
                </a:gridCol>
                <a:gridCol w="210928">
                  <a:extLst>
                    <a:ext uri="{9D8B030D-6E8A-4147-A177-3AD203B41FA5}">
                      <a16:colId xmlns:a16="http://schemas.microsoft.com/office/drawing/2014/main" val="4280391192"/>
                    </a:ext>
                  </a:extLst>
                </a:gridCol>
                <a:gridCol w="210928">
                  <a:extLst>
                    <a:ext uri="{9D8B030D-6E8A-4147-A177-3AD203B41FA5}">
                      <a16:colId xmlns:a16="http://schemas.microsoft.com/office/drawing/2014/main" val="3221926643"/>
                    </a:ext>
                  </a:extLst>
                </a:gridCol>
                <a:gridCol w="210928">
                  <a:extLst>
                    <a:ext uri="{9D8B030D-6E8A-4147-A177-3AD203B41FA5}">
                      <a16:colId xmlns:a16="http://schemas.microsoft.com/office/drawing/2014/main" val="324950622"/>
                    </a:ext>
                  </a:extLst>
                </a:gridCol>
                <a:gridCol w="210928">
                  <a:extLst>
                    <a:ext uri="{9D8B030D-6E8A-4147-A177-3AD203B41FA5}">
                      <a16:colId xmlns:a16="http://schemas.microsoft.com/office/drawing/2014/main" val="3728452840"/>
                    </a:ext>
                  </a:extLst>
                </a:gridCol>
              </a:tblGrid>
              <a:tr h="370840">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9</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8</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1411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295739"/>
                  </a:ext>
                </a:extLst>
              </a:tr>
            </a:tbl>
          </a:graphicData>
        </a:graphic>
      </p:graphicFrame>
      <p:sp>
        <p:nvSpPr>
          <p:cNvPr id="13" name="TextBox 12"/>
          <p:cNvSpPr txBox="1"/>
          <p:nvPr/>
        </p:nvSpPr>
        <p:spPr>
          <a:xfrm>
            <a:off x="855028" y="2389721"/>
            <a:ext cx="1126671" cy="382349"/>
          </a:xfrm>
          <a:prstGeom prst="rect">
            <a:avLst/>
          </a:prstGeom>
          <a:noFill/>
        </p:spPr>
        <p:txBody>
          <a:bodyPr wrap="square" rtlCol="0">
            <a:spAutoFit/>
          </a:bodyPr>
          <a:lstStyle/>
          <a:p>
            <a:r>
              <a:rPr lang="en-US" dirty="0" smtClean="0"/>
              <a:t>Dividend:</a:t>
            </a:r>
            <a:endParaRPr lang="en-US" dirty="0"/>
          </a:p>
        </p:txBody>
      </p:sp>
      <p:sp>
        <p:nvSpPr>
          <p:cNvPr id="27" name="TextBox 26"/>
          <p:cNvSpPr txBox="1"/>
          <p:nvPr/>
        </p:nvSpPr>
        <p:spPr>
          <a:xfrm>
            <a:off x="4227649" y="4008507"/>
            <a:ext cx="1126671" cy="382349"/>
          </a:xfrm>
          <a:prstGeom prst="rect">
            <a:avLst/>
          </a:prstGeom>
          <a:noFill/>
        </p:spPr>
        <p:txBody>
          <a:bodyPr wrap="square" rtlCol="0">
            <a:spAutoFit/>
          </a:bodyPr>
          <a:lstStyle/>
          <a:p>
            <a:r>
              <a:rPr lang="en-US" dirty="0" smtClean="0"/>
              <a:t>Divisor:</a:t>
            </a:r>
            <a:endParaRPr lang="en-US" dirty="0"/>
          </a:p>
        </p:txBody>
      </p:sp>
      <p:sp>
        <p:nvSpPr>
          <p:cNvPr id="28" name="TextBox 27"/>
          <p:cNvSpPr txBox="1"/>
          <p:nvPr/>
        </p:nvSpPr>
        <p:spPr>
          <a:xfrm>
            <a:off x="4227648" y="5503486"/>
            <a:ext cx="1126671" cy="382349"/>
          </a:xfrm>
          <a:prstGeom prst="rect">
            <a:avLst/>
          </a:prstGeom>
          <a:noFill/>
        </p:spPr>
        <p:txBody>
          <a:bodyPr wrap="square" rtlCol="0">
            <a:spAutoFit/>
          </a:bodyPr>
          <a:lstStyle/>
          <a:p>
            <a:r>
              <a:rPr lang="en-US" dirty="0" smtClean="0"/>
              <a:t>Quotient:</a:t>
            </a:r>
            <a:endParaRPr lang="en-US" dirty="0"/>
          </a:p>
        </p:txBody>
      </p:sp>
      <p:sp>
        <p:nvSpPr>
          <p:cNvPr id="18" name="TextBox 17"/>
          <p:cNvSpPr txBox="1"/>
          <p:nvPr/>
        </p:nvSpPr>
        <p:spPr>
          <a:xfrm>
            <a:off x="546188" y="3289144"/>
            <a:ext cx="3331029" cy="1477328"/>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b="1" i="1" dirty="0" smtClean="0"/>
              <a:t>Multiplication point of view:</a:t>
            </a:r>
          </a:p>
          <a:p>
            <a:r>
              <a:rPr lang="en-US" dirty="0" smtClean="0"/>
              <a:t>The number of fractional digits in the dividend is the number in the divisor plus the number in the quotient.</a:t>
            </a:r>
          </a:p>
        </p:txBody>
      </p:sp>
      <mc:AlternateContent xmlns:mc="http://schemas.openxmlformats.org/markup-compatibility/2006" xmlns:a14="http://schemas.microsoft.com/office/drawing/2010/main">
        <mc:Choice Requires="a14">
          <p:sp>
            <p:nvSpPr>
              <p:cNvPr id="19" name="TextBox 18"/>
              <p:cNvSpPr txBox="1"/>
              <p:nvPr/>
            </p:nvSpPr>
            <p:spPr>
              <a:xfrm>
                <a:off x="7852641" y="3058835"/>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852641" y="3058835"/>
                <a:ext cx="448841" cy="553998"/>
              </a:xfrm>
              <a:prstGeom prst="rect">
                <a:avLst/>
              </a:prstGeom>
              <a:blipFill>
                <a:blip r:embed="rId2"/>
                <a:stretch>
                  <a:fillRect/>
                </a:stretch>
              </a:blipFill>
            </p:spPr>
            <p:txBody>
              <a:bodyPr/>
              <a:lstStyle/>
              <a:p>
                <a:r>
                  <a:rPr lang="en-US">
                    <a:noFill/>
                  </a:rPr>
                  <a:t> </a:t>
                </a:r>
              </a:p>
            </p:txBody>
          </p:sp>
        </mc:Fallback>
      </mc:AlternateContent>
      <p:sp>
        <p:nvSpPr>
          <p:cNvPr id="29" name="Down Arrow 28"/>
          <p:cNvSpPr/>
          <p:nvPr/>
        </p:nvSpPr>
        <p:spPr>
          <a:xfrm>
            <a:off x="7921939" y="4771447"/>
            <a:ext cx="310243" cy="42415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6073125" y="4660616"/>
                <a:ext cx="43441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73125" y="4660616"/>
                <a:ext cx="434414" cy="553998"/>
              </a:xfrm>
              <a:prstGeom prst="rect">
                <a:avLst/>
              </a:prstGeom>
              <a:blipFill>
                <a:blip r:embed="rId3"/>
                <a:stretch>
                  <a:fillRect/>
                </a:stretch>
              </a:blipFill>
            </p:spPr>
            <p:txBody>
              <a:bodyPr/>
              <a:lstStyle/>
              <a:p>
                <a:r>
                  <a:rPr lang="en-US">
                    <a:noFill/>
                  </a:rPr>
                  <a:t> </a:t>
                </a:r>
              </a:p>
            </p:txBody>
          </p:sp>
        </mc:Fallback>
      </mc:AlternateContent>
      <p:sp>
        <p:nvSpPr>
          <p:cNvPr id="31" name="Up Arrow 30"/>
          <p:cNvSpPr/>
          <p:nvPr/>
        </p:nvSpPr>
        <p:spPr>
          <a:xfrm>
            <a:off x="6150018" y="3169666"/>
            <a:ext cx="280627" cy="4431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4819966" y="2738980"/>
            <a:ext cx="708536" cy="895937"/>
            <a:chOff x="8380910" y="2734729"/>
            <a:chExt cx="708536" cy="895937"/>
          </a:xfrm>
        </p:grpSpPr>
        <p:sp>
          <p:nvSpPr>
            <p:cNvPr id="8" name="Oval 7"/>
            <p:cNvSpPr/>
            <p:nvPr/>
          </p:nvSpPr>
          <p:spPr>
            <a:xfrm>
              <a:off x="8646659" y="2734729"/>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380910" y="2861225"/>
              <a:ext cx="708536" cy="769441"/>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 </a:t>
              </a:r>
              <a:r>
                <a:rPr lang="en-US" sz="1400" dirty="0" smtClean="0">
                  <a:solidFill>
                    <a:srgbClr val="FF0000"/>
                  </a:solidFill>
                  <a:cs typeface="Times New Roman" panose="02020603050405020304" pitchFamily="18" charset="0"/>
                </a:rPr>
                <a:t>(</a:t>
              </a:r>
              <a:r>
                <a:rPr lang="en-US" sz="1600" b="1" dirty="0" smtClean="0">
                  <a:solidFill>
                    <a:srgbClr val="FF0000"/>
                  </a:solidFill>
                  <a:cs typeface="Times New Roman" panose="02020603050405020304" pitchFamily="18" charset="0"/>
                </a:rPr>
                <a:t>Q17</a:t>
              </a:r>
              <a:r>
                <a:rPr lang="en-US" sz="1400" dirty="0" smtClean="0">
                  <a:solidFill>
                    <a:srgbClr val="FF0000"/>
                  </a:solidFill>
                  <a:cs typeface="Times New Roman" panose="02020603050405020304" pitchFamily="18" charset="0"/>
                </a:rPr>
                <a:t>)</a:t>
              </a:r>
              <a:endParaRPr lang="en-US" sz="1400" dirty="0">
                <a:solidFill>
                  <a:srgbClr val="FF0000"/>
                </a:solidFill>
                <a:cs typeface="Times New Roman" panose="02020603050405020304" pitchFamily="18" charset="0"/>
              </a:endParaRPr>
            </a:p>
          </p:txBody>
        </p:sp>
      </p:grpSp>
      <p:grpSp>
        <p:nvGrpSpPr>
          <p:cNvPr id="4" name="Group 3"/>
          <p:cNvGrpSpPr/>
          <p:nvPr/>
        </p:nvGrpSpPr>
        <p:grpSpPr>
          <a:xfrm>
            <a:off x="6659292" y="4363069"/>
            <a:ext cx="609420" cy="895845"/>
            <a:chOff x="8340768" y="4333901"/>
            <a:chExt cx="609420" cy="895845"/>
          </a:xfrm>
        </p:grpSpPr>
        <p:sp>
          <p:nvSpPr>
            <p:cNvPr id="23" name="Oval 22"/>
            <p:cNvSpPr/>
            <p:nvPr/>
          </p:nvSpPr>
          <p:spPr>
            <a:xfrm>
              <a:off x="8645479" y="4333901"/>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8340768" y="4460305"/>
              <a:ext cx="609420" cy="769441"/>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a:t>
              </a:r>
            </a:p>
            <a:p>
              <a:pPr algn="ctr"/>
              <a:r>
                <a:rPr lang="en-US" sz="1400" dirty="0" smtClean="0">
                  <a:solidFill>
                    <a:srgbClr val="FF0000"/>
                  </a:solidFill>
                  <a:cs typeface="Times New Roman" panose="02020603050405020304" pitchFamily="18" charset="0"/>
                </a:rPr>
                <a:t>(</a:t>
              </a:r>
              <a:r>
                <a:rPr lang="en-US" sz="1600" b="1" dirty="0" smtClean="0">
                  <a:solidFill>
                    <a:srgbClr val="FF0000"/>
                  </a:solidFill>
                  <a:cs typeface="Times New Roman" panose="02020603050405020304" pitchFamily="18" charset="0"/>
                </a:rPr>
                <a:t>Q8</a:t>
              </a:r>
              <a:r>
                <a:rPr lang="en-US" sz="1400" dirty="0" smtClean="0">
                  <a:solidFill>
                    <a:srgbClr val="FF0000"/>
                  </a:solidFill>
                  <a:cs typeface="Times New Roman" panose="02020603050405020304" pitchFamily="18" charset="0"/>
                </a:rPr>
                <a:t>)</a:t>
              </a:r>
              <a:endParaRPr lang="en-US" sz="1400" dirty="0">
                <a:solidFill>
                  <a:srgbClr val="FF0000"/>
                </a:solidFill>
                <a:cs typeface="Times New Roman" panose="02020603050405020304" pitchFamily="18" charset="0"/>
              </a:endParaRPr>
            </a:p>
          </p:txBody>
        </p:sp>
      </p:grpSp>
      <p:grpSp>
        <p:nvGrpSpPr>
          <p:cNvPr id="6" name="Group 5"/>
          <p:cNvGrpSpPr/>
          <p:nvPr/>
        </p:nvGrpSpPr>
        <p:grpSpPr>
          <a:xfrm>
            <a:off x="6490197" y="5859252"/>
            <a:ext cx="609420" cy="947176"/>
            <a:chOff x="8380910" y="5852170"/>
            <a:chExt cx="609420" cy="947176"/>
          </a:xfrm>
        </p:grpSpPr>
        <p:sp>
          <p:nvSpPr>
            <p:cNvPr id="24" name="Oval 23"/>
            <p:cNvSpPr/>
            <p:nvPr/>
          </p:nvSpPr>
          <p:spPr>
            <a:xfrm>
              <a:off x="8645479" y="5852170"/>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8380910" y="6029905"/>
              <a:ext cx="609420" cy="769441"/>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a:t>
              </a:r>
            </a:p>
            <a:p>
              <a:pPr algn="ctr"/>
              <a:r>
                <a:rPr lang="en-US" sz="1400" dirty="0" smtClean="0">
                  <a:solidFill>
                    <a:srgbClr val="FF0000"/>
                  </a:solidFill>
                  <a:cs typeface="Times New Roman" panose="02020603050405020304" pitchFamily="18" charset="0"/>
                </a:rPr>
                <a:t>(</a:t>
              </a:r>
              <a:r>
                <a:rPr lang="en-US" sz="1600" b="1" dirty="0" smtClean="0">
                  <a:solidFill>
                    <a:srgbClr val="FF0000"/>
                  </a:solidFill>
                  <a:cs typeface="Times New Roman" panose="02020603050405020304" pitchFamily="18" charset="0"/>
                </a:rPr>
                <a:t>Q9</a:t>
              </a:r>
              <a:r>
                <a:rPr lang="en-US" sz="1400" dirty="0" smtClean="0">
                  <a:solidFill>
                    <a:srgbClr val="FF0000"/>
                  </a:solidFill>
                  <a:cs typeface="Times New Roman" panose="02020603050405020304" pitchFamily="18" charset="0"/>
                </a:rPr>
                <a:t>)</a:t>
              </a:r>
              <a:endParaRPr lang="en-US" sz="1400" dirty="0">
                <a:solidFill>
                  <a:srgbClr val="FF0000"/>
                </a:solidFill>
                <a:cs typeface="Times New Roman" panose="02020603050405020304" pitchFamily="18" charset="0"/>
              </a:endParaRPr>
            </a:p>
          </p:txBody>
        </p:sp>
      </p:grpSp>
      <p:sp>
        <p:nvSpPr>
          <p:cNvPr id="25" name="TextBox 24"/>
          <p:cNvSpPr txBox="1"/>
          <p:nvPr/>
        </p:nvSpPr>
        <p:spPr>
          <a:xfrm>
            <a:off x="540335" y="5061826"/>
            <a:ext cx="3331029" cy="1477328"/>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b="1" i="1" dirty="0" smtClean="0"/>
              <a:t>Division point of view:</a:t>
            </a:r>
          </a:p>
          <a:p>
            <a:r>
              <a:rPr lang="en-US" dirty="0" smtClean="0"/>
              <a:t>The number of fractional bits in the quotient is the number in the dividend less the number in the divisor.</a:t>
            </a:r>
            <a:endParaRPr lang="en-US" dirty="0"/>
          </a:p>
        </p:txBody>
      </p:sp>
    </p:spTree>
    <p:extLst>
      <p:ext uri="{BB962C8B-B14F-4D97-AF65-F5344CB8AC3E}">
        <p14:creationId xmlns:p14="http://schemas.microsoft.com/office/powerpoint/2010/main" val="29079839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30">
                                            <p:txEl>
                                              <p:pRg st="0" end="0"/>
                                            </p:txEl>
                                          </p:spTgt>
                                        </p:tgtEl>
                                        <p:attrNameLst>
                                          <p:attrName>style.visibility</p:attrName>
                                        </p:attrNameLst>
                                      </p:cBhvr>
                                      <p:to>
                                        <p:strVal val="visible"/>
                                      </p:to>
                                    </p:set>
                                  </p:childTnLst>
                                  <p:subTnLst>
                                    <p:set>
                                      <p:cBhvr override="childStyle">
                                        <p:cTn dur="1" fill="hold" display="0" masterRel="nextClick" afterEffect="1"/>
                                        <p:tgtEl>
                                          <p:spTgt spid="30">
                                            <p:txEl>
                                              <p:pRg st="0" end="0"/>
                                            </p:txEl>
                                          </p:spTgt>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p:bldP spid="29" grpId="0" animBg="1"/>
      <p:bldP spid="31" grpId="0" animBg="1"/>
      <p:bldP spid="2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DIVISION</a:t>
            </a:r>
            <a:br>
              <a:rPr lang="en-US" dirty="0" smtClean="0"/>
            </a:br>
            <a:r>
              <a:rPr lang="en-US" dirty="0" smtClean="0"/>
              <a:t>OF </a:t>
            </a:r>
            <a:r>
              <a:rPr lang="en-US" dirty="0"/>
              <a:t>FIXED-POINT REALS </a:t>
            </a:r>
          </a:p>
        </p:txBody>
      </p:sp>
      <p:sp>
        <p:nvSpPr>
          <p:cNvPr id="3" name="Content Placeholder 2"/>
          <p:cNvSpPr>
            <a:spLocks noGrp="1"/>
          </p:cNvSpPr>
          <p:nvPr>
            <p:ph idx="1"/>
          </p:nvPr>
        </p:nvSpPr>
        <p:spPr/>
        <p:txBody>
          <a:bodyPr>
            <a:normAutofit/>
          </a:bodyPr>
          <a:lstStyle/>
          <a:p>
            <a:r>
              <a:rPr lang="en-US" dirty="0" smtClean="0"/>
              <a:t>Integer division, but Q format changes</a:t>
            </a:r>
          </a:p>
          <a:p>
            <a:endParaRPr lang="en-US" dirty="0" smtClean="0"/>
          </a:p>
          <a:p>
            <a:endParaRPr lang="en-US" dirty="0"/>
          </a:p>
          <a:p>
            <a:endParaRPr lang="en-US" dirty="0" smtClean="0"/>
          </a:p>
          <a:p>
            <a:endParaRPr lang="en-US" dirty="0"/>
          </a:p>
          <a:p>
            <a:endParaRPr lang="en-US" dirty="0" smtClean="0"/>
          </a:p>
          <a:p>
            <a:pPr lvl="1"/>
            <a:r>
              <a:rPr lang="en-US" dirty="0" smtClean="0"/>
              <a:t>The number of fractional bits in the quotient is the number in the dividend less those in the divisor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38853825"/>
              </p:ext>
            </p:extLst>
          </p:nvPr>
        </p:nvGraphicFramePr>
        <p:xfrm>
          <a:off x="975360" y="2468880"/>
          <a:ext cx="7315200" cy="2257552"/>
        </p:xfrm>
        <a:graphic>
          <a:graphicData uri="http://schemas.openxmlformats.org/drawingml/2006/table">
            <a:tbl>
              <a:tblPr firstRow="1" firstCol="1" bandRow="1"/>
              <a:tblGrid>
                <a:gridCol w="1257156">
                  <a:extLst>
                    <a:ext uri="{9D8B030D-6E8A-4147-A177-3AD203B41FA5}">
                      <a16:colId xmlns:a16="http://schemas.microsoft.com/office/drawing/2014/main" val="20000"/>
                    </a:ext>
                  </a:extLst>
                </a:gridCol>
                <a:gridCol w="1503297">
                  <a:extLst>
                    <a:ext uri="{9D8B030D-6E8A-4147-A177-3AD203B41FA5}">
                      <a16:colId xmlns:a16="http://schemas.microsoft.com/office/drawing/2014/main" val="20001"/>
                    </a:ext>
                  </a:extLst>
                </a:gridCol>
                <a:gridCol w="828136">
                  <a:extLst>
                    <a:ext uri="{9D8B030D-6E8A-4147-A177-3AD203B41FA5}">
                      <a16:colId xmlns:a16="http://schemas.microsoft.com/office/drawing/2014/main" val="20002"/>
                    </a:ext>
                  </a:extLst>
                </a:gridCol>
                <a:gridCol w="1380226">
                  <a:extLst>
                    <a:ext uri="{9D8B030D-6E8A-4147-A177-3AD203B41FA5}">
                      <a16:colId xmlns:a16="http://schemas.microsoft.com/office/drawing/2014/main" val="20003"/>
                    </a:ext>
                  </a:extLst>
                </a:gridCol>
                <a:gridCol w="552091">
                  <a:extLst>
                    <a:ext uri="{9D8B030D-6E8A-4147-A177-3AD203B41FA5}">
                      <a16:colId xmlns:a16="http://schemas.microsoft.com/office/drawing/2014/main" val="20004"/>
                    </a:ext>
                  </a:extLst>
                </a:gridCol>
                <a:gridCol w="1794294">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Operand</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Q</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A</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+1264</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Q5</a:t>
                      </a:r>
                      <a:endParaRPr lang="en-US" sz="18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+1265/2</a:t>
                      </a:r>
                      <a:r>
                        <a:rPr lang="en-US" sz="1800" baseline="30000" dirty="0" smtClean="0">
                          <a:solidFill>
                            <a:srgbClr val="000000"/>
                          </a:solidFill>
                          <a:effectLst/>
                          <a:latin typeface="+mn-lt"/>
                          <a:ea typeface="Arial"/>
                          <a:cs typeface="Calibri"/>
                        </a:rPr>
                        <a:t>5</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+39.5000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solidFill>
                            <a:srgbClr val="000000"/>
                          </a:solidFill>
                          <a:effectLst/>
                          <a:latin typeface="+mn-lt"/>
                          <a:ea typeface="Calibri"/>
                          <a:cs typeface="Calibri"/>
                        </a:rPr>
                        <a:t>B</a:t>
                      </a:r>
                      <a:endParaRPr lang="en-US" sz="180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+83</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effectLst/>
                          <a:latin typeface="+mn-lt"/>
                          <a:ea typeface="Calibri"/>
                          <a:cs typeface="Calibri"/>
                        </a:rPr>
                        <a:t>Q3</a:t>
                      </a:r>
                      <a:endParaRPr lang="en-US" sz="180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+83/2</a:t>
                      </a:r>
                      <a:r>
                        <a:rPr lang="en-US" sz="1800" baseline="30000" dirty="0" smtClean="0">
                          <a:solidFill>
                            <a:srgbClr val="000000"/>
                          </a:solidFill>
                          <a:effectLst/>
                          <a:latin typeface="+mn-lt"/>
                          <a:ea typeface="Arial"/>
                          <a:cs typeface="Calibri"/>
                        </a:rPr>
                        <a:t>3</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+10.3750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Result</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142240" algn="r">
                        <a:lnSpc>
                          <a:spcPct val="115000"/>
                        </a:lnSpc>
                        <a:spcBef>
                          <a:spcPts val="0"/>
                        </a:spcBef>
                        <a:spcAft>
                          <a:spcPts val="0"/>
                        </a:spcAft>
                      </a:pPr>
                      <a:r>
                        <a:rPr lang="en-US" sz="2000" b="1" i="1" dirty="0" smtClean="0">
                          <a:solidFill>
                            <a:schemeClr val="bg1"/>
                          </a:solidFill>
                          <a:effectLst/>
                          <a:latin typeface="+mn-lt"/>
                          <a:ea typeface="Calibri"/>
                          <a:cs typeface="Calibri"/>
                        </a:rPr>
                        <a:t>Integer</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Arial"/>
                          <a:cs typeface="Calibri"/>
                        </a:rPr>
                        <a:t>Q</a:t>
                      </a:r>
                      <a:endParaRPr lang="en-US" sz="2000" b="1" i="1" dirty="0">
                        <a:solidFill>
                          <a:schemeClr val="bg1"/>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Interpretation</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tx1"/>
                    </a:solidFill>
                  </a:tcPr>
                </a:tc>
                <a:tc hMerge="1">
                  <a:txBody>
                    <a:bodyPr/>
                    <a:lstStyle/>
                    <a:p>
                      <a:pPr marL="0" marR="0" algn="ctr">
                        <a:lnSpc>
                          <a:spcPct val="115000"/>
                        </a:lnSpc>
                        <a:spcBef>
                          <a:spcPts val="0"/>
                        </a:spcBef>
                        <a:spcAft>
                          <a:spcPts val="0"/>
                        </a:spcAft>
                      </a:pPr>
                      <a:endParaRPr lang="en-US" sz="12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A÷B</a:t>
                      </a:r>
                      <a:endParaRPr lang="en-US" sz="1800" dirty="0" smtClean="0">
                        <a:solidFill>
                          <a:srgbClr val="000000"/>
                        </a:solidFill>
                        <a:effectLst/>
                        <a:latin typeface="+mn-lt"/>
                        <a:ea typeface="Arial"/>
                        <a:cs typeface="Calibri"/>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indent="0" algn="r" defTabSz="914400" rtl="0" eaLnBrk="1" fontAlgn="auto" latinLnBrk="0" hangingPunct="1">
                        <a:lnSpc>
                          <a:spcPct val="115000"/>
                        </a:lnSpc>
                        <a:spcBef>
                          <a:spcPts val="0"/>
                        </a:spcBef>
                        <a:spcAft>
                          <a:spcPts val="0"/>
                        </a:spcAft>
                        <a:buClrTx/>
                        <a:buSzTx/>
                        <a:buFontTx/>
                        <a:buNone/>
                        <a:tabLst/>
                        <a:defRPr/>
                      </a:pPr>
                      <a:r>
                        <a:rPr lang="en-US" sz="1800" baseline="0" dirty="0" smtClean="0">
                          <a:solidFill>
                            <a:srgbClr val="000000"/>
                          </a:solidFill>
                          <a:effectLst/>
                          <a:latin typeface="+mn-lt"/>
                          <a:ea typeface="Calibri"/>
                          <a:cs typeface="Calibri"/>
                        </a:rPr>
                        <a:t>+15</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Q2</a:t>
                      </a:r>
                      <a:endParaRPr lang="en-US" sz="1800" dirty="0">
                        <a:solidFill>
                          <a:srgbClr val="000000"/>
                        </a:solidFill>
                        <a:effectLst/>
                        <a:latin typeface="+mn-lt"/>
                        <a:ea typeface="Arial"/>
                        <a:cs typeface="Calibri"/>
                      </a:endParaRPr>
                    </a:p>
                  </a:txBody>
                  <a:tcPr marL="68580" marR="6858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Arial"/>
                          <a:cs typeface="Calibri"/>
                        </a:rPr>
                        <a:t>+15/2</a:t>
                      </a:r>
                      <a:r>
                        <a:rPr lang="en-US" sz="1800" baseline="30000" dirty="0" smtClean="0">
                          <a:solidFill>
                            <a:srgbClr val="000000"/>
                          </a:solidFill>
                          <a:effectLst/>
                          <a:latin typeface="+mn-lt"/>
                          <a:ea typeface="Arial"/>
                          <a:cs typeface="Calibri"/>
                        </a:rPr>
                        <a:t>2</a:t>
                      </a:r>
                      <a:endParaRPr lang="en-US" sz="1800" dirty="0" smtClean="0">
                        <a:solidFill>
                          <a:srgbClr val="000000"/>
                        </a:solidFill>
                        <a:effectLst/>
                        <a:latin typeface="+mn-lt"/>
                        <a:ea typeface="Arial"/>
                        <a:cs typeface="Calibri"/>
                      </a:endParaRPr>
                    </a:p>
                  </a:txBody>
                  <a:tcPr marL="73025" marR="73025" marT="36830" marB="36830">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+3.7500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p>
                      <a:pPr marL="0" marR="0" indent="0" algn="l" defTabSz="914400" rtl="0" eaLnBrk="1" fontAlgn="auto" latinLnBrk="0" hangingPunct="1">
                        <a:lnSpc>
                          <a:spcPct val="115000"/>
                        </a:lnSpc>
                        <a:spcBef>
                          <a:spcPts val="0"/>
                        </a:spcBef>
                        <a:spcAft>
                          <a:spcPts val="0"/>
                        </a:spcAft>
                        <a:buClrTx/>
                        <a:buSzTx/>
                        <a:buFontTx/>
                        <a:buNone/>
                        <a:tabLst/>
                        <a:defRPr/>
                      </a:pPr>
                      <a:r>
                        <a:rPr lang="en-US" sz="1800" i="1" dirty="0" smtClean="0">
                          <a:solidFill>
                            <a:srgbClr val="000000"/>
                          </a:solidFill>
                          <a:effectLst/>
                          <a:latin typeface="+mn-lt"/>
                          <a:ea typeface="Calibri"/>
                          <a:cs typeface="Calibri"/>
                        </a:rPr>
                        <a:t>(Err: 1.50%)</a:t>
                      </a:r>
                      <a:endParaRPr lang="en-US" sz="1800" dirty="0" smtClean="0">
                        <a:solidFill>
                          <a:srgbClr val="000000"/>
                        </a:solidFill>
                        <a:effectLst/>
                        <a:latin typeface="+mn-lt"/>
                        <a:ea typeface="Arial"/>
                        <a:cs typeface="Calibri"/>
                      </a:endParaRPr>
                    </a:p>
                  </a:txBody>
                  <a:tcPr marL="73025" marR="73025" marT="36830" marB="36830">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6" name="Rectangle 5"/>
          <p:cNvSpPr/>
          <p:nvPr/>
        </p:nvSpPr>
        <p:spPr>
          <a:xfrm>
            <a:off x="3733800" y="2830830"/>
            <a:ext cx="813435" cy="7524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733800" y="3990971"/>
            <a:ext cx="813435" cy="71818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6537960" y="4350065"/>
            <a:ext cx="1203960" cy="35909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54974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91794843"/>
              </p:ext>
            </p:extLst>
          </p:nvPr>
        </p:nvGraphicFramePr>
        <p:xfrm>
          <a:off x="914400" y="4114800"/>
          <a:ext cx="7315200" cy="2183384"/>
        </p:xfrm>
        <a:graphic>
          <a:graphicData uri="http://schemas.openxmlformats.org/drawingml/2006/table">
            <a:tbl>
              <a:tblPr firstRow="1" firstCol="1" bandRow="1"/>
              <a:tblGrid>
                <a:gridCol w="1504809">
                  <a:extLst>
                    <a:ext uri="{9D8B030D-6E8A-4147-A177-3AD203B41FA5}">
                      <a16:colId xmlns:a16="http://schemas.microsoft.com/office/drawing/2014/main" val="20000"/>
                    </a:ext>
                  </a:extLst>
                </a:gridCol>
                <a:gridCol w="147545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1490134">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1625600">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Operand</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Q</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36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A</a:t>
                      </a:r>
                      <a:endParaRPr lang="en-US" sz="18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+1264</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Q5</a:t>
                      </a:r>
                      <a:endParaRPr lang="en-US" sz="1800" dirty="0">
                        <a:solidFill>
                          <a:srgbClr val="000000"/>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+1264/2</a:t>
                      </a:r>
                      <a:r>
                        <a:rPr lang="en-US" sz="1800" baseline="30000" dirty="0" smtClean="0">
                          <a:solidFill>
                            <a:srgbClr val="000000"/>
                          </a:solidFill>
                          <a:effectLst/>
                          <a:latin typeface="+mn-lt"/>
                          <a:ea typeface="Arial"/>
                          <a:cs typeface="Calibri"/>
                        </a:rPr>
                        <a:t>5</a:t>
                      </a:r>
                      <a:endParaRPr lang="en-US" sz="1800" dirty="0">
                        <a:solidFill>
                          <a:srgbClr val="000000"/>
                        </a:solidFill>
                        <a:effectLst/>
                        <a:latin typeface="+mn-lt"/>
                        <a:ea typeface="Arial"/>
                        <a:cs typeface="Calibri"/>
                      </a:endParaRPr>
                    </a:p>
                  </a:txBody>
                  <a:tcPr marL="0" marR="36576"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+39.5000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solidFill>
                            <a:srgbClr val="000000"/>
                          </a:solidFill>
                          <a:effectLst/>
                          <a:latin typeface="+mn-lt"/>
                          <a:ea typeface="Calibri"/>
                          <a:cs typeface="Calibri"/>
                        </a:rPr>
                        <a:t>B</a:t>
                      </a:r>
                      <a:endParaRPr lang="en-US" sz="180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+83</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effectLst/>
                          <a:latin typeface="+mn-lt"/>
                          <a:ea typeface="Calibri"/>
                          <a:cs typeface="Calibri"/>
                        </a:rPr>
                        <a:t>Q3</a:t>
                      </a:r>
                      <a:endParaRPr lang="en-US" sz="1800">
                        <a:solidFill>
                          <a:srgbClr val="000000"/>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+83/2</a:t>
                      </a:r>
                      <a:r>
                        <a:rPr lang="en-US" sz="1800" baseline="30000" dirty="0" smtClean="0">
                          <a:solidFill>
                            <a:srgbClr val="000000"/>
                          </a:solidFill>
                          <a:effectLst/>
                          <a:latin typeface="+mn-lt"/>
                          <a:ea typeface="Arial"/>
                          <a:cs typeface="Calibri"/>
                        </a:rPr>
                        <a:t>3</a:t>
                      </a:r>
                      <a:endParaRPr lang="en-US" sz="1800" dirty="0">
                        <a:solidFill>
                          <a:srgbClr val="000000"/>
                        </a:solidFill>
                        <a:effectLst/>
                        <a:latin typeface="+mn-lt"/>
                        <a:ea typeface="Arial"/>
                        <a:cs typeface="Calibri"/>
                      </a:endParaRPr>
                    </a:p>
                  </a:txBody>
                  <a:tcPr marL="0" marR="36576"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+10.3750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Result</a:t>
                      </a:r>
                      <a:endParaRPr lang="en-US" sz="200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 </a:t>
                      </a:r>
                      <a:r>
                        <a:rPr lang="en-US" sz="2000" b="1" i="1" dirty="0" smtClean="0">
                          <a:solidFill>
                            <a:schemeClr val="bg1"/>
                          </a:solidFill>
                          <a:effectLst/>
                          <a:latin typeface="Calibri"/>
                          <a:ea typeface="Calibri"/>
                          <a:cs typeface="Calibri"/>
                        </a:rPr>
                        <a:t>Q</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36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A÷B</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+15</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Q2</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+15/2</a:t>
                      </a:r>
                      <a:r>
                        <a:rPr lang="en-US" sz="1800" baseline="30000" dirty="0" smtClean="0">
                          <a:solidFill>
                            <a:srgbClr val="000000"/>
                          </a:solidFill>
                          <a:effectLst/>
                          <a:latin typeface="+mn-lt"/>
                          <a:ea typeface="Arial"/>
                          <a:cs typeface="Calibri"/>
                        </a:rPr>
                        <a:t>2</a:t>
                      </a:r>
                      <a:endParaRPr lang="en-US" sz="1800" dirty="0">
                        <a:solidFill>
                          <a:srgbClr val="000000"/>
                        </a:solidFill>
                        <a:effectLst/>
                        <a:latin typeface="+mn-lt"/>
                        <a:ea typeface="Arial"/>
                        <a:cs typeface="Calibri"/>
                      </a:endParaRPr>
                    </a:p>
                  </a:txBody>
                  <a:tcPr marL="0" marR="36576" marT="36576" marB="36576">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+3.7500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p>
                      <a:pPr marL="0" marR="0" algn="l">
                        <a:lnSpc>
                          <a:spcPct val="115000"/>
                        </a:lnSpc>
                        <a:spcBef>
                          <a:spcPts val="0"/>
                        </a:spcBef>
                        <a:spcAft>
                          <a:spcPts val="0"/>
                        </a:spcAft>
                      </a:pPr>
                      <a:r>
                        <a:rPr lang="en-US" sz="1800" i="1" dirty="0" smtClean="0">
                          <a:solidFill>
                            <a:srgbClr val="000000"/>
                          </a:solidFill>
                          <a:effectLst/>
                          <a:latin typeface="+mn-lt"/>
                          <a:ea typeface="Calibri"/>
                          <a:cs typeface="Calibri"/>
                        </a:rPr>
                        <a:t>(Err: 1.50%)</a:t>
                      </a:r>
                      <a:endParaRPr lang="en-US" sz="1800" dirty="0" smtClean="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Title 2"/>
          <p:cNvSpPr>
            <a:spLocks noGrp="1"/>
          </p:cNvSpPr>
          <p:nvPr>
            <p:ph type="title"/>
          </p:nvPr>
        </p:nvSpPr>
        <p:spPr/>
        <p:txBody>
          <a:bodyPr/>
          <a:lstStyle/>
          <a:p>
            <a:r>
              <a:rPr lang="en-US" dirty="0" smtClean="0"/>
              <a:t>DIVISION: IMPROVING ACCURACY</a:t>
            </a:r>
            <a:endParaRPr lang="en-US" dirty="0"/>
          </a:p>
        </p:txBody>
      </p:sp>
      <p:sp>
        <p:nvSpPr>
          <p:cNvPr id="4" name="Content Placeholder 3"/>
          <p:cNvSpPr>
            <a:spLocks noGrp="1"/>
          </p:cNvSpPr>
          <p:nvPr>
            <p:ph idx="1"/>
          </p:nvPr>
        </p:nvSpPr>
        <p:spPr/>
        <p:txBody>
          <a:bodyPr/>
          <a:lstStyle/>
          <a:p>
            <a:r>
              <a:rPr lang="en-US" dirty="0" smtClean="0"/>
              <a:t>Shift dividend </a:t>
            </a:r>
            <a:r>
              <a:rPr lang="en-US" i="1" dirty="0" smtClean="0">
                <a:solidFill>
                  <a:srgbClr val="0070C0"/>
                </a:solidFill>
              </a:rPr>
              <a:t>left</a:t>
            </a:r>
            <a:r>
              <a:rPr lang="en-US" dirty="0" smtClean="0">
                <a:solidFill>
                  <a:srgbClr val="0070C0"/>
                </a:solidFill>
              </a:rPr>
              <a:t> </a:t>
            </a:r>
            <a:r>
              <a:rPr lang="en-US" dirty="0" smtClean="0"/>
              <a:t>before dividing</a:t>
            </a:r>
          </a:p>
          <a:p>
            <a:pPr lvl="1"/>
            <a:r>
              <a:rPr lang="en-US" dirty="0" smtClean="0"/>
              <a:t>Increases Q factor of dividend and thus</a:t>
            </a:r>
          </a:p>
          <a:p>
            <a:pPr lvl="1"/>
            <a:r>
              <a:rPr lang="en-US" dirty="0" smtClean="0"/>
              <a:t>Increases Q factor of quotient and thus</a:t>
            </a:r>
          </a:p>
          <a:p>
            <a:pPr lvl="1"/>
            <a:r>
              <a:rPr lang="en-US" dirty="0" smtClean="0"/>
              <a:t>Increases number of fractional digits of quotient</a:t>
            </a:r>
            <a:endParaRPr lang="en-US" dirty="0"/>
          </a:p>
        </p:txBody>
      </p:sp>
      <p:graphicFrame>
        <p:nvGraphicFramePr>
          <p:cNvPr id="6" name="Table 5"/>
          <p:cNvGraphicFramePr>
            <a:graphicFrameLocks noGrp="1"/>
          </p:cNvGraphicFramePr>
          <p:nvPr>
            <p:extLst>
              <p:ext uri="{D42A27DB-BD31-4B8C-83A1-F6EECF244321}">
                <p14:modId xmlns:p14="http://schemas.microsoft.com/office/powerpoint/2010/main" val="273059253"/>
              </p:ext>
            </p:extLst>
          </p:nvPr>
        </p:nvGraphicFramePr>
        <p:xfrm>
          <a:off x="915351" y="4454843"/>
          <a:ext cx="7315200" cy="389128"/>
        </p:xfrm>
        <a:graphic>
          <a:graphicData uri="http://schemas.openxmlformats.org/drawingml/2006/table">
            <a:tbl>
              <a:tblPr firstRow="1" firstCol="1" bandRow="1"/>
              <a:tblGrid>
                <a:gridCol w="1504809">
                  <a:extLst>
                    <a:ext uri="{9D8B030D-6E8A-4147-A177-3AD203B41FA5}">
                      <a16:colId xmlns:a16="http://schemas.microsoft.com/office/drawing/2014/main" val="20000"/>
                    </a:ext>
                  </a:extLst>
                </a:gridCol>
                <a:gridCol w="147545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1490134">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1625600">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2</a:t>
                      </a:r>
                      <a:r>
                        <a:rPr lang="en-US" sz="1800" baseline="30000" dirty="0" smtClean="0">
                          <a:solidFill>
                            <a:srgbClr val="000000"/>
                          </a:solidFill>
                          <a:effectLst/>
                          <a:latin typeface="+mn-lt"/>
                          <a:ea typeface="Calibri"/>
                          <a:cs typeface="Calibri"/>
                        </a:rPr>
                        <a:t>3</a:t>
                      </a:r>
                      <a:r>
                        <a:rPr lang="en-US" sz="1800" dirty="0" smtClean="0">
                          <a:solidFill>
                            <a:srgbClr val="000000"/>
                          </a:solidFill>
                          <a:effectLst/>
                          <a:latin typeface="+mn-lt"/>
                          <a:ea typeface="Calibri"/>
                          <a:cs typeface="Calibri"/>
                        </a:rPr>
                        <a:t>×A</a:t>
                      </a:r>
                      <a:endParaRPr lang="en-US" sz="18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+10112</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Q8</a:t>
                      </a:r>
                      <a:endParaRPr lang="en-US" sz="1800" dirty="0">
                        <a:solidFill>
                          <a:srgbClr val="000000"/>
                        </a:solidFill>
                        <a:effectLst/>
                        <a:latin typeface="+mn-lt"/>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+10112/2</a:t>
                      </a:r>
                      <a:r>
                        <a:rPr lang="en-US" sz="1800" baseline="30000" dirty="0" smtClean="0">
                          <a:solidFill>
                            <a:srgbClr val="000000"/>
                          </a:solidFill>
                          <a:effectLst/>
                          <a:latin typeface="+mn-lt"/>
                          <a:ea typeface="Arial"/>
                          <a:cs typeface="Calibri"/>
                        </a:rPr>
                        <a:t>8</a:t>
                      </a:r>
                      <a:endParaRPr lang="en-US" sz="1800" dirty="0">
                        <a:solidFill>
                          <a:srgbClr val="000000"/>
                        </a:solidFill>
                        <a:effectLst/>
                        <a:latin typeface="+mn-lt"/>
                        <a:ea typeface="Arial"/>
                        <a:cs typeface="Calibri"/>
                      </a:endParaRPr>
                    </a:p>
                  </a:txBody>
                  <a:tcPr marL="0" marR="36576"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+39.5000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7" name="Rectangle 6"/>
          <p:cNvSpPr/>
          <p:nvPr/>
        </p:nvSpPr>
        <p:spPr>
          <a:xfrm>
            <a:off x="914400" y="4465320"/>
            <a:ext cx="7315200" cy="39243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9" name="Table 8"/>
          <p:cNvGraphicFramePr>
            <a:graphicFrameLocks noGrp="1"/>
          </p:cNvGraphicFramePr>
          <p:nvPr>
            <p:extLst>
              <p:ext uri="{D42A27DB-BD31-4B8C-83A1-F6EECF244321}">
                <p14:modId xmlns:p14="http://schemas.microsoft.com/office/powerpoint/2010/main" val="4143655512"/>
              </p:ext>
            </p:extLst>
          </p:nvPr>
        </p:nvGraphicFramePr>
        <p:xfrm>
          <a:off x="914400" y="5593080"/>
          <a:ext cx="7315200" cy="704088"/>
        </p:xfrm>
        <a:graphic>
          <a:graphicData uri="http://schemas.openxmlformats.org/drawingml/2006/table">
            <a:tbl>
              <a:tblPr firstRow="1" firstCol="1" bandRow="1"/>
              <a:tblGrid>
                <a:gridCol w="1504809">
                  <a:extLst>
                    <a:ext uri="{9D8B030D-6E8A-4147-A177-3AD203B41FA5}">
                      <a16:colId xmlns:a16="http://schemas.microsoft.com/office/drawing/2014/main" val="20000"/>
                    </a:ext>
                  </a:extLst>
                </a:gridCol>
                <a:gridCol w="1475457">
                  <a:extLst>
                    <a:ext uri="{9D8B030D-6E8A-4147-A177-3AD203B41FA5}">
                      <a16:colId xmlns:a16="http://schemas.microsoft.com/office/drawing/2014/main" val="20001"/>
                    </a:ext>
                  </a:extLst>
                </a:gridCol>
                <a:gridCol w="541867">
                  <a:extLst>
                    <a:ext uri="{9D8B030D-6E8A-4147-A177-3AD203B41FA5}">
                      <a16:colId xmlns:a16="http://schemas.microsoft.com/office/drawing/2014/main" val="20002"/>
                    </a:ext>
                  </a:extLst>
                </a:gridCol>
                <a:gridCol w="1490134">
                  <a:extLst>
                    <a:ext uri="{9D8B030D-6E8A-4147-A177-3AD203B41FA5}">
                      <a16:colId xmlns:a16="http://schemas.microsoft.com/office/drawing/2014/main" val="20003"/>
                    </a:ext>
                  </a:extLst>
                </a:gridCol>
                <a:gridCol w="677333">
                  <a:extLst>
                    <a:ext uri="{9D8B030D-6E8A-4147-A177-3AD203B41FA5}">
                      <a16:colId xmlns:a16="http://schemas.microsoft.com/office/drawing/2014/main" val="20004"/>
                    </a:ext>
                  </a:extLst>
                </a:gridCol>
                <a:gridCol w="1625600">
                  <a:extLst>
                    <a:ext uri="{9D8B030D-6E8A-4147-A177-3AD203B41FA5}">
                      <a16:colId xmlns:a16="http://schemas.microsoft.com/office/drawing/2014/main" val="20005"/>
                    </a:ext>
                  </a:extLst>
                </a:gridCol>
              </a:tblGrid>
              <a:tr h="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(2</a:t>
                      </a:r>
                      <a:r>
                        <a:rPr lang="en-US" sz="1800" baseline="30000" dirty="0" smtClean="0">
                          <a:solidFill>
                            <a:srgbClr val="000000"/>
                          </a:solidFill>
                          <a:effectLst/>
                          <a:latin typeface="+mn-lt"/>
                          <a:ea typeface="Calibri"/>
                          <a:cs typeface="Calibri"/>
                        </a:rPr>
                        <a:t>3</a:t>
                      </a:r>
                      <a:r>
                        <a:rPr lang="en-US" sz="1800" dirty="0" smtClean="0">
                          <a:solidFill>
                            <a:srgbClr val="000000"/>
                          </a:solidFill>
                          <a:effectLst/>
                          <a:latin typeface="+mn-lt"/>
                          <a:ea typeface="Calibri"/>
                          <a:cs typeface="Calibri"/>
                        </a:rPr>
                        <a:t>×A)÷</a:t>
                      </a:r>
                      <a:r>
                        <a:rPr lang="en-US" sz="1800" dirty="0">
                          <a:solidFill>
                            <a:srgbClr val="000000"/>
                          </a:solidFill>
                          <a:effectLst/>
                          <a:latin typeface="+mn-lt"/>
                          <a:ea typeface="Calibri"/>
                          <a:cs typeface="Calibri"/>
                        </a:rPr>
                        <a:t>B</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+121</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Q5</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+121/2</a:t>
                      </a:r>
                      <a:r>
                        <a:rPr lang="en-US" sz="1800" baseline="30000" dirty="0" smtClean="0">
                          <a:solidFill>
                            <a:srgbClr val="000000"/>
                          </a:solidFill>
                          <a:effectLst/>
                          <a:latin typeface="+mn-lt"/>
                          <a:ea typeface="Arial"/>
                          <a:cs typeface="Calibri"/>
                        </a:rPr>
                        <a:t>5</a:t>
                      </a:r>
                      <a:endParaRPr lang="en-US" sz="1800" dirty="0">
                        <a:solidFill>
                          <a:srgbClr val="000000"/>
                        </a:solidFill>
                        <a:effectLst/>
                        <a:latin typeface="+mn-lt"/>
                        <a:ea typeface="Arial"/>
                        <a:cs typeface="Calibri"/>
                      </a:endParaRPr>
                    </a:p>
                  </a:txBody>
                  <a:tcPr marL="0" marR="36576" marT="36576" marB="36576">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+3.78125</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p>
                      <a:pPr marL="0" marR="0" algn="l">
                        <a:lnSpc>
                          <a:spcPct val="115000"/>
                        </a:lnSpc>
                        <a:spcBef>
                          <a:spcPts val="0"/>
                        </a:spcBef>
                        <a:spcAft>
                          <a:spcPts val="0"/>
                        </a:spcAft>
                      </a:pPr>
                      <a:r>
                        <a:rPr lang="en-US" sz="1800" i="1" dirty="0" smtClean="0">
                          <a:solidFill>
                            <a:srgbClr val="000000"/>
                          </a:solidFill>
                          <a:effectLst/>
                          <a:latin typeface="+mn-lt"/>
                          <a:ea typeface="Calibri"/>
                          <a:cs typeface="Calibri"/>
                        </a:rPr>
                        <a:t>(Err: 0.682%)</a:t>
                      </a:r>
                      <a:endParaRPr lang="en-US" sz="1800" dirty="0" smtClean="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bl>
          </a:graphicData>
        </a:graphic>
      </p:graphicFrame>
      <p:sp>
        <p:nvSpPr>
          <p:cNvPr id="10" name="Rectangle 9"/>
          <p:cNvSpPr/>
          <p:nvPr/>
        </p:nvSpPr>
        <p:spPr>
          <a:xfrm>
            <a:off x="914400" y="5577840"/>
            <a:ext cx="7315200" cy="71628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6507480" y="5935980"/>
            <a:ext cx="1417320" cy="3581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296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9492914"/>
              </p:ext>
            </p:extLst>
          </p:nvPr>
        </p:nvGraphicFramePr>
        <p:xfrm>
          <a:off x="914399" y="3993134"/>
          <a:ext cx="7315201" cy="2148332"/>
        </p:xfrm>
        <a:graphic>
          <a:graphicData uri="http://schemas.openxmlformats.org/drawingml/2006/table">
            <a:tbl>
              <a:tblPr firstRow="1" firstCol="1" bandRow="1"/>
              <a:tblGrid>
                <a:gridCol w="1809247">
                  <a:extLst>
                    <a:ext uri="{9D8B030D-6E8A-4147-A177-3AD203B41FA5}">
                      <a16:colId xmlns:a16="http://schemas.microsoft.com/office/drawing/2014/main" val="20000"/>
                    </a:ext>
                  </a:extLst>
                </a:gridCol>
                <a:gridCol w="1365274">
                  <a:extLst>
                    <a:ext uri="{9D8B030D-6E8A-4147-A177-3AD203B41FA5}">
                      <a16:colId xmlns:a16="http://schemas.microsoft.com/office/drawing/2014/main" val="20001"/>
                    </a:ext>
                  </a:extLst>
                </a:gridCol>
                <a:gridCol w="567043">
                  <a:extLst>
                    <a:ext uri="{9D8B030D-6E8A-4147-A177-3AD203B41FA5}">
                      <a16:colId xmlns:a16="http://schemas.microsoft.com/office/drawing/2014/main" val="20002"/>
                    </a:ext>
                  </a:extLst>
                </a:gridCol>
                <a:gridCol w="1365274">
                  <a:extLst>
                    <a:ext uri="{9D8B030D-6E8A-4147-A177-3AD203B41FA5}">
                      <a16:colId xmlns:a16="http://schemas.microsoft.com/office/drawing/2014/main" val="20003"/>
                    </a:ext>
                  </a:extLst>
                </a:gridCol>
                <a:gridCol w="552091">
                  <a:extLst>
                    <a:ext uri="{9D8B030D-6E8A-4147-A177-3AD203B41FA5}">
                      <a16:colId xmlns:a16="http://schemas.microsoft.com/office/drawing/2014/main" val="20004"/>
                    </a:ext>
                  </a:extLst>
                </a:gridCol>
                <a:gridCol w="1656272">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Operand</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Q</a:t>
                      </a:r>
                      <a:endParaRPr lang="en-US" sz="200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36576"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smtClean="0">
                          <a:solidFill>
                            <a:srgbClr val="000000"/>
                          </a:solidFill>
                          <a:effectLst/>
                          <a:latin typeface="Calibri"/>
                          <a:ea typeface="Calibri"/>
                          <a:cs typeface="Calibri"/>
                        </a:rPr>
                        <a:t>2</a:t>
                      </a:r>
                      <a:r>
                        <a:rPr lang="en-US" sz="1800" baseline="30000" dirty="0" smtClean="0">
                          <a:solidFill>
                            <a:srgbClr val="000000"/>
                          </a:solidFill>
                          <a:effectLst/>
                          <a:latin typeface="Calibri"/>
                          <a:ea typeface="Calibri"/>
                          <a:cs typeface="Calibri"/>
                        </a:rPr>
                        <a:t>3</a:t>
                      </a:r>
                      <a:r>
                        <a:rPr lang="en-US" sz="1800" dirty="0" smtClean="0">
                          <a:solidFill>
                            <a:srgbClr val="000000"/>
                          </a:solidFill>
                          <a:effectLst/>
                          <a:latin typeface="Calibri"/>
                          <a:ea typeface="Calibri"/>
                          <a:cs typeface="Calibri"/>
                        </a:rPr>
                        <a:t>×A</a:t>
                      </a:r>
                      <a:endParaRPr lang="en-US" sz="1800" dirty="0">
                        <a:solidFill>
                          <a:srgbClr val="000000"/>
                        </a:solidFill>
                        <a:effectLst/>
                        <a:latin typeface="Arial"/>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Calibri"/>
                          <a:ea typeface="Calibri"/>
                          <a:cs typeface="Calibri"/>
                        </a:rPr>
                        <a:t>+10153</a:t>
                      </a:r>
                      <a:r>
                        <a:rPr lang="en-US" sz="1800" baseline="-25000" dirty="0" smtClean="0">
                          <a:solidFill>
                            <a:srgbClr val="000000"/>
                          </a:solidFill>
                          <a:effectLst/>
                          <a:latin typeface="Calibri"/>
                          <a:ea typeface="Calibri"/>
                          <a:cs typeface="Calibri"/>
                        </a:rPr>
                        <a:t>10</a:t>
                      </a:r>
                      <a:endParaRPr lang="en-US" sz="1800" dirty="0">
                        <a:solidFill>
                          <a:srgbClr val="000000"/>
                        </a:solidFill>
                        <a:effectLst/>
                        <a:latin typeface="Arial"/>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Calibri"/>
                          <a:ea typeface="Calibri"/>
                          <a:cs typeface="Calibri"/>
                        </a:rPr>
                        <a:t>Q8</a:t>
                      </a:r>
                      <a:endParaRPr lang="en-US" sz="1800" dirty="0">
                        <a:solidFill>
                          <a:srgbClr val="000000"/>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Calibri"/>
                          <a:cs typeface="Calibri"/>
                        </a:rPr>
                        <a:t>+10153/2</a:t>
                      </a:r>
                      <a:r>
                        <a:rPr lang="en-US" sz="1800" baseline="30000" dirty="0" smtClean="0">
                          <a:solidFill>
                            <a:srgbClr val="000000"/>
                          </a:solidFill>
                          <a:effectLst/>
                          <a:latin typeface="+mn-lt"/>
                          <a:ea typeface="Calibri"/>
                          <a:cs typeface="Calibri"/>
                        </a:rPr>
                        <a:t>8</a:t>
                      </a:r>
                      <a:endParaRPr lang="en-US" sz="1800" dirty="0">
                        <a:solidFill>
                          <a:srgbClr val="000000"/>
                        </a:solidFill>
                        <a:effectLst/>
                        <a:latin typeface="Arial"/>
                        <a:ea typeface="Arial"/>
                        <a:cs typeface="Calibri"/>
                      </a:endParaRPr>
                    </a:p>
                  </a:txBody>
                  <a:tcPr marL="0" marR="36576"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Arial"/>
                          <a:ea typeface="Arial"/>
                          <a:cs typeface="Calibri"/>
                        </a:rPr>
                        <a:t>=</a:t>
                      </a:r>
                      <a:endParaRPr lang="en-US" sz="1800" dirty="0">
                        <a:solidFill>
                          <a:srgbClr val="000000"/>
                        </a:solidFill>
                        <a:effectLst/>
                        <a:latin typeface="Arial"/>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+39.5000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Arial"/>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solidFill>
                            <a:srgbClr val="000000"/>
                          </a:solidFill>
                          <a:effectLst/>
                          <a:latin typeface="Calibri"/>
                          <a:ea typeface="Calibri"/>
                          <a:cs typeface="Calibri"/>
                        </a:rPr>
                        <a:t>B</a:t>
                      </a:r>
                      <a:endParaRPr lang="en-US" sz="1800">
                        <a:solidFill>
                          <a:srgbClr val="000000"/>
                        </a:solidFill>
                        <a:effectLst/>
                        <a:latin typeface="Arial"/>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Calibri"/>
                          <a:ea typeface="Calibri"/>
                          <a:cs typeface="Calibri"/>
                        </a:rPr>
                        <a:t>+83</a:t>
                      </a:r>
                      <a:r>
                        <a:rPr lang="en-US" sz="1800" baseline="-25000" dirty="0" smtClean="0">
                          <a:solidFill>
                            <a:srgbClr val="000000"/>
                          </a:solidFill>
                          <a:effectLst/>
                          <a:latin typeface="Calibri"/>
                          <a:ea typeface="Calibri"/>
                          <a:cs typeface="Calibri"/>
                        </a:rPr>
                        <a:t>10</a:t>
                      </a:r>
                      <a:endParaRPr lang="en-US" sz="1800" dirty="0">
                        <a:solidFill>
                          <a:srgbClr val="000000"/>
                        </a:solidFill>
                        <a:effectLst/>
                        <a:latin typeface="Arial"/>
                        <a:ea typeface="Arial"/>
                        <a:cs typeface="Calibri"/>
                      </a:endParaRPr>
                    </a:p>
                  </a:txBody>
                  <a:tcPr marL="0" marR="0"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a:solidFill>
                            <a:srgbClr val="000000"/>
                          </a:solidFill>
                          <a:effectLst/>
                          <a:latin typeface="Calibri"/>
                          <a:ea typeface="Calibri"/>
                          <a:cs typeface="Calibri"/>
                        </a:rPr>
                        <a:t>Q3</a:t>
                      </a:r>
                      <a:endParaRPr lang="en-US" sz="1800">
                        <a:solidFill>
                          <a:srgbClr val="000000"/>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Calibri"/>
                          <a:cs typeface="Calibri"/>
                        </a:rPr>
                        <a:t>+83/2</a:t>
                      </a:r>
                      <a:r>
                        <a:rPr lang="en-US" sz="1800" baseline="30000" dirty="0" smtClean="0">
                          <a:solidFill>
                            <a:srgbClr val="000000"/>
                          </a:solidFill>
                          <a:effectLst/>
                          <a:latin typeface="+mn-lt"/>
                          <a:ea typeface="Calibri"/>
                          <a:cs typeface="Calibri"/>
                        </a:rPr>
                        <a:t>3</a:t>
                      </a:r>
                      <a:endParaRPr lang="en-US" sz="1800" dirty="0">
                        <a:solidFill>
                          <a:srgbClr val="000000"/>
                        </a:solidFill>
                        <a:effectLst/>
                        <a:latin typeface="Arial"/>
                        <a:ea typeface="Arial"/>
                        <a:cs typeface="Calibri"/>
                      </a:endParaRPr>
                    </a:p>
                  </a:txBody>
                  <a:tcPr marL="0" marR="36576"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Arial"/>
                          <a:ea typeface="Arial"/>
                          <a:cs typeface="Calibri"/>
                        </a:rPr>
                        <a:t>=</a:t>
                      </a:r>
                      <a:endParaRPr lang="en-US" sz="1800" dirty="0">
                        <a:solidFill>
                          <a:srgbClr val="000000"/>
                        </a:solidFill>
                        <a:effectLst/>
                        <a:latin typeface="Arial"/>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+10.3750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Arial"/>
                        <a:ea typeface="Arial"/>
                        <a:cs typeface="Calibri"/>
                      </a:endParaRPr>
                    </a:p>
                  </a:txBody>
                  <a:tcPr marL="0" marR="36576"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Result</a:t>
                      </a:r>
                      <a:endParaRPr lang="en-US" sz="200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 </a:t>
                      </a:r>
                      <a:r>
                        <a:rPr lang="en-US" sz="2000" b="1" i="1" dirty="0" smtClean="0">
                          <a:solidFill>
                            <a:schemeClr val="bg1"/>
                          </a:solidFill>
                          <a:effectLst/>
                          <a:latin typeface="Calibri"/>
                          <a:ea typeface="Calibri"/>
                          <a:cs typeface="Calibri"/>
                        </a:rPr>
                        <a:t>Q</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36576"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(2</a:t>
                      </a:r>
                      <a:r>
                        <a:rPr lang="en-US" sz="1800" baseline="30000" dirty="0" smtClean="0">
                          <a:solidFill>
                            <a:srgbClr val="000000"/>
                          </a:solidFill>
                          <a:effectLst/>
                          <a:latin typeface="+mn-lt"/>
                          <a:ea typeface="Calibri"/>
                          <a:cs typeface="Calibri"/>
                        </a:rPr>
                        <a:t>3</a:t>
                      </a:r>
                      <a:r>
                        <a:rPr lang="en-US" sz="1800" dirty="0" smtClean="0">
                          <a:solidFill>
                            <a:srgbClr val="000000"/>
                          </a:solidFill>
                          <a:effectLst/>
                          <a:latin typeface="+mn-lt"/>
                          <a:ea typeface="Calibri"/>
                          <a:cs typeface="Calibri"/>
                        </a:rPr>
                        <a:t>×A+B/2)÷</a:t>
                      </a:r>
                      <a:r>
                        <a:rPr lang="en-US" sz="1800" dirty="0">
                          <a:solidFill>
                            <a:srgbClr val="000000"/>
                          </a:solidFill>
                          <a:effectLst/>
                          <a:latin typeface="+mn-lt"/>
                          <a:ea typeface="Calibri"/>
                          <a:cs typeface="Calibri"/>
                        </a:rPr>
                        <a:t>B</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+122</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Q5</a:t>
                      </a:r>
                      <a:endParaRPr lang="en-US" sz="1800" dirty="0">
                        <a:solidFill>
                          <a:srgbClr val="000000"/>
                        </a:solidFill>
                        <a:effectLst/>
                        <a:latin typeface="+mn-lt"/>
                        <a:ea typeface="Arial"/>
                        <a:cs typeface="Calibri"/>
                      </a:endParaRPr>
                    </a:p>
                  </a:txBody>
                  <a:tcPr marL="0" marR="0" marT="36576" marB="36576">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Calibri"/>
                          <a:cs typeface="Calibri"/>
                        </a:rPr>
                        <a:t>+122/2</a:t>
                      </a:r>
                      <a:r>
                        <a:rPr lang="en-US" sz="1800" baseline="30000" dirty="0" smtClean="0">
                          <a:solidFill>
                            <a:srgbClr val="000000"/>
                          </a:solidFill>
                          <a:effectLst/>
                          <a:latin typeface="+mn-lt"/>
                          <a:ea typeface="Calibri"/>
                          <a:cs typeface="Calibri"/>
                        </a:rPr>
                        <a:t>5</a:t>
                      </a:r>
                      <a:endParaRPr lang="en-US" sz="1600" dirty="0">
                        <a:solidFill>
                          <a:srgbClr val="000000"/>
                        </a:solidFill>
                        <a:effectLst/>
                        <a:latin typeface="+mn-lt"/>
                        <a:ea typeface="Arial"/>
                        <a:cs typeface="Calibri"/>
                      </a:endParaRPr>
                    </a:p>
                  </a:txBody>
                  <a:tcPr marL="0" marR="36576" marT="36576" marB="36576">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600" dirty="0" smtClean="0">
                          <a:solidFill>
                            <a:srgbClr val="000000"/>
                          </a:solidFill>
                          <a:effectLst/>
                          <a:latin typeface="+mn-lt"/>
                          <a:ea typeface="Arial"/>
                          <a:cs typeface="Calibri"/>
                        </a:rPr>
                        <a:t>=</a:t>
                      </a:r>
                      <a:endParaRPr lang="en-US" sz="1600" dirty="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+3.81250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p>
                      <a:pPr marL="0" marR="0" algn="l">
                        <a:lnSpc>
                          <a:spcPct val="115000"/>
                        </a:lnSpc>
                        <a:spcBef>
                          <a:spcPts val="0"/>
                        </a:spcBef>
                        <a:spcAft>
                          <a:spcPts val="0"/>
                        </a:spcAft>
                      </a:pPr>
                      <a:r>
                        <a:rPr lang="en-US" sz="1600" i="1" dirty="0" smtClean="0">
                          <a:solidFill>
                            <a:srgbClr val="000000"/>
                          </a:solidFill>
                          <a:effectLst/>
                          <a:latin typeface="+mn-lt"/>
                          <a:ea typeface="Calibri"/>
                          <a:cs typeface="Calibri"/>
                        </a:rPr>
                        <a:t>(Err: 0.138%)</a:t>
                      </a:r>
                      <a:endParaRPr lang="en-US" sz="1600" dirty="0" smtClean="0">
                        <a:solidFill>
                          <a:srgbClr val="000000"/>
                        </a:solidFill>
                        <a:effectLst/>
                        <a:latin typeface="+mn-lt"/>
                        <a:ea typeface="Arial"/>
                        <a:cs typeface="Calibri"/>
                      </a:endParaRPr>
                    </a:p>
                  </a:txBody>
                  <a:tcPr marL="0" marR="36576" marT="36576" marB="36576">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2" name="Title 1"/>
          <p:cNvSpPr>
            <a:spLocks noGrp="1"/>
          </p:cNvSpPr>
          <p:nvPr>
            <p:ph type="title"/>
          </p:nvPr>
        </p:nvSpPr>
        <p:spPr/>
        <p:txBody>
          <a:bodyPr/>
          <a:lstStyle/>
          <a:p>
            <a:r>
              <a:rPr lang="en-US" dirty="0"/>
              <a:t>DIVISION: IMPROVING ACCURACY</a:t>
            </a:r>
          </a:p>
        </p:txBody>
      </p:sp>
      <p:sp>
        <p:nvSpPr>
          <p:cNvPr id="4" name="Content Placeholder 3"/>
          <p:cNvSpPr>
            <a:spLocks noGrp="1"/>
          </p:cNvSpPr>
          <p:nvPr>
            <p:ph idx="1"/>
          </p:nvPr>
        </p:nvSpPr>
        <p:spPr>
          <a:xfrm>
            <a:off x="457200" y="1421288"/>
            <a:ext cx="8229600" cy="4525963"/>
          </a:xfrm>
        </p:spPr>
        <p:txBody>
          <a:bodyPr/>
          <a:lstStyle/>
          <a:p>
            <a:r>
              <a:rPr lang="en-US" dirty="0" smtClean="0"/>
              <a:t>Increase the magnitude of dividend by half that of the divisor before dividing</a:t>
            </a:r>
          </a:p>
          <a:p>
            <a:pPr lvl="1"/>
            <a:r>
              <a:rPr lang="en-US" dirty="0" smtClean="0"/>
              <a:t>Rounds the least-significant bit of quotient</a:t>
            </a:r>
          </a:p>
          <a:p>
            <a:pPr lvl="1"/>
            <a:r>
              <a:rPr lang="en-US" dirty="0" smtClean="0"/>
              <a:t>Subtract (don’t add) when dividend is negative</a:t>
            </a:r>
            <a:endParaRPr lang="en-US" dirty="0"/>
          </a:p>
        </p:txBody>
      </p:sp>
      <p:sp>
        <p:nvSpPr>
          <p:cNvPr id="5" name="Rectangle 4"/>
          <p:cNvSpPr/>
          <p:nvPr/>
        </p:nvSpPr>
        <p:spPr>
          <a:xfrm>
            <a:off x="6491151" y="5768181"/>
            <a:ext cx="1234440" cy="3581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685926" y="5067300"/>
            <a:ext cx="457200" cy="2286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189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FIXED-POINT USING A </a:t>
            </a:r>
            <a:r>
              <a:rPr lang="en-US" dirty="0" smtClean="0"/>
              <a:t/>
            </a:r>
            <a:br>
              <a:rPr lang="en-US" dirty="0" smtClean="0"/>
            </a:br>
            <a:r>
              <a:rPr lang="en-US" dirty="0" smtClean="0"/>
              <a:t>UNIVERSAL </a:t>
            </a:r>
            <a:r>
              <a:rPr lang="en-US" dirty="0"/>
              <a:t>Q16.16 FORMAT  </a:t>
            </a:r>
          </a:p>
        </p:txBody>
      </p:sp>
      <p:sp>
        <p:nvSpPr>
          <p:cNvPr id="3" name="Content Placeholder 2"/>
          <p:cNvSpPr>
            <a:spLocks noGrp="1"/>
          </p:cNvSpPr>
          <p:nvPr>
            <p:ph idx="1"/>
          </p:nvPr>
        </p:nvSpPr>
        <p:spPr/>
        <p:txBody>
          <a:bodyPr>
            <a:normAutofit/>
          </a:bodyPr>
          <a:lstStyle/>
          <a:p>
            <a:endParaRPr lang="en-US" dirty="0" smtClean="0"/>
          </a:p>
          <a:p>
            <a:r>
              <a:rPr lang="en-US" dirty="0" smtClean="0"/>
              <a:t>Uses the same Q format for all variables</a:t>
            </a:r>
          </a:p>
          <a:p>
            <a:r>
              <a:rPr lang="en-US" dirty="0" smtClean="0"/>
              <a:t>Q16.16 fits in a single 32-bit word</a:t>
            </a:r>
          </a:p>
          <a:p>
            <a:r>
              <a:rPr lang="en-US" dirty="0" smtClean="0"/>
              <a:t>No pre-alignment needed to add or subtract</a:t>
            </a:r>
          </a:p>
          <a:p>
            <a:r>
              <a:rPr lang="en-US" dirty="0" smtClean="0"/>
              <a:t>Product: 64 bits </a:t>
            </a:r>
            <a:r>
              <a:rPr lang="en-US" dirty="0" smtClean="0">
                <a:sym typeface="Wingdings" panose="05000000000000000000" pitchFamily="2" charset="2"/>
              </a:rPr>
              <a:t> 32 bits x 32 bits (SMULL)</a:t>
            </a:r>
          </a:p>
          <a:p>
            <a:pPr lvl="1"/>
            <a:r>
              <a:rPr lang="en-US" dirty="0" smtClean="0"/>
              <a:t>Q16.16 result is the middle 32 bits</a:t>
            </a:r>
          </a:p>
          <a:p>
            <a:r>
              <a:rPr lang="en-US" dirty="0" smtClean="0"/>
              <a:t>Double-length dividend must be in Q32.32 format so that quotient will be Q16.16</a:t>
            </a:r>
            <a:endParaRPr lang="en-US" dirty="0"/>
          </a:p>
        </p:txBody>
      </p:sp>
    </p:spTree>
    <p:extLst>
      <p:ext uri="{BB962C8B-B14F-4D97-AF65-F5344CB8AC3E}">
        <p14:creationId xmlns:p14="http://schemas.microsoft.com/office/powerpoint/2010/main" val="21766132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36"/>
          <p:cNvSpPr/>
          <p:nvPr/>
        </p:nvSpPr>
        <p:spPr>
          <a:xfrm>
            <a:off x="1537335" y="4644390"/>
            <a:ext cx="64008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64-bit integer product</a:t>
            </a:r>
            <a:endParaRPr lang="en-US" dirty="0"/>
          </a:p>
        </p:txBody>
      </p:sp>
      <p:sp>
        <p:nvSpPr>
          <p:cNvPr id="13" name="Rectangle 12"/>
          <p:cNvSpPr/>
          <p:nvPr/>
        </p:nvSpPr>
        <p:spPr>
          <a:xfrm>
            <a:off x="4667252" y="4644390"/>
            <a:ext cx="3271837"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6" name="Rectangle 15"/>
          <p:cNvSpPr/>
          <p:nvPr/>
        </p:nvSpPr>
        <p:spPr>
          <a:xfrm>
            <a:off x="1544003" y="4644390"/>
            <a:ext cx="3128963"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21" name="Rectangle 20"/>
          <p:cNvSpPr/>
          <p:nvPr/>
        </p:nvSpPr>
        <p:spPr>
          <a:xfrm>
            <a:off x="7239000" y="4191000"/>
            <a:ext cx="6858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22" name="Rectangle 21"/>
          <p:cNvSpPr/>
          <p:nvPr/>
        </p:nvSpPr>
        <p:spPr>
          <a:xfrm>
            <a:off x="1524000" y="4191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63</a:t>
            </a:r>
            <a:endParaRPr lang="en-US" sz="1600" dirty="0"/>
          </a:p>
        </p:txBody>
      </p:sp>
      <p:grpSp>
        <p:nvGrpSpPr>
          <p:cNvPr id="55" name="Group 54"/>
          <p:cNvGrpSpPr/>
          <p:nvPr/>
        </p:nvGrpSpPr>
        <p:grpSpPr>
          <a:xfrm>
            <a:off x="3733800" y="4189141"/>
            <a:ext cx="1981200" cy="382859"/>
            <a:chOff x="3733800" y="4189141"/>
            <a:chExt cx="1981200" cy="382859"/>
          </a:xfrm>
        </p:grpSpPr>
        <p:sp>
          <p:nvSpPr>
            <p:cNvPr id="25" name="Rectangle 24"/>
            <p:cNvSpPr/>
            <p:nvPr/>
          </p:nvSpPr>
          <p:spPr>
            <a:xfrm>
              <a:off x="3733800" y="4191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32 </a:t>
              </a:r>
              <a:endParaRPr lang="en-US" sz="1600" dirty="0"/>
            </a:p>
          </p:txBody>
        </p:sp>
        <p:sp>
          <p:nvSpPr>
            <p:cNvPr id="26" name="Rectangle 25"/>
            <p:cNvSpPr/>
            <p:nvPr/>
          </p:nvSpPr>
          <p:spPr>
            <a:xfrm>
              <a:off x="4762500" y="4189141"/>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grpSp>
      <p:grpSp>
        <p:nvGrpSpPr>
          <p:cNvPr id="11" name="Group 10"/>
          <p:cNvGrpSpPr/>
          <p:nvPr/>
        </p:nvGrpSpPr>
        <p:grpSpPr>
          <a:xfrm>
            <a:off x="2819400" y="5029200"/>
            <a:ext cx="3810000" cy="685800"/>
            <a:chOff x="2819400" y="5029200"/>
            <a:chExt cx="3810000" cy="685800"/>
          </a:xfrm>
        </p:grpSpPr>
        <p:sp>
          <p:nvSpPr>
            <p:cNvPr id="30" name="Right Brace 29"/>
            <p:cNvSpPr/>
            <p:nvPr/>
          </p:nvSpPr>
          <p:spPr>
            <a:xfrm rot="5400000">
              <a:off x="4567237" y="3586162"/>
              <a:ext cx="381000" cy="3267075"/>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p:cNvSpPr/>
            <p:nvPr/>
          </p:nvSpPr>
          <p:spPr>
            <a:xfrm>
              <a:off x="2819400" y="5334000"/>
              <a:ext cx="38100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Product (Q16.16)</a:t>
              </a:r>
              <a:endParaRPr lang="en-US" sz="1600" i="1" dirty="0"/>
            </a:p>
          </p:txBody>
        </p:sp>
      </p:grpSp>
      <p:sp>
        <p:nvSpPr>
          <p:cNvPr id="33" name="Rectangle 32"/>
          <p:cNvSpPr/>
          <p:nvPr/>
        </p:nvSpPr>
        <p:spPr>
          <a:xfrm>
            <a:off x="4724400" y="2514600"/>
            <a:ext cx="32004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Multiplier (Q16.16)</a:t>
            </a:r>
            <a:endParaRPr lang="en-US" sz="1600" i="1" dirty="0"/>
          </a:p>
        </p:txBody>
      </p:sp>
      <p:sp>
        <p:nvSpPr>
          <p:cNvPr id="34" name="Down Arrow 33"/>
          <p:cNvSpPr/>
          <p:nvPr/>
        </p:nvSpPr>
        <p:spPr>
          <a:xfrm>
            <a:off x="4591050" y="3657600"/>
            <a:ext cx="266700" cy="304800"/>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p:cNvSpPr>
            <a:spLocks noGrp="1"/>
          </p:cNvSpPr>
          <p:nvPr>
            <p:ph type="title"/>
          </p:nvPr>
        </p:nvSpPr>
        <p:spPr/>
        <p:txBody>
          <a:bodyPr/>
          <a:lstStyle/>
          <a:p>
            <a:r>
              <a:rPr lang="en-US" dirty="0" smtClean="0"/>
              <a:t>Q16.16 × Q16.16 Multiplication</a:t>
            </a:r>
            <a:endParaRPr lang="en-US" dirty="0"/>
          </a:p>
        </p:txBody>
      </p:sp>
      <p:sp>
        <p:nvSpPr>
          <p:cNvPr id="32" name="Rectangle 31"/>
          <p:cNvSpPr/>
          <p:nvPr/>
        </p:nvSpPr>
        <p:spPr>
          <a:xfrm>
            <a:off x="4709160" y="1524000"/>
            <a:ext cx="32004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Multiplicand (Q16.16)</a:t>
            </a:r>
            <a:endParaRPr lang="en-US" sz="1600" i="1" dirty="0"/>
          </a:p>
        </p:txBody>
      </p:sp>
      <p:grpSp>
        <p:nvGrpSpPr>
          <p:cNvPr id="48" name="Group 47"/>
          <p:cNvGrpSpPr/>
          <p:nvPr/>
        </p:nvGrpSpPr>
        <p:grpSpPr>
          <a:xfrm>
            <a:off x="4724400" y="1524000"/>
            <a:ext cx="3200400" cy="762000"/>
            <a:chOff x="4724400" y="1524000"/>
            <a:chExt cx="3200400" cy="762000"/>
          </a:xfrm>
        </p:grpSpPr>
        <p:sp>
          <p:nvSpPr>
            <p:cNvPr id="4" name="Rectangle 3"/>
            <p:cNvSpPr/>
            <p:nvPr/>
          </p:nvSpPr>
          <p:spPr>
            <a:xfrm>
              <a:off x="4724400" y="1905000"/>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5" name="Rectangle 4"/>
            <p:cNvSpPr/>
            <p:nvPr/>
          </p:nvSpPr>
          <p:spPr>
            <a:xfrm>
              <a:off x="6324600" y="1905000"/>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9" name="Rectangle 18"/>
            <p:cNvSpPr/>
            <p:nvPr/>
          </p:nvSpPr>
          <p:spPr>
            <a:xfrm>
              <a:off x="4724400" y="1524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grpSp>
      <p:sp>
        <p:nvSpPr>
          <p:cNvPr id="20" name="Rectangle 19"/>
          <p:cNvSpPr/>
          <p:nvPr/>
        </p:nvSpPr>
        <p:spPr>
          <a:xfrm>
            <a:off x="6934200" y="1524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5" name="Rectangle 34"/>
          <p:cNvSpPr/>
          <p:nvPr/>
        </p:nvSpPr>
        <p:spPr>
          <a:xfrm>
            <a:off x="4724400" y="1905000"/>
            <a:ext cx="32004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32-bit integer multiplicand</a:t>
            </a:r>
            <a:endParaRPr lang="en-US" dirty="0"/>
          </a:p>
        </p:txBody>
      </p:sp>
      <p:grpSp>
        <p:nvGrpSpPr>
          <p:cNvPr id="47" name="Group 46"/>
          <p:cNvGrpSpPr/>
          <p:nvPr/>
        </p:nvGrpSpPr>
        <p:grpSpPr>
          <a:xfrm>
            <a:off x="4305300" y="2514600"/>
            <a:ext cx="3619500" cy="695092"/>
            <a:chOff x="4305300" y="2514600"/>
            <a:chExt cx="3619500" cy="695092"/>
          </a:xfrm>
        </p:grpSpPr>
        <p:sp>
          <p:nvSpPr>
            <p:cNvPr id="6" name="Rectangle 5"/>
            <p:cNvSpPr/>
            <p:nvPr/>
          </p:nvSpPr>
          <p:spPr>
            <a:xfrm>
              <a:off x="4724400" y="2819400"/>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7" name="Rectangle 6"/>
            <p:cNvSpPr/>
            <p:nvPr/>
          </p:nvSpPr>
          <p:spPr>
            <a:xfrm>
              <a:off x="6324600" y="2819400"/>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29" name="Rectangle 28"/>
            <p:cNvSpPr/>
            <p:nvPr/>
          </p:nvSpPr>
          <p:spPr>
            <a:xfrm>
              <a:off x="4305300" y="2828692"/>
              <a:ext cx="4191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800" dirty="0" smtClean="0"/>
                <a:t>×</a:t>
              </a:r>
              <a:endParaRPr lang="en-US" sz="2800" dirty="0"/>
            </a:p>
          </p:txBody>
        </p:sp>
        <p:sp>
          <p:nvSpPr>
            <p:cNvPr id="27" name="Rectangle 26"/>
            <p:cNvSpPr/>
            <p:nvPr/>
          </p:nvSpPr>
          <p:spPr>
            <a:xfrm>
              <a:off x="4724400" y="25146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grpSp>
      <p:sp>
        <p:nvSpPr>
          <p:cNvPr id="28" name="Rectangle 27"/>
          <p:cNvSpPr/>
          <p:nvPr/>
        </p:nvSpPr>
        <p:spPr>
          <a:xfrm>
            <a:off x="6934200" y="25146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6" name="Rectangle 35"/>
          <p:cNvSpPr/>
          <p:nvPr/>
        </p:nvSpPr>
        <p:spPr>
          <a:xfrm>
            <a:off x="4724400" y="2819400"/>
            <a:ext cx="32004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32-bit integer multiplier</a:t>
            </a:r>
            <a:endParaRPr lang="en-US" dirty="0"/>
          </a:p>
        </p:txBody>
      </p:sp>
      <p:sp>
        <p:nvSpPr>
          <p:cNvPr id="17" name="TextBox 16"/>
          <p:cNvSpPr txBox="1"/>
          <p:nvPr/>
        </p:nvSpPr>
        <p:spPr>
          <a:xfrm>
            <a:off x="5065395" y="3594854"/>
            <a:ext cx="1565910" cy="369332"/>
          </a:xfrm>
          <a:prstGeom prst="rect">
            <a:avLst/>
          </a:prstGeom>
          <a:noFill/>
        </p:spPr>
        <p:txBody>
          <a:bodyPr wrap="square" rtlCol="0">
            <a:spAutoFit/>
          </a:bodyPr>
          <a:lstStyle/>
          <a:p>
            <a:r>
              <a:rPr lang="en-US" dirty="0" smtClean="0"/>
              <a:t>SMULL</a:t>
            </a:r>
            <a:endParaRPr lang="en-US" dirty="0"/>
          </a:p>
        </p:txBody>
      </p:sp>
      <p:sp>
        <p:nvSpPr>
          <p:cNvPr id="38" name="Right Brace 37"/>
          <p:cNvSpPr/>
          <p:nvPr/>
        </p:nvSpPr>
        <p:spPr>
          <a:xfrm rot="5400000">
            <a:off x="6972300" y="4488180"/>
            <a:ext cx="381000" cy="149351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Right Brace 38"/>
          <p:cNvSpPr/>
          <p:nvPr/>
        </p:nvSpPr>
        <p:spPr>
          <a:xfrm rot="5400000">
            <a:off x="2133600" y="4434840"/>
            <a:ext cx="381000" cy="1569720"/>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TextBox 17"/>
          <p:cNvSpPr txBox="1"/>
          <p:nvPr/>
        </p:nvSpPr>
        <p:spPr>
          <a:xfrm>
            <a:off x="1805939" y="5425440"/>
            <a:ext cx="1036321" cy="584775"/>
          </a:xfrm>
          <a:prstGeom prst="rect">
            <a:avLst/>
          </a:prstGeom>
          <a:noFill/>
        </p:spPr>
        <p:txBody>
          <a:bodyPr wrap="square" rtlCol="0">
            <a:spAutoFit/>
          </a:bodyPr>
          <a:lstStyle/>
          <a:p>
            <a:pPr algn="ctr"/>
            <a:r>
              <a:rPr lang="en-US" sz="1600" dirty="0" smtClean="0"/>
              <a:t>Some loss</a:t>
            </a:r>
            <a:br>
              <a:rPr lang="en-US" sz="1600" dirty="0" smtClean="0"/>
            </a:br>
            <a:r>
              <a:rPr lang="en-US" sz="1600" dirty="0" smtClean="0"/>
              <a:t>of range</a:t>
            </a:r>
            <a:endParaRPr lang="en-US" sz="1600" dirty="0"/>
          </a:p>
        </p:txBody>
      </p:sp>
      <p:sp>
        <p:nvSpPr>
          <p:cNvPr id="40" name="TextBox 39"/>
          <p:cNvSpPr txBox="1"/>
          <p:nvPr/>
        </p:nvSpPr>
        <p:spPr>
          <a:xfrm>
            <a:off x="6467475" y="5425440"/>
            <a:ext cx="1314450" cy="584775"/>
          </a:xfrm>
          <a:prstGeom prst="rect">
            <a:avLst/>
          </a:prstGeom>
          <a:noFill/>
        </p:spPr>
        <p:txBody>
          <a:bodyPr wrap="square" rtlCol="0">
            <a:spAutoFit/>
          </a:bodyPr>
          <a:lstStyle/>
          <a:p>
            <a:pPr algn="ctr"/>
            <a:r>
              <a:rPr lang="en-US" sz="1600" dirty="0" smtClean="0"/>
              <a:t>Some loss</a:t>
            </a:r>
            <a:br>
              <a:rPr lang="en-US" sz="1600" dirty="0" smtClean="0"/>
            </a:br>
            <a:r>
              <a:rPr lang="en-US" sz="1600" dirty="0" smtClean="0"/>
              <a:t>of precision</a:t>
            </a:r>
            <a:endParaRPr lang="en-US" sz="1600" dirty="0"/>
          </a:p>
        </p:txBody>
      </p:sp>
      <p:sp>
        <p:nvSpPr>
          <p:cNvPr id="49" name="Rectangle 48"/>
          <p:cNvSpPr/>
          <p:nvPr/>
        </p:nvSpPr>
        <p:spPr>
          <a:xfrm>
            <a:off x="398145" y="2436541"/>
            <a:ext cx="3343275" cy="38285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4" name="Group 53"/>
          <p:cNvGrpSpPr/>
          <p:nvPr/>
        </p:nvGrpSpPr>
        <p:grpSpPr>
          <a:xfrm>
            <a:off x="2156460" y="4179616"/>
            <a:ext cx="5187315" cy="392384"/>
            <a:chOff x="2156460" y="4179616"/>
            <a:chExt cx="5187315" cy="392384"/>
          </a:xfrm>
        </p:grpSpPr>
        <p:sp>
          <p:nvSpPr>
            <p:cNvPr id="23" name="Rectangle 22"/>
            <p:cNvSpPr/>
            <p:nvPr/>
          </p:nvSpPr>
          <p:spPr>
            <a:xfrm>
              <a:off x="3162300" y="4191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47</a:t>
              </a:r>
              <a:endParaRPr lang="en-US" sz="1600" dirty="0"/>
            </a:p>
          </p:txBody>
        </p:sp>
        <p:sp>
          <p:nvSpPr>
            <p:cNvPr id="24" name="Rectangle 23"/>
            <p:cNvSpPr/>
            <p:nvPr/>
          </p:nvSpPr>
          <p:spPr>
            <a:xfrm>
              <a:off x="5372100" y="4191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16</a:t>
              </a:r>
              <a:endParaRPr lang="en-US" sz="1600" dirty="0"/>
            </a:p>
          </p:txBody>
        </p:sp>
        <p:sp>
          <p:nvSpPr>
            <p:cNvPr id="52" name="Rectangle 51"/>
            <p:cNvSpPr/>
            <p:nvPr/>
          </p:nvSpPr>
          <p:spPr>
            <a:xfrm>
              <a:off x="6391275" y="4179616"/>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15</a:t>
              </a:r>
              <a:endParaRPr lang="en-US" sz="1600" dirty="0"/>
            </a:p>
          </p:txBody>
        </p:sp>
        <p:sp>
          <p:nvSpPr>
            <p:cNvPr id="53" name="Rectangle 52"/>
            <p:cNvSpPr/>
            <p:nvPr/>
          </p:nvSpPr>
          <p:spPr>
            <a:xfrm>
              <a:off x="2156460" y="419100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48</a:t>
              </a:r>
              <a:endParaRPr lang="en-US" sz="1600" dirty="0"/>
            </a:p>
          </p:txBody>
        </p:sp>
      </p:grpSp>
      <p:grpSp>
        <p:nvGrpSpPr>
          <p:cNvPr id="60" name="Group 59"/>
          <p:cNvGrpSpPr/>
          <p:nvPr/>
        </p:nvGrpSpPr>
        <p:grpSpPr>
          <a:xfrm>
            <a:off x="1544002" y="4640580"/>
            <a:ext cx="6462714" cy="388620"/>
            <a:chOff x="1595436" y="4568190"/>
            <a:chExt cx="6462714" cy="388620"/>
          </a:xfrm>
          <a:solidFill>
            <a:schemeClr val="bg1">
              <a:lumMod val="95000"/>
            </a:schemeClr>
          </a:solidFill>
        </p:grpSpPr>
        <p:sp>
          <p:nvSpPr>
            <p:cNvPr id="56" name="Rectangle 55"/>
            <p:cNvSpPr/>
            <p:nvPr/>
          </p:nvSpPr>
          <p:spPr>
            <a:xfrm>
              <a:off x="1595436" y="4572000"/>
              <a:ext cx="1564957" cy="38100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discarded</a:t>
              </a:r>
              <a:endParaRPr lang="en-US" dirty="0">
                <a:solidFill>
                  <a:schemeClr val="tx1"/>
                </a:solidFill>
              </a:endParaRPr>
            </a:p>
          </p:txBody>
        </p:sp>
        <p:sp>
          <p:nvSpPr>
            <p:cNvPr id="57" name="Rectangle 56"/>
            <p:cNvSpPr/>
            <p:nvPr/>
          </p:nvSpPr>
          <p:spPr>
            <a:xfrm>
              <a:off x="6442709" y="4572000"/>
              <a:ext cx="1615441" cy="38481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discarded</a:t>
              </a:r>
              <a:endParaRPr lang="en-US" dirty="0">
                <a:solidFill>
                  <a:schemeClr val="tx1"/>
                </a:solidFill>
              </a:endParaRPr>
            </a:p>
          </p:txBody>
        </p:sp>
        <p:sp>
          <p:nvSpPr>
            <p:cNvPr id="58" name="Rectangle 57"/>
            <p:cNvSpPr/>
            <p:nvPr/>
          </p:nvSpPr>
          <p:spPr>
            <a:xfrm>
              <a:off x="3164681" y="4572000"/>
              <a:ext cx="1611153" cy="38481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Integer part</a:t>
              </a:r>
              <a:endParaRPr lang="en-US" dirty="0">
                <a:solidFill>
                  <a:schemeClr val="tx1"/>
                </a:solidFill>
              </a:endParaRPr>
            </a:p>
          </p:txBody>
        </p:sp>
        <p:sp>
          <p:nvSpPr>
            <p:cNvPr id="59" name="Rectangle 58"/>
            <p:cNvSpPr/>
            <p:nvPr/>
          </p:nvSpPr>
          <p:spPr>
            <a:xfrm>
              <a:off x="4775834" y="4568190"/>
              <a:ext cx="1666875" cy="384810"/>
            </a:xfrm>
            <a:prstGeom prst="rect">
              <a:avLst/>
            </a:prstGeom>
            <a:grp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t>
              </a:r>
              <a:r>
                <a:rPr lang="en-US" dirty="0" smtClean="0">
                  <a:solidFill>
                    <a:schemeClr val="tx1"/>
                  </a:solidFill>
                </a:rPr>
                <a:t>ractional part</a:t>
              </a:r>
              <a:endParaRPr lang="en-US" dirty="0">
                <a:solidFill>
                  <a:schemeClr val="tx1"/>
                </a:solidFill>
              </a:endParaRPr>
            </a:p>
          </p:txBody>
        </p:sp>
      </p:grpSp>
      <p:sp>
        <p:nvSpPr>
          <p:cNvPr id="12" name="Rectangle 11"/>
          <p:cNvSpPr/>
          <p:nvPr/>
        </p:nvSpPr>
        <p:spPr>
          <a:xfrm>
            <a:off x="3113247" y="4640580"/>
            <a:ext cx="3278028" cy="38481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p:cNvSpPr/>
          <p:nvPr/>
        </p:nvSpPr>
        <p:spPr>
          <a:xfrm>
            <a:off x="6396997" y="4648200"/>
            <a:ext cx="1609720" cy="37719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41" name="Rectangle 40"/>
          <p:cNvSpPr/>
          <p:nvPr/>
        </p:nvSpPr>
        <p:spPr>
          <a:xfrm>
            <a:off x="1544002" y="4648201"/>
            <a:ext cx="1564481" cy="37719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Tree>
    <p:extLst>
      <p:ext uri="{BB962C8B-B14F-4D97-AF65-F5344CB8AC3E}">
        <p14:creationId xmlns:p14="http://schemas.microsoft.com/office/powerpoint/2010/main" val="1721320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1"/>
                                        </p:tgtEl>
                                        <p:attrNameLst>
                                          <p:attrName>style.visibility</p:attrName>
                                        </p:attrNameLst>
                                      </p:cBhvr>
                                      <p:to>
                                        <p:strVal val="visible"/>
                                      </p:to>
                                    </p:se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3" grpId="0" animBg="1"/>
      <p:bldP spid="16" grpId="0" animBg="1"/>
      <p:bldP spid="33" grpId="0"/>
      <p:bldP spid="32" grpId="0"/>
      <p:bldP spid="35" grpId="0" animBg="1"/>
      <p:bldP spid="36" grpId="0" animBg="1"/>
      <p:bldP spid="38" grpId="0" animBg="1"/>
      <p:bldP spid="39" grpId="0" animBg="1"/>
      <p:bldP spid="18" grpId="0"/>
      <p:bldP spid="40" grpId="0"/>
      <p:bldP spid="12" grpId="0" animBg="1"/>
      <p:bldP spid="42" grpId="0" animBg="1"/>
      <p:bldP spid="4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Q8.8 × Q8.8 Multiplication</a:t>
            </a:r>
            <a:endParaRPr lang="en-US" dirty="0"/>
          </a:p>
        </p:txBody>
      </p:sp>
      <p:sp>
        <p:nvSpPr>
          <p:cNvPr id="3" name="Content Placeholder 2"/>
          <p:cNvSpPr>
            <a:spLocks noGrp="1"/>
          </p:cNvSpPr>
          <p:nvPr>
            <p:ph idx="1"/>
          </p:nvPr>
        </p:nvSpPr>
        <p:spPr>
          <a:xfrm>
            <a:off x="304800" y="1813560"/>
            <a:ext cx="8366760" cy="4099559"/>
          </a:xfrm>
        </p:spPr>
        <p:txBody>
          <a:bodyPr>
            <a:normAutofit lnSpcReduction="10000"/>
          </a:bodyPr>
          <a:lstStyle/>
          <a:p>
            <a:pPr marL="0" indent="0">
              <a:buNone/>
            </a:pPr>
            <a:endParaRPr lang="en-US" sz="2400" dirty="0" smtClean="0">
              <a:latin typeface="Consolas" panose="020B0609020204030204" pitchFamily="49" charset="0"/>
              <a:cs typeface="Consolas" panose="020B0609020204030204" pitchFamily="49" charset="0"/>
            </a:endParaRPr>
          </a:p>
          <a:p>
            <a:pPr marL="0" indent="0">
              <a:buNone/>
              <a:tabLst>
                <a:tab pos="1371600" algn="l"/>
              </a:tabLst>
            </a:pPr>
            <a:r>
              <a:rPr lang="en-US" sz="2400" dirty="0" smtClean="0">
                <a:latin typeface="Consolas" panose="020B0609020204030204" pitchFamily="49" charset="0"/>
                <a:cs typeface="Consolas" panose="020B0609020204030204" pitchFamily="49" charset="0"/>
              </a:rPr>
              <a:t> +4.25</a:t>
            </a:r>
            <a:r>
              <a:rPr lang="en-US" sz="2400" baseline="-25000" dirty="0" smtClean="0">
                <a:latin typeface="Consolas" panose="020B0609020204030204" pitchFamily="49" charset="0"/>
                <a:cs typeface="Consolas" panose="020B0609020204030204" pitchFamily="49" charset="0"/>
              </a:rPr>
              <a:t>10</a:t>
            </a: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00000100.01000000</a:t>
            </a:r>
            <a:r>
              <a:rPr lang="en-US" sz="2400" baseline="-25000" dirty="0" smtClean="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 = 1088</a:t>
            </a:r>
            <a:r>
              <a:rPr lang="en-US" sz="2400" baseline="-25000" dirty="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(Q8.8)</a:t>
            </a:r>
            <a:endParaRPr lang="en-US" sz="2400" dirty="0">
              <a:latin typeface="Consolas" panose="020B0609020204030204" pitchFamily="49" charset="0"/>
              <a:cs typeface="Consolas" panose="020B0609020204030204" pitchFamily="49" charset="0"/>
            </a:endParaRPr>
          </a:p>
          <a:p>
            <a:pPr marL="0" indent="0">
              <a:spcBef>
                <a:spcPts val="0"/>
              </a:spcBef>
              <a:buNone/>
              <a:tabLst>
                <a:tab pos="1371600" algn="l"/>
              </a:tabLst>
            </a:pPr>
            <a:r>
              <a:rPr lang="en-US" sz="2400" dirty="0" smtClean="0">
                <a:latin typeface="Consolas" panose="020B0609020204030204" pitchFamily="49" charset="0"/>
                <a:cs typeface="Consolas" panose="020B0609020204030204" pitchFamily="49" charset="0"/>
              </a:rPr>
              <a:t>×-3.75</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 11111100.01000000</a:t>
            </a:r>
            <a:r>
              <a:rPr lang="en-US" sz="2400" baseline="-25000" dirty="0">
                <a:latin typeface="Consolas" panose="020B0609020204030204" pitchFamily="49" charset="0"/>
                <a:cs typeface="Consolas" panose="020B0609020204030204" pitchFamily="49" charset="0"/>
              </a:rPr>
              <a:t>2</a:t>
            </a:r>
            <a:r>
              <a:rPr lang="en-US" sz="2400" dirty="0" smtClean="0">
                <a:latin typeface="Consolas" panose="020B0609020204030204" pitchFamily="49" charset="0"/>
                <a:cs typeface="Consolas" panose="020B0609020204030204" pitchFamily="49" charset="0"/>
              </a:rPr>
              <a:t> = -960</a:t>
            </a:r>
            <a:r>
              <a:rPr lang="en-US" sz="2400" baseline="-25000" dirty="0">
                <a:latin typeface="Consolas" panose="020B0609020204030204" pitchFamily="49" charset="0"/>
                <a:cs typeface="Consolas" panose="020B0609020204030204" pitchFamily="49" charset="0"/>
              </a:rPr>
              <a:t>10</a:t>
            </a:r>
            <a:r>
              <a:rPr lang="en-US" sz="2400" dirty="0">
                <a:latin typeface="Consolas" panose="020B0609020204030204" pitchFamily="49" charset="0"/>
                <a:cs typeface="Consolas" panose="020B0609020204030204" pitchFamily="49" charset="0"/>
              </a:rPr>
              <a:t> (Q8.8)</a:t>
            </a:r>
          </a:p>
          <a:p>
            <a:pPr marL="0" indent="0">
              <a:spcBef>
                <a:spcPts val="0"/>
              </a:spcBef>
              <a:buNone/>
              <a:tabLst>
                <a:tab pos="1143000" algn="l"/>
              </a:tabLst>
            </a:pPr>
            <a:endParaRPr lang="en-US" sz="2400" dirty="0" smtClean="0">
              <a:latin typeface="Consolas" panose="020B0609020204030204" pitchFamily="49" charset="0"/>
              <a:cs typeface="Consolas" panose="020B0609020204030204" pitchFamily="49" charset="0"/>
            </a:endParaRPr>
          </a:p>
          <a:p>
            <a:pPr marL="0" indent="0">
              <a:spcBef>
                <a:spcPts val="0"/>
              </a:spcBef>
              <a:buNone/>
              <a:tabLst>
                <a:tab pos="1143000" algn="l"/>
              </a:tabLst>
            </a:pPr>
            <a:endParaRPr lang="en-US" sz="2400" dirty="0" smtClean="0">
              <a:latin typeface="Consolas" panose="020B0609020204030204" pitchFamily="49" charset="0"/>
              <a:cs typeface="Consolas" panose="020B0609020204030204" pitchFamily="49" charset="0"/>
            </a:endParaRPr>
          </a:p>
          <a:p>
            <a:pPr marL="0" indent="0">
              <a:spcBef>
                <a:spcPts val="0"/>
              </a:spcBef>
              <a:buNone/>
              <a:tabLst>
                <a:tab pos="1997075" algn="l"/>
                <a:tab pos="4054475" algn="l"/>
              </a:tabLst>
            </a:pPr>
            <a:r>
              <a:rPr lang="en-US" sz="2400" dirty="0">
                <a:latin typeface="Consolas" panose="020B0609020204030204" pitchFamily="49" charset="0"/>
                <a:cs typeface="Consolas" panose="020B0609020204030204" pitchFamily="49" charset="0"/>
              </a:rPr>
              <a:t>1088 × </a:t>
            </a:r>
            <a:r>
              <a:rPr lang="en-US" sz="2400" dirty="0" smtClean="0">
                <a:latin typeface="Consolas" panose="020B0609020204030204" pitchFamily="49" charset="0"/>
                <a:cs typeface="Consolas" panose="020B0609020204030204" pitchFamily="49" charset="0"/>
              </a:rPr>
              <a:t>-960	= -1044480</a:t>
            </a:r>
            <a:r>
              <a:rPr lang="en-US" sz="2400" baseline="-25000" dirty="0" smtClean="0">
                <a:latin typeface="Consolas" panose="020B0609020204030204" pitchFamily="49" charset="0"/>
                <a:cs typeface="Consolas" panose="020B0609020204030204" pitchFamily="49" charset="0"/>
              </a:rPr>
              <a:t>10</a:t>
            </a:r>
          </a:p>
          <a:p>
            <a:pPr marL="0" indent="0">
              <a:spcBef>
                <a:spcPts val="0"/>
              </a:spcBef>
              <a:buNone/>
              <a:tabLst>
                <a:tab pos="1997075" algn="l"/>
              </a:tabLst>
            </a:pPr>
            <a:endParaRPr lang="en-US" baseline="-25000" dirty="0" smtClean="0">
              <a:latin typeface="Consolas" panose="020B0609020204030204" pitchFamily="49" charset="0"/>
              <a:cs typeface="Consolas" panose="020B0609020204030204" pitchFamily="49" charset="0"/>
            </a:endParaRPr>
          </a:p>
          <a:p>
            <a:pPr marL="0" indent="0">
              <a:spcBef>
                <a:spcPts val="0"/>
              </a:spcBef>
              <a:buNone/>
              <a:tabLst>
                <a:tab pos="1997075" algn="l"/>
              </a:tabLst>
            </a:pPr>
            <a:r>
              <a:rPr lang="en-US" sz="2400" baseline="-250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FFF0.1000</a:t>
            </a:r>
            <a:r>
              <a:rPr lang="en-US" sz="2400" baseline="-25000" dirty="0" smtClean="0">
                <a:latin typeface="Consolas" panose="020B0609020204030204" pitchFamily="49" charset="0"/>
                <a:cs typeface="Consolas" panose="020B0609020204030204" pitchFamily="49" charset="0"/>
              </a:rPr>
              <a:t>16 </a:t>
            </a:r>
            <a:r>
              <a:rPr lang="en-US" sz="2400" dirty="0" smtClean="0">
                <a:latin typeface="Consolas" panose="020B0609020204030204" pitchFamily="49" charset="0"/>
                <a:cs typeface="Consolas" panose="020B0609020204030204" pitchFamily="49" charset="0"/>
              </a:rPr>
              <a:t>(Q16.16)</a:t>
            </a:r>
          </a:p>
          <a:p>
            <a:pPr marL="0" indent="0">
              <a:spcBef>
                <a:spcPts val="0"/>
              </a:spcBef>
              <a:buNone/>
              <a:tabLst>
                <a:tab pos="1997075" algn="l"/>
              </a:tabLst>
            </a:pPr>
            <a:endParaRPr lang="en-US" sz="2400" dirty="0" smtClean="0">
              <a:latin typeface="Consolas" panose="020B0609020204030204" pitchFamily="49" charset="0"/>
              <a:cs typeface="Consolas" panose="020B0609020204030204" pitchFamily="49" charset="0"/>
            </a:endParaRPr>
          </a:p>
          <a:p>
            <a:pPr marL="0" indent="0">
              <a:spcBef>
                <a:spcPts val="0"/>
              </a:spcBef>
              <a:buNone/>
              <a:tabLst>
                <a:tab pos="1997075" algn="l"/>
              </a:tabLs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F0.10</a:t>
            </a:r>
            <a:r>
              <a:rPr lang="en-US" sz="2400" baseline="-25000" dirty="0" smtClean="0">
                <a:latin typeface="Consolas" panose="020B0609020204030204" pitchFamily="49" charset="0"/>
                <a:cs typeface="Consolas" panose="020B0609020204030204" pitchFamily="49" charset="0"/>
              </a:rPr>
              <a:t>16    </a:t>
            </a:r>
            <a:r>
              <a:rPr lang="en-US" sz="2400" dirty="0" smtClean="0">
                <a:latin typeface="Consolas" panose="020B0609020204030204" pitchFamily="49" charset="0"/>
                <a:cs typeface="Consolas" panose="020B0609020204030204" pitchFamily="49" charset="0"/>
              </a:rPr>
              <a:t>(Q8.8)</a:t>
            </a:r>
          </a:p>
          <a:p>
            <a:pPr marL="0" indent="0">
              <a:spcBef>
                <a:spcPts val="0"/>
              </a:spcBef>
              <a:buNone/>
              <a:tabLst>
                <a:tab pos="1997075" algn="l"/>
              </a:tabLst>
            </a:pPr>
            <a:endParaRPr lang="en-US" sz="2400" dirty="0" smtClean="0">
              <a:latin typeface="Consolas" panose="020B0609020204030204" pitchFamily="49" charset="0"/>
              <a:cs typeface="Consolas" panose="020B0609020204030204" pitchFamily="49" charset="0"/>
            </a:endParaRPr>
          </a:p>
          <a:p>
            <a:pPr marL="0" indent="0">
              <a:spcBef>
                <a:spcPts val="0"/>
              </a:spcBef>
              <a:buNone/>
              <a:tabLst>
                <a:tab pos="1997075" algn="l"/>
              </a:tabLst>
            </a:pPr>
            <a:r>
              <a:rPr lang="en-US" sz="2400" dirty="0">
                <a:latin typeface="Consolas" panose="020B0609020204030204" pitchFamily="49" charset="0"/>
                <a:cs typeface="Consolas" panose="020B0609020204030204" pitchFamily="49" charset="0"/>
              </a:rPr>
              <a:t>	</a:t>
            </a:r>
            <a:r>
              <a:rPr lang="en-US" sz="2400" dirty="0" smtClean="0">
                <a:latin typeface="Consolas" panose="020B0609020204030204" pitchFamily="49" charset="0"/>
                <a:cs typeface="Consolas" panose="020B0609020204030204" pitchFamily="49" charset="0"/>
              </a:rPr>
              <a:t>=  -15.9375</a:t>
            </a:r>
            <a:r>
              <a:rPr lang="en-US" sz="2400" baseline="-25000" dirty="0" smtClean="0">
                <a:latin typeface="Consolas" panose="020B0609020204030204" pitchFamily="49" charset="0"/>
                <a:cs typeface="Consolas" panose="020B0609020204030204" pitchFamily="49" charset="0"/>
              </a:rPr>
              <a:t>10</a:t>
            </a:r>
            <a:endParaRPr lang="en-US" sz="2400" dirty="0">
              <a:latin typeface="Consolas" panose="020B0609020204030204" pitchFamily="49" charset="0"/>
              <a:cs typeface="Consolas" panose="020B0609020204030204" pitchFamily="49" charset="0"/>
            </a:endParaRPr>
          </a:p>
        </p:txBody>
      </p:sp>
      <p:pic>
        <p:nvPicPr>
          <p:cNvPr id="9" name="Picture 2" descr="Image result for check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39640" y="5328303"/>
            <a:ext cx="822960" cy="80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13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http://www.mathsmutt.co.uk/files/carea_files/carea_image018.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53505" y="1557209"/>
            <a:ext cx="2505075" cy="230505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a:bodyPr>
          <a:lstStyle/>
          <a:p>
            <a:r>
              <a:rPr lang="en-US" dirty="0" smtClean="0"/>
              <a:t>Example: </a:t>
            </a:r>
            <a:r>
              <a:rPr lang="en-US" dirty="0" smtClean="0"/>
              <a:t>Q16 </a:t>
            </a:r>
            <a:r>
              <a:rPr lang="en-US" dirty="0" smtClean="0"/>
              <a:t>Area of a Triangle</a:t>
            </a:r>
            <a:endParaRPr lang="en-US" dirty="0"/>
          </a:p>
        </p:txBody>
      </p:sp>
      <p:sp>
        <p:nvSpPr>
          <p:cNvPr id="7" name="Rectangle 6"/>
          <p:cNvSpPr>
            <a:spLocks noChangeArrowheads="1"/>
          </p:cNvSpPr>
          <p:nvPr/>
        </p:nvSpPr>
        <p:spPr bwMode="auto">
          <a:xfrm>
            <a:off x="401627" y="2277210"/>
            <a:ext cx="8340745" cy="3170099"/>
          </a:xfrm>
          <a:prstGeom prst="rect">
            <a:avLst/>
          </a:prstGeom>
          <a:noFill/>
          <a:ln>
            <a:noFill/>
          </a:ln>
          <a:effec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Q16 </a:t>
            </a:r>
            <a:r>
              <a:rPr kumimoji="0" lang="en-US" altLang="en-US" sz="2000" b="0" i="0" u="none" strike="noStrike" cap="none" normalizeH="0" baseline="0" dirty="0" err="1" smtClean="0">
                <a:ln>
                  <a:noFill/>
                </a:ln>
                <a:solidFill>
                  <a:srgbClr val="222222"/>
                </a:solidFill>
                <a:effectLst/>
                <a:latin typeface="Consolas" panose="020B0609020204030204" pitchFamily="49" charset="0"/>
                <a:cs typeface="Arial" panose="020B0604020202020204" pitchFamily="34" charset="0"/>
              </a:rPr>
              <a:t>AreaOfTriangle</a:t>
            </a: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(Q16 b, Q16 h)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222222"/>
              </a:solidFill>
              <a:latin typeface="Consolas" panose="020B0609020204030204" pitchFamily="49"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smtClean="0">
                <a:ln>
                  <a:noFill/>
                </a:ln>
                <a:solidFill>
                  <a:srgbClr val="222222"/>
                </a:solidFill>
                <a:effectLst/>
                <a:latin typeface="Consolas" panose="020B0609020204030204" pitchFamily="49" charset="0"/>
                <a:cs typeface="Arial" panose="020B0604020202020204" pitchFamily="34" charset="0"/>
              </a:rPr>
              <a:t>AreaOfTriangle</a:t>
            </a: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a:p>
            <a:pPr marL="457200" marR="0" lvl="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chemeClr val="tx1"/>
                </a:solidFill>
                <a:effectLst/>
                <a:latin typeface="Consolas" panose="020B0609020204030204" pitchFamily="49" charset="0"/>
              </a:rPr>
              <a:t>SMULL	R0,R1,R0,R1      // R1.R0 = Q32.32 product b x h</a:t>
            </a:r>
          </a:p>
          <a:p>
            <a:pPr marL="457200" marR="0" lvl="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chemeClr val="tx1"/>
                </a:solidFill>
                <a:effectLst/>
                <a:latin typeface="Consolas" panose="020B0609020204030204" pitchFamily="49" charset="0"/>
              </a:rPr>
              <a:t>LSR	R0,R0,16         // </a:t>
            </a:r>
            <a:r>
              <a:rPr lang="en-US" altLang="en-US" sz="2000" dirty="0">
                <a:latin typeface="Consolas" panose="020B0609020204030204" pitchFamily="49" charset="0"/>
              </a:rPr>
              <a:t>Extract middle 32 bits </a:t>
            </a:r>
            <a:endParaRPr lang="en-US" altLang="en-US" sz="2000" dirty="0" smtClean="0">
              <a:latin typeface="Consolas" panose="020B0609020204030204" pitchFamily="49" charset="0"/>
            </a:endParaRPr>
          </a:p>
          <a:p>
            <a:pPr marL="457200" marR="0" lvl="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chemeClr val="tx1"/>
                </a:solidFill>
                <a:effectLst/>
                <a:latin typeface="Consolas" panose="020B0609020204030204" pitchFamily="49" charset="0"/>
              </a:rPr>
              <a:t>ORR	R0,R0,R1,LSL 16</a:t>
            </a:r>
          </a:p>
          <a:p>
            <a:pPr marL="457200" marR="0" lvl="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chemeClr val="tx1"/>
                </a:solidFill>
                <a:effectLst/>
                <a:latin typeface="Consolas" panose="020B0609020204030204" pitchFamily="49" charset="0"/>
              </a:rPr>
              <a:t>LSR	R0,R0,1          // Divide by 2</a:t>
            </a:r>
          </a:p>
          <a:p>
            <a:pPr marL="457200" marR="0" lvl="0" algn="l" defTabSz="914400"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chemeClr val="tx1"/>
                </a:solidFill>
                <a:effectLst/>
                <a:latin typeface="Consolas" panose="020B0609020204030204" pitchFamily="49" charset="0"/>
              </a:rPr>
              <a:t>BX	LR</a:t>
            </a:r>
          </a:p>
        </p:txBody>
      </p:sp>
      <mc:AlternateContent xmlns:mc="http://schemas.openxmlformats.org/markup-compatibility/2006" xmlns:a14="http://schemas.microsoft.com/office/drawing/2010/main">
        <mc:Choice Requires="a14">
          <p:sp>
            <p:nvSpPr>
              <p:cNvPr id="9" name="TextBox 8"/>
              <p:cNvSpPr txBox="1"/>
              <p:nvPr/>
            </p:nvSpPr>
            <p:spPr>
              <a:xfrm>
                <a:off x="5612130" y="1557527"/>
                <a:ext cx="1437638" cy="8066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𝐴</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2</m:t>
                          </m:r>
                        </m:den>
                      </m:f>
                      <m:r>
                        <a:rPr lang="en-US" sz="2800" b="0" i="1" smtClean="0">
                          <a:latin typeface="Cambria Math" panose="02040503050406030204" pitchFamily="18" charset="0"/>
                        </a:rPr>
                        <m:t>𝑏h</m:t>
                      </m:r>
                    </m:oMath>
                  </m:oMathPara>
                </a14:m>
                <a:endParaRPr lang="en-US" sz="2800" dirty="0"/>
              </a:p>
            </p:txBody>
          </p:sp>
        </mc:Choice>
        <mc:Fallback xmlns="">
          <p:sp>
            <p:nvSpPr>
              <p:cNvPr id="9" name="TextBox 8"/>
              <p:cNvSpPr txBox="1">
                <a:spLocks noRot="1" noChangeAspect="1" noMove="1" noResize="1" noEditPoints="1" noAdjustHandles="1" noChangeArrowheads="1" noChangeShapeType="1" noTextEdit="1"/>
              </p:cNvSpPr>
              <p:nvPr/>
            </p:nvSpPr>
            <p:spPr>
              <a:xfrm>
                <a:off x="5612130" y="1557527"/>
                <a:ext cx="1437638" cy="806631"/>
              </a:xfrm>
              <a:prstGeom prst="rect">
                <a:avLst/>
              </a:prstGeom>
              <a:blipFill>
                <a:blip r:embed="rId3"/>
                <a:stretch>
                  <a:fillRect/>
                </a:stretch>
              </a:blipFill>
            </p:spPr>
            <p:txBody>
              <a:bodyPr/>
              <a:lstStyle/>
              <a:p>
                <a:r>
                  <a:rPr lang="en-US">
                    <a:noFill/>
                  </a:rPr>
                  <a:t> </a:t>
                </a:r>
              </a:p>
            </p:txBody>
          </p:sp>
        </mc:Fallback>
      </mc:AlternateContent>
      <p:sp>
        <p:nvSpPr>
          <p:cNvPr id="11" name="TextBox 10"/>
          <p:cNvSpPr txBox="1"/>
          <p:nvPr/>
        </p:nvSpPr>
        <p:spPr>
          <a:xfrm>
            <a:off x="3188970" y="5447309"/>
            <a:ext cx="5234940" cy="830997"/>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sz="2400" dirty="0" smtClean="0"/>
              <a:t>The second LSR can be eliminated by shifting right by 17 bits instead of 16.</a:t>
            </a:r>
            <a:endParaRPr lang="en-US" sz="2400" dirty="0"/>
          </a:p>
        </p:txBody>
      </p:sp>
    </p:spTree>
    <p:extLst>
      <p:ext uri="{BB962C8B-B14F-4D97-AF65-F5344CB8AC3E}">
        <p14:creationId xmlns:p14="http://schemas.microsoft.com/office/powerpoint/2010/main" val="15235901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Interpreting a Q16.16 Real</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785005254"/>
              </p:ext>
            </p:extLst>
          </p:nvPr>
        </p:nvGraphicFramePr>
        <p:xfrm>
          <a:off x="735330" y="1397000"/>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10776134"/>
                    </a:ext>
                  </a:extLst>
                </a:gridCol>
                <a:gridCol w="208280">
                  <a:extLst>
                    <a:ext uri="{9D8B030D-6E8A-4147-A177-3AD203B41FA5}">
                      <a16:colId xmlns:a16="http://schemas.microsoft.com/office/drawing/2014/main" val="585067476"/>
                    </a:ext>
                  </a:extLst>
                </a:gridCol>
                <a:gridCol w="208280">
                  <a:extLst>
                    <a:ext uri="{9D8B030D-6E8A-4147-A177-3AD203B41FA5}">
                      <a16:colId xmlns:a16="http://schemas.microsoft.com/office/drawing/2014/main" val="2062372925"/>
                    </a:ext>
                  </a:extLst>
                </a:gridCol>
                <a:gridCol w="208280">
                  <a:extLst>
                    <a:ext uri="{9D8B030D-6E8A-4147-A177-3AD203B41FA5}">
                      <a16:colId xmlns:a16="http://schemas.microsoft.com/office/drawing/2014/main" val="4068976963"/>
                    </a:ext>
                  </a:extLst>
                </a:gridCol>
                <a:gridCol w="208280">
                  <a:extLst>
                    <a:ext uri="{9D8B030D-6E8A-4147-A177-3AD203B41FA5}">
                      <a16:colId xmlns:a16="http://schemas.microsoft.com/office/drawing/2014/main" val="141760757"/>
                    </a:ext>
                  </a:extLst>
                </a:gridCol>
                <a:gridCol w="208280">
                  <a:extLst>
                    <a:ext uri="{9D8B030D-6E8A-4147-A177-3AD203B41FA5}">
                      <a16:colId xmlns:a16="http://schemas.microsoft.com/office/drawing/2014/main" val="1498677104"/>
                    </a:ext>
                  </a:extLst>
                </a:gridCol>
                <a:gridCol w="208280">
                  <a:extLst>
                    <a:ext uri="{9D8B030D-6E8A-4147-A177-3AD203B41FA5}">
                      <a16:colId xmlns:a16="http://schemas.microsoft.com/office/drawing/2014/main" val="3753548796"/>
                    </a:ext>
                  </a:extLst>
                </a:gridCol>
                <a:gridCol w="208280">
                  <a:extLst>
                    <a:ext uri="{9D8B030D-6E8A-4147-A177-3AD203B41FA5}">
                      <a16:colId xmlns:a16="http://schemas.microsoft.com/office/drawing/2014/main" val="3771095859"/>
                    </a:ext>
                  </a:extLst>
                </a:gridCol>
                <a:gridCol w="208280">
                  <a:extLst>
                    <a:ext uri="{9D8B030D-6E8A-4147-A177-3AD203B41FA5}">
                      <a16:colId xmlns:a16="http://schemas.microsoft.com/office/drawing/2014/main" val="2766800532"/>
                    </a:ext>
                  </a:extLst>
                </a:gridCol>
                <a:gridCol w="208280">
                  <a:extLst>
                    <a:ext uri="{9D8B030D-6E8A-4147-A177-3AD203B41FA5}">
                      <a16:colId xmlns:a16="http://schemas.microsoft.com/office/drawing/2014/main" val="2124850843"/>
                    </a:ext>
                  </a:extLst>
                </a:gridCol>
                <a:gridCol w="208280">
                  <a:extLst>
                    <a:ext uri="{9D8B030D-6E8A-4147-A177-3AD203B41FA5}">
                      <a16:colId xmlns:a16="http://schemas.microsoft.com/office/drawing/2014/main" val="2750489847"/>
                    </a:ext>
                  </a:extLst>
                </a:gridCol>
                <a:gridCol w="208280">
                  <a:extLst>
                    <a:ext uri="{9D8B030D-6E8A-4147-A177-3AD203B41FA5}">
                      <a16:colId xmlns:a16="http://schemas.microsoft.com/office/drawing/2014/main" val="1941259085"/>
                    </a:ext>
                  </a:extLst>
                </a:gridCol>
                <a:gridCol w="208280">
                  <a:extLst>
                    <a:ext uri="{9D8B030D-6E8A-4147-A177-3AD203B41FA5}">
                      <a16:colId xmlns:a16="http://schemas.microsoft.com/office/drawing/2014/main" val="3302338119"/>
                    </a:ext>
                  </a:extLst>
                </a:gridCol>
                <a:gridCol w="208280">
                  <a:extLst>
                    <a:ext uri="{9D8B030D-6E8A-4147-A177-3AD203B41FA5}">
                      <a16:colId xmlns:a16="http://schemas.microsoft.com/office/drawing/2014/main" val="1447107335"/>
                    </a:ext>
                  </a:extLst>
                </a:gridCol>
                <a:gridCol w="208280">
                  <a:extLst>
                    <a:ext uri="{9D8B030D-6E8A-4147-A177-3AD203B41FA5}">
                      <a16:colId xmlns:a16="http://schemas.microsoft.com/office/drawing/2014/main" val="3981688681"/>
                    </a:ext>
                  </a:extLst>
                </a:gridCol>
                <a:gridCol w="208280">
                  <a:extLst>
                    <a:ext uri="{9D8B030D-6E8A-4147-A177-3AD203B41FA5}">
                      <a16:colId xmlns:a16="http://schemas.microsoft.com/office/drawing/2014/main" val="1985667590"/>
                    </a:ext>
                  </a:extLst>
                </a:gridCol>
                <a:gridCol w="208280">
                  <a:extLst>
                    <a:ext uri="{9D8B030D-6E8A-4147-A177-3AD203B41FA5}">
                      <a16:colId xmlns:a16="http://schemas.microsoft.com/office/drawing/2014/main" val="12514956"/>
                    </a:ext>
                  </a:extLst>
                </a:gridCol>
                <a:gridCol w="208280">
                  <a:extLst>
                    <a:ext uri="{9D8B030D-6E8A-4147-A177-3AD203B41FA5}">
                      <a16:colId xmlns:a16="http://schemas.microsoft.com/office/drawing/2014/main" val="4017549476"/>
                    </a:ext>
                  </a:extLst>
                </a:gridCol>
                <a:gridCol w="208280">
                  <a:extLst>
                    <a:ext uri="{9D8B030D-6E8A-4147-A177-3AD203B41FA5}">
                      <a16:colId xmlns:a16="http://schemas.microsoft.com/office/drawing/2014/main" val="1944273960"/>
                    </a:ext>
                  </a:extLst>
                </a:gridCol>
                <a:gridCol w="208280">
                  <a:extLst>
                    <a:ext uri="{9D8B030D-6E8A-4147-A177-3AD203B41FA5}">
                      <a16:colId xmlns:a16="http://schemas.microsoft.com/office/drawing/2014/main" val="3796901631"/>
                    </a:ext>
                  </a:extLst>
                </a:gridCol>
                <a:gridCol w="208280">
                  <a:extLst>
                    <a:ext uri="{9D8B030D-6E8A-4147-A177-3AD203B41FA5}">
                      <a16:colId xmlns:a16="http://schemas.microsoft.com/office/drawing/2014/main" val="58947299"/>
                    </a:ext>
                  </a:extLst>
                </a:gridCol>
                <a:gridCol w="208280">
                  <a:extLst>
                    <a:ext uri="{9D8B030D-6E8A-4147-A177-3AD203B41FA5}">
                      <a16:colId xmlns:a16="http://schemas.microsoft.com/office/drawing/2014/main" val="577186291"/>
                    </a:ext>
                  </a:extLst>
                </a:gridCol>
                <a:gridCol w="208280">
                  <a:extLst>
                    <a:ext uri="{9D8B030D-6E8A-4147-A177-3AD203B41FA5}">
                      <a16:colId xmlns:a16="http://schemas.microsoft.com/office/drawing/2014/main" val="1376420395"/>
                    </a:ext>
                  </a:extLst>
                </a:gridCol>
                <a:gridCol w="208280">
                  <a:extLst>
                    <a:ext uri="{9D8B030D-6E8A-4147-A177-3AD203B41FA5}">
                      <a16:colId xmlns:a16="http://schemas.microsoft.com/office/drawing/2014/main" val="2452519356"/>
                    </a:ext>
                  </a:extLst>
                </a:gridCol>
                <a:gridCol w="208280">
                  <a:extLst>
                    <a:ext uri="{9D8B030D-6E8A-4147-A177-3AD203B41FA5}">
                      <a16:colId xmlns:a16="http://schemas.microsoft.com/office/drawing/2014/main" val="2273477820"/>
                    </a:ext>
                  </a:extLst>
                </a:gridCol>
                <a:gridCol w="208280">
                  <a:extLst>
                    <a:ext uri="{9D8B030D-6E8A-4147-A177-3AD203B41FA5}">
                      <a16:colId xmlns:a16="http://schemas.microsoft.com/office/drawing/2014/main" val="1807983928"/>
                    </a:ext>
                  </a:extLst>
                </a:gridCol>
                <a:gridCol w="208280">
                  <a:extLst>
                    <a:ext uri="{9D8B030D-6E8A-4147-A177-3AD203B41FA5}">
                      <a16:colId xmlns:a16="http://schemas.microsoft.com/office/drawing/2014/main" val="2136409113"/>
                    </a:ext>
                  </a:extLst>
                </a:gridCol>
                <a:gridCol w="208280">
                  <a:extLst>
                    <a:ext uri="{9D8B030D-6E8A-4147-A177-3AD203B41FA5}">
                      <a16:colId xmlns:a16="http://schemas.microsoft.com/office/drawing/2014/main" val="4026621866"/>
                    </a:ext>
                  </a:extLst>
                </a:gridCol>
                <a:gridCol w="208280">
                  <a:extLst>
                    <a:ext uri="{9D8B030D-6E8A-4147-A177-3AD203B41FA5}">
                      <a16:colId xmlns:a16="http://schemas.microsoft.com/office/drawing/2014/main" val="606808380"/>
                    </a:ext>
                  </a:extLst>
                </a:gridCol>
                <a:gridCol w="208280">
                  <a:extLst>
                    <a:ext uri="{9D8B030D-6E8A-4147-A177-3AD203B41FA5}">
                      <a16:colId xmlns:a16="http://schemas.microsoft.com/office/drawing/2014/main" val="3860263363"/>
                    </a:ext>
                  </a:extLst>
                </a:gridCol>
                <a:gridCol w="208280">
                  <a:extLst>
                    <a:ext uri="{9D8B030D-6E8A-4147-A177-3AD203B41FA5}">
                      <a16:colId xmlns:a16="http://schemas.microsoft.com/office/drawing/2014/main" val="644967822"/>
                    </a:ext>
                  </a:extLst>
                </a:gridCol>
                <a:gridCol w="208280">
                  <a:extLst>
                    <a:ext uri="{9D8B030D-6E8A-4147-A177-3AD203B41FA5}">
                      <a16:colId xmlns:a16="http://schemas.microsoft.com/office/drawing/2014/main" val="3576146703"/>
                    </a:ext>
                  </a:extLst>
                </a:gridCol>
              </a:tblGrid>
              <a:tr h="370840">
                <a:tc>
                  <a:txBody>
                    <a:bodyPr/>
                    <a:lstStyle/>
                    <a:p>
                      <a:r>
                        <a:rPr lang="en-US" sz="1200" dirty="0" smtClean="0">
                          <a:solidFill>
                            <a:schemeClr val="tx1"/>
                          </a:solidFill>
                        </a:rPr>
                        <a:t>31</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16</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15</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0</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733497"/>
                  </a:ext>
                </a:extLst>
              </a:tr>
              <a:tr h="370840">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0</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smtClean="0"/>
                        <a:t>1</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393040"/>
                  </a:ext>
                </a:extLst>
              </a:tr>
            </a:tbl>
          </a:graphicData>
        </a:graphic>
      </p:graphicFrame>
      <p:grpSp>
        <p:nvGrpSpPr>
          <p:cNvPr id="29" name="Group 28"/>
          <p:cNvGrpSpPr/>
          <p:nvPr/>
        </p:nvGrpSpPr>
        <p:grpSpPr>
          <a:xfrm>
            <a:off x="2842350" y="2178775"/>
            <a:ext cx="2450918" cy="1285604"/>
            <a:chOff x="3631020" y="2178775"/>
            <a:chExt cx="2450918" cy="1285604"/>
          </a:xfrm>
        </p:grpSpPr>
        <p:sp>
          <p:nvSpPr>
            <p:cNvPr id="6" name="Oval 5"/>
            <p:cNvSpPr/>
            <p:nvPr/>
          </p:nvSpPr>
          <p:spPr>
            <a:xfrm>
              <a:off x="4802051" y="2178775"/>
              <a:ext cx="108857" cy="925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856479" y="2268584"/>
              <a:ext cx="1" cy="3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31020" y="2756493"/>
              <a:ext cx="2450918" cy="707886"/>
            </a:xfrm>
            <a:prstGeom prst="rect">
              <a:avLst/>
            </a:prstGeom>
            <a:noFill/>
          </p:spPr>
          <p:txBody>
            <a:bodyPr wrap="square" rtlCol="0">
              <a:spAutoFit/>
            </a:bodyPr>
            <a:lstStyle/>
            <a:p>
              <a:pPr algn="ctr"/>
              <a:r>
                <a:rPr lang="en-US" sz="2000" i="1" dirty="0" smtClean="0">
                  <a:solidFill>
                    <a:srgbClr val="FF0000"/>
                  </a:solidFill>
                  <a:latin typeface="Times New Roman" panose="02020603050405020304" pitchFamily="18" charset="0"/>
                  <a:cs typeface="Times New Roman" panose="02020603050405020304" pitchFamily="18" charset="0"/>
                </a:rPr>
                <a:t>Implied position of Q16 binary point.</a:t>
              </a:r>
              <a:endParaRPr lang="en-US" sz="2000" i="1" dirty="0">
                <a:solidFill>
                  <a:srgbClr val="FF0000"/>
                </a:solidFill>
                <a:latin typeface="Times New Roman" panose="02020603050405020304" pitchFamily="18" charset="0"/>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7" name="TextBox 26"/>
              <p:cNvSpPr txBox="1"/>
              <p:nvPr/>
            </p:nvSpPr>
            <p:spPr>
              <a:xfrm>
                <a:off x="571500" y="3691890"/>
                <a:ext cx="8423910" cy="2677656"/>
              </a:xfrm>
              <a:prstGeom prst="rect">
                <a:avLst/>
              </a:prstGeom>
              <a:noFill/>
            </p:spPr>
            <p:txBody>
              <a:bodyPr wrap="square" rtlCol="0">
                <a:spAutoFit/>
              </a:bodyPr>
              <a:lstStyle/>
              <a:p>
                <a:pPr marL="342900" indent="-342900">
                  <a:buFont typeface="+mj-lt"/>
                  <a:buAutoNum type="arabicPeriod"/>
                </a:pPr>
                <a:r>
                  <a:rPr lang="en-US" sz="2400" dirty="0" smtClean="0"/>
                  <a:t>Interpret the 32-bit value as a signed 2's complement integer.</a:t>
                </a:r>
              </a:p>
              <a:p>
                <a:pPr lvl="1"/>
                <a:r>
                  <a:rPr lang="en-US" sz="2400" dirty="0" smtClean="0"/>
                  <a:t>(Implied binary point located at far right)</a:t>
                </a:r>
              </a:p>
              <a:p>
                <a:pPr lvl="1"/>
                <a:r>
                  <a:rPr lang="en-US" sz="2400" dirty="0" smtClean="0"/>
                  <a:t>0</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r>
                  <a:rPr lang="en-US" sz="2400" dirty="0" smtClean="0"/>
                  <a:t>0111000101111000111</a:t>
                </a:r>
                <a:r>
                  <a:rPr lang="en-US" sz="2400" baseline="-25000" dirty="0" smtClean="0"/>
                  <a:t>2</a:t>
                </a:r>
                <a:r>
                  <a:rPr lang="en-US" sz="2400" dirty="0" smtClean="0"/>
                  <a:t> </a:t>
                </a:r>
                <a:r>
                  <a:rPr lang="en-US" sz="2400" dirty="0"/>
                  <a:t>= </a:t>
                </a:r>
                <a:r>
                  <a:rPr lang="en-US" sz="2400" dirty="0" smtClean="0"/>
                  <a:t>232391</a:t>
                </a:r>
                <a:r>
                  <a:rPr lang="en-US" sz="2400" baseline="-25000" dirty="0" smtClean="0"/>
                  <a:t>10</a:t>
                </a:r>
                <a:endParaRPr lang="en-US" sz="2400" dirty="0" smtClean="0"/>
              </a:p>
              <a:p>
                <a:pPr lvl="1"/>
                <a:endParaRPr lang="en-US" sz="2400" dirty="0" smtClean="0"/>
              </a:p>
              <a:p>
                <a:pPr marL="342900" indent="-342900">
                  <a:buFont typeface="+mj-lt"/>
                  <a:buAutoNum type="arabicPeriod"/>
                </a:pPr>
                <a:r>
                  <a:rPr lang="en-US" sz="2400" dirty="0" smtClean="0"/>
                  <a:t>Move implied binary point to middle of 32-bit value.</a:t>
                </a:r>
              </a:p>
              <a:p>
                <a:pPr lvl="1"/>
                <a:r>
                  <a:rPr lang="en-US" sz="2400" dirty="0" smtClean="0"/>
                  <a:t>(Divide integer by 2</a:t>
                </a:r>
                <a:r>
                  <a:rPr lang="en-US" sz="2400" baseline="30000" dirty="0" smtClean="0"/>
                  <a:t>16</a:t>
                </a:r>
                <a:r>
                  <a:rPr lang="en-US" sz="2400" dirty="0" smtClean="0"/>
                  <a:t> = 65536)</a:t>
                </a:r>
              </a:p>
              <a:p>
                <a:pPr lvl="1"/>
                <a:r>
                  <a:rPr lang="en-US" sz="2400" dirty="0"/>
                  <a:t>232391 / 65536 = </a:t>
                </a:r>
                <a:r>
                  <a:rPr lang="en-US" sz="2400" dirty="0" smtClean="0"/>
                  <a:t>3.546</a:t>
                </a:r>
                <a:r>
                  <a:rPr lang="en-US" sz="2400" baseline="-25000" dirty="0" smtClean="0"/>
                  <a:t>10</a:t>
                </a:r>
                <a:endParaRPr lang="en-US" sz="2400" dirty="0" smtClean="0"/>
              </a:p>
            </p:txBody>
          </p:sp>
        </mc:Choice>
        <mc:Fallback xmlns="">
          <p:sp>
            <p:nvSpPr>
              <p:cNvPr id="27" name="TextBox 26"/>
              <p:cNvSpPr txBox="1">
                <a:spLocks noRot="1" noChangeAspect="1" noMove="1" noResize="1" noEditPoints="1" noAdjustHandles="1" noChangeArrowheads="1" noChangeShapeType="1" noTextEdit="1"/>
              </p:cNvSpPr>
              <p:nvPr/>
            </p:nvSpPr>
            <p:spPr>
              <a:xfrm>
                <a:off x="571500" y="3691890"/>
                <a:ext cx="8423910" cy="2677656"/>
              </a:xfrm>
              <a:prstGeom prst="rect">
                <a:avLst/>
              </a:prstGeom>
              <a:blipFill>
                <a:blip r:embed="rId2"/>
                <a:stretch>
                  <a:fillRect l="-1158" t="-2278" b="-4328"/>
                </a:stretch>
              </a:blipFill>
            </p:spPr>
            <p:txBody>
              <a:bodyPr/>
              <a:lstStyle/>
              <a:p>
                <a:r>
                  <a:rPr lang="en-US">
                    <a:noFill/>
                  </a:rPr>
                  <a:t> </a:t>
                </a:r>
              </a:p>
            </p:txBody>
          </p:sp>
        </mc:Fallback>
      </mc:AlternateContent>
      <p:grpSp>
        <p:nvGrpSpPr>
          <p:cNvPr id="30" name="Group 29"/>
          <p:cNvGrpSpPr/>
          <p:nvPr/>
        </p:nvGrpSpPr>
        <p:grpSpPr>
          <a:xfrm>
            <a:off x="6174830" y="2178775"/>
            <a:ext cx="2450918" cy="1285604"/>
            <a:chOff x="3631020" y="2178775"/>
            <a:chExt cx="2450918" cy="1285604"/>
          </a:xfrm>
        </p:grpSpPr>
        <p:sp>
          <p:nvSpPr>
            <p:cNvPr id="31" name="Oval 30"/>
            <p:cNvSpPr/>
            <p:nvPr/>
          </p:nvSpPr>
          <p:spPr>
            <a:xfrm>
              <a:off x="4802051" y="2178775"/>
              <a:ext cx="108857" cy="925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p:cNvCxnSpPr/>
            <p:nvPr/>
          </p:nvCxnSpPr>
          <p:spPr>
            <a:xfrm flipV="1">
              <a:off x="4856479" y="2268584"/>
              <a:ext cx="1" cy="3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631020" y="2756493"/>
              <a:ext cx="2450918" cy="707886"/>
            </a:xfrm>
            <a:prstGeom prst="rect">
              <a:avLst/>
            </a:prstGeom>
            <a:noFill/>
          </p:spPr>
          <p:txBody>
            <a:bodyPr wrap="square" rtlCol="0">
              <a:spAutoFit/>
            </a:bodyPr>
            <a:lstStyle/>
            <a:p>
              <a:pPr algn="ctr"/>
              <a:r>
                <a:rPr lang="en-US" sz="2000" i="1" dirty="0" smtClean="0">
                  <a:solidFill>
                    <a:srgbClr val="FF0000"/>
                  </a:solidFill>
                  <a:latin typeface="Times New Roman" panose="02020603050405020304" pitchFamily="18" charset="0"/>
                  <a:cs typeface="Times New Roman" panose="02020603050405020304" pitchFamily="18" charset="0"/>
                </a:rPr>
                <a:t>Implied position of integer binary point.</a:t>
              </a:r>
              <a:endParaRPr lang="en-US" sz="2000" i="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785671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7" presetID="1" presetClass="entr" presetSubtype="0" fill="hold" nodeType="withEffect">
                                  <p:stCondLst>
                                    <p:cond delay="0"/>
                                  </p:stCondLst>
                                  <p:childTnLst>
                                    <p:set>
                                      <p:cBhvr>
                                        <p:cTn id="8" dur="1" fill="hold">
                                          <p:stCondLst>
                                            <p:cond delay="0"/>
                                          </p:stCondLst>
                                        </p:cTn>
                                        <p:tgtEl>
                                          <p:spTgt spid="27">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a:t>
            </a:r>
            <a:r>
              <a:rPr lang="en-US" dirty="0" smtClean="0"/>
              <a:t>Q16.16 </a:t>
            </a:r>
            <a:r>
              <a:rPr lang="en-US" dirty="0" smtClean="0"/>
              <a:t>to float</a:t>
            </a:r>
            <a:endParaRPr lang="en-US" dirty="0"/>
          </a:p>
        </p:txBody>
      </p:sp>
      <p:sp>
        <p:nvSpPr>
          <p:cNvPr id="3" name="TextBox 2"/>
          <p:cNvSpPr txBox="1"/>
          <p:nvPr/>
        </p:nvSpPr>
        <p:spPr>
          <a:xfrm>
            <a:off x="560070" y="1520190"/>
            <a:ext cx="6858000" cy="1815882"/>
          </a:xfrm>
          <a:prstGeom prst="rect">
            <a:avLst/>
          </a:prstGeom>
          <a:noFill/>
        </p:spPr>
        <p:txBody>
          <a:bodyPr wrap="square" rtlCol="0">
            <a:spAutoFit/>
          </a:bodyPr>
          <a:lstStyle/>
          <a:p>
            <a:r>
              <a:rPr lang="en-US" sz="2800" dirty="0" smtClean="0">
                <a:latin typeface="Consolas" panose="020B0609020204030204" pitchFamily="49" charset="0"/>
              </a:rPr>
              <a:t>float Q16ToFloat(Q16 x)</a:t>
            </a:r>
          </a:p>
          <a:p>
            <a:pPr marL="457200"/>
            <a:r>
              <a:rPr lang="en-US" sz="2800" dirty="0" smtClean="0">
                <a:latin typeface="Consolas" panose="020B0609020204030204" pitchFamily="49" charset="0"/>
              </a:rPr>
              <a:t>{</a:t>
            </a:r>
          </a:p>
          <a:p>
            <a:pPr marL="457200"/>
            <a:r>
              <a:rPr lang="en-US" sz="2800" dirty="0">
                <a:latin typeface="Consolas" panose="020B0609020204030204" pitchFamily="49" charset="0"/>
              </a:rPr>
              <a:t>r</a:t>
            </a:r>
            <a:r>
              <a:rPr lang="en-US" sz="2800" dirty="0" smtClean="0">
                <a:latin typeface="Consolas" panose="020B0609020204030204" pitchFamily="49" charset="0"/>
              </a:rPr>
              <a:t>eturn x / 65536.0 ;</a:t>
            </a:r>
          </a:p>
          <a:p>
            <a:pPr marL="457200"/>
            <a:r>
              <a:rPr lang="en-US" sz="2800" dirty="0">
                <a:latin typeface="Consolas" panose="020B0609020204030204" pitchFamily="49" charset="0"/>
              </a:rPr>
              <a:t>}</a:t>
            </a:r>
          </a:p>
        </p:txBody>
      </p:sp>
      <p:grpSp>
        <p:nvGrpSpPr>
          <p:cNvPr id="8" name="Group 7"/>
          <p:cNvGrpSpPr/>
          <p:nvPr/>
        </p:nvGrpSpPr>
        <p:grpSpPr>
          <a:xfrm>
            <a:off x="3303270" y="2888524"/>
            <a:ext cx="5563144" cy="1155174"/>
            <a:chOff x="3303270" y="2888524"/>
            <a:chExt cx="5563144" cy="1155174"/>
          </a:xfrm>
        </p:grpSpPr>
        <p:cxnSp>
          <p:nvCxnSpPr>
            <p:cNvPr id="5" name="Straight Arrow Connector 4"/>
            <p:cNvCxnSpPr/>
            <p:nvPr/>
          </p:nvCxnSpPr>
          <p:spPr>
            <a:xfrm flipH="1" flipV="1">
              <a:off x="3989070" y="2994660"/>
              <a:ext cx="11430" cy="788670"/>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3303270" y="2888524"/>
              <a:ext cx="1325880" cy="3266"/>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966210" y="3582033"/>
              <a:ext cx="4900204" cy="461665"/>
            </a:xfrm>
            <a:prstGeom prst="rect">
              <a:avLst/>
            </a:prstGeom>
            <a:noFill/>
          </p:spPr>
          <p:txBody>
            <a:bodyPr wrap="square" rtlCol="0">
              <a:spAutoFit/>
            </a:bodyPr>
            <a:lstStyle/>
            <a:p>
              <a:r>
                <a:rPr lang="en-US" sz="2400" i="1" dirty="0" smtClean="0">
                  <a:solidFill>
                    <a:srgbClr val="FF0000"/>
                  </a:solidFill>
                  <a:latin typeface="Times New Roman" panose="02020603050405020304" pitchFamily="18" charset="0"/>
                  <a:cs typeface="Times New Roman" panose="02020603050405020304" pitchFamily="18" charset="0"/>
                </a:rPr>
                <a:t>Must be a floating-point constant</a:t>
              </a:r>
              <a:endParaRPr lang="en-US" sz="2400" i="1" dirty="0">
                <a:solidFill>
                  <a:srgbClr val="FF0000"/>
                </a:solidFill>
                <a:latin typeface="Times New Roman" panose="02020603050405020304" pitchFamily="18" charset="0"/>
                <a:cs typeface="Times New Roman" panose="02020603050405020304" pitchFamily="18" charset="0"/>
              </a:endParaRPr>
            </a:p>
          </p:txBody>
        </p:sp>
      </p:grpSp>
      <p:sp>
        <p:nvSpPr>
          <p:cNvPr id="6" name="TextBox 5"/>
          <p:cNvSpPr txBox="1"/>
          <p:nvPr/>
        </p:nvSpPr>
        <p:spPr>
          <a:xfrm>
            <a:off x="457200" y="4626063"/>
            <a:ext cx="5588454" cy="1323439"/>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sz="2000" dirty="0" smtClean="0"/>
              <a:t>NOTE: When not using a floating-point processor, the C run-time library provides a (slow) software emulation of this floating-point division. Avoid using this function in any loop or repetitive computation.</a:t>
            </a:r>
            <a:endParaRPr lang="en-US" sz="2000" dirty="0"/>
          </a:p>
        </p:txBody>
      </p:sp>
      <p:cxnSp>
        <p:nvCxnSpPr>
          <p:cNvPr id="10" name="Straight Arrow Connector 9"/>
          <p:cNvCxnSpPr/>
          <p:nvPr/>
        </p:nvCxnSpPr>
        <p:spPr>
          <a:xfrm flipH="1" flipV="1">
            <a:off x="2900498" y="2941737"/>
            <a:ext cx="5988" cy="1684326"/>
          </a:xfrm>
          <a:prstGeom prst="straightConnector1">
            <a:avLst/>
          </a:prstGeom>
          <a:ln w="31750">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08081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Fixed-Point Reals?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dirty="0" smtClean="0"/>
              <a:t>A way to represent a real number using an integer.</a:t>
            </a:r>
          </a:p>
          <a:p>
            <a:endParaRPr lang="en-US" dirty="0" smtClean="0"/>
          </a:p>
          <a:p>
            <a:r>
              <a:rPr lang="en-US" dirty="0" smtClean="0"/>
              <a:t>Integers imply a binary point at the far right.</a:t>
            </a:r>
          </a:p>
          <a:p>
            <a:pPr marL="341313" lvl="1" indent="0">
              <a:buNone/>
            </a:pPr>
            <a:endParaRPr lang="en-US" dirty="0" smtClean="0"/>
          </a:p>
          <a:p>
            <a:pPr marL="741363" lvl="2" indent="0">
              <a:buNone/>
            </a:pPr>
            <a:r>
              <a:rPr lang="en-US" dirty="0" smtClean="0"/>
              <a:t>Binary </a:t>
            </a:r>
            <a:r>
              <a:rPr lang="en-US" dirty="0"/>
              <a:t>point far right:	00101101.	</a:t>
            </a:r>
            <a:r>
              <a:rPr lang="en-US" dirty="0">
                <a:sym typeface="Wingdings" panose="05000000000000000000" pitchFamily="2" charset="2"/>
              </a:rPr>
              <a:t>	+45</a:t>
            </a:r>
            <a:r>
              <a:rPr lang="en-US" baseline="-25000" dirty="0">
                <a:sym typeface="Wingdings" panose="05000000000000000000" pitchFamily="2" charset="2"/>
              </a:rPr>
              <a:t>10</a:t>
            </a:r>
            <a:endParaRPr lang="en-US" dirty="0">
              <a:sym typeface="Wingdings" panose="05000000000000000000" pitchFamily="2" charset="2"/>
            </a:endParaRPr>
          </a:p>
          <a:p>
            <a:endParaRPr lang="en-US" dirty="0" smtClean="0"/>
          </a:p>
          <a:p>
            <a:r>
              <a:rPr lang="en-US" dirty="0" smtClean="0"/>
              <a:t>We can </a:t>
            </a:r>
            <a:r>
              <a:rPr lang="en-US" i="1" dirty="0" smtClean="0">
                <a:solidFill>
                  <a:srgbClr val="0070C0"/>
                </a:solidFill>
              </a:rPr>
              <a:t>imagine</a:t>
            </a:r>
            <a:r>
              <a:rPr lang="en-US" dirty="0" smtClean="0">
                <a:solidFill>
                  <a:srgbClr val="0070C0"/>
                </a:solidFill>
              </a:rPr>
              <a:t> </a:t>
            </a:r>
            <a:r>
              <a:rPr lang="en-US" dirty="0" smtClean="0"/>
              <a:t>the binary point to be anywhere:</a:t>
            </a:r>
          </a:p>
          <a:p>
            <a:pPr marL="1257300" lvl="3" indent="0">
              <a:buNone/>
            </a:pPr>
            <a:endParaRPr lang="en-US" dirty="0">
              <a:sym typeface="Wingdings" panose="05000000000000000000" pitchFamily="2" charset="2"/>
            </a:endParaRPr>
          </a:p>
          <a:p>
            <a:pPr marL="800100" lvl="2" indent="0">
              <a:buNone/>
            </a:pPr>
            <a:r>
              <a:rPr lang="en-US" dirty="0" smtClean="0">
                <a:sym typeface="Wingdings" panose="05000000000000000000" pitchFamily="2" charset="2"/>
              </a:rPr>
              <a:t>Binary point midway:	0010.1101		+2.8125</a:t>
            </a:r>
            <a:r>
              <a:rPr lang="en-US" baseline="-25000" dirty="0" smtClean="0">
                <a:sym typeface="Wingdings" panose="05000000000000000000" pitchFamily="2" charset="2"/>
              </a:rPr>
              <a:t>10</a:t>
            </a:r>
            <a:endParaRPr lang="en-US" dirty="0" smtClean="0"/>
          </a:p>
        </p:txBody>
      </p:sp>
      <p:sp>
        <p:nvSpPr>
          <p:cNvPr id="4" name="Rectangle 3"/>
          <p:cNvSpPr/>
          <p:nvPr/>
        </p:nvSpPr>
        <p:spPr>
          <a:xfrm>
            <a:off x="1143000" y="3642360"/>
            <a:ext cx="7162800" cy="6096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1167581" y="5486400"/>
            <a:ext cx="7162800" cy="6096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00624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Creating a Q16.16 Real Constant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016683661"/>
              </p:ext>
            </p:extLst>
          </p:nvPr>
        </p:nvGraphicFramePr>
        <p:xfrm>
          <a:off x="1524000" y="1397000"/>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2410776134"/>
                    </a:ext>
                  </a:extLst>
                </a:gridCol>
                <a:gridCol w="208280">
                  <a:extLst>
                    <a:ext uri="{9D8B030D-6E8A-4147-A177-3AD203B41FA5}">
                      <a16:colId xmlns:a16="http://schemas.microsoft.com/office/drawing/2014/main" val="585067476"/>
                    </a:ext>
                  </a:extLst>
                </a:gridCol>
                <a:gridCol w="208280">
                  <a:extLst>
                    <a:ext uri="{9D8B030D-6E8A-4147-A177-3AD203B41FA5}">
                      <a16:colId xmlns:a16="http://schemas.microsoft.com/office/drawing/2014/main" val="2062372925"/>
                    </a:ext>
                  </a:extLst>
                </a:gridCol>
                <a:gridCol w="208280">
                  <a:extLst>
                    <a:ext uri="{9D8B030D-6E8A-4147-A177-3AD203B41FA5}">
                      <a16:colId xmlns:a16="http://schemas.microsoft.com/office/drawing/2014/main" val="4068976963"/>
                    </a:ext>
                  </a:extLst>
                </a:gridCol>
                <a:gridCol w="208280">
                  <a:extLst>
                    <a:ext uri="{9D8B030D-6E8A-4147-A177-3AD203B41FA5}">
                      <a16:colId xmlns:a16="http://schemas.microsoft.com/office/drawing/2014/main" val="141760757"/>
                    </a:ext>
                  </a:extLst>
                </a:gridCol>
                <a:gridCol w="208280">
                  <a:extLst>
                    <a:ext uri="{9D8B030D-6E8A-4147-A177-3AD203B41FA5}">
                      <a16:colId xmlns:a16="http://schemas.microsoft.com/office/drawing/2014/main" val="1498677104"/>
                    </a:ext>
                  </a:extLst>
                </a:gridCol>
                <a:gridCol w="208280">
                  <a:extLst>
                    <a:ext uri="{9D8B030D-6E8A-4147-A177-3AD203B41FA5}">
                      <a16:colId xmlns:a16="http://schemas.microsoft.com/office/drawing/2014/main" val="3753548796"/>
                    </a:ext>
                  </a:extLst>
                </a:gridCol>
                <a:gridCol w="208280">
                  <a:extLst>
                    <a:ext uri="{9D8B030D-6E8A-4147-A177-3AD203B41FA5}">
                      <a16:colId xmlns:a16="http://schemas.microsoft.com/office/drawing/2014/main" val="3771095859"/>
                    </a:ext>
                  </a:extLst>
                </a:gridCol>
                <a:gridCol w="208280">
                  <a:extLst>
                    <a:ext uri="{9D8B030D-6E8A-4147-A177-3AD203B41FA5}">
                      <a16:colId xmlns:a16="http://schemas.microsoft.com/office/drawing/2014/main" val="2766800532"/>
                    </a:ext>
                  </a:extLst>
                </a:gridCol>
                <a:gridCol w="208280">
                  <a:extLst>
                    <a:ext uri="{9D8B030D-6E8A-4147-A177-3AD203B41FA5}">
                      <a16:colId xmlns:a16="http://schemas.microsoft.com/office/drawing/2014/main" val="2124850843"/>
                    </a:ext>
                  </a:extLst>
                </a:gridCol>
                <a:gridCol w="208280">
                  <a:extLst>
                    <a:ext uri="{9D8B030D-6E8A-4147-A177-3AD203B41FA5}">
                      <a16:colId xmlns:a16="http://schemas.microsoft.com/office/drawing/2014/main" val="2750489847"/>
                    </a:ext>
                  </a:extLst>
                </a:gridCol>
                <a:gridCol w="208280">
                  <a:extLst>
                    <a:ext uri="{9D8B030D-6E8A-4147-A177-3AD203B41FA5}">
                      <a16:colId xmlns:a16="http://schemas.microsoft.com/office/drawing/2014/main" val="1941259085"/>
                    </a:ext>
                  </a:extLst>
                </a:gridCol>
                <a:gridCol w="208280">
                  <a:extLst>
                    <a:ext uri="{9D8B030D-6E8A-4147-A177-3AD203B41FA5}">
                      <a16:colId xmlns:a16="http://schemas.microsoft.com/office/drawing/2014/main" val="3302338119"/>
                    </a:ext>
                  </a:extLst>
                </a:gridCol>
                <a:gridCol w="208280">
                  <a:extLst>
                    <a:ext uri="{9D8B030D-6E8A-4147-A177-3AD203B41FA5}">
                      <a16:colId xmlns:a16="http://schemas.microsoft.com/office/drawing/2014/main" val="1447107335"/>
                    </a:ext>
                  </a:extLst>
                </a:gridCol>
                <a:gridCol w="208280">
                  <a:extLst>
                    <a:ext uri="{9D8B030D-6E8A-4147-A177-3AD203B41FA5}">
                      <a16:colId xmlns:a16="http://schemas.microsoft.com/office/drawing/2014/main" val="3981688681"/>
                    </a:ext>
                  </a:extLst>
                </a:gridCol>
                <a:gridCol w="208280">
                  <a:extLst>
                    <a:ext uri="{9D8B030D-6E8A-4147-A177-3AD203B41FA5}">
                      <a16:colId xmlns:a16="http://schemas.microsoft.com/office/drawing/2014/main" val="1985667590"/>
                    </a:ext>
                  </a:extLst>
                </a:gridCol>
                <a:gridCol w="208280">
                  <a:extLst>
                    <a:ext uri="{9D8B030D-6E8A-4147-A177-3AD203B41FA5}">
                      <a16:colId xmlns:a16="http://schemas.microsoft.com/office/drawing/2014/main" val="12514956"/>
                    </a:ext>
                  </a:extLst>
                </a:gridCol>
                <a:gridCol w="208280">
                  <a:extLst>
                    <a:ext uri="{9D8B030D-6E8A-4147-A177-3AD203B41FA5}">
                      <a16:colId xmlns:a16="http://schemas.microsoft.com/office/drawing/2014/main" val="4017549476"/>
                    </a:ext>
                  </a:extLst>
                </a:gridCol>
                <a:gridCol w="208280">
                  <a:extLst>
                    <a:ext uri="{9D8B030D-6E8A-4147-A177-3AD203B41FA5}">
                      <a16:colId xmlns:a16="http://schemas.microsoft.com/office/drawing/2014/main" val="1944273960"/>
                    </a:ext>
                  </a:extLst>
                </a:gridCol>
                <a:gridCol w="208280">
                  <a:extLst>
                    <a:ext uri="{9D8B030D-6E8A-4147-A177-3AD203B41FA5}">
                      <a16:colId xmlns:a16="http://schemas.microsoft.com/office/drawing/2014/main" val="3796901631"/>
                    </a:ext>
                  </a:extLst>
                </a:gridCol>
                <a:gridCol w="208280">
                  <a:extLst>
                    <a:ext uri="{9D8B030D-6E8A-4147-A177-3AD203B41FA5}">
                      <a16:colId xmlns:a16="http://schemas.microsoft.com/office/drawing/2014/main" val="58947299"/>
                    </a:ext>
                  </a:extLst>
                </a:gridCol>
                <a:gridCol w="208280">
                  <a:extLst>
                    <a:ext uri="{9D8B030D-6E8A-4147-A177-3AD203B41FA5}">
                      <a16:colId xmlns:a16="http://schemas.microsoft.com/office/drawing/2014/main" val="577186291"/>
                    </a:ext>
                  </a:extLst>
                </a:gridCol>
                <a:gridCol w="208280">
                  <a:extLst>
                    <a:ext uri="{9D8B030D-6E8A-4147-A177-3AD203B41FA5}">
                      <a16:colId xmlns:a16="http://schemas.microsoft.com/office/drawing/2014/main" val="1376420395"/>
                    </a:ext>
                  </a:extLst>
                </a:gridCol>
                <a:gridCol w="208280">
                  <a:extLst>
                    <a:ext uri="{9D8B030D-6E8A-4147-A177-3AD203B41FA5}">
                      <a16:colId xmlns:a16="http://schemas.microsoft.com/office/drawing/2014/main" val="2452519356"/>
                    </a:ext>
                  </a:extLst>
                </a:gridCol>
                <a:gridCol w="208280">
                  <a:extLst>
                    <a:ext uri="{9D8B030D-6E8A-4147-A177-3AD203B41FA5}">
                      <a16:colId xmlns:a16="http://schemas.microsoft.com/office/drawing/2014/main" val="2273477820"/>
                    </a:ext>
                  </a:extLst>
                </a:gridCol>
                <a:gridCol w="208280">
                  <a:extLst>
                    <a:ext uri="{9D8B030D-6E8A-4147-A177-3AD203B41FA5}">
                      <a16:colId xmlns:a16="http://schemas.microsoft.com/office/drawing/2014/main" val="1807983928"/>
                    </a:ext>
                  </a:extLst>
                </a:gridCol>
                <a:gridCol w="208280">
                  <a:extLst>
                    <a:ext uri="{9D8B030D-6E8A-4147-A177-3AD203B41FA5}">
                      <a16:colId xmlns:a16="http://schemas.microsoft.com/office/drawing/2014/main" val="2136409113"/>
                    </a:ext>
                  </a:extLst>
                </a:gridCol>
                <a:gridCol w="208280">
                  <a:extLst>
                    <a:ext uri="{9D8B030D-6E8A-4147-A177-3AD203B41FA5}">
                      <a16:colId xmlns:a16="http://schemas.microsoft.com/office/drawing/2014/main" val="4026621866"/>
                    </a:ext>
                  </a:extLst>
                </a:gridCol>
                <a:gridCol w="208280">
                  <a:extLst>
                    <a:ext uri="{9D8B030D-6E8A-4147-A177-3AD203B41FA5}">
                      <a16:colId xmlns:a16="http://schemas.microsoft.com/office/drawing/2014/main" val="606808380"/>
                    </a:ext>
                  </a:extLst>
                </a:gridCol>
                <a:gridCol w="208280">
                  <a:extLst>
                    <a:ext uri="{9D8B030D-6E8A-4147-A177-3AD203B41FA5}">
                      <a16:colId xmlns:a16="http://schemas.microsoft.com/office/drawing/2014/main" val="3860263363"/>
                    </a:ext>
                  </a:extLst>
                </a:gridCol>
                <a:gridCol w="208280">
                  <a:extLst>
                    <a:ext uri="{9D8B030D-6E8A-4147-A177-3AD203B41FA5}">
                      <a16:colId xmlns:a16="http://schemas.microsoft.com/office/drawing/2014/main" val="644967822"/>
                    </a:ext>
                  </a:extLst>
                </a:gridCol>
                <a:gridCol w="208280">
                  <a:extLst>
                    <a:ext uri="{9D8B030D-6E8A-4147-A177-3AD203B41FA5}">
                      <a16:colId xmlns:a16="http://schemas.microsoft.com/office/drawing/2014/main" val="3576146703"/>
                    </a:ext>
                  </a:extLst>
                </a:gridCol>
              </a:tblGrid>
              <a:tr h="370840">
                <a:tc>
                  <a:txBody>
                    <a:bodyPr/>
                    <a:lstStyle/>
                    <a:p>
                      <a:r>
                        <a:rPr lang="en-US" sz="1200" dirty="0" smtClean="0">
                          <a:solidFill>
                            <a:schemeClr val="tx1"/>
                          </a:solidFill>
                        </a:rPr>
                        <a:t>31</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16</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15</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dirty="0" smtClean="0">
                          <a:solidFill>
                            <a:schemeClr val="tx1"/>
                          </a:solidFill>
                        </a:rPr>
                        <a:t>0</a:t>
                      </a:r>
                      <a:endParaRPr lang="en-US" sz="12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22733497"/>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4393040"/>
                  </a:ext>
                </a:extLst>
              </a:tr>
            </a:tbl>
          </a:graphicData>
        </a:graphic>
      </p:graphicFrame>
      <p:sp>
        <p:nvSpPr>
          <p:cNvPr id="6" name="Oval 5"/>
          <p:cNvSpPr/>
          <p:nvPr/>
        </p:nvSpPr>
        <p:spPr>
          <a:xfrm>
            <a:off x="4802051" y="2178775"/>
            <a:ext cx="108857" cy="92529"/>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V="1">
            <a:off x="4856479" y="2268584"/>
            <a:ext cx="1" cy="3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631020" y="2756493"/>
            <a:ext cx="2450918" cy="707886"/>
          </a:xfrm>
          <a:prstGeom prst="rect">
            <a:avLst/>
          </a:prstGeom>
          <a:noFill/>
        </p:spPr>
        <p:txBody>
          <a:bodyPr wrap="square" rtlCol="0">
            <a:spAutoFit/>
          </a:bodyPr>
          <a:lstStyle/>
          <a:p>
            <a:pPr algn="ctr"/>
            <a:r>
              <a:rPr lang="en-US" sz="2000" i="1" dirty="0" smtClean="0">
                <a:solidFill>
                  <a:srgbClr val="FF0000"/>
                </a:solidFill>
                <a:latin typeface="Times New Roman" panose="02020603050405020304" pitchFamily="18" charset="0"/>
                <a:cs typeface="Times New Roman" panose="02020603050405020304" pitchFamily="18" charset="0"/>
              </a:rPr>
              <a:t>Implied position of the binary point.</a:t>
            </a:r>
            <a:endParaRPr lang="en-US" sz="2000" i="1" dirty="0">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822960" y="3851910"/>
            <a:ext cx="8023860" cy="1631216"/>
          </a:xfrm>
          <a:prstGeom prst="rect">
            <a:avLst/>
          </a:prstGeom>
          <a:noFill/>
        </p:spPr>
        <p:txBody>
          <a:bodyPr wrap="square" rtlCol="0">
            <a:spAutoFit/>
          </a:bodyPr>
          <a:lstStyle/>
          <a:p>
            <a:r>
              <a:rPr lang="en-US" sz="2000" dirty="0" err="1" smtClean="0">
                <a:latin typeface="Consolas" panose="020B0609020204030204" pitchFamily="49" charset="0"/>
              </a:rPr>
              <a:t>typedef</a:t>
            </a:r>
            <a:r>
              <a:rPr lang="en-US" sz="2000" dirty="0" smtClean="0">
                <a:latin typeface="Consolas" panose="020B0609020204030204" pitchFamily="49" charset="0"/>
              </a:rPr>
              <a:t> int32_t Q16 ; // NOTE: Container is an </a:t>
            </a:r>
            <a:r>
              <a:rPr lang="en-US" sz="2000" b="1" dirty="0" smtClean="0">
                <a:latin typeface="Consolas" panose="020B0609020204030204" pitchFamily="49" charset="0"/>
              </a:rPr>
              <a:t>integer</a:t>
            </a:r>
            <a:r>
              <a:rPr lang="en-US" sz="2000" dirty="0" smtClean="0">
                <a:latin typeface="Consolas" panose="020B0609020204030204" pitchFamily="49" charset="0"/>
              </a:rPr>
              <a:t> </a:t>
            </a:r>
          </a:p>
          <a:p>
            <a:endParaRPr lang="en-US" sz="2000" dirty="0">
              <a:latin typeface="Consolas" panose="020B0609020204030204" pitchFamily="49" charset="0"/>
            </a:endParaRPr>
          </a:p>
          <a:p>
            <a:r>
              <a:rPr lang="en-US" sz="2000" dirty="0" smtClean="0">
                <a:latin typeface="Consolas" panose="020B0609020204030204" pitchFamily="49" charset="0"/>
              </a:rPr>
              <a:t>Q16 x = 3.7 ; </a:t>
            </a:r>
            <a:r>
              <a:rPr lang="en-US" sz="2000" b="1" dirty="0" smtClean="0">
                <a:solidFill>
                  <a:srgbClr val="FF0000"/>
                </a:solidFill>
                <a:latin typeface="Consolas" panose="020B0609020204030204" pitchFamily="49" charset="0"/>
              </a:rPr>
              <a:t>// NO: truncates to integer 3 (not 3.0)</a:t>
            </a:r>
          </a:p>
          <a:p>
            <a:endParaRPr lang="en-US" sz="2000" dirty="0">
              <a:latin typeface="Consolas" panose="020B0609020204030204" pitchFamily="49" charset="0"/>
            </a:endParaRPr>
          </a:p>
          <a:p>
            <a:r>
              <a:rPr lang="en-US" sz="2000" dirty="0" smtClean="0">
                <a:latin typeface="Consolas" panose="020B0609020204030204" pitchFamily="49" charset="0"/>
              </a:rPr>
              <a:t>Q16 x = (int32_t) (65536 * 3.7 + 0.5) ; </a:t>
            </a:r>
            <a:r>
              <a:rPr lang="en-US" sz="2000" b="1" dirty="0" smtClean="0">
                <a:solidFill>
                  <a:srgbClr val="00B050"/>
                </a:solidFill>
                <a:latin typeface="Consolas" panose="020B0609020204030204" pitchFamily="49" charset="0"/>
              </a:rPr>
              <a:t>// YES</a:t>
            </a:r>
            <a:endParaRPr lang="en-US" sz="2000" b="1" dirty="0">
              <a:solidFill>
                <a:srgbClr val="00B050"/>
              </a:solidFill>
              <a:latin typeface="Consolas" panose="020B0609020204030204" pitchFamily="49" charset="0"/>
            </a:endParaRPr>
          </a:p>
        </p:txBody>
      </p:sp>
      <p:grpSp>
        <p:nvGrpSpPr>
          <p:cNvPr id="3" name="Group 2"/>
          <p:cNvGrpSpPr/>
          <p:nvPr/>
        </p:nvGrpSpPr>
        <p:grpSpPr>
          <a:xfrm>
            <a:off x="4910908" y="5483126"/>
            <a:ext cx="1785258" cy="787641"/>
            <a:chOff x="4910908" y="5483126"/>
            <a:chExt cx="1785258" cy="787641"/>
          </a:xfrm>
        </p:grpSpPr>
        <p:cxnSp>
          <p:nvCxnSpPr>
            <p:cNvPr id="11" name="Straight Arrow Connector 10"/>
            <p:cNvCxnSpPr/>
            <p:nvPr/>
          </p:nvCxnSpPr>
          <p:spPr>
            <a:xfrm flipV="1">
              <a:off x="5769429" y="5483126"/>
              <a:ext cx="1" cy="3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10908" y="5870657"/>
              <a:ext cx="1785258" cy="400110"/>
            </a:xfrm>
            <a:prstGeom prst="rect">
              <a:avLst/>
            </a:prstGeom>
            <a:noFill/>
          </p:spPr>
          <p:txBody>
            <a:bodyPr wrap="square" rtlCol="0">
              <a:spAutoFit/>
            </a:bodyPr>
            <a:lstStyle/>
            <a:p>
              <a:pPr algn="ctr"/>
              <a:r>
                <a:rPr lang="en-US" sz="2000" i="1" dirty="0" smtClean="0">
                  <a:solidFill>
                    <a:srgbClr val="FF0000"/>
                  </a:solidFill>
                  <a:latin typeface="Times New Roman" panose="02020603050405020304" pitchFamily="18" charset="0"/>
                  <a:cs typeface="Times New Roman" panose="02020603050405020304" pitchFamily="18" charset="0"/>
                </a:rPr>
                <a:t>For rounding</a:t>
              </a:r>
              <a:endParaRPr lang="en-US" sz="2000" i="1" dirty="0">
                <a:solidFill>
                  <a:srgbClr val="FF0000"/>
                </a:solidFill>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1524000" y="5468422"/>
            <a:ext cx="3278051" cy="1095417"/>
            <a:chOff x="3418115" y="5483126"/>
            <a:chExt cx="3278051" cy="1095417"/>
          </a:xfrm>
        </p:grpSpPr>
        <p:cxnSp>
          <p:nvCxnSpPr>
            <p:cNvPr id="14" name="Straight Arrow Connector 13"/>
            <p:cNvCxnSpPr/>
            <p:nvPr/>
          </p:nvCxnSpPr>
          <p:spPr>
            <a:xfrm flipV="1">
              <a:off x="5769429" y="5483126"/>
              <a:ext cx="1" cy="38753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418115" y="5870657"/>
              <a:ext cx="3278051" cy="707886"/>
            </a:xfrm>
            <a:prstGeom prst="rect">
              <a:avLst/>
            </a:prstGeom>
            <a:noFill/>
          </p:spPr>
          <p:txBody>
            <a:bodyPr wrap="square" rtlCol="0">
              <a:spAutoFit/>
            </a:bodyPr>
            <a:lstStyle/>
            <a:p>
              <a:pPr algn="ctr"/>
              <a:r>
                <a:rPr lang="en-US" sz="2000" i="1" dirty="0" smtClean="0">
                  <a:solidFill>
                    <a:srgbClr val="FF0000"/>
                  </a:solidFill>
                  <a:latin typeface="Times New Roman" panose="02020603050405020304" pitchFamily="18" charset="0"/>
                  <a:cs typeface="Times New Roman" panose="02020603050405020304" pitchFamily="18" charset="0"/>
                </a:rPr>
                <a:t>Multiply by 2</a:t>
              </a:r>
              <a:r>
                <a:rPr lang="en-US" sz="2000" i="1" baseline="30000" dirty="0" smtClean="0">
                  <a:solidFill>
                    <a:srgbClr val="FF0000"/>
                  </a:solidFill>
                  <a:latin typeface="Times New Roman" panose="02020603050405020304" pitchFamily="18" charset="0"/>
                  <a:cs typeface="Times New Roman" panose="02020603050405020304" pitchFamily="18" charset="0"/>
                </a:rPr>
                <a:t>16</a:t>
              </a:r>
              <a:r>
                <a:rPr lang="en-US" sz="2000" i="1" dirty="0" smtClean="0">
                  <a:solidFill>
                    <a:srgbClr val="FF0000"/>
                  </a:solidFill>
                  <a:latin typeface="Times New Roman" panose="02020603050405020304" pitchFamily="18" charset="0"/>
                  <a:cs typeface="Times New Roman" panose="02020603050405020304" pitchFamily="18" charset="0"/>
                </a:rPr>
                <a:t> so that binary point is in the middle</a:t>
              </a:r>
              <a:endParaRPr lang="en-US" sz="2000" i="1" dirty="0">
                <a:solidFill>
                  <a:srgbClr val="FF0000"/>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560814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2" end="2"/>
                                            </p:txEl>
                                          </p:spTgt>
                                        </p:tgtEl>
                                        <p:attrNameLst>
                                          <p:attrName>style.visibility</p:attrName>
                                        </p:attrNameLst>
                                      </p:cBhvr>
                                      <p:to>
                                        <p:strVal val="visible"/>
                                      </p:to>
                                    </p:set>
                                  </p:childTnLst>
                                  <p:subTnLst>
                                    <p:set>
                                      <p:cBhvr override="childStyle">
                                        <p:cTn dur="1" fill="hold" display="0" masterRel="nextClick" afterEffect="1"/>
                                        <p:tgtEl>
                                          <p:spTgt spid="10">
                                            <p:txEl>
                                              <p:pRg st="2" end="2"/>
                                            </p:txEl>
                                          </p:spTgt>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Converting float to </a:t>
            </a:r>
            <a:r>
              <a:rPr lang="en-US" dirty="0" smtClean="0"/>
              <a:t>Q16.16</a:t>
            </a:r>
            <a:endParaRPr lang="en-US" dirty="0"/>
          </a:p>
        </p:txBody>
      </p:sp>
      <p:sp>
        <p:nvSpPr>
          <p:cNvPr id="3" name="TextBox 2"/>
          <p:cNvSpPr txBox="1"/>
          <p:nvPr/>
        </p:nvSpPr>
        <p:spPr>
          <a:xfrm>
            <a:off x="800100" y="1417638"/>
            <a:ext cx="8474528" cy="3416320"/>
          </a:xfrm>
          <a:prstGeom prst="rect">
            <a:avLst/>
          </a:prstGeom>
          <a:noFill/>
        </p:spPr>
        <p:txBody>
          <a:bodyPr wrap="square" rtlCol="0">
            <a:spAutoFit/>
          </a:bodyPr>
          <a:lstStyle/>
          <a:p>
            <a:r>
              <a:rPr lang="en-US" sz="2400" dirty="0" smtClean="0">
                <a:latin typeface="Consolas" panose="020B0609020204030204" pitchFamily="49" charset="0"/>
              </a:rPr>
              <a:t>Q16 FloatToQ16(float x)</a:t>
            </a:r>
          </a:p>
          <a:p>
            <a:pPr marL="457200"/>
            <a:r>
              <a:rPr lang="en-US" sz="2400" dirty="0" smtClean="0">
                <a:latin typeface="Consolas" panose="020B0609020204030204" pitchFamily="49" charset="0"/>
              </a:rPr>
              <a:t>{</a:t>
            </a:r>
          </a:p>
          <a:p>
            <a:pPr marL="457200"/>
            <a:r>
              <a:rPr lang="en-US" sz="2400" dirty="0">
                <a:latin typeface="Consolas" panose="020B0609020204030204" pitchFamily="49" charset="0"/>
              </a:rPr>
              <a:t>f</a:t>
            </a:r>
            <a:r>
              <a:rPr lang="en-US" sz="2400" dirty="0" smtClean="0">
                <a:latin typeface="Consolas" panose="020B0609020204030204" pitchFamily="49" charset="0"/>
              </a:rPr>
              <a:t>loat rounding ;</a:t>
            </a:r>
          </a:p>
          <a:p>
            <a:pPr marL="457200"/>
            <a:endParaRPr lang="en-US" sz="2400" dirty="0">
              <a:latin typeface="Consolas" panose="020B0609020204030204" pitchFamily="49" charset="0"/>
            </a:endParaRPr>
          </a:p>
          <a:p>
            <a:pPr marL="457200"/>
            <a:r>
              <a:rPr lang="en-US" sz="2400" smtClean="0">
                <a:latin typeface="Consolas" panose="020B0609020204030204" pitchFamily="49" charset="0"/>
              </a:rPr>
              <a:t>if </a:t>
            </a:r>
            <a:r>
              <a:rPr lang="en-US" sz="2400" dirty="0" smtClean="0">
                <a:latin typeface="Consolas" panose="020B0609020204030204" pitchFamily="49" charset="0"/>
              </a:rPr>
              <a:t>(x &gt;= 0.0) rounding = +0.5 ;</a:t>
            </a:r>
          </a:p>
          <a:p>
            <a:pPr marL="457200"/>
            <a:r>
              <a:rPr lang="en-US" sz="2400" dirty="0">
                <a:latin typeface="Consolas" panose="020B0609020204030204" pitchFamily="49" charset="0"/>
              </a:rPr>
              <a:t>e</a:t>
            </a:r>
            <a:r>
              <a:rPr lang="en-US" sz="2400" dirty="0" smtClean="0">
                <a:latin typeface="Consolas" panose="020B0609020204030204" pitchFamily="49" charset="0"/>
              </a:rPr>
              <a:t>lse          rounding = -0.5 ;</a:t>
            </a:r>
          </a:p>
          <a:p>
            <a:pPr marL="457200"/>
            <a:endParaRPr lang="en-US" sz="2400" dirty="0" smtClean="0">
              <a:latin typeface="Consolas" panose="020B0609020204030204" pitchFamily="49" charset="0"/>
            </a:endParaRPr>
          </a:p>
          <a:p>
            <a:pPr marL="457200"/>
            <a:r>
              <a:rPr lang="en-US" sz="2400" dirty="0">
                <a:latin typeface="Consolas" panose="020B0609020204030204" pitchFamily="49" charset="0"/>
              </a:rPr>
              <a:t>r</a:t>
            </a:r>
            <a:r>
              <a:rPr lang="en-US" sz="2400" dirty="0" smtClean="0">
                <a:latin typeface="Consolas" panose="020B0609020204030204" pitchFamily="49" charset="0"/>
              </a:rPr>
              <a:t>eturn (int32_t) (65536 * x + rounding) ;</a:t>
            </a:r>
          </a:p>
          <a:p>
            <a:pPr marL="457200"/>
            <a:r>
              <a:rPr lang="en-US" sz="2400" dirty="0">
                <a:latin typeface="Consolas" panose="020B0609020204030204" pitchFamily="49" charset="0"/>
              </a:rPr>
              <a:t>}</a:t>
            </a:r>
          </a:p>
        </p:txBody>
      </p:sp>
      <p:sp>
        <p:nvSpPr>
          <p:cNvPr id="10" name="TextBox 9"/>
          <p:cNvSpPr txBox="1"/>
          <p:nvPr/>
        </p:nvSpPr>
        <p:spPr>
          <a:xfrm>
            <a:off x="3004457" y="5082641"/>
            <a:ext cx="5915025" cy="1323439"/>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sz="2000" dirty="0" smtClean="0"/>
              <a:t>NOTE: When not using a floating-point processor, the C run-time library provides a (slow) software emulation of this floating-point calculation. Avoid using this function in any loop or repetitive computation.</a:t>
            </a:r>
            <a:endParaRPr lang="en-US" sz="2000" dirty="0"/>
          </a:p>
        </p:txBody>
      </p:sp>
    </p:spTree>
    <p:extLst>
      <p:ext uri="{BB962C8B-B14F-4D97-AF65-F5344CB8AC3E}">
        <p14:creationId xmlns:p14="http://schemas.microsoft.com/office/powerpoint/2010/main" val="3070434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Q16 Volume of a Sphere</a:t>
            </a:r>
            <a:endParaRPr lang="en-US" dirty="0"/>
          </a:p>
        </p:txBody>
      </p:sp>
      <p:sp>
        <p:nvSpPr>
          <p:cNvPr id="3" name="Rectangle 1"/>
          <p:cNvSpPr>
            <a:spLocks noChangeArrowheads="1"/>
          </p:cNvSpPr>
          <p:nvPr/>
        </p:nvSpPr>
        <p:spPr bwMode="auto">
          <a:xfrm rot="10800000" flipV="1">
            <a:off x="228600" y="1805508"/>
            <a:ext cx="8915400" cy="470898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lvl="0"/>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Q16 </a:t>
            </a:r>
            <a:r>
              <a:rPr kumimoji="0" lang="en-US" altLang="en-US" sz="2000" b="0" i="0" u="none" strike="noStrike" cap="none" normalizeH="0" baseline="0" dirty="0" err="1" smtClean="0">
                <a:ln>
                  <a:noFill/>
                </a:ln>
                <a:solidFill>
                  <a:srgbClr val="222222"/>
                </a:solidFill>
                <a:effectLst/>
                <a:latin typeface="Consolas" panose="020B0609020204030204" pitchFamily="49" charset="0"/>
                <a:cs typeface="Arial" panose="020B0604020202020204" pitchFamily="34" charset="0"/>
              </a:rPr>
              <a:t>VolumeOfSphere</a:t>
            </a: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(Q16 r) ;</a:t>
            </a:r>
            <a:r>
              <a:rPr lang="en-US" sz="2000" dirty="0"/>
              <a:t> </a:t>
            </a:r>
            <a:endParaRPr lang="en-US" sz="2000" dirty="0" smtClean="0"/>
          </a:p>
          <a:p>
            <a:pPr lvl="0"/>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a:p>
            <a:pPr marL="0" marR="0" lvl="0" indent="0" algn="l" defTabSz="928688"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
            </a:r>
            <a:b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br>
            <a:r>
              <a:rPr kumimoji="0" lang="en-US" altLang="en-US" sz="2000" b="0" i="0" u="none" strike="noStrike" cap="none" normalizeH="0" baseline="0" dirty="0" err="1" smtClean="0">
                <a:ln>
                  <a:noFill/>
                </a:ln>
                <a:solidFill>
                  <a:srgbClr val="222222"/>
                </a:solidFill>
                <a:effectLst/>
                <a:latin typeface="Consolas" panose="020B0609020204030204" pitchFamily="49" charset="0"/>
                <a:cs typeface="Arial" panose="020B0604020202020204" pitchFamily="34" charset="0"/>
              </a:rPr>
              <a:t>VolumeOfSphere</a:t>
            </a: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a:t>
            </a:r>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SMULL	R1,R2,R0,R0	// R2.R1 = Q32.32 product r</a:t>
            </a:r>
            <a:r>
              <a:rPr kumimoji="0" lang="en-US" altLang="en-US" sz="2000" b="0" i="0" u="none" strike="noStrike" cap="none" normalizeH="0" dirty="0" smtClean="0">
                <a:ln>
                  <a:noFill/>
                </a:ln>
                <a:solidFill>
                  <a:srgbClr val="222222"/>
                </a:solidFill>
                <a:effectLst/>
                <a:latin typeface="Consolas" panose="020B0609020204030204" pitchFamily="49" charset="0"/>
                <a:cs typeface="Arial" panose="020B0604020202020204" pitchFamily="34" charset="0"/>
              </a:rPr>
              <a:t> squared</a:t>
            </a:r>
            <a:endPar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endParaRPr>
          </a:p>
          <a:p>
            <a:pPr marL="457200" defTabSz="928688">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LSR	R1,R1,16		</a:t>
            </a:r>
            <a:r>
              <a:rPr lang="en-US" altLang="en-US" sz="2000" dirty="0">
                <a:solidFill>
                  <a:srgbClr val="222222"/>
                </a:solidFill>
                <a:latin typeface="Consolas" panose="020B0609020204030204" pitchFamily="49" charset="0"/>
                <a:cs typeface="Arial" panose="020B0604020202020204" pitchFamily="34" charset="0"/>
              </a:rPr>
              <a:t>// Extract Q16.16 product into </a:t>
            </a:r>
            <a:r>
              <a:rPr lang="en-US" altLang="en-US" sz="2000" dirty="0" smtClean="0">
                <a:solidFill>
                  <a:srgbClr val="222222"/>
                </a:solidFill>
                <a:latin typeface="Consolas" panose="020B0609020204030204" pitchFamily="49" charset="0"/>
                <a:cs typeface="Arial" panose="020B0604020202020204" pitchFamily="34" charset="0"/>
              </a:rPr>
              <a:t>R1</a:t>
            </a:r>
            <a:endPar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endParaRP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ORR	R1,R1,R2,LSL 16</a:t>
            </a: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SMULL	R0,R1,R1,R0	// R1.R0 = Q32.32 product r cubed</a:t>
            </a:r>
          </a:p>
          <a:p>
            <a:pPr marL="457200" defTabSz="928688">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LSR	R0,R0,16		</a:t>
            </a:r>
            <a:r>
              <a:rPr lang="en-US" altLang="en-US" sz="2000" dirty="0">
                <a:solidFill>
                  <a:srgbClr val="222222"/>
                </a:solidFill>
                <a:latin typeface="Consolas" panose="020B0609020204030204" pitchFamily="49" charset="0"/>
                <a:cs typeface="Arial" panose="020B0604020202020204" pitchFamily="34" charset="0"/>
              </a:rPr>
              <a:t>// Extract Q16.16 product into </a:t>
            </a:r>
            <a:r>
              <a:rPr lang="en-US" altLang="en-US" sz="2000" dirty="0" smtClean="0">
                <a:solidFill>
                  <a:srgbClr val="222222"/>
                </a:solidFill>
                <a:latin typeface="Consolas" panose="020B0609020204030204" pitchFamily="49" charset="0"/>
                <a:cs typeface="Arial" panose="020B0604020202020204" pitchFamily="34" charset="0"/>
              </a:rPr>
              <a:t>R0</a:t>
            </a:r>
            <a:endPar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endParaRP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ORR	R0,R0,R1,LSL 16</a:t>
            </a: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LDR	R1,=274516		// R1 = (4*pi)/3  x  65536</a:t>
            </a: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SMULL	R0,R1,R0,R1	// R1.R0 = Q32.32 volume</a:t>
            </a:r>
          </a:p>
          <a:p>
            <a:pPr marL="457200" defTabSz="928688">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LSR	R0,R0,16		</a:t>
            </a:r>
            <a:r>
              <a:rPr lang="en-US" altLang="en-US" sz="2000" dirty="0">
                <a:solidFill>
                  <a:srgbClr val="222222"/>
                </a:solidFill>
                <a:latin typeface="Consolas" panose="020B0609020204030204" pitchFamily="49" charset="0"/>
                <a:cs typeface="Arial" panose="020B0604020202020204" pitchFamily="34" charset="0"/>
              </a:rPr>
              <a:t>// Extract Q16.16 product into </a:t>
            </a:r>
            <a:r>
              <a:rPr lang="en-US" altLang="en-US" sz="2000" dirty="0" smtClean="0">
                <a:solidFill>
                  <a:srgbClr val="222222"/>
                </a:solidFill>
                <a:latin typeface="Consolas" panose="020B0609020204030204" pitchFamily="49" charset="0"/>
                <a:cs typeface="Arial" panose="020B0604020202020204" pitchFamily="34" charset="0"/>
              </a:rPr>
              <a:t>R0</a:t>
            </a:r>
            <a:endPar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endParaRP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ORR	R0,R0,R1,LSL 16</a:t>
            </a:r>
          </a:p>
          <a:p>
            <a:pPr marL="457200" marR="0" lvl="0" algn="l" defTabSz="928688" rtl="0" eaLnBrk="0" fontAlgn="base" latinLnBrk="0" hangingPunct="0">
              <a:lnSpc>
                <a:spcPct val="100000"/>
              </a:lnSpc>
              <a:spcBef>
                <a:spcPct val="0"/>
              </a:spcBef>
              <a:spcAft>
                <a:spcPct val="0"/>
              </a:spcAft>
              <a:buClrTx/>
              <a:buSzTx/>
              <a:buFontTx/>
              <a:buNone/>
              <a:tabLst>
                <a:tab pos="1371600" algn="l"/>
              </a:tabLst>
            </a:pPr>
            <a:r>
              <a:rPr kumimoji="0" lang="en-US" altLang="en-US" sz="2000" b="0" i="0" u="none" strike="noStrike" cap="none" normalizeH="0" baseline="0" dirty="0" smtClean="0">
                <a:ln>
                  <a:noFill/>
                </a:ln>
                <a:solidFill>
                  <a:srgbClr val="222222"/>
                </a:solidFill>
                <a:effectLst/>
                <a:latin typeface="Consolas" panose="020B0609020204030204" pitchFamily="49" charset="0"/>
                <a:cs typeface="Arial" panose="020B0604020202020204" pitchFamily="34" charset="0"/>
              </a:rPr>
              <a:t>BX	LR</a:t>
            </a:r>
            <a:endParaRPr kumimoji="0" lang="en-US" altLang="en-US" sz="2000" b="0" i="0" u="none" strike="noStrike" cap="none" normalizeH="0" baseline="0" dirty="0" smtClean="0">
              <a:ln>
                <a:noFill/>
              </a:ln>
              <a:solidFill>
                <a:schemeClr val="tx1"/>
              </a:solidFill>
              <a:effectLst/>
              <a:latin typeface="Consolas" panose="020B0609020204030204" pitchFamily="49" charset="0"/>
            </a:endParaRPr>
          </a:p>
        </p:txBody>
      </p:sp>
      <mc:AlternateContent xmlns:mc="http://schemas.openxmlformats.org/markup-compatibility/2006" xmlns:a14="http://schemas.microsoft.com/office/drawing/2010/main">
        <mc:Choice Requires="a14">
          <p:sp>
            <p:nvSpPr>
              <p:cNvPr id="5" name="TextBox 4"/>
              <p:cNvSpPr txBox="1"/>
              <p:nvPr/>
            </p:nvSpPr>
            <p:spPr>
              <a:xfrm>
                <a:off x="4572000" y="1571292"/>
                <a:ext cx="3017520" cy="101572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𝑉</m:t>
                      </m:r>
                      <m:r>
                        <a:rPr lang="en-US" sz="3200" i="1">
                          <a:latin typeface="Cambria Math" panose="02040503050406030204" pitchFamily="18" charset="0"/>
                        </a:rPr>
                        <m:t>= </m:t>
                      </m:r>
                      <m:f>
                        <m:fPr>
                          <m:ctrlPr>
                            <a:rPr lang="en-US" sz="3200" i="1">
                              <a:latin typeface="Cambria Math" panose="02040503050406030204" pitchFamily="18" charset="0"/>
                            </a:rPr>
                          </m:ctrlPr>
                        </m:fPr>
                        <m:num>
                          <m:r>
                            <a:rPr lang="en-US" sz="3200" i="1">
                              <a:latin typeface="Cambria Math" panose="02040503050406030204" pitchFamily="18" charset="0"/>
                            </a:rPr>
                            <m:t>4</m:t>
                          </m:r>
                        </m:num>
                        <m:den>
                          <m:r>
                            <a:rPr lang="en-US" sz="3200" i="1">
                              <a:latin typeface="Cambria Math" panose="02040503050406030204" pitchFamily="18" charset="0"/>
                            </a:rPr>
                            <m:t>3</m:t>
                          </m:r>
                        </m:den>
                      </m:f>
                      <m:r>
                        <a:rPr lang="en-US" sz="3200" i="1">
                          <a:latin typeface="Cambria Math" panose="02040503050406030204" pitchFamily="18" charset="0"/>
                          <a:ea typeface="Cambria Math" panose="02040503050406030204" pitchFamily="18" charset="0"/>
                        </a:rPr>
                        <m:t>𝜋</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𝑟</m:t>
                          </m:r>
                        </m:e>
                        <m:sup>
                          <m:r>
                            <a:rPr lang="en-US" sz="3200" i="1">
                              <a:latin typeface="Cambria Math" panose="02040503050406030204" pitchFamily="18" charset="0"/>
                              <a:ea typeface="Cambria Math" panose="02040503050406030204" pitchFamily="18" charset="0"/>
                            </a:rPr>
                            <m:t>3</m:t>
                          </m:r>
                        </m:sup>
                      </m:sSup>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4572000" y="1571292"/>
                <a:ext cx="3017520" cy="1015727"/>
              </a:xfrm>
              <a:prstGeom prst="rect">
                <a:avLst/>
              </a:prstGeom>
              <a:blipFill>
                <a:blip r:embed="rId2"/>
                <a:stretch>
                  <a:fillRect/>
                </a:stretch>
              </a:blipFill>
            </p:spPr>
            <p:txBody>
              <a:bodyPr/>
              <a:lstStyle/>
              <a:p>
                <a:r>
                  <a:rPr lang="en-US">
                    <a:noFill/>
                  </a:rPr>
                  <a:t> </a:t>
                </a:r>
              </a:p>
            </p:txBody>
          </p:sp>
        </mc:Fallback>
      </mc:AlternateContent>
      <p:pic>
        <p:nvPicPr>
          <p:cNvPr id="2051" name="Picture 3" descr="http://o.quizlet.com/eoZLP6fO9iSP7yeBlO97LA_m.jpg"/>
          <p:cNvPicPr>
            <a:picLocks noChangeAspect="1" noChangeArrowheads="1"/>
          </p:cNvPicPr>
          <p:nvPr/>
        </p:nvPicPr>
        <p:blipFill rotWithShape="1">
          <a:blip r:embed="rId3">
            <a:extLst>
              <a:ext uri="{28A0092B-C50C-407E-A947-70E740481C1C}">
                <a14:useLocalDpi xmlns:a14="http://schemas.microsoft.com/office/drawing/2010/main" val="0"/>
              </a:ext>
            </a:extLst>
          </a:blip>
          <a:srcRect b="30014"/>
          <a:stretch/>
        </p:blipFill>
        <p:spPr bwMode="auto">
          <a:xfrm>
            <a:off x="7249478" y="1383666"/>
            <a:ext cx="1781175" cy="1599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730976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4910252" y="5471068"/>
            <a:ext cx="3209697"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Quotient (Q16.16)</a:t>
            </a:r>
            <a:endParaRPr lang="en-US" sz="1600" i="1" dirty="0"/>
          </a:p>
        </p:txBody>
      </p:sp>
      <p:grpSp>
        <p:nvGrpSpPr>
          <p:cNvPr id="11" name="Group 10"/>
          <p:cNvGrpSpPr/>
          <p:nvPr/>
        </p:nvGrpSpPr>
        <p:grpSpPr>
          <a:xfrm>
            <a:off x="1405050" y="1775548"/>
            <a:ext cx="6714899" cy="758282"/>
            <a:chOff x="1405050" y="2609850"/>
            <a:chExt cx="6714899" cy="758282"/>
          </a:xfrm>
        </p:grpSpPr>
        <p:sp>
          <p:nvSpPr>
            <p:cNvPr id="13" name="Rectangle 12"/>
            <p:cNvSpPr/>
            <p:nvPr/>
          </p:nvSpPr>
          <p:spPr>
            <a:xfrm>
              <a:off x="4910254" y="2987132"/>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4" name="Rectangle 13"/>
            <p:cNvSpPr/>
            <p:nvPr/>
          </p:nvSpPr>
          <p:spPr>
            <a:xfrm>
              <a:off x="6510456" y="2987132"/>
              <a:ext cx="1609493" cy="381000"/>
            </a:xfrm>
            <a:prstGeom prst="rect">
              <a:avLst/>
            </a:prstGeom>
            <a:solidFill>
              <a:schemeClr val="bg1"/>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filled with 0’s</a:t>
              </a:r>
              <a:endParaRPr lang="en-US" dirty="0"/>
            </a:p>
          </p:txBody>
        </p:sp>
        <p:sp>
          <p:nvSpPr>
            <p:cNvPr id="15" name="Rectangle 14"/>
            <p:cNvSpPr/>
            <p:nvPr/>
          </p:nvSpPr>
          <p:spPr>
            <a:xfrm>
              <a:off x="1405050" y="2987132"/>
              <a:ext cx="1905000" cy="381000"/>
            </a:xfrm>
            <a:prstGeom prst="rect">
              <a:avLst/>
            </a:prstGeom>
            <a:solidFill>
              <a:schemeClr val="bg1"/>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r>
                <a:rPr lang="en-US" dirty="0" smtClean="0"/>
                <a:t>ign-extension</a:t>
              </a:r>
              <a:endParaRPr lang="en-US" dirty="0"/>
            </a:p>
          </p:txBody>
        </p:sp>
        <p:sp>
          <p:nvSpPr>
            <p:cNvPr id="16" name="Rectangle 15"/>
            <p:cNvSpPr/>
            <p:nvPr/>
          </p:nvSpPr>
          <p:spPr>
            <a:xfrm>
              <a:off x="3310050" y="2987132"/>
              <a:ext cx="1600202"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21" name="Rectangle 20"/>
            <p:cNvSpPr/>
            <p:nvPr/>
          </p:nvSpPr>
          <p:spPr>
            <a:xfrm>
              <a:off x="7158157" y="2611709"/>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22" name="Rectangle 21"/>
            <p:cNvSpPr/>
            <p:nvPr/>
          </p:nvSpPr>
          <p:spPr>
            <a:xfrm>
              <a:off x="1426431" y="2611709"/>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63</a:t>
              </a:r>
              <a:endParaRPr lang="en-US" sz="1600" dirty="0"/>
            </a:p>
          </p:txBody>
        </p:sp>
        <p:sp>
          <p:nvSpPr>
            <p:cNvPr id="23" name="Rectangle 22"/>
            <p:cNvSpPr/>
            <p:nvPr/>
          </p:nvSpPr>
          <p:spPr>
            <a:xfrm>
              <a:off x="3369531" y="2611709"/>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47</a:t>
              </a:r>
              <a:endParaRPr lang="en-US" sz="1600" dirty="0"/>
            </a:p>
          </p:txBody>
        </p:sp>
        <p:sp>
          <p:nvSpPr>
            <p:cNvPr id="24" name="Rectangle 23"/>
            <p:cNvSpPr/>
            <p:nvPr/>
          </p:nvSpPr>
          <p:spPr>
            <a:xfrm>
              <a:off x="5548661" y="2611709"/>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16</a:t>
              </a:r>
              <a:endParaRPr lang="en-US" sz="1600" dirty="0"/>
            </a:p>
          </p:txBody>
        </p:sp>
        <p:sp>
          <p:nvSpPr>
            <p:cNvPr id="25" name="Rectangle 24"/>
            <p:cNvSpPr/>
            <p:nvPr/>
          </p:nvSpPr>
          <p:spPr>
            <a:xfrm>
              <a:off x="3902931" y="2611709"/>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32 </a:t>
              </a:r>
              <a:endParaRPr lang="en-US" sz="1600" dirty="0"/>
            </a:p>
          </p:txBody>
        </p:sp>
        <p:sp>
          <p:nvSpPr>
            <p:cNvPr id="26" name="Rectangle 25"/>
            <p:cNvSpPr/>
            <p:nvPr/>
          </p:nvSpPr>
          <p:spPr>
            <a:xfrm>
              <a:off x="4969731" y="2609850"/>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grpSp>
      <p:grpSp>
        <p:nvGrpSpPr>
          <p:cNvPr id="12" name="Group 11"/>
          <p:cNvGrpSpPr/>
          <p:nvPr/>
        </p:nvGrpSpPr>
        <p:grpSpPr>
          <a:xfrm>
            <a:off x="3310049" y="1118235"/>
            <a:ext cx="3191111" cy="685801"/>
            <a:chOff x="3310049" y="1965868"/>
            <a:chExt cx="3191111" cy="685801"/>
          </a:xfrm>
        </p:grpSpPr>
        <p:sp>
          <p:nvSpPr>
            <p:cNvPr id="30" name="Right Brace 29"/>
            <p:cNvSpPr/>
            <p:nvPr/>
          </p:nvSpPr>
          <p:spPr>
            <a:xfrm rot="16200000">
              <a:off x="4725796" y="876304"/>
              <a:ext cx="381000" cy="316972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tangle 30"/>
            <p:cNvSpPr/>
            <p:nvPr/>
          </p:nvSpPr>
          <p:spPr>
            <a:xfrm>
              <a:off x="3310049" y="1965868"/>
              <a:ext cx="3191111"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Dividend (Q16.16)</a:t>
              </a:r>
              <a:endParaRPr lang="en-US" sz="1600" i="1" dirty="0"/>
            </a:p>
          </p:txBody>
        </p:sp>
      </p:grpSp>
      <p:grpSp>
        <p:nvGrpSpPr>
          <p:cNvPr id="17" name="Group 16"/>
          <p:cNvGrpSpPr/>
          <p:nvPr/>
        </p:nvGrpSpPr>
        <p:grpSpPr>
          <a:xfrm>
            <a:off x="4436331" y="3642268"/>
            <a:ext cx="3695699" cy="762000"/>
            <a:chOff x="4436331" y="3642268"/>
            <a:chExt cx="3695699" cy="762000"/>
          </a:xfrm>
        </p:grpSpPr>
        <p:sp>
          <p:nvSpPr>
            <p:cNvPr id="29" name="Rectangle 28"/>
            <p:cNvSpPr/>
            <p:nvPr/>
          </p:nvSpPr>
          <p:spPr>
            <a:xfrm>
              <a:off x="4436331" y="4023268"/>
              <a:ext cx="4191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800" dirty="0" smtClean="0"/>
                <a:t>÷</a:t>
              </a:r>
              <a:endParaRPr lang="en-US" sz="2800" dirty="0"/>
            </a:p>
          </p:txBody>
        </p:sp>
        <p:sp>
          <p:nvSpPr>
            <p:cNvPr id="4" name="Rectangle 3"/>
            <p:cNvSpPr/>
            <p:nvPr/>
          </p:nvSpPr>
          <p:spPr>
            <a:xfrm>
              <a:off x="4910254" y="4023268"/>
              <a:ext cx="1604848"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5" name="Rectangle 4"/>
            <p:cNvSpPr/>
            <p:nvPr/>
          </p:nvSpPr>
          <p:spPr>
            <a:xfrm>
              <a:off x="6510455" y="4023268"/>
              <a:ext cx="162157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9" name="Rectangle 18"/>
            <p:cNvSpPr/>
            <p:nvPr/>
          </p:nvSpPr>
          <p:spPr>
            <a:xfrm>
              <a:off x="4969731" y="3642268"/>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grpSp>
      <p:sp>
        <p:nvSpPr>
          <p:cNvPr id="20" name="Rectangle 19"/>
          <p:cNvSpPr/>
          <p:nvPr/>
        </p:nvSpPr>
        <p:spPr>
          <a:xfrm>
            <a:off x="7179531" y="3642268"/>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2" name="Rectangle 31"/>
          <p:cNvSpPr/>
          <p:nvPr/>
        </p:nvSpPr>
        <p:spPr>
          <a:xfrm>
            <a:off x="4910253" y="3718468"/>
            <a:ext cx="3221778"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Divisor (Q16.16)</a:t>
            </a:r>
            <a:endParaRPr lang="en-US" sz="1600" i="1" dirty="0"/>
          </a:p>
        </p:txBody>
      </p:sp>
      <p:sp>
        <p:nvSpPr>
          <p:cNvPr id="6" name="Rectangle 5"/>
          <p:cNvSpPr/>
          <p:nvPr/>
        </p:nvSpPr>
        <p:spPr>
          <a:xfrm>
            <a:off x="4910253" y="5775868"/>
            <a:ext cx="1590907"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7" name="Rectangle 6"/>
          <p:cNvSpPr/>
          <p:nvPr/>
        </p:nvSpPr>
        <p:spPr>
          <a:xfrm>
            <a:off x="6501160" y="5775868"/>
            <a:ext cx="160949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27" name="Rectangle 26"/>
          <p:cNvSpPr/>
          <p:nvPr/>
        </p:nvSpPr>
        <p:spPr>
          <a:xfrm>
            <a:off x="4969731" y="5471068"/>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31</a:t>
            </a:r>
            <a:endParaRPr lang="en-US" sz="1600" dirty="0"/>
          </a:p>
        </p:txBody>
      </p:sp>
      <p:sp>
        <p:nvSpPr>
          <p:cNvPr id="28" name="Rectangle 27"/>
          <p:cNvSpPr/>
          <p:nvPr/>
        </p:nvSpPr>
        <p:spPr>
          <a:xfrm>
            <a:off x="7179531" y="5471068"/>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4" name="Down Arrow 33"/>
          <p:cNvSpPr/>
          <p:nvPr/>
        </p:nvSpPr>
        <p:spPr>
          <a:xfrm>
            <a:off x="6072307" y="4861468"/>
            <a:ext cx="266700" cy="304800"/>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p:cNvSpPr>
            <a:spLocks noGrp="1"/>
          </p:cNvSpPr>
          <p:nvPr>
            <p:ph type="title"/>
          </p:nvPr>
        </p:nvSpPr>
        <p:spPr/>
        <p:txBody>
          <a:bodyPr/>
          <a:lstStyle/>
          <a:p>
            <a:r>
              <a:rPr lang="en-US" dirty="0" smtClean="0"/>
              <a:t>Q16 ÷ Q16 Division</a:t>
            </a:r>
            <a:endParaRPr lang="en-US" dirty="0"/>
          </a:p>
        </p:txBody>
      </p:sp>
      <p:grpSp>
        <p:nvGrpSpPr>
          <p:cNvPr id="3" name="Group 2"/>
          <p:cNvGrpSpPr/>
          <p:nvPr/>
        </p:nvGrpSpPr>
        <p:grpSpPr>
          <a:xfrm>
            <a:off x="1245043" y="5189036"/>
            <a:ext cx="2971799" cy="1015663"/>
            <a:chOff x="1138352" y="4506036"/>
            <a:chExt cx="2971799" cy="1015663"/>
          </a:xfrm>
        </p:grpSpPr>
        <p:sp>
          <p:nvSpPr>
            <p:cNvPr id="35" name="TextBox 34"/>
            <p:cNvSpPr txBox="1"/>
            <p:nvPr/>
          </p:nvSpPr>
          <p:spPr>
            <a:xfrm>
              <a:off x="1138352" y="4506036"/>
              <a:ext cx="2971799" cy="1015663"/>
            </a:xfrm>
            <a:prstGeom prst="rect">
              <a:avLst/>
            </a:prstGeom>
            <a:ln/>
          </p:spPr>
          <p:style>
            <a:lnRef idx="1">
              <a:schemeClr val="accent2"/>
            </a:lnRef>
            <a:fillRef idx="2">
              <a:schemeClr val="accent2"/>
            </a:fillRef>
            <a:effectRef idx="1">
              <a:schemeClr val="accent2"/>
            </a:effectRef>
            <a:fontRef idx="minor">
              <a:schemeClr val="dk1"/>
            </a:fontRef>
          </p:style>
          <p:txBody>
            <a:bodyPr wrap="square" tIns="91440" bIns="91440" rtlCol="0">
              <a:spAutoFit/>
            </a:bodyPr>
            <a:lstStyle/>
            <a:p>
              <a:pPr marL="1027113" lvl="1"/>
              <a:r>
                <a:rPr lang="en-US" dirty="0" smtClean="0"/>
                <a:t>The ARM SDIV instruction is only 32 bits ÷ 32 bits</a:t>
              </a:r>
              <a:endParaRPr lang="en-US" dirty="0"/>
            </a:p>
          </p:txBody>
        </p:sp>
        <p:pic>
          <p:nvPicPr>
            <p:cNvPr id="36" name="Picture 4" descr="http://www.aamu.edu/campuslife/living-on-campus/residentialLife/SiteAssets/pages/default/Warning_sig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33326" y="4582236"/>
              <a:ext cx="971826" cy="838200"/>
            </a:xfrm>
            <a:prstGeom prst="rect">
              <a:avLst/>
            </a:prstGeom>
            <a:noFill/>
            <a:extLst>
              <a:ext uri="{909E8E84-426E-40DD-AFC4-6F175D3DCCD1}">
                <a14:hiddenFill xmlns:a14="http://schemas.microsoft.com/office/drawing/2010/main">
                  <a:solidFill>
                    <a:srgbClr val="FFFFFF"/>
                  </a:solidFill>
                </a14:hiddenFill>
              </a:ext>
            </a:extLst>
          </p:spPr>
        </p:pic>
      </p:grpSp>
      <p:sp>
        <p:nvSpPr>
          <p:cNvPr id="37" name="Rectangle 36"/>
          <p:cNvSpPr/>
          <p:nvPr/>
        </p:nvSpPr>
        <p:spPr>
          <a:xfrm>
            <a:off x="1405048" y="2161405"/>
            <a:ext cx="670560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Double-length 64-bit integer dividend</a:t>
            </a:r>
            <a:endParaRPr lang="en-US" dirty="0"/>
          </a:p>
        </p:txBody>
      </p:sp>
      <p:sp>
        <p:nvSpPr>
          <p:cNvPr id="38" name="Rectangle 37"/>
          <p:cNvSpPr/>
          <p:nvPr/>
        </p:nvSpPr>
        <p:spPr>
          <a:xfrm>
            <a:off x="4910254" y="4023268"/>
            <a:ext cx="323571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32-bit integer divisor</a:t>
            </a:r>
            <a:endParaRPr lang="en-US" dirty="0"/>
          </a:p>
        </p:txBody>
      </p:sp>
      <p:sp>
        <p:nvSpPr>
          <p:cNvPr id="39" name="Rectangle 38"/>
          <p:cNvSpPr/>
          <p:nvPr/>
        </p:nvSpPr>
        <p:spPr>
          <a:xfrm>
            <a:off x="4910254" y="5775868"/>
            <a:ext cx="320039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32-bit integer quotient</a:t>
            </a:r>
            <a:endParaRPr lang="en-US" dirty="0"/>
          </a:p>
        </p:txBody>
      </p:sp>
      <p:grpSp>
        <p:nvGrpSpPr>
          <p:cNvPr id="40" name="Group 39"/>
          <p:cNvGrpSpPr/>
          <p:nvPr/>
        </p:nvGrpSpPr>
        <p:grpSpPr>
          <a:xfrm>
            <a:off x="1431638" y="2629093"/>
            <a:ext cx="6764121" cy="708366"/>
            <a:chOff x="3262049" y="2293119"/>
            <a:chExt cx="3210224" cy="708366"/>
          </a:xfrm>
        </p:grpSpPr>
        <p:sp>
          <p:nvSpPr>
            <p:cNvPr id="41" name="Right Brace 40"/>
            <p:cNvSpPr/>
            <p:nvPr/>
          </p:nvSpPr>
          <p:spPr>
            <a:xfrm rot="16200000" flipH="1">
              <a:off x="4657208" y="897960"/>
              <a:ext cx="379412" cy="3169729"/>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2" name="Rectangle 41"/>
            <p:cNvSpPr/>
            <p:nvPr/>
          </p:nvSpPr>
          <p:spPr>
            <a:xfrm>
              <a:off x="3281162" y="2620485"/>
              <a:ext cx="3191111"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Dividend (Q32.32)</a:t>
              </a:r>
              <a:endParaRPr lang="en-US" sz="1600" i="1" dirty="0"/>
            </a:p>
          </p:txBody>
        </p:sp>
      </p:grpSp>
    </p:spTree>
    <p:extLst>
      <p:ext uri="{BB962C8B-B14F-4D97-AF65-F5344CB8AC3E}">
        <p14:creationId xmlns:p14="http://schemas.microsoft.com/office/powerpoint/2010/main" val="1082039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32" grpId="0"/>
      <p:bldP spid="37" grpId="0" animBg="1"/>
      <p:bldP spid="38" grpId="0" animBg="1"/>
      <p:bldP spid="3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r>
              <a:rPr lang="en-US" dirty="0" smtClean="0"/>
              <a:t>Q8 ÷ Q8 Division</a:t>
            </a:r>
            <a:endParaRPr lang="en-US" dirty="0"/>
          </a:p>
        </p:txBody>
      </p:sp>
      <p:sp>
        <p:nvSpPr>
          <p:cNvPr id="3" name="Content Placeholder 2"/>
          <p:cNvSpPr txBox="1">
            <a:spLocks/>
          </p:cNvSpPr>
          <p:nvPr/>
        </p:nvSpPr>
        <p:spPr>
          <a:xfrm>
            <a:off x="304800" y="1813560"/>
            <a:ext cx="8366760" cy="4099559"/>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2400" dirty="0" smtClean="0">
              <a:latin typeface="Consolas" panose="020B0609020204030204" pitchFamily="49" charset="0"/>
              <a:cs typeface="Consolas" panose="020B0609020204030204" pitchFamily="49" charset="0"/>
            </a:endParaRPr>
          </a:p>
          <a:p>
            <a:pPr marL="0" indent="0">
              <a:buFont typeface="Arial" pitchFamily="34" charset="0"/>
              <a:buNone/>
              <a:tabLst>
                <a:tab pos="1371600" algn="l"/>
              </a:tabLst>
            </a:pPr>
            <a:r>
              <a:rPr lang="en-US" sz="2400" dirty="0" smtClean="0">
                <a:latin typeface="Consolas" panose="020B0609020204030204" pitchFamily="49" charset="0"/>
                <a:cs typeface="Consolas" panose="020B0609020204030204" pitchFamily="49" charset="0"/>
              </a:rPr>
              <a:t> +4.25</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 04.40</a:t>
            </a:r>
            <a:r>
              <a:rPr lang="en-US" sz="2400" baseline="-25000" dirty="0" smtClean="0">
                <a:latin typeface="Consolas" panose="020B0609020204030204" pitchFamily="49" charset="0"/>
                <a:cs typeface="Consolas" panose="020B0609020204030204" pitchFamily="49" charset="0"/>
              </a:rPr>
              <a:t>16</a:t>
            </a:r>
            <a:r>
              <a:rPr lang="en-US" sz="2400" dirty="0" smtClean="0">
                <a:latin typeface="Consolas" panose="020B0609020204030204" pitchFamily="49" charset="0"/>
                <a:cs typeface="Consolas" panose="020B0609020204030204" pitchFamily="49" charset="0"/>
              </a:rPr>
              <a:t> = 1088</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(Q8.8)</a:t>
            </a:r>
          </a:p>
          <a:p>
            <a:pPr marL="0" indent="0">
              <a:spcBef>
                <a:spcPts val="0"/>
              </a:spcBef>
              <a:buFont typeface="Arial" pitchFamily="34" charset="0"/>
              <a:buNone/>
              <a:tabLst>
                <a:tab pos="1371600" algn="l"/>
              </a:tabLst>
            </a:pPr>
            <a:r>
              <a:rPr lang="en-US" sz="2400" dirty="0">
                <a:latin typeface="Consolas" panose="020B0609020204030204" pitchFamily="49" charset="0"/>
                <a:cs typeface="Consolas" panose="020B0609020204030204" pitchFamily="49" charset="0"/>
              </a:rPr>
              <a:t>÷</a:t>
            </a:r>
            <a:r>
              <a:rPr lang="en-US" sz="2400" dirty="0" smtClean="0">
                <a:latin typeface="Consolas" panose="020B0609020204030204" pitchFamily="49" charset="0"/>
                <a:cs typeface="Consolas" panose="020B0609020204030204" pitchFamily="49" charset="0"/>
              </a:rPr>
              <a:t>-3.75</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 FC.40</a:t>
            </a:r>
            <a:r>
              <a:rPr lang="en-US" sz="2400" baseline="-25000" dirty="0" smtClean="0">
                <a:latin typeface="Consolas" panose="020B0609020204030204" pitchFamily="49" charset="0"/>
                <a:cs typeface="Consolas" panose="020B0609020204030204" pitchFamily="49" charset="0"/>
              </a:rPr>
              <a:t>16</a:t>
            </a:r>
            <a:r>
              <a:rPr lang="en-US" sz="2400" dirty="0" smtClean="0">
                <a:latin typeface="Consolas" panose="020B0609020204030204" pitchFamily="49" charset="0"/>
                <a:cs typeface="Consolas" panose="020B0609020204030204" pitchFamily="49" charset="0"/>
              </a:rPr>
              <a:t> = -960</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(Q8.8)</a:t>
            </a:r>
          </a:p>
          <a:p>
            <a:pPr marL="0" indent="0">
              <a:spcBef>
                <a:spcPts val="0"/>
              </a:spcBef>
              <a:buFont typeface="Arial" pitchFamily="34" charset="0"/>
              <a:buNone/>
              <a:tabLst>
                <a:tab pos="1143000" algn="l"/>
              </a:tabLst>
            </a:pPr>
            <a:endParaRPr lang="en-US" sz="2400" dirty="0" smtClean="0">
              <a:latin typeface="Consolas" panose="020B0609020204030204" pitchFamily="49" charset="0"/>
              <a:cs typeface="Consolas" panose="020B0609020204030204" pitchFamily="49" charset="0"/>
            </a:endParaRPr>
          </a:p>
          <a:p>
            <a:pPr marL="0" indent="0">
              <a:spcBef>
                <a:spcPts val="0"/>
              </a:spcBef>
              <a:buNone/>
              <a:tabLst>
                <a:tab pos="1143000" algn="l"/>
              </a:tabLst>
            </a:pPr>
            <a:r>
              <a:rPr lang="en-US" sz="2400" dirty="0" smtClean="0">
                <a:latin typeface="Consolas" panose="020B0609020204030204" pitchFamily="49" charset="0"/>
                <a:cs typeface="Consolas" panose="020B0609020204030204" pitchFamily="49" charset="0"/>
              </a:rPr>
              <a:t>04.40</a:t>
            </a:r>
            <a:r>
              <a:rPr lang="en-US" sz="2400" baseline="-25000" dirty="0">
                <a:latin typeface="Consolas" panose="020B0609020204030204" pitchFamily="49" charset="0"/>
                <a:cs typeface="Consolas" panose="020B0609020204030204" pitchFamily="49" charset="0"/>
              </a:rPr>
              <a:t>16</a:t>
            </a:r>
            <a:r>
              <a:rPr lang="en-US" sz="2400" dirty="0">
                <a:latin typeface="Consolas" panose="020B0609020204030204" pitchFamily="49" charset="0"/>
                <a:cs typeface="Consolas" panose="020B0609020204030204" pitchFamily="49" charset="0"/>
              </a:rPr>
              <a:t> = </a:t>
            </a:r>
            <a:r>
              <a:rPr lang="en-US" sz="2400" dirty="0" smtClean="0">
                <a:latin typeface="Consolas" panose="020B0609020204030204" pitchFamily="49" charset="0"/>
                <a:cs typeface="Consolas" panose="020B0609020204030204" pitchFamily="49" charset="0"/>
              </a:rPr>
              <a:t>0004.4000</a:t>
            </a:r>
            <a:r>
              <a:rPr lang="en-US" sz="2400" baseline="-25000" dirty="0">
                <a:latin typeface="Consolas" panose="020B0609020204030204" pitchFamily="49" charset="0"/>
                <a:cs typeface="Consolas" panose="020B0609020204030204" pitchFamily="49" charset="0"/>
              </a:rPr>
              <a:t>16</a:t>
            </a:r>
            <a:r>
              <a:rPr lang="en-US" sz="2400" dirty="0">
                <a:latin typeface="Consolas" panose="020B0609020204030204" pitchFamily="49" charset="0"/>
                <a:cs typeface="Consolas" panose="020B0609020204030204" pitchFamily="49" charset="0"/>
              </a:rPr>
              <a:t> = </a:t>
            </a:r>
            <a:r>
              <a:rPr lang="en-US" sz="2400" dirty="0" smtClean="0">
                <a:latin typeface="Consolas" panose="020B0609020204030204" pitchFamily="49" charset="0"/>
                <a:cs typeface="Consolas" panose="020B0609020204030204" pitchFamily="49" charset="0"/>
              </a:rPr>
              <a:t>278528</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rPr>
              <a:t> (Q16.16)</a:t>
            </a:r>
          </a:p>
          <a:p>
            <a:pPr marL="0" indent="0">
              <a:spcBef>
                <a:spcPts val="0"/>
              </a:spcBef>
              <a:buNone/>
              <a:tabLst>
                <a:tab pos="1143000" algn="l"/>
              </a:tabLst>
            </a:pPr>
            <a:endParaRPr lang="en-US" sz="2400" dirty="0">
              <a:latin typeface="Consolas" panose="020B0609020204030204" pitchFamily="49" charset="0"/>
              <a:cs typeface="Consolas" panose="020B0609020204030204" pitchFamily="49" charset="0"/>
            </a:endParaRPr>
          </a:p>
          <a:p>
            <a:pPr marL="0" indent="0">
              <a:spcBef>
                <a:spcPts val="0"/>
              </a:spcBef>
              <a:buNone/>
              <a:tabLst>
                <a:tab pos="2346325" algn="l"/>
              </a:tabLst>
            </a:pPr>
            <a:r>
              <a:rPr lang="en-US" sz="2400" dirty="0" smtClean="0">
                <a:latin typeface="Consolas" panose="020B0609020204030204" pitchFamily="49" charset="0"/>
                <a:cs typeface="Consolas" panose="020B0609020204030204" pitchFamily="49" charset="0"/>
              </a:rPr>
              <a:t>278528 ÷ -960	= -290.1333… </a:t>
            </a:r>
            <a:r>
              <a:rPr lang="en-US" sz="2400" dirty="0" smtClean="0">
                <a:latin typeface="Consolas" panose="020B0609020204030204" pitchFamily="49" charset="0"/>
                <a:cs typeface="Consolas" panose="020B0609020204030204" pitchFamily="49" charset="0"/>
                <a:sym typeface="Wingdings" panose="05000000000000000000" pitchFamily="2" charset="2"/>
              </a:rPr>
              <a:t> -290</a:t>
            </a:r>
            <a:r>
              <a:rPr lang="en-US" sz="2400" baseline="-25000" dirty="0" smtClean="0">
                <a:latin typeface="Consolas" panose="020B0609020204030204" pitchFamily="49" charset="0"/>
                <a:cs typeface="Consolas" panose="020B0609020204030204" pitchFamily="49" charset="0"/>
              </a:rPr>
              <a:t>10</a:t>
            </a:r>
            <a:r>
              <a:rPr lang="en-US" sz="2400" dirty="0" smtClean="0">
                <a:latin typeface="Consolas" panose="020B0609020204030204" pitchFamily="49" charset="0"/>
                <a:cs typeface="Consolas" panose="020B0609020204030204" pitchFamily="49" charset="0"/>
                <a:sym typeface="Wingdings" panose="05000000000000000000" pitchFamily="2" charset="2"/>
              </a:rPr>
              <a:t> (Q8.8)</a:t>
            </a:r>
          </a:p>
          <a:p>
            <a:pPr marL="0" indent="0">
              <a:spcBef>
                <a:spcPts val="0"/>
              </a:spcBef>
              <a:buNone/>
              <a:tabLst>
                <a:tab pos="2346325" algn="l"/>
              </a:tabLst>
            </a:pPr>
            <a:r>
              <a:rPr lang="en-US" sz="2400" dirty="0" smtClean="0">
                <a:latin typeface="Consolas" panose="020B0609020204030204" pitchFamily="49" charset="0"/>
                <a:cs typeface="Consolas" panose="020B0609020204030204" pitchFamily="49" charset="0"/>
                <a:sym typeface="Wingdings" panose="05000000000000000000" pitchFamily="2" charset="2"/>
              </a:rPr>
              <a:t> </a:t>
            </a:r>
          </a:p>
          <a:p>
            <a:pPr marL="0" indent="0">
              <a:spcBef>
                <a:spcPts val="0"/>
              </a:spcBef>
              <a:buNone/>
              <a:tabLst>
                <a:tab pos="2346325" algn="l"/>
              </a:tabLst>
            </a:pPr>
            <a:r>
              <a:rPr lang="en-US" sz="2400" dirty="0">
                <a:latin typeface="Consolas" panose="020B0609020204030204" pitchFamily="49" charset="0"/>
                <a:cs typeface="Consolas" panose="020B0609020204030204" pitchFamily="49" charset="0"/>
                <a:sym typeface="Wingdings" panose="05000000000000000000" pitchFamily="2" charset="2"/>
              </a:rPr>
              <a:t>	= </a:t>
            </a:r>
            <a:r>
              <a:rPr lang="en-US" sz="2400" dirty="0" smtClean="0">
                <a:latin typeface="Consolas" panose="020B0609020204030204" pitchFamily="49" charset="0"/>
                <a:cs typeface="Consolas" panose="020B0609020204030204" pitchFamily="49" charset="0"/>
                <a:sym typeface="Wingdings" panose="05000000000000000000" pitchFamily="2" charset="2"/>
              </a:rPr>
              <a:t>-1.1328125</a:t>
            </a:r>
            <a:r>
              <a:rPr lang="en-US" sz="2400" baseline="-25000" dirty="0" smtClean="0">
                <a:latin typeface="Consolas" panose="020B0609020204030204" pitchFamily="49" charset="0"/>
                <a:cs typeface="Consolas" panose="020B0609020204030204" pitchFamily="49" charset="0"/>
              </a:rPr>
              <a:t>10</a:t>
            </a:r>
          </a:p>
          <a:p>
            <a:pPr marL="0" indent="0">
              <a:spcBef>
                <a:spcPts val="0"/>
              </a:spcBef>
              <a:buNone/>
              <a:tabLst>
                <a:tab pos="2346325" algn="l"/>
              </a:tabLst>
            </a:pPr>
            <a:endParaRPr lang="en-US" sz="2400" baseline="-25000" dirty="0">
              <a:latin typeface="Consolas" panose="020B0609020204030204" pitchFamily="49" charset="0"/>
              <a:cs typeface="Consolas" panose="020B0609020204030204" pitchFamily="49" charset="0"/>
            </a:endParaRPr>
          </a:p>
          <a:p>
            <a:pPr marL="0" indent="0">
              <a:spcBef>
                <a:spcPts val="0"/>
              </a:spcBef>
              <a:buNone/>
              <a:tabLst>
                <a:tab pos="2346325" algn="l"/>
              </a:tabLst>
            </a:pPr>
            <a:r>
              <a:rPr lang="en-US" sz="2400" dirty="0">
                <a:latin typeface="Consolas" panose="020B0609020204030204" pitchFamily="49" charset="0"/>
                <a:cs typeface="Consolas" panose="020B0609020204030204" pitchFamily="49" charset="0"/>
              </a:rPr>
              <a:t>Real answer 	= </a:t>
            </a:r>
            <a:r>
              <a:rPr lang="en-US" sz="2400" dirty="0" smtClean="0">
                <a:latin typeface="Consolas" panose="020B0609020204030204" pitchFamily="49" charset="0"/>
                <a:cs typeface="Consolas" panose="020B0609020204030204" pitchFamily="49" charset="0"/>
              </a:rPr>
              <a:t>-1.1333… (loss of precision)</a:t>
            </a:r>
          </a:p>
          <a:p>
            <a:pPr marL="0" indent="0">
              <a:spcBef>
                <a:spcPts val="0"/>
              </a:spcBef>
              <a:buNone/>
              <a:tabLst>
                <a:tab pos="1143000" algn="l"/>
              </a:tabLst>
            </a:pPr>
            <a:endParaRPr lang="en-US" sz="2400" dirty="0" smtClean="0">
              <a:latin typeface="Consolas" panose="020B0609020204030204" pitchFamily="49" charset="0"/>
              <a:cs typeface="Consolas" panose="020B0609020204030204" pitchFamily="49" charset="0"/>
            </a:endParaRPr>
          </a:p>
        </p:txBody>
      </p:sp>
      <p:pic>
        <p:nvPicPr>
          <p:cNvPr id="4" name="Picture 2" descr="Image result for check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848600" y="5104754"/>
            <a:ext cx="822960" cy="80836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057400" y="2302329"/>
            <a:ext cx="1143000" cy="375557"/>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1866900" y="3389811"/>
            <a:ext cx="1905000" cy="4310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5285014" y="4113711"/>
            <a:ext cx="2258786" cy="4310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947307" y="4889216"/>
            <a:ext cx="2258786" cy="4310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583531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4585952" y="3214842"/>
            <a:ext cx="3872167"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Q16.16 </a:t>
            </a:r>
            <a:r>
              <a:rPr lang="en-US" i="1" dirty="0">
                <a:solidFill>
                  <a:srgbClr val="002060"/>
                </a:solidFill>
                <a:latin typeface="Times New Roman" panose="02020603050405020304" pitchFamily="18" charset="0"/>
                <a:cs typeface="Times New Roman" panose="02020603050405020304" pitchFamily="18" charset="0"/>
              </a:rPr>
              <a:t>variable </a:t>
            </a:r>
            <a:r>
              <a:rPr lang="en-US" i="1" dirty="0">
                <a:solidFill>
                  <a:srgbClr val="002060"/>
                </a:solidFill>
                <a:latin typeface="Times New Roman" panose="02020603050405020304" pitchFamily="18" charset="0"/>
                <a:cs typeface="Times New Roman" panose="02020603050405020304" pitchFamily="18" charset="0"/>
              </a:rPr>
              <a:t>y</a:t>
            </a:r>
            <a:r>
              <a:rPr lang="en-US" i="1" dirty="0" smtClean="0">
                <a:solidFill>
                  <a:srgbClr val="002060"/>
                </a:solidFill>
                <a:latin typeface="Times New Roman" panose="02020603050405020304" pitchFamily="18" charset="0"/>
                <a:cs typeface="Times New Roman" panose="02020603050405020304" pitchFamily="18" charset="0"/>
              </a:rPr>
              <a:t> </a:t>
            </a:r>
            <a:r>
              <a:rPr lang="en-US" i="1" dirty="0" smtClean="0">
                <a:solidFill>
                  <a:srgbClr val="002060"/>
                </a:solidFill>
                <a:latin typeface="Times New Roman" panose="02020603050405020304" pitchFamily="18" charset="0"/>
                <a:cs typeface="Times New Roman" panose="02020603050405020304" pitchFamily="18" charset="0"/>
              </a:rPr>
              <a:t>has 16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6" name="TextBox 15"/>
              <p:cNvSpPr txBox="1"/>
              <p:nvPr/>
            </p:nvSpPr>
            <p:spPr>
              <a:xfrm>
                <a:off x="4499338" y="2127751"/>
                <a:ext cx="4045396"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Q16.16 variable </a:t>
                </a:r>
                <a14:m>
                  <m:oMath xmlns:m="http://schemas.openxmlformats.org/officeDocument/2006/math">
                    <m:r>
                      <a:rPr lang="en-US" b="0" i="1" dirty="0" smtClean="0">
                        <a:solidFill>
                          <a:srgbClr val="002060"/>
                        </a:solidFill>
                        <a:latin typeface="Cambria Math" panose="02040503050406030204" pitchFamily="18" charset="0"/>
                      </a:rPr>
                      <m:t>𝑥</m:t>
                    </m:r>
                  </m:oMath>
                </a14:m>
                <a:r>
                  <a:rPr lang="en-US" i="1" dirty="0" smtClean="0">
                    <a:solidFill>
                      <a:srgbClr val="002060"/>
                    </a:solidFill>
                    <a:latin typeface="Times New Roman" panose="02020603050405020304" pitchFamily="18" charset="0"/>
                    <a:cs typeface="Times New Roman" panose="02020603050405020304" pitchFamily="18" charset="0"/>
                  </a:rPr>
                  <a:t> has 16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4499338" y="2127751"/>
                <a:ext cx="4045396" cy="369332"/>
              </a:xfrm>
              <a:prstGeom prst="rect">
                <a:avLst/>
              </a:prstGeom>
              <a:blipFill>
                <a:blip r:embed="rId2"/>
                <a:stretch>
                  <a:fillRect t="-8197" b="-24590"/>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2703645976"/>
              </p:ext>
            </p:extLst>
          </p:nvPr>
        </p:nvGraphicFramePr>
        <p:xfrm>
          <a:off x="4855114" y="2424686"/>
          <a:ext cx="3340104" cy="8229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14630">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8">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793597662"/>
              </p:ext>
            </p:extLst>
          </p:nvPr>
        </p:nvGraphicFramePr>
        <p:xfrm>
          <a:off x="4855114" y="1370477"/>
          <a:ext cx="3333845" cy="7975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08371">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sp>
        <p:nvSpPr>
          <p:cNvPr id="2" name="Title 1"/>
          <p:cNvSpPr>
            <a:spLocks noGrp="1"/>
          </p:cNvSpPr>
          <p:nvPr>
            <p:ph type="title"/>
          </p:nvPr>
        </p:nvSpPr>
        <p:spPr/>
        <p:txBody>
          <a:bodyPr>
            <a:normAutofit/>
          </a:bodyPr>
          <a:lstStyle/>
          <a:p>
            <a:r>
              <a:rPr lang="en-US" dirty="0" smtClean="0"/>
              <a:t>Q16.16 × Q16.16 Multiplication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895711950"/>
              </p:ext>
            </p:extLst>
          </p:nvPr>
        </p:nvGraphicFramePr>
        <p:xfrm>
          <a:off x="1523999" y="3584629"/>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28796461"/>
                    </a:ext>
                  </a:extLst>
                </a:gridCol>
                <a:gridCol w="208280">
                  <a:extLst>
                    <a:ext uri="{9D8B030D-6E8A-4147-A177-3AD203B41FA5}">
                      <a16:colId xmlns:a16="http://schemas.microsoft.com/office/drawing/2014/main" val="2657638875"/>
                    </a:ext>
                  </a:extLst>
                </a:gridCol>
                <a:gridCol w="208280">
                  <a:extLst>
                    <a:ext uri="{9D8B030D-6E8A-4147-A177-3AD203B41FA5}">
                      <a16:colId xmlns:a16="http://schemas.microsoft.com/office/drawing/2014/main" val="660476032"/>
                    </a:ext>
                  </a:extLst>
                </a:gridCol>
                <a:gridCol w="208280">
                  <a:extLst>
                    <a:ext uri="{9D8B030D-6E8A-4147-A177-3AD203B41FA5}">
                      <a16:colId xmlns:a16="http://schemas.microsoft.com/office/drawing/2014/main" val="2588893199"/>
                    </a:ext>
                  </a:extLst>
                </a:gridCol>
                <a:gridCol w="208280">
                  <a:extLst>
                    <a:ext uri="{9D8B030D-6E8A-4147-A177-3AD203B41FA5}">
                      <a16:colId xmlns:a16="http://schemas.microsoft.com/office/drawing/2014/main" val="992146159"/>
                    </a:ext>
                  </a:extLst>
                </a:gridCol>
                <a:gridCol w="208280">
                  <a:extLst>
                    <a:ext uri="{9D8B030D-6E8A-4147-A177-3AD203B41FA5}">
                      <a16:colId xmlns:a16="http://schemas.microsoft.com/office/drawing/2014/main" val="1860157013"/>
                    </a:ext>
                  </a:extLst>
                </a:gridCol>
                <a:gridCol w="208280">
                  <a:extLst>
                    <a:ext uri="{9D8B030D-6E8A-4147-A177-3AD203B41FA5}">
                      <a16:colId xmlns:a16="http://schemas.microsoft.com/office/drawing/2014/main" val="2832502596"/>
                    </a:ext>
                  </a:extLst>
                </a:gridCol>
                <a:gridCol w="208280">
                  <a:extLst>
                    <a:ext uri="{9D8B030D-6E8A-4147-A177-3AD203B41FA5}">
                      <a16:colId xmlns:a16="http://schemas.microsoft.com/office/drawing/2014/main" val="4138772345"/>
                    </a:ext>
                  </a:extLst>
                </a:gridCol>
                <a:gridCol w="208280">
                  <a:extLst>
                    <a:ext uri="{9D8B030D-6E8A-4147-A177-3AD203B41FA5}">
                      <a16:colId xmlns:a16="http://schemas.microsoft.com/office/drawing/2014/main" val="1642099510"/>
                    </a:ext>
                  </a:extLst>
                </a:gridCol>
                <a:gridCol w="208280">
                  <a:extLst>
                    <a:ext uri="{9D8B030D-6E8A-4147-A177-3AD203B41FA5}">
                      <a16:colId xmlns:a16="http://schemas.microsoft.com/office/drawing/2014/main" val="148974761"/>
                    </a:ext>
                  </a:extLst>
                </a:gridCol>
                <a:gridCol w="208280">
                  <a:extLst>
                    <a:ext uri="{9D8B030D-6E8A-4147-A177-3AD203B41FA5}">
                      <a16:colId xmlns:a16="http://schemas.microsoft.com/office/drawing/2014/main" val="710236005"/>
                    </a:ext>
                  </a:extLst>
                </a:gridCol>
                <a:gridCol w="208280">
                  <a:extLst>
                    <a:ext uri="{9D8B030D-6E8A-4147-A177-3AD203B41FA5}">
                      <a16:colId xmlns:a16="http://schemas.microsoft.com/office/drawing/2014/main" val="2813806605"/>
                    </a:ext>
                  </a:extLst>
                </a:gridCol>
                <a:gridCol w="208280">
                  <a:extLst>
                    <a:ext uri="{9D8B030D-6E8A-4147-A177-3AD203B41FA5}">
                      <a16:colId xmlns:a16="http://schemas.microsoft.com/office/drawing/2014/main" val="2833158184"/>
                    </a:ext>
                  </a:extLst>
                </a:gridCol>
                <a:gridCol w="208280">
                  <a:extLst>
                    <a:ext uri="{9D8B030D-6E8A-4147-A177-3AD203B41FA5}">
                      <a16:colId xmlns:a16="http://schemas.microsoft.com/office/drawing/2014/main" val="1858687130"/>
                    </a:ext>
                  </a:extLst>
                </a:gridCol>
                <a:gridCol w="208280">
                  <a:extLst>
                    <a:ext uri="{9D8B030D-6E8A-4147-A177-3AD203B41FA5}">
                      <a16:colId xmlns:a16="http://schemas.microsoft.com/office/drawing/2014/main" val="820002525"/>
                    </a:ext>
                  </a:extLst>
                </a:gridCol>
                <a:gridCol w="208280">
                  <a:extLst>
                    <a:ext uri="{9D8B030D-6E8A-4147-A177-3AD203B41FA5}">
                      <a16:colId xmlns:a16="http://schemas.microsoft.com/office/drawing/2014/main" val="3719404893"/>
                    </a:ext>
                  </a:extLst>
                </a:gridCol>
                <a:gridCol w="208280">
                  <a:extLst>
                    <a:ext uri="{9D8B030D-6E8A-4147-A177-3AD203B41FA5}">
                      <a16:colId xmlns:a16="http://schemas.microsoft.com/office/drawing/2014/main" val="1704463292"/>
                    </a:ext>
                  </a:extLst>
                </a:gridCol>
                <a:gridCol w="208280">
                  <a:extLst>
                    <a:ext uri="{9D8B030D-6E8A-4147-A177-3AD203B41FA5}">
                      <a16:colId xmlns:a16="http://schemas.microsoft.com/office/drawing/2014/main" val="1896309403"/>
                    </a:ext>
                  </a:extLst>
                </a:gridCol>
                <a:gridCol w="208280">
                  <a:extLst>
                    <a:ext uri="{9D8B030D-6E8A-4147-A177-3AD203B41FA5}">
                      <a16:colId xmlns:a16="http://schemas.microsoft.com/office/drawing/2014/main" val="1316832716"/>
                    </a:ext>
                  </a:extLst>
                </a:gridCol>
                <a:gridCol w="208280">
                  <a:extLst>
                    <a:ext uri="{9D8B030D-6E8A-4147-A177-3AD203B41FA5}">
                      <a16:colId xmlns:a16="http://schemas.microsoft.com/office/drawing/2014/main" val="138083189"/>
                    </a:ext>
                  </a:extLst>
                </a:gridCol>
                <a:gridCol w="208280">
                  <a:extLst>
                    <a:ext uri="{9D8B030D-6E8A-4147-A177-3AD203B41FA5}">
                      <a16:colId xmlns:a16="http://schemas.microsoft.com/office/drawing/2014/main" val="203994561"/>
                    </a:ext>
                  </a:extLst>
                </a:gridCol>
                <a:gridCol w="208280">
                  <a:extLst>
                    <a:ext uri="{9D8B030D-6E8A-4147-A177-3AD203B41FA5}">
                      <a16:colId xmlns:a16="http://schemas.microsoft.com/office/drawing/2014/main" val="716841926"/>
                    </a:ext>
                  </a:extLst>
                </a:gridCol>
                <a:gridCol w="208280">
                  <a:extLst>
                    <a:ext uri="{9D8B030D-6E8A-4147-A177-3AD203B41FA5}">
                      <a16:colId xmlns:a16="http://schemas.microsoft.com/office/drawing/2014/main" val="2118593842"/>
                    </a:ext>
                  </a:extLst>
                </a:gridCol>
                <a:gridCol w="208280">
                  <a:extLst>
                    <a:ext uri="{9D8B030D-6E8A-4147-A177-3AD203B41FA5}">
                      <a16:colId xmlns:a16="http://schemas.microsoft.com/office/drawing/2014/main" val="1163899782"/>
                    </a:ext>
                  </a:extLst>
                </a:gridCol>
                <a:gridCol w="208280">
                  <a:extLst>
                    <a:ext uri="{9D8B030D-6E8A-4147-A177-3AD203B41FA5}">
                      <a16:colId xmlns:a16="http://schemas.microsoft.com/office/drawing/2014/main" val="3253831605"/>
                    </a:ext>
                  </a:extLst>
                </a:gridCol>
                <a:gridCol w="208280">
                  <a:extLst>
                    <a:ext uri="{9D8B030D-6E8A-4147-A177-3AD203B41FA5}">
                      <a16:colId xmlns:a16="http://schemas.microsoft.com/office/drawing/2014/main" val="222352372"/>
                    </a:ext>
                  </a:extLst>
                </a:gridCol>
                <a:gridCol w="208280">
                  <a:extLst>
                    <a:ext uri="{9D8B030D-6E8A-4147-A177-3AD203B41FA5}">
                      <a16:colId xmlns:a16="http://schemas.microsoft.com/office/drawing/2014/main" val="1379209795"/>
                    </a:ext>
                  </a:extLst>
                </a:gridCol>
                <a:gridCol w="208280">
                  <a:extLst>
                    <a:ext uri="{9D8B030D-6E8A-4147-A177-3AD203B41FA5}">
                      <a16:colId xmlns:a16="http://schemas.microsoft.com/office/drawing/2014/main" val="1837492129"/>
                    </a:ext>
                  </a:extLst>
                </a:gridCol>
                <a:gridCol w="208280">
                  <a:extLst>
                    <a:ext uri="{9D8B030D-6E8A-4147-A177-3AD203B41FA5}">
                      <a16:colId xmlns:a16="http://schemas.microsoft.com/office/drawing/2014/main" val="1736338673"/>
                    </a:ext>
                  </a:extLst>
                </a:gridCol>
                <a:gridCol w="208280">
                  <a:extLst>
                    <a:ext uri="{9D8B030D-6E8A-4147-A177-3AD203B41FA5}">
                      <a16:colId xmlns:a16="http://schemas.microsoft.com/office/drawing/2014/main" val="3537667504"/>
                    </a:ext>
                  </a:extLst>
                </a:gridCol>
                <a:gridCol w="208280">
                  <a:extLst>
                    <a:ext uri="{9D8B030D-6E8A-4147-A177-3AD203B41FA5}">
                      <a16:colId xmlns:a16="http://schemas.microsoft.com/office/drawing/2014/main" val="2081653245"/>
                    </a:ext>
                  </a:extLst>
                </a:gridCol>
                <a:gridCol w="208280">
                  <a:extLst>
                    <a:ext uri="{9D8B030D-6E8A-4147-A177-3AD203B41FA5}">
                      <a16:colId xmlns:a16="http://schemas.microsoft.com/office/drawing/2014/main" val="4262254401"/>
                    </a:ext>
                  </a:extLst>
                </a:gridCol>
              </a:tblGrid>
              <a:tr h="370840">
                <a:tc>
                  <a:txBody>
                    <a:bodyPr/>
                    <a:lstStyle/>
                    <a:p>
                      <a:r>
                        <a:rPr lang="en-US" sz="1200" b="0" dirty="0" smtClean="0">
                          <a:solidFill>
                            <a:schemeClr val="tx1"/>
                          </a:solidFill>
                        </a:rPr>
                        <a:t>63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24</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32</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275771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481684"/>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1721789"/>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1721789"/>
                <a:ext cx="81642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24257" y="2798649"/>
                <a:ext cx="1193618" cy="523220"/>
              </a:xfrm>
              <a:prstGeom prst="rect">
                <a:avLst/>
              </a:prstGeom>
              <a:noFill/>
            </p:spPr>
            <p:txBody>
              <a:bodyPr wrap="square" rtlCol="0">
                <a:spAutoFit/>
              </a:bodyPr>
              <a:lstStyle/>
              <a:p>
                <a:pPr algn="ctr"/>
                <a:r>
                  <a:rPr lang="en-US" sz="2800" dirty="0" smtClean="0"/>
                  <a:t>×   </a:t>
                </a:r>
                <a14:m>
                  <m:oMath xmlns:m="http://schemas.openxmlformats.org/officeDocument/2006/math">
                    <m:r>
                      <a:rPr lang="en-US" sz="2800" b="0" i="1" dirty="0" smtClean="0">
                        <a:latin typeface="Cambria Math" panose="02040503050406030204" pitchFamily="18" charset="0"/>
                      </a:rPr>
                      <m:t>𝑦</m:t>
                    </m:r>
                  </m:oMath>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24257" y="2798649"/>
                <a:ext cx="1193618" cy="523220"/>
              </a:xfrm>
              <a:prstGeom prst="rect">
                <a:avLst/>
              </a:prstGeom>
              <a:blipFill>
                <a:blip r:embed="rId4"/>
                <a:stretch>
                  <a:fillRect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57199" y="4114527"/>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𝑥𝑦</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457199" y="4114527"/>
                <a:ext cx="816429" cy="523220"/>
              </a:xfrm>
              <a:prstGeom prst="rect">
                <a:avLst/>
              </a:prstGeom>
              <a:blipFill>
                <a:blip r:embed="rId5"/>
                <a:stretch>
                  <a:fillRect/>
                </a:stretch>
              </a:blipFill>
            </p:spPr>
            <p:txBody>
              <a:bodyPr/>
              <a:lstStyle/>
              <a:p>
                <a:r>
                  <a:rPr lang="en-US">
                    <a:noFill/>
                  </a:rPr>
                  <a:t> </a:t>
                </a:r>
              </a:p>
            </p:txBody>
          </p:sp>
        </mc:Fallback>
      </mc:AlternateContent>
      <p:sp>
        <p:nvSpPr>
          <p:cNvPr id="9" name="Oval 8"/>
          <p:cNvSpPr/>
          <p:nvPr/>
        </p:nvSpPr>
        <p:spPr>
          <a:xfrm>
            <a:off x="6481556" y="2138589"/>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4814633" y="4406744"/>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61257" y="3299276"/>
            <a:ext cx="1126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457199" y="4961851"/>
            <a:ext cx="7204647" cy="1754326"/>
          </a:xfrm>
          <a:prstGeom prst="rect">
            <a:avLst/>
          </a:prstGeom>
          <a:noFill/>
        </p:spPr>
        <p:txBody>
          <a:bodyPr wrap="square" rtlCol="0">
            <a:spAutoFit/>
          </a:bodyPr>
          <a:lstStyle/>
          <a:p>
            <a:pPr>
              <a:tabLst>
                <a:tab pos="979488" algn="l"/>
                <a:tab pos="3200400" algn="l"/>
              </a:tabLst>
            </a:pPr>
            <a:r>
              <a:rPr lang="en-US" dirty="0" smtClean="0">
                <a:latin typeface="Consolas" panose="020B0609020204030204" pitchFamily="49" charset="0"/>
              </a:rPr>
              <a:t>LDR	R0,x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x </a:t>
            </a:r>
            <a:r>
              <a:rPr lang="en-US" dirty="0" smtClean="0">
                <a:latin typeface="Consolas" panose="020B0609020204030204" pitchFamily="49" charset="0"/>
                <a:sym typeface="Wingdings" panose="05000000000000000000" pitchFamily="2" charset="2"/>
              </a:rPr>
              <a:t>    (Q16.16)</a:t>
            </a:r>
            <a:endParaRPr lang="en-US" dirty="0" smtClean="0">
              <a:latin typeface="Consolas" panose="020B0609020204030204" pitchFamily="49" charset="0"/>
            </a:endParaRPr>
          </a:p>
          <a:p>
            <a:pPr>
              <a:tabLst>
                <a:tab pos="979488" algn="l"/>
                <a:tab pos="3200400" algn="l"/>
              </a:tabLst>
            </a:pPr>
            <a:r>
              <a:rPr lang="en-US" dirty="0" smtClean="0">
                <a:latin typeface="Consolas" panose="020B0609020204030204" pitchFamily="49" charset="0"/>
              </a:rPr>
              <a:t>LDR	</a:t>
            </a:r>
            <a:r>
              <a:rPr lang="en-US" dirty="0" smtClean="0">
                <a:latin typeface="Consolas" panose="020B0609020204030204" pitchFamily="49" charset="0"/>
              </a:rPr>
              <a:t>R1,y</a:t>
            </a:r>
            <a:r>
              <a:rPr lang="en-US" dirty="0" smtClean="0">
                <a:latin typeface="Consolas" panose="020B0609020204030204" pitchFamily="49" charset="0"/>
              </a:rPr>
              <a:t>	</a:t>
            </a:r>
            <a:r>
              <a:rPr lang="en-US" dirty="0" smtClean="0">
                <a:latin typeface="Consolas" panose="020B0609020204030204" pitchFamily="49" charset="0"/>
              </a:rPr>
              <a:t>// </a:t>
            </a:r>
            <a:r>
              <a:rPr lang="en-US" dirty="0" smtClean="0">
                <a:latin typeface="Consolas" panose="020B0609020204030204" pitchFamily="49" charset="0"/>
              </a:rPr>
              <a:t>R1 </a:t>
            </a:r>
            <a:r>
              <a:rPr lang="en-US" dirty="0" smtClean="0">
                <a:latin typeface="Consolas" panose="020B0609020204030204" pitchFamily="49" charset="0"/>
                <a:sym typeface="Wingdings" panose="05000000000000000000" pitchFamily="2" charset="2"/>
              </a:rPr>
              <a:t> </a:t>
            </a:r>
            <a:r>
              <a:rPr lang="en-US" dirty="0" smtClean="0">
                <a:latin typeface="Consolas" panose="020B0609020204030204" pitchFamily="49" charset="0"/>
                <a:sym typeface="Wingdings" panose="05000000000000000000" pitchFamily="2" charset="2"/>
              </a:rPr>
              <a:t>y     (Q16.16)</a:t>
            </a:r>
            <a:endParaRPr lang="en-US" dirty="0" smtClean="0">
              <a:latin typeface="Consolas" panose="020B0609020204030204" pitchFamily="49" charset="0"/>
            </a:endParaRPr>
          </a:p>
          <a:p>
            <a:pPr>
              <a:tabLst>
                <a:tab pos="979488" algn="l"/>
                <a:tab pos="3200400" algn="l"/>
              </a:tabLst>
            </a:pPr>
            <a:r>
              <a:rPr lang="en-US" dirty="0" smtClean="0">
                <a:latin typeface="Consolas" panose="020B0609020204030204" pitchFamily="49" charset="0"/>
              </a:rPr>
              <a:t>SMULL	R0,R1,R0,R1	// R1.R0 </a:t>
            </a:r>
            <a:r>
              <a:rPr lang="en-US" dirty="0" smtClean="0">
                <a:latin typeface="Consolas" panose="020B0609020204030204" pitchFamily="49" charset="0"/>
                <a:sym typeface="Wingdings" panose="05000000000000000000" pitchFamily="2" charset="2"/>
              </a:rPr>
              <a:t> </a:t>
            </a:r>
            <a:r>
              <a:rPr lang="en-US" dirty="0" err="1" smtClean="0">
                <a:latin typeface="Consolas" panose="020B0609020204030204" pitchFamily="49" charset="0"/>
                <a:sym typeface="Wingdings" panose="05000000000000000000" pitchFamily="2" charset="2"/>
              </a:rPr>
              <a:t>xy</a:t>
            </a:r>
            <a:r>
              <a:rPr lang="en-US" dirty="0" smtClean="0">
                <a:latin typeface="Consolas" panose="020B0609020204030204" pitchFamily="49" charset="0"/>
                <a:sym typeface="Wingdings" panose="05000000000000000000" pitchFamily="2" charset="2"/>
              </a:rPr>
              <a:t> (Q32.32)</a:t>
            </a:r>
            <a:endParaRPr lang="en-US" dirty="0" smtClean="0">
              <a:latin typeface="Consolas" panose="020B0609020204030204" pitchFamily="49" charset="0"/>
            </a:endParaRPr>
          </a:p>
          <a:p>
            <a:pPr>
              <a:tabLst>
                <a:tab pos="979488" algn="l"/>
                <a:tab pos="3200400" algn="l"/>
              </a:tabLst>
            </a:pPr>
            <a:r>
              <a:rPr lang="en-US" dirty="0" smtClean="0">
                <a:solidFill>
                  <a:srgbClr val="FF0000"/>
                </a:solidFill>
                <a:latin typeface="Consolas" panose="020B0609020204030204" pitchFamily="49" charset="0"/>
              </a:rPr>
              <a:t>LSR	R0,R0,16	// Extract middle 32 bits</a:t>
            </a:r>
          </a:p>
          <a:p>
            <a:pPr>
              <a:tabLst>
                <a:tab pos="979488" algn="l"/>
                <a:tab pos="3200400" algn="l"/>
              </a:tabLst>
            </a:pPr>
            <a:r>
              <a:rPr lang="en-US" dirty="0" smtClean="0">
                <a:solidFill>
                  <a:srgbClr val="FF0000"/>
                </a:solidFill>
                <a:latin typeface="Consolas" panose="020B0609020204030204" pitchFamily="49" charset="0"/>
              </a:rPr>
              <a:t>ORR	R0,R0,R1,LSL 16</a:t>
            </a:r>
            <a:endParaRPr lang="en-US" dirty="0">
              <a:solidFill>
                <a:srgbClr val="FF0000"/>
              </a:solidFill>
              <a:latin typeface="Consolas" panose="020B0609020204030204" pitchFamily="49" charset="0"/>
            </a:endParaRPr>
          </a:p>
          <a:p>
            <a:pPr>
              <a:tabLst>
                <a:tab pos="979488" algn="l"/>
                <a:tab pos="3200400" algn="l"/>
              </a:tabLst>
            </a:pPr>
            <a:r>
              <a:rPr lang="en-US" dirty="0" smtClean="0">
                <a:latin typeface="Consolas" panose="020B0609020204030204" pitchFamily="49" charset="0"/>
              </a:rPr>
              <a:t>STR	</a:t>
            </a:r>
            <a:r>
              <a:rPr lang="en-US" dirty="0" smtClean="0">
                <a:latin typeface="Consolas" panose="020B0609020204030204" pitchFamily="49" charset="0"/>
              </a:rPr>
              <a:t>R0,z</a:t>
            </a:r>
            <a:r>
              <a:rPr lang="en-US" dirty="0" smtClean="0">
                <a:latin typeface="Consolas" panose="020B0609020204030204" pitchFamily="49" charset="0"/>
              </a:rPr>
              <a:t>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a:t>
            </a:r>
            <a:r>
              <a:rPr lang="en-US" dirty="0" smtClean="0">
                <a:latin typeface="Consolas" panose="020B0609020204030204" pitchFamily="49" charset="0"/>
                <a:sym typeface="Wingdings" panose="05000000000000000000" pitchFamily="2" charset="2"/>
              </a:rPr>
              <a:t>z     (Q16.16)</a:t>
            </a:r>
            <a:endParaRPr lang="en-US" dirty="0">
              <a:latin typeface="Consolas" panose="020B0609020204030204" pitchFamily="49" charset="0"/>
            </a:endParaRPr>
          </a:p>
        </p:txBody>
      </p:sp>
      <p:sp>
        <p:nvSpPr>
          <p:cNvPr id="15" name="Down Arrow 14"/>
          <p:cNvSpPr/>
          <p:nvPr/>
        </p:nvSpPr>
        <p:spPr>
          <a:xfrm>
            <a:off x="865413" y="3600450"/>
            <a:ext cx="323307" cy="514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919626" y="4437571"/>
            <a:ext cx="5951937"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Thus the 64-bit </a:t>
            </a:r>
            <a:r>
              <a:rPr lang="en-US" i="1" dirty="0" smtClean="0">
                <a:solidFill>
                  <a:srgbClr val="002060"/>
                </a:solidFill>
                <a:latin typeface="Times New Roman" panose="02020603050405020304" pitchFamily="18" charset="0"/>
                <a:cs typeface="Times New Roman" panose="02020603050405020304" pitchFamily="18" charset="0"/>
              </a:rPr>
              <a:t>Q32.32 product </a:t>
            </a:r>
            <a:r>
              <a:rPr lang="en-US" i="1" dirty="0" smtClean="0">
                <a:solidFill>
                  <a:srgbClr val="002060"/>
                </a:solidFill>
                <a:latin typeface="Times New Roman" panose="02020603050405020304" pitchFamily="18" charset="0"/>
                <a:cs typeface="Times New Roman" panose="02020603050405020304" pitchFamily="18" charset="0"/>
              </a:rPr>
              <a:t>will have 32 fractional </a:t>
            </a:r>
            <a:r>
              <a:rPr lang="en-US" i="1" dirty="0" smtClean="0">
                <a:solidFill>
                  <a:srgbClr val="002060"/>
                </a:solidFill>
                <a:latin typeface="Times New Roman" panose="02020603050405020304" pitchFamily="18" charset="0"/>
                <a:cs typeface="Times New Roman" panose="02020603050405020304" pitchFamily="18" charset="0"/>
              </a:rPr>
              <a:t>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0" name="Oval 9"/>
          <p:cNvSpPr/>
          <p:nvPr/>
        </p:nvSpPr>
        <p:spPr>
          <a:xfrm>
            <a:off x="6481555" y="3193395"/>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a:off x="7807616" y="5006008"/>
            <a:ext cx="0" cy="1666012"/>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955971" y="5475660"/>
            <a:ext cx="1730829" cy="646331"/>
          </a:xfrm>
          <a:prstGeom prst="rect">
            <a:avLst/>
          </a:prstGeom>
          <a:solidFill>
            <a:schemeClr val="bg1"/>
          </a:solidFill>
        </p:spPr>
        <p:txBody>
          <a:bodyPr wrap="square" rtlCol="0">
            <a:spAutoFit/>
          </a:bodyPr>
          <a:lstStyle/>
          <a:p>
            <a:pPr algn="ctr"/>
            <a:r>
              <a:rPr lang="en-US" dirty="0" smtClean="0"/>
              <a:t>6 instructions, </a:t>
            </a:r>
          </a:p>
          <a:p>
            <a:pPr algn="ctr"/>
            <a:r>
              <a:rPr lang="en-US" dirty="0" smtClean="0"/>
              <a:t>6 clock cycles</a:t>
            </a:r>
            <a:endParaRPr lang="en-US" dirty="0"/>
          </a:p>
        </p:txBody>
      </p:sp>
    </p:spTree>
    <p:extLst>
      <p:ext uri="{BB962C8B-B14F-4D97-AF65-F5344CB8AC3E}">
        <p14:creationId xmlns:p14="http://schemas.microsoft.com/office/powerpoint/2010/main" val="281449000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p:cNvSpPr txBox="1"/>
              <p:nvPr/>
            </p:nvSpPr>
            <p:spPr>
              <a:xfrm>
                <a:off x="4587385" y="2082988"/>
                <a:ext cx="3967071"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Q16.16 variable </a:t>
                </a:r>
                <a14:m>
                  <m:oMath xmlns:m="http://schemas.openxmlformats.org/officeDocument/2006/math">
                    <m:r>
                      <a:rPr lang="en-US" b="0" i="1" dirty="0" smtClean="0">
                        <a:solidFill>
                          <a:srgbClr val="002060"/>
                        </a:solidFill>
                        <a:latin typeface="Cambria Math" panose="02040503050406030204" pitchFamily="18" charset="0"/>
                      </a:rPr>
                      <m:t>𝑥</m:t>
                    </m:r>
                  </m:oMath>
                </a14:m>
                <a:r>
                  <a:rPr lang="en-US" i="1" dirty="0" smtClean="0">
                    <a:solidFill>
                      <a:srgbClr val="002060"/>
                    </a:solidFill>
                    <a:latin typeface="Times New Roman" panose="02020603050405020304" pitchFamily="18" charset="0"/>
                    <a:cs typeface="Times New Roman" panose="02020603050405020304" pitchFamily="18" charset="0"/>
                  </a:rPr>
                  <a:t> has 16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4587385" y="2082988"/>
                <a:ext cx="3967071" cy="369332"/>
              </a:xfrm>
              <a:prstGeom prst="rect">
                <a:avLst/>
              </a:prstGeom>
              <a:blipFill>
                <a:blip r:embed="rId2"/>
                <a:stretch>
                  <a:fillRect l="-308" t="-10000" r="-308" b="-26667"/>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1706127618"/>
              </p:ext>
            </p:extLst>
          </p:nvPr>
        </p:nvGraphicFramePr>
        <p:xfrm>
          <a:off x="4855114" y="2424686"/>
          <a:ext cx="3340104" cy="8229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14630">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16">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024331768"/>
              </p:ext>
            </p:extLst>
          </p:nvPr>
        </p:nvGraphicFramePr>
        <p:xfrm>
          <a:off x="4855114" y="1305161"/>
          <a:ext cx="3333845" cy="7975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08371">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sp>
        <p:nvSpPr>
          <p:cNvPr id="2" name="Title 1"/>
          <p:cNvSpPr>
            <a:spLocks noGrp="1"/>
          </p:cNvSpPr>
          <p:nvPr>
            <p:ph type="title"/>
          </p:nvPr>
        </p:nvSpPr>
        <p:spPr/>
        <p:txBody>
          <a:bodyPr>
            <a:normAutofit fontScale="90000"/>
          </a:bodyPr>
          <a:lstStyle/>
          <a:p>
            <a:r>
              <a:rPr lang="en-US" dirty="0" smtClean="0"/>
              <a:t>Multiplying </a:t>
            </a:r>
            <a:r>
              <a:rPr lang="en-US" dirty="0" smtClean="0"/>
              <a:t>Q16.16 </a:t>
            </a:r>
            <a:r>
              <a:rPr lang="en-US" dirty="0" smtClean="0"/>
              <a:t>by </a:t>
            </a:r>
            <a:r>
              <a:rPr lang="en-US" dirty="0" smtClean="0"/>
              <a:t>Q32.0 </a:t>
            </a:r>
            <a:r>
              <a:rPr lang="en-US" dirty="0" smtClean="0"/>
              <a:t>Integer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3258827306"/>
              </p:ext>
            </p:extLst>
          </p:nvPr>
        </p:nvGraphicFramePr>
        <p:xfrm>
          <a:off x="1523999" y="3649945"/>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28796461"/>
                    </a:ext>
                  </a:extLst>
                </a:gridCol>
                <a:gridCol w="208280">
                  <a:extLst>
                    <a:ext uri="{9D8B030D-6E8A-4147-A177-3AD203B41FA5}">
                      <a16:colId xmlns:a16="http://schemas.microsoft.com/office/drawing/2014/main" val="2657638875"/>
                    </a:ext>
                  </a:extLst>
                </a:gridCol>
                <a:gridCol w="208280">
                  <a:extLst>
                    <a:ext uri="{9D8B030D-6E8A-4147-A177-3AD203B41FA5}">
                      <a16:colId xmlns:a16="http://schemas.microsoft.com/office/drawing/2014/main" val="660476032"/>
                    </a:ext>
                  </a:extLst>
                </a:gridCol>
                <a:gridCol w="208280">
                  <a:extLst>
                    <a:ext uri="{9D8B030D-6E8A-4147-A177-3AD203B41FA5}">
                      <a16:colId xmlns:a16="http://schemas.microsoft.com/office/drawing/2014/main" val="2588893199"/>
                    </a:ext>
                  </a:extLst>
                </a:gridCol>
                <a:gridCol w="208280">
                  <a:extLst>
                    <a:ext uri="{9D8B030D-6E8A-4147-A177-3AD203B41FA5}">
                      <a16:colId xmlns:a16="http://schemas.microsoft.com/office/drawing/2014/main" val="992146159"/>
                    </a:ext>
                  </a:extLst>
                </a:gridCol>
                <a:gridCol w="208280">
                  <a:extLst>
                    <a:ext uri="{9D8B030D-6E8A-4147-A177-3AD203B41FA5}">
                      <a16:colId xmlns:a16="http://schemas.microsoft.com/office/drawing/2014/main" val="1860157013"/>
                    </a:ext>
                  </a:extLst>
                </a:gridCol>
                <a:gridCol w="208280">
                  <a:extLst>
                    <a:ext uri="{9D8B030D-6E8A-4147-A177-3AD203B41FA5}">
                      <a16:colId xmlns:a16="http://schemas.microsoft.com/office/drawing/2014/main" val="2832502596"/>
                    </a:ext>
                  </a:extLst>
                </a:gridCol>
                <a:gridCol w="208280">
                  <a:extLst>
                    <a:ext uri="{9D8B030D-6E8A-4147-A177-3AD203B41FA5}">
                      <a16:colId xmlns:a16="http://schemas.microsoft.com/office/drawing/2014/main" val="4138772345"/>
                    </a:ext>
                  </a:extLst>
                </a:gridCol>
                <a:gridCol w="208280">
                  <a:extLst>
                    <a:ext uri="{9D8B030D-6E8A-4147-A177-3AD203B41FA5}">
                      <a16:colId xmlns:a16="http://schemas.microsoft.com/office/drawing/2014/main" val="1642099510"/>
                    </a:ext>
                  </a:extLst>
                </a:gridCol>
                <a:gridCol w="208280">
                  <a:extLst>
                    <a:ext uri="{9D8B030D-6E8A-4147-A177-3AD203B41FA5}">
                      <a16:colId xmlns:a16="http://schemas.microsoft.com/office/drawing/2014/main" val="148974761"/>
                    </a:ext>
                  </a:extLst>
                </a:gridCol>
                <a:gridCol w="208280">
                  <a:extLst>
                    <a:ext uri="{9D8B030D-6E8A-4147-A177-3AD203B41FA5}">
                      <a16:colId xmlns:a16="http://schemas.microsoft.com/office/drawing/2014/main" val="710236005"/>
                    </a:ext>
                  </a:extLst>
                </a:gridCol>
                <a:gridCol w="208280">
                  <a:extLst>
                    <a:ext uri="{9D8B030D-6E8A-4147-A177-3AD203B41FA5}">
                      <a16:colId xmlns:a16="http://schemas.microsoft.com/office/drawing/2014/main" val="2813806605"/>
                    </a:ext>
                  </a:extLst>
                </a:gridCol>
                <a:gridCol w="208280">
                  <a:extLst>
                    <a:ext uri="{9D8B030D-6E8A-4147-A177-3AD203B41FA5}">
                      <a16:colId xmlns:a16="http://schemas.microsoft.com/office/drawing/2014/main" val="2833158184"/>
                    </a:ext>
                  </a:extLst>
                </a:gridCol>
                <a:gridCol w="208280">
                  <a:extLst>
                    <a:ext uri="{9D8B030D-6E8A-4147-A177-3AD203B41FA5}">
                      <a16:colId xmlns:a16="http://schemas.microsoft.com/office/drawing/2014/main" val="1858687130"/>
                    </a:ext>
                  </a:extLst>
                </a:gridCol>
                <a:gridCol w="208280">
                  <a:extLst>
                    <a:ext uri="{9D8B030D-6E8A-4147-A177-3AD203B41FA5}">
                      <a16:colId xmlns:a16="http://schemas.microsoft.com/office/drawing/2014/main" val="820002525"/>
                    </a:ext>
                  </a:extLst>
                </a:gridCol>
                <a:gridCol w="208280">
                  <a:extLst>
                    <a:ext uri="{9D8B030D-6E8A-4147-A177-3AD203B41FA5}">
                      <a16:colId xmlns:a16="http://schemas.microsoft.com/office/drawing/2014/main" val="3719404893"/>
                    </a:ext>
                  </a:extLst>
                </a:gridCol>
                <a:gridCol w="208280">
                  <a:extLst>
                    <a:ext uri="{9D8B030D-6E8A-4147-A177-3AD203B41FA5}">
                      <a16:colId xmlns:a16="http://schemas.microsoft.com/office/drawing/2014/main" val="1704463292"/>
                    </a:ext>
                  </a:extLst>
                </a:gridCol>
                <a:gridCol w="208280">
                  <a:extLst>
                    <a:ext uri="{9D8B030D-6E8A-4147-A177-3AD203B41FA5}">
                      <a16:colId xmlns:a16="http://schemas.microsoft.com/office/drawing/2014/main" val="1896309403"/>
                    </a:ext>
                  </a:extLst>
                </a:gridCol>
                <a:gridCol w="208280">
                  <a:extLst>
                    <a:ext uri="{9D8B030D-6E8A-4147-A177-3AD203B41FA5}">
                      <a16:colId xmlns:a16="http://schemas.microsoft.com/office/drawing/2014/main" val="1316832716"/>
                    </a:ext>
                  </a:extLst>
                </a:gridCol>
                <a:gridCol w="208280">
                  <a:extLst>
                    <a:ext uri="{9D8B030D-6E8A-4147-A177-3AD203B41FA5}">
                      <a16:colId xmlns:a16="http://schemas.microsoft.com/office/drawing/2014/main" val="138083189"/>
                    </a:ext>
                  </a:extLst>
                </a:gridCol>
                <a:gridCol w="208280">
                  <a:extLst>
                    <a:ext uri="{9D8B030D-6E8A-4147-A177-3AD203B41FA5}">
                      <a16:colId xmlns:a16="http://schemas.microsoft.com/office/drawing/2014/main" val="203994561"/>
                    </a:ext>
                  </a:extLst>
                </a:gridCol>
                <a:gridCol w="208280">
                  <a:extLst>
                    <a:ext uri="{9D8B030D-6E8A-4147-A177-3AD203B41FA5}">
                      <a16:colId xmlns:a16="http://schemas.microsoft.com/office/drawing/2014/main" val="716841926"/>
                    </a:ext>
                  </a:extLst>
                </a:gridCol>
                <a:gridCol w="208280">
                  <a:extLst>
                    <a:ext uri="{9D8B030D-6E8A-4147-A177-3AD203B41FA5}">
                      <a16:colId xmlns:a16="http://schemas.microsoft.com/office/drawing/2014/main" val="2118593842"/>
                    </a:ext>
                  </a:extLst>
                </a:gridCol>
                <a:gridCol w="208280">
                  <a:extLst>
                    <a:ext uri="{9D8B030D-6E8A-4147-A177-3AD203B41FA5}">
                      <a16:colId xmlns:a16="http://schemas.microsoft.com/office/drawing/2014/main" val="1163899782"/>
                    </a:ext>
                  </a:extLst>
                </a:gridCol>
                <a:gridCol w="208280">
                  <a:extLst>
                    <a:ext uri="{9D8B030D-6E8A-4147-A177-3AD203B41FA5}">
                      <a16:colId xmlns:a16="http://schemas.microsoft.com/office/drawing/2014/main" val="3253831605"/>
                    </a:ext>
                  </a:extLst>
                </a:gridCol>
                <a:gridCol w="208280">
                  <a:extLst>
                    <a:ext uri="{9D8B030D-6E8A-4147-A177-3AD203B41FA5}">
                      <a16:colId xmlns:a16="http://schemas.microsoft.com/office/drawing/2014/main" val="222352372"/>
                    </a:ext>
                  </a:extLst>
                </a:gridCol>
                <a:gridCol w="208280">
                  <a:extLst>
                    <a:ext uri="{9D8B030D-6E8A-4147-A177-3AD203B41FA5}">
                      <a16:colId xmlns:a16="http://schemas.microsoft.com/office/drawing/2014/main" val="1379209795"/>
                    </a:ext>
                  </a:extLst>
                </a:gridCol>
                <a:gridCol w="208280">
                  <a:extLst>
                    <a:ext uri="{9D8B030D-6E8A-4147-A177-3AD203B41FA5}">
                      <a16:colId xmlns:a16="http://schemas.microsoft.com/office/drawing/2014/main" val="1837492129"/>
                    </a:ext>
                  </a:extLst>
                </a:gridCol>
                <a:gridCol w="208280">
                  <a:extLst>
                    <a:ext uri="{9D8B030D-6E8A-4147-A177-3AD203B41FA5}">
                      <a16:colId xmlns:a16="http://schemas.microsoft.com/office/drawing/2014/main" val="1736338673"/>
                    </a:ext>
                  </a:extLst>
                </a:gridCol>
                <a:gridCol w="208280">
                  <a:extLst>
                    <a:ext uri="{9D8B030D-6E8A-4147-A177-3AD203B41FA5}">
                      <a16:colId xmlns:a16="http://schemas.microsoft.com/office/drawing/2014/main" val="3537667504"/>
                    </a:ext>
                  </a:extLst>
                </a:gridCol>
                <a:gridCol w="208280">
                  <a:extLst>
                    <a:ext uri="{9D8B030D-6E8A-4147-A177-3AD203B41FA5}">
                      <a16:colId xmlns:a16="http://schemas.microsoft.com/office/drawing/2014/main" val="2081653245"/>
                    </a:ext>
                  </a:extLst>
                </a:gridCol>
                <a:gridCol w="208280">
                  <a:extLst>
                    <a:ext uri="{9D8B030D-6E8A-4147-A177-3AD203B41FA5}">
                      <a16:colId xmlns:a16="http://schemas.microsoft.com/office/drawing/2014/main" val="4262254401"/>
                    </a:ext>
                  </a:extLst>
                </a:gridCol>
              </a:tblGrid>
              <a:tr h="370840">
                <a:tc>
                  <a:txBody>
                    <a:bodyPr/>
                    <a:lstStyle/>
                    <a:p>
                      <a:r>
                        <a:rPr lang="en-US" sz="1200" b="0" dirty="0" smtClean="0">
                          <a:solidFill>
                            <a:schemeClr val="tx1"/>
                          </a:solidFill>
                        </a:rPr>
                        <a:t>63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24</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32</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275771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481684"/>
                  </a:ext>
                </a:extLst>
              </a:tr>
            </a:tbl>
          </a:graphicData>
        </a:graphic>
      </p:graphicFrame>
      <mc:AlternateContent xmlns:mc="http://schemas.openxmlformats.org/markup-compatibility/2006" xmlns:a14="http://schemas.microsoft.com/office/drawing/2010/main">
        <mc:Choice Requires="a14">
          <p:sp>
            <p:nvSpPr>
              <p:cNvPr id="6" name="TextBox 5"/>
              <p:cNvSpPr txBox="1"/>
              <p:nvPr/>
            </p:nvSpPr>
            <p:spPr>
              <a:xfrm>
                <a:off x="457200" y="1721789"/>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1721789"/>
                <a:ext cx="81642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4257" y="2798649"/>
                <a:ext cx="1193618" cy="523220"/>
              </a:xfrm>
              <a:prstGeom prst="rect">
                <a:avLst/>
              </a:prstGeom>
              <a:noFill/>
            </p:spPr>
            <p:txBody>
              <a:bodyPr wrap="square" rtlCol="0">
                <a:spAutoFit/>
              </a:bodyPr>
              <a:lstStyle/>
              <a:p>
                <a:pPr algn="ctr"/>
                <a:r>
                  <a:rPr lang="en-US" sz="2800" dirty="0" smtClean="0"/>
                  <a:t>×   </a:t>
                </a:r>
                <a14:m>
                  <m:oMath xmlns:m="http://schemas.openxmlformats.org/officeDocument/2006/math">
                    <m:r>
                      <a:rPr lang="en-US" sz="2800" i="1" dirty="0" smtClean="0">
                        <a:latin typeface="Cambria Math" panose="02040503050406030204" pitchFamily="18" charset="0"/>
                      </a:rPr>
                      <m:t>𝑁</m:t>
                    </m:r>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24257" y="2798649"/>
                <a:ext cx="1193618" cy="523220"/>
              </a:xfrm>
              <a:prstGeom prst="rect">
                <a:avLst/>
              </a:prstGeom>
              <a:blipFill>
                <a:blip r:embed="rId4"/>
                <a:stretch>
                  <a:fillRect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457199" y="4114527"/>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𝑁𝑥</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457199" y="4114527"/>
                <a:ext cx="816429" cy="523220"/>
              </a:xfrm>
              <a:prstGeom prst="rect">
                <a:avLst/>
              </a:prstGeom>
              <a:blipFill>
                <a:blip r:embed="rId5"/>
                <a:stretch>
                  <a:fillRect/>
                </a:stretch>
              </a:blipFill>
            </p:spPr>
            <p:txBody>
              <a:bodyPr/>
              <a:lstStyle/>
              <a:p>
                <a:r>
                  <a:rPr lang="en-US">
                    <a:noFill/>
                  </a:rPr>
                  <a:t> </a:t>
                </a:r>
              </a:p>
            </p:txBody>
          </p:sp>
        </mc:Fallback>
      </mc:AlternateContent>
      <p:sp>
        <p:nvSpPr>
          <p:cNvPr id="9" name="Oval 8"/>
          <p:cNvSpPr/>
          <p:nvPr/>
        </p:nvSpPr>
        <p:spPr>
          <a:xfrm>
            <a:off x="6481556" y="2056944"/>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478918" y="4449204"/>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61257" y="3299276"/>
            <a:ext cx="1126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865413" y="3600450"/>
            <a:ext cx="323307" cy="514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758571" y="3222121"/>
            <a:ext cx="3624697"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Q32.0 </a:t>
            </a:r>
            <a:r>
              <a:rPr lang="en-US" i="1" dirty="0" smtClean="0">
                <a:solidFill>
                  <a:srgbClr val="002060"/>
                </a:solidFill>
                <a:latin typeface="Times New Roman" panose="02020603050405020304" pitchFamily="18" charset="0"/>
                <a:cs typeface="Times New Roman" panose="02020603050405020304" pitchFamily="18" charset="0"/>
              </a:rPr>
              <a:t>integer N has </a:t>
            </a:r>
            <a:r>
              <a:rPr lang="en-US" i="1" dirty="0" smtClean="0">
                <a:solidFill>
                  <a:srgbClr val="002060"/>
                </a:solidFill>
                <a:latin typeface="Times New Roman" panose="02020603050405020304" pitchFamily="18" charset="0"/>
                <a:cs typeface="Times New Roman" panose="02020603050405020304" pitchFamily="18" charset="0"/>
              </a:rPr>
              <a:t>0 </a:t>
            </a:r>
            <a:r>
              <a:rPr lang="en-US" i="1" dirty="0" smtClean="0">
                <a:solidFill>
                  <a:srgbClr val="002060"/>
                </a:solidFill>
                <a:latin typeface="Times New Roman" panose="02020603050405020304" pitchFamily="18" charset="0"/>
                <a:cs typeface="Times New Roman" panose="02020603050405020304" pitchFamily="18" charset="0"/>
              </a:rPr>
              <a:t>fractional 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1988170" y="4515879"/>
            <a:ext cx="5733887"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The 64-bit Q0.32 </a:t>
            </a:r>
            <a:r>
              <a:rPr lang="en-US" i="1" dirty="0" smtClean="0">
                <a:solidFill>
                  <a:srgbClr val="002060"/>
                </a:solidFill>
                <a:latin typeface="Times New Roman" panose="02020603050405020304" pitchFamily="18" charset="0"/>
                <a:cs typeface="Times New Roman" panose="02020603050405020304" pitchFamily="18" charset="0"/>
              </a:rPr>
              <a:t>product will have 32 fractional </a:t>
            </a:r>
            <a:r>
              <a:rPr lang="en-US" i="1" dirty="0" smtClean="0">
                <a:solidFill>
                  <a:srgbClr val="002060"/>
                </a:solidFill>
                <a:latin typeface="Times New Roman" panose="02020603050405020304" pitchFamily="18" charset="0"/>
                <a:cs typeface="Times New Roman" panose="02020603050405020304" pitchFamily="18" charset="0"/>
              </a:rPr>
              <a:t>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0" name="Oval 9"/>
          <p:cNvSpPr/>
          <p:nvPr/>
        </p:nvSpPr>
        <p:spPr>
          <a:xfrm>
            <a:off x="8135700" y="3204609"/>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87929" y="5224685"/>
            <a:ext cx="5388430" cy="1200329"/>
          </a:xfrm>
          <a:prstGeom prst="rect">
            <a:avLst/>
          </a:prstGeom>
          <a:noFill/>
        </p:spPr>
        <p:txBody>
          <a:bodyPr wrap="square" rtlCol="0">
            <a:spAutoFit/>
          </a:bodyPr>
          <a:lstStyle/>
          <a:p>
            <a:pPr>
              <a:tabLst>
                <a:tab pos="865188" algn="l"/>
                <a:tab pos="2171700" algn="l"/>
              </a:tabLst>
            </a:pPr>
            <a:r>
              <a:rPr lang="en-US" dirty="0" smtClean="0">
                <a:latin typeface="Consolas" panose="020B0609020204030204" pitchFamily="49" charset="0"/>
              </a:rPr>
              <a:t>LDR	R0,x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x </a:t>
            </a:r>
            <a:r>
              <a:rPr lang="en-US" dirty="0" smtClean="0">
                <a:latin typeface="Consolas" panose="020B0609020204030204" pitchFamily="49" charset="0"/>
                <a:sym typeface="Wingdings" panose="05000000000000000000" pitchFamily="2" charset="2"/>
              </a:rPr>
              <a:t>(Q16.16)</a:t>
            </a:r>
            <a:endParaRPr lang="en-US" dirty="0" smtClean="0">
              <a:latin typeface="Consolas" panose="020B0609020204030204" pitchFamily="49" charset="0"/>
            </a:endParaRPr>
          </a:p>
          <a:p>
            <a:pPr>
              <a:tabLst>
                <a:tab pos="865188" algn="l"/>
                <a:tab pos="2171700" algn="l"/>
              </a:tabLst>
            </a:pPr>
            <a:r>
              <a:rPr lang="en-US" dirty="0" smtClean="0">
                <a:latin typeface="Consolas" panose="020B0609020204030204" pitchFamily="49" charset="0"/>
              </a:rPr>
              <a:t>LDR	R1,N	</a:t>
            </a:r>
            <a:r>
              <a:rPr lang="en-US" dirty="0" smtClean="0">
                <a:latin typeface="Consolas" panose="020B0609020204030204" pitchFamily="49" charset="0"/>
              </a:rPr>
              <a:t>// </a:t>
            </a:r>
            <a:r>
              <a:rPr lang="en-US" dirty="0" smtClean="0">
                <a:latin typeface="Consolas" panose="020B0609020204030204" pitchFamily="49" charset="0"/>
              </a:rPr>
              <a:t>R1 </a:t>
            </a:r>
            <a:r>
              <a:rPr lang="en-US" dirty="0" smtClean="0">
                <a:latin typeface="Consolas" panose="020B0609020204030204" pitchFamily="49" charset="0"/>
                <a:sym typeface="Wingdings" panose="05000000000000000000" pitchFamily="2" charset="2"/>
              </a:rPr>
              <a:t>  </a:t>
            </a:r>
            <a:r>
              <a:rPr lang="en-US" dirty="0">
                <a:latin typeface="Consolas" panose="020B0609020204030204" pitchFamily="49" charset="0"/>
                <a:sym typeface="Wingdings" panose="05000000000000000000" pitchFamily="2" charset="2"/>
              </a:rPr>
              <a:t>N</a:t>
            </a:r>
            <a:r>
              <a:rPr lang="en-US" dirty="0" smtClean="0">
                <a:latin typeface="Consolas" panose="020B0609020204030204" pitchFamily="49" charset="0"/>
                <a:sym typeface="Wingdings" panose="05000000000000000000" pitchFamily="2" charset="2"/>
              </a:rPr>
              <a:t> </a:t>
            </a:r>
            <a:r>
              <a:rPr lang="en-US" dirty="0" smtClean="0">
                <a:latin typeface="Consolas" panose="020B0609020204030204" pitchFamily="49" charset="0"/>
                <a:sym typeface="Wingdings" panose="05000000000000000000" pitchFamily="2" charset="2"/>
              </a:rPr>
              <a:t>(Q32.0)</a:t>
            </a:r>
            <a:endParaRPr lang="en-US" dirty="0" smtClean="0">
              <a:latin typeface="Consolas" panose="020B0609020204030204" pitchFamily="49" charset="0"/>
            </a:endParaRPr>
          </a:p>
          <a:p>
            <a:pPr>
              <a:tabLst>
                <a:tab pos="865188" algn="l"/>
                <a:tab pos="2171700" algn="l"/>
              </a:tabLst>
            </a:pPr>
            <a:r>
              <a:rPr lang="en-US" dirty="0" smtClean="0">
                <a:latin typeface="Consolas" panose="020B0609020204030204" pitchFamily="49" charset="0"/>
              </a:rPr>
              <a:t>MUL	R0,R0,R1	// R0 </a:t>
            </a:r>
            <a:r>
              <a:rPr lang="en-US" dirty="0" smtClean="0">
                <a:latin typeface="Consolas" panose="020B0609020204030204" pitchFamily="49" charset="0"/>
                <a:sym typeface="Wingdings" panose="05000000000000000000" pitchFamily="2" charset="2"/>
              </a:rPr>
              <a:t> </a:t>
            </a:r>
            <a:r>
              <a:rPr lang="en-US" dirty="0" err="1" smtClean="0">
                <a:latin typeface="Consolas" panose="020B0609020204030204" pitchFamily="49" charset="0"/>
                <a:sym typeface="Wingdings" panose="05000000000000000000" pitchFamily="2" charset="2"/>
              </a:rPr>
              <a:t>Nx</a:t>
            </a:r>
            <a:r>
              <a:rPr lang="en-US" dirty="0" smtClean="0">
                <a:latin typeface="Consolas" panose="020B0609020204030204" pitchFamily="49" charset="0"/>
                <a:sym typeface="Wingdings" panose="05000000000000000000" pitchFamily="2" charset="2"/>
              </a:rPr>
              <a:t> </a:t>
            </a:r>
            <a:r>
              <a:rPr lang="en-US" dirty="0" smtClean="0">
                <a:latin typeface="Consolas" panose="020B0609020204030204" pitchFamily="49" charset="0"/>
                <a:sym typeface="Wingdings" panose="05000000000000000000" pitchFamily="2" charset="2"/>
              </a:rPr>
              <a:t>(Q16.16)</a:t>
            </a:r>
            <a:endParaRPr lang="en-US" dirty="0" smtClean="0">
              <a:latin typeface="Consolas" panose="020B0609020204030204" pitchFamily="49" charset="0"/>
            </a:endParaRPr>
          </a:p>
          <a:p>
            <a:pPr>
              <a:tabLst>
                <a:tab pos="865188" algn="l"/>
                <a:tab pos="2171700" algn="l"/>
              </a:tabLst>
            </a:pPr>
            <a:r>
              <a:rPr lang="en-US" dirty="0" smtClean="0">
                <a:latin typeface="Consolas" panose="020B0609020204030204" pitchFamily="49" charset="0"/>
              </a:rPr>
              <a:t>STR	R0,y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y</a:t>
            </a:r>
            <a:endParaRPr lang="en-US" dirty="0">
              <a:latin typeface="Consolas" panose="020B0609020204030204" pitchFamily="49" charset="0"/>
            </a:endParaRPr>
          </a:p>
        </p:txBody>
      </p:sp>
      <p:cxnSp>
        <p:nvCxnSpPr>
          <p:cNvPr id="22" name="Straight Arrow Connector 21"/>
          <p:cNvCxnSpPr/>
          <p:nvPr/>
        </p:nvCxnSpPr>
        <p:spPr>
          <a:xfrm>
            <a:off x="7821385" y="5205104"/>
            <a:ext cx="0" cy="1200329"/>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955971" y="5475660"/>
            <a:ext cx="1730829" cy="646331"/>
          </a:xfrm>
          <a:prstGeom prst="rect">
            <a:avLst/>
          </a:prstGeom>
          <a:solidFill>
            <a:schemeClr val="bg1"/>
          </a:solidFill>
        </p:spPr>
        <p:txBody>
          <a:bodyPr wrap="square" rtlCol="0">
            <a:spAutoFit/>
          </a:bodyPr>
          <a:lstStyle/>
          <a:p>
            <a:pPr algn="ctr"/>
            <a:r>
              <a:rPr lang="en-US" dirty="0"/>
              <a:t>4</a:t>
            </a:r>
            <a:r>
              <a:rPr lang="en-US" dirty="0" smtClean="0"/>
              <a:t> instructions, </a:t>
            </a:r>
          </a:p>
          <a:p>
            <a:pPr algn="ctr"/>
            <a:r>
              <a:rPr lang="en-US" dirty="0"/>
              <a:t>4</a:t>
            </a:r>
            <a:r>
              <a:rPr lang="en-US" dirty="0" smtClean="0"/>
              <a:t> clock cycles</a:t>
            </a:r>
            <a:endParaRPr lang="en-US" dirty="0"/>
          </a:p>
        </p:txBody>
      </p:sp>
    </p:spTree>
    <p:extLst>
      <p:ext uri="{BB962C8B-B14F-4D97-AF65-F5344CB8AC3E}">
        <p14:creationId xmlns:p14="http://schemas.microsoft.com/office/powerpoint/2010/main" val="333414016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6" name="TextBox 15"/>
              <p:cNvSpPr txBox="1"/>
              <p:nvPr/>
            </p:nvSpPr>
            <p:spPr>
              <a:xfrm>
                <a:off x="4519615" y="1929430"/>
                <a:ext cx="4004842"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Q16.16 variable </a:t>
                </a:r>
                <a14:m>
                  <m:oMath xmlns:m="http://schemas.openxmlformats.org/officeDocument/2006/math">
                    <m:r>
                      <a:rPr lang="en-US" b="0" i="1" dirty="0" smtClean="0">
                        <a:solidFill>
                          <a:srgbClr val="002060"/>
                        </a:solidFill>
                        <a:latin typeface="Cambria Math" panose="02040503050406030204" pitchFamily="18" charset="0"/>
                      </a:rPr>
                      <m:t>𝑥</m:t>
                    </m:r>
                  </m:oMath>
                </a14:m>
                <a:r>
                  <a:rPr lang="en-US" i="1" dirty="0" smtClean="0">
                    <a:solidFill>
                      <a:srgbClr val="002060"/>
                    </a:solidFill>
                    <a:latin typeface="Times New Roman" panose="02020603050405020304" pitchFamily="18" charset="0"/>
                    <a:cs typeface="Times New Roman" panose="02020603050405020304" pitchFamily="18" charset="0"/>
                  </a:rPr>
                  <a:t> has 16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4519615" y="1929430"/>
                <a:ext cx="4004842" cy="369332"/>
              </a:xfrm>
              <a:prstGeom prst="rect">
                <a:avLst/>
              </a:prstGeom>
              <a:blipFill>
                <a:blip r:embed="rId2"/>
                <a:stretch>
                  <a:fillRect t="-10000" b="-26667"/>
                </a:stretch>
              </a:blipFill>
            </p:spPr>
            <p:txBody>
              <a:bodyPr/>
              <a:lstStyle/>
              <a:p>
                <a:r>
                  <a:rPr lang="en-US">
                    <a:noFill/>
                  </a:rPr>
                  <a:t> </a:t>
                </a:r>
              </a:p>
            </p:txBody>
          </p:sp>
        </mc:Fallback>
      </mc:AlternateContent>
      <p:graphicFrame>
        <p:nvGraphicFramePr>
          <p:cNvPr id="20" name="Table 19"/>
          <p:cNvGraphicFramePr>
            <a:graphicFrameLocks noGrp="1"/>
          </p:cNvGraphicFramePr>
          <p:nvPr>
            <p:extLst>
              <p:ext uri="{D42A27DB-BD31-4B8C-83A1-F6EECF244321}">
                <p14:modId xmlns:p14="http://schemas.microsoft.com/office/powerpoint/2010/main" val="3785526791"/>
              </p:ext>
            </p:extLst>
          </p:nvPr>
        </p:nvGraphicFramePr>
        <p:xfrm>
          <a:off x="4855114" y="2228738"/>
          <a:ext cx="3340104" cy="8229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14630">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16">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2496241770"/>
              </p:ext>
            </p:extLst>
          </p:nvPr>
        </p:nvGraphicFramePr>
        <p:xfrm>
          <a:off x="4855114" y="1141871"/>
          <a:ext cx="3333845" cy="7975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08371">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sp>
        <p:nvSpPr>
          <p:cNvPr id="2" name="Title 1"/>
          <p:cNvSpPr>
            <a:spLocks noGrp="1"/>
          </p:cNvSpPr>
          <p:nvPr>
            <p:ph type="title"/>
          </p:nvPr>
        </p:nvSpPr>
        <p:spPr/>
        <p:txBody>
          <a:bodyPr>
            <a:normAutofit fontScale="90000"/>
          </a:bodyPr>
          <a:lstStyle/>
          <a:p>
            <a:r>
              <a:rPr lang="en-US" dirty="0" smtClean="0"/>
              <a:t>Multiplying </a:t>
            </a:r>
            <a:r>
              <a:rPr lang="en-US" dirty="0" smtClean="0"/>
              <a:t>Q16.16 by Q0.32 Fraction </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1222853169"/>
              </p:ext>
            </p:extLst>
          </p:nvPr>
        </p:nvGraphicFramePr>
        <p:xfrm>
          <a:off x="1523999" y="3453997"/>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828796461"/>
                    </a:ext>
                  </a:extLst>
                </a:gridCol>
                <a:gridCol w="208280">
                  <a:extLst>
                    <a:ext uri="{9D8B030D-6E8A-4147-A177-3AD203B41FA5}">
                      <a16:colId xmlns:a16="http://schemas.microsoft.com/office/drawing/2014/main" val="2657638875"/>
                    </a:ext>
                  </a:extLst>
                </a:gridCol>
                <a:gridCol w="208280">
                  <a:extLst>
                    <a:ext uri="{9D8B030D-6E8A-4147-A177-3AD203B41FA5}">
                      <a16:colId xmlns:a16="http://schemas.microsoft.com/office/drawing/2014/main" val="660476032"/>
                    </a:ext>
                  </a:extLst>
                </a:gridCol>
                <a:gridCol w="208280">
                  <a:extLst>
                    <a:ext uri="{9D8B030D-6E8A-4147-A177-3AD203B41FA5}">
                      <a16:colId xmlns:a16="http://schemas.microsoft.com/office/drawing/2014/main" val="2588893199"/>
                    </a:ext>
                  </a:extLst>
                </a:gridCol>
                <a:gridCol w="208280">
                  <a:extLst>
                    <a:ext uri="{9D8B030D-6E8A-4147-A177-3AD203B41FA5}">
                      <a16:colId xmlns:a16="http://schemas.microsoft.com/office/drawing/2014/main" val="992146159"/>
                    </a:ext>
                  </a:extLst>
                </a:gridCol>
                <a:gridCol w="208280">
                  <a:extLst>
                    <a:ext uri="{9D8B030D-6E8A-4147-A177-3AD203B41FA5}">
                      <a16:colId xmlns:a16="http://schemas.microsoft.com/office/drawing/2014/main" val="1860157013"/>
                    </a:ext>
                  </a:extLst>
                </a:gridCol>
                <a:gridCol w="208280">
                  <a:extLst>
                    <a:ext uri="{9D8B030D-6E8A-4147-A177-3AD203B41FA5}">
                      <a16:colId xmlns:a16="http://schemas.microsoft.com/office/drawing/2014/main" val="2832502596"/>
                    </a:ext>
                  </a:extLst>
                </a:gridCol>
                <a:gridCol w="208280">
                  <a:extLst>
                    <a:ext uri="{9D8B030D-6E8A-4147-A177-3AD203B41FA5}">
                      <a16:colId xmlns:a16="http://schemas.microsoft.com/office/drawing/2014/main" val="4138772345"/>
                    </a:ext>
                  </a:extLst>
                </a:gridCol>
                <a:gridCol w="208280">
                  <a:extLst>
                    <a:ext uri="{9D8B030D-6E8A-4147-A177-3AD203B41FA5}">
                      <a16:colId xmlns:a16="http://schemas.microsoft.com/office/drawing/2014/main" val="1642099510"/>
                    </a:ext>
                  </a:extLst>
                </a:gridCol>
                <a:gridCol w="208280">
                  <a:extLst>
                    <a:ext uri="{9D8B030D-6E8A-4147-A177-3AD203B41FA5}">
                      <a16:colId xmlns:a16="http://schemas.microsoft.com/office/drawing/2014/main" val="148974761"/>
                    </a:ext>
                  </a:extLst>
                </a:gridCol>
                <a:gridCol w="208280">
                  <a:extLst>
                    <a:ext uri="{9D8B030D-6E8A-4147-A177-3AD203B41FA5}">
                      <a16:colId xmlns:a16="http://schemas.microsoft.com/office/drawing/2014/main" val="710236005"/>
                    </a:ext>
                  </a:extLst>
                </a:gridCol>
                <a:gridCol w="208280">
                  <a:extLst>
                    <a:ext uri="{9D8B030D-6E8A-4147-A177-3AD203B41FA5}">
                      <a16:colId xmlns:a16="http://schemas.microsoft.com/office/drawing/2014/main" val="2813806605"/>
                    </a:ext>
                  </a:extLst>
                </a:gridCol>
                <a:gridCol w="208280">
                  <a:extLst>
                    <a:ext uri="{9D8B030D-6E8A-4147-A177-3AD203B41FA5}">
                      <a16:colId xmlns:a16="http://schemas.microsoft.com/office/drawing/2014/main" val="2833158184"/>
                    </a:ext>
                  </a:extLst>
                </a:gridCol>
                <a:gridCol w="208280">
                  <a:extLst>
                    <a:ext uri="{9D8B030D-6E8A-4147-A177-3AD203B41FA5}">
                      <a16:colId xmlns:a16="http://schemas.microsoft.com/office/drawing/2014/main" val="1858687130"/>
                    </a:ext>
                  </a:extLst>
                </a:gridCol>
                <a:gridCol w="208280">
                  <a:extLst>
                    <a:ext uri="{9D8B030D-6E8A-4147-A177-3AD203B41FA5}">
                      <a16:colId xmlns:a16="http://schemas.microsoft.com/office/drawing/2014/main" val="820002525"/>
                    </a:ext>
                  </a:extLst>
                </a:gridCol>
                <a:gridCol w="208280">
                  <a:extLst>
                    <a:ext uri="{9D8B030D-6E8A-4147-A177-3AD203B41FA5}">
                      <a16:colId xmlns:a16="http://schemas.microsoft.com/office/drawing/2014/main" val="3719404893"/>
                    </a:ext>
                  </a:extLst>
                </a:gridCol>
                <a:gridCol w="208280">
                  <a:extLst>
                    <a:ext uri="{9D8B030D-6E8A-4147-A177-3AD203B41FA5}">
                      <a16:colId xmlns:a16="http://schemas.microsoft.com/office/drawing/2014/main" val="1704463292"/>
                    </a:ext>
                  </a:extLst>
                </a:gridCol>
                <a:gridCol w="208280">
                  <a:extLst>
                    <a:ext uri="{9D8B030D-6E8A-4147-A177-3AD203B41FA5}">
                      <a16:colId xmlns:a16="http://schemas.microsoft.com/office/drawing/2014/main" val="1896309403"/>
                    </a:ext>
                  </a:extLst>
                </a:gridCol>
                <a:gridCol w="208280">
                  <a:extLst>
                    <a:ext uri="{9D8B030D-6E8A-4147-A177-3AD203B41FA5}">
                      <a16:colId xmlns:a16="http://schemas.microsoft.com/office/drawing/2014/main" val="1316832716"/>
                    </a:ext>
                  </a:extLst>
                </a:gridCol>
                <a:gridCol w="208280">
                  <a:extLst>
                    <a:ext uri="{9D8B030D-6E8A-4147-A177-3AD203B41FA5}">
                      <a16:colId xmlns:a16="http://schemas.microsoft.com/office/drawing/2014/main" val="138083189"/>
                    </a:ext>
                  </a:extLst>
                </a:gridCol>
                <a:gridCol w="208280">
                  <a:extLst>
                    <a:ext uri="{9D8B030D-6E8A-4147-A177-3AD203B41FA5}">
                      <a16:colId xmlns:a16="http://schemas.microsoft.com/office/drawing/2014/main" val="203994561"/>
                    </a:ext>
                  </a:extLst>
                </a:gridCol>
                <a:gridCol w="208280">
                  <a:extLst>
                    <a:ext uri="{9D8B030D-6E8A-4147-A177-3AD203B41FA5}">
                      <a16:colId xmlns:a16="http://schemas.microsoft.com/office/drawing/2014/main" val="716841926"/>
                    </a:ext>
                  </a:extLst>
                </a:gridCol>
                <a:gridCol w="208280">
                  <a:extLst>
                    <a:ext uri="{9D8B030D-6E8A-4147-A177-3AD203B41FA5}">
                      <a16:colId xmlns:a16="http://schemas.microsoft.com/office/drawing/2014/main" val="2118593842"/>
                    </a:ext>
                  </a:extLst>
                </a:gridCol>
                <a:gridCol w="208280">
                  <a:extLst>
                    <a:ext uri="{9D8B030D-6E8A-4147-A177-3AD203B41FA5}">
                      <a16:colId xmlns:a16="http://schemas.microsoft.com/office/drawing/2014/main" val="1163899782"/>
                    </a:ext>
                  </a:extLst>
                </a:gridCol>
                <a:gridCol w="208280">
                  <a:extLst>
                    <a:ext uri="{9D8B030D-6E8A-4147-A177-3AD203B41FA5}">
                      <a16:colId xmlns:a16="http://schemas.microsoft.com/office/drawing/2014/main" val="3253831605"/>
                    </a:ext>
                  </a:extLst>
                </a:gridCol>
                <a:gridCol w="208280">
                  <a:extLst>
                    <a:ext uri="{9D8B030D-6E8A-4147-A177-3AD203B41FA5}">
                      <a16:colId xmlns:a16="http://schemas.microsoft.com/office/drawing/2014/main" val="222352372"/>
                    </a:ext>
                  </a:extLst>
                </a:gridCol>
                <a:gridCol w="208280">
                  <a:extLst>
                    <a:ext uri="{9D8B030D-6E8A-4147-A177-3AD203B41FA5}">
                      <a16:colId xmlns:a16="http://schemas.microsoft.com/office/drawing/2014/main" val="1379209795"/>
                    </a:ext>
                  </a:extLst>
                </a:gridCol>
                <a:gridCol w="208280">
                  <a:extLst>
                    <a:ext uri="{9D8B030D-6E8A-4147-A177-3AD203B41FA5}">
                      <a16:colId xmlns:a16="http://schemas.microsoft.com/office/drawing/2014/main" val="1837492129"/>
                    </a:ext>
                  </a:extLst>
                </a:gridCol>
                <a:gridCol w="208280">
                  <a:extLst>
                    <a:ext uri="{9D8B030D-6E8A-4147-A177-3AD203B41FA5}">
                      <a16:colId xmlns:a16="http://schemas.microsoft.com/office/drawing/2014/main" val="1736338673"/>
                    </a:ext>
                  </a:extLst>
                </a:gridCol>
                <a:gridCol w="208280">
                  <a:extLst>
                    <a:ext uri="{9D8B030D-6E8A-4147-A177-3AD203B41FA5}">
                      <a16:colId xmlns:a16="http://schemas.microsoft.com/office/drawing/2014/main" val="3537667504"/>
                    </a:ext>
                  </a:extLst>
                </a:gridCol>
                <a:gridCol w="208280">
                  <a:extLst>
                    <a:ext uri="{9D8B030D-6E8A-4147-A177-3AD203B41FA5}">
                      <a16:colId xmlns:a16="http://schemas.microsoft.com/office/drawing/2014/main" val="2081653245"/>
                    </a:ext>
                  </a:extLst>
                </a:gridCol>
                <a:gridCol w="208280">
                  <a:extLst>
                    <a:ext uri="{9D8B030D-6E8A-4147-A177-3AD203B41FA5}">
                      <a16:colId xmlns:a16="http://schemas.microsoft.com/office/drawing/2014/main" val="4262254401"/>
                    </a:ext>
                  </a:extLst>
                </a:gridCol>
              </a:tblGrid>
              <a:tr h="370840">
                <a:tc>
                  <a:txBody>
                    <a:bodyPr/>
                    <a:lstStyle/>
                    <a:p>
                      <a:r>
                        <a:rPr lang="en-US" sz="1200" b="0" dirty="0" smtClean="0">
                          <a:solidFill>
                            <a:schemeClr val="tx1"/>
                          </a:solidFill>
                        </a:rPr>
                        <a:t>63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24</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23</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32</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275771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pattFill prst="wdUpDiag">
                      <a:fgClr>
                        <a:schemeClr val="accent1">
                          <a:tint val="40000"/>
                        </a:schemeClr>
                      </a:fgClr>
                      <a:bgClr>
                        <a:schemeClr val="bg1"/>
                      </a:bgClr>
                    </a:patt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481684"/>
                  </a:ext>
                </a:extLst>
              </a:tr>
            </a:tbl>
          </a:graphicData>
        </a:graphic>
      </p:graphicFrame>
      <mc:AlternateContent xmlns:mc="http://schemas.openxmlformats.org/markup-compatibility/2006">
        <mc:Choice xmlns:a14="http://schemas.microsoft.com/office/drawing/2010/main" Requires="a14">
          <p:sp>
            <p:nvSpPr>
              <p:cNvPr id="6" name="TextBox 5"/>
              <p:cNvSpPr txBox="1"/>
              <p:nvPr/>
            </p:nvSpPr>
            <p:spPr>
              <a:xfrm>
                <a:off x="457200" y="1460525"/>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m:t>
                      </m:r>
                    </m:oMath>
                  </m:oMathPara>
                </a14:m>
                <a:endParaRPr lang="en-US" sz="2800" dirty="0"/>
              </a:p>
            </p:txBody>
          </p:sp>
        </mc:Choice>
        <mc:Fallback>
          <p:sp>
            <p:nvSpPr>
              <p:cNvPr id="6" name="TextBox 5"/>
              <p:cNvSpPr txBox="1">
                <a:spLocks noRot="1" noChangeAspect="1" noMove="1" noResize="1" noEditPoints="1" noAdjustHandles="1" noChangeArrowheads="1" noChangeShapeType="1" noTextEdit="1"/>
              </p:cNvSpPr>
              <p:nvPr/>
            </p:nvSpPr>
            <p:spPr>
              <a:xfrm>
                <a:off x="457200" y="1460525"/>
                <a:ext cx="81642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p:cNvSpPr txBox="1"/>
              <p:nvPr/>
            </p:nvSpPr>
            <p:spPr>
              <a:xfrm>
                <a:off x="224257" y="2537385"/>
                <a:ext cx="1193618" cy="523220"/>
              </a:xfrm>
              <a:prstGeom prst="rect">
                <a:avLst/>
              </a:prstGeom>
              <a:noFill/>
            </p:spPr>
            <p:txBody>
              <a:bodyPr wrap="square" rtlCol="0">
                <a:spAutoFit/>
              </a:bodyPr>
              <a:lstStyle/>
              <a:p>
                <a:pPr algn="ctr"/>
                <a:r>
                  <a:rPr lang="en-US" sz="2800" dirty="0" smtClean="0"/>
                  <a:t>×   </a:t>
                </a:r>
                <a14:m>
                  <m:oMath xmlns:m="http://schemas.openxmlformats.org/officeDocument/2006/math">
                    <m:r>
                      <a:rPr lang="en-US" sz="2800" b="0" i="1" smtClean="0">
                        <a:latin typeface="Cambria Math" panose="02040503050406030204" pitchFamily="18" charset="0"/>
                      </a:rPr>
                      <m:t>𝐹</m:t>
                    </m:r>
                  </m:oMath>
                </a14:m>
                <a:endParaRPr lang="en-US" sz="2800" dirty="0"/>
              </a:p>
            </p:txBody>
          </p:sp>
        </mc:Choice>
        <mc:Fallback>
          <p:sp>
            <p:nvSpPr>
              <p:cNvPr id="7" name="TextBox 6"/>
              <p:cNvSpPr txBox="1">
                <a:spLocks noRot="1" noChangeAspect="1" noMove="1" noResize="1" noEditPoints="1" noAdjustHandles="1" noChangeArrowheads="1" noChangeShapeType="1" noTextEdit="1"/>
              </p:cNvSpPr>
              <p:nvPr/>
            </p:nvSpPr>
            <p:spPr>
              <a:xfrm>
                <a:off x="224257" y="2537385"/>
                <a:ext cx="1193618" cy="523220"/>
              </a:xfrm>
              <a:prstGeom prst="rect">
                <a:avLst/>
              </a:prstGeom>
              <a:blipFill>
                <a:blip r:embed="rId4"/>
                <a:stretch>
                  <a:fillRect t="-10465" b="-3255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p:cNvSpPr txBox="1"/>
              <p:nvPr/>
            </p:nvSpPr>
            <p:spPr>
              <a:xfrm>
                <a:off x="457199" y="3853263"/>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𝐹</m:t>
                      </m:r>
                      <m:r>
                        <a:rPr lang="en-US" sz="2800" b="0" i="1" dirty="0" smtClean="0">
                          <a:latin typeface="Cambria Math" panose="02040503050406030204" pitchFamily="18" charset="0"/>
                        </a:rPr>
                        <m:t>𝑥</m:t>
                      </m:r>
                    </m:oMath>
                  </m:oMathPara>
                </a14:m>
                <a:endParaRPr lang="en-US" sz="2800" dirty="0"/>
              </a:p>
            </p:txBody>
          </p:sp>
        </mc:Choice>
        <mc:Fallback>
          <p:sp>
            <p:nvSpPr>
              <p:cNvPr id="8" name="TextBox 7"/>
              <p:cNvSpPr txBox="1">
                <a:spLocks noRot="1" noChangeAspect="1" noMove="1" noResize="1" noEditPoints="1" noAdjustHandles="1" noChangeArrowheads="1" noChangeShapeType="1" noTextEdit="1"/>
              </p:cNvSpPr>
              <p:nvPr/>
            </p:nvSpPr>
            <p:spPr>
              <a:xfrm>
                <a:off x="457199" y="3853263"/>
                <a:ext cx="816429" cy="523220"/>
              </a:xfrm>
              <a:prstGeom prst="rect">
                <a:avLst/>
              </a:prstGeom>
              <a:blipFill>
                <a:blip r:embed="rId5"/>
                <a:stretch>
                  <a:fillRect/>
                </a:stretch>
              </a:blipFill>
            </p:spPr>
            <p:txBody>
              <a:bodyPr/>
              <a:lstStyle/>
              <a:p>
                <a:r>
                  <a:rPr lang="en-US">
                    <a:noFill/>
                  </a:rPr>
                  <a:t> </a:t>
                </a:r>
              </a:p>
            </p:txBody>
          </p:sp>
        </mc:Fallback>
      </mc:AlternateContent>
      <p:sp>
        <p:nvSpPr>
          <p:cNvPr id="9" name="Oval 8"/>
          <p:cNvSpPr/>
          <p:nvPr/>
        </p:nvSpPr>
        <p:spPr>
          <a:xfrm>
            <a:off x="6481556" y="1909983"/>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152520" y="4245505"/>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p:cNvCxnSpPr/>
          <p:nvPr/>
        </p:nvCxnSpPr>
        <p:spPr>
          <a:xfrm>
            <a:off x="261257" y="3038012"/>
            <a:ext cx="1126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1273628" y="5278109"/>
            <a:ext cx="6664960" cy="1200329"/>
          </a:xfrm>
          <a:prstGeom prst="rect">
            <a:avLst/>
          </a:prstGeom>
          <a:noFill/>
        </p:spPr>
        <p:txBody>
          <a:bodyPr wrap="square" rtlCol="0">
            <a:spAutoFit/>
          </a:bodyPr>
          <a:lstStyle/>
          <a:p>
            <a:pPr>
              <a:tabLst>
                <a:tab pos="865188" algn="l"/>
                <a:tab pos="2400300" algn="l"/>
              </a:tabLst>
            </a:pPr>
            <a:r>
              <a:rPr lang="en-US" dirty="0" smtClean="0">
                <a:latin typeface="Consolas" panose="020B0609020204030204" pitchFamily="49" charset="0"/>
              </a:rPr>
              <a:t>LDR	R0,x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x </a:t>
            </a:r>
            <a:r>
              <a:rPr lang="en-US" dirty="0" smtClean="0">
                <a:latin typeface="Consolas" panose="020B0609020204030204" pitchFamily="49" charset="0"/>
                <a:sym typeface="Wingdings" panose="05000000000000000000" pitchFamily="2" charset="2"/>
              </a:rPr>
              <a:t>    (Q16.16)</a:t>
            </a:r>
            <a:endParaRPr lang="en-US" dirty="0" smtClean="0">
              <a:latin typeface="Consolas" panose="020B0609020204030204" pitchFamily="49" charset="0"/>
            </a:endParaRPr>
          </a:p>
          <a:p>
            <a:pPr>
              <a:tabLst>
                <a:tab pos="865188" algn="l"/>
                <a:tab pos="2400300" algn="l"/>
              </a:tabLst>
            </a:pPr>
            <a:r>
              <a:rPr lang="en-US" dirty="0" smtClean="0">
                <a:latin typeface="Consolas" panose="020B0609020204030204" pitchFamily="49" charset="0"/>
              </a:rPr>
              <a:t>LDR	</a:t>
            </a:r>
            <a:r>
              <a:rPr lang="en-US" dirty="0" smtClean="0">
                <a:latin typeface="Consolas" panose="020B0609020204030204" pitchFamily="49" charset="0"/>
              </a:rPr>
              <a:t>R1,F</a:t>
            </a:r>
            <a:r>
              <a:rPr lang="en-US" dirty="0" smtClean="0">
                <a:latin typeface="Consolas" panose="020B0609020204030204" pitchFamily="49" charset="0"/>
              </a:rPr>
              <a:t>	</a:t>
            </a:r>
            <a:r>
              <a:rPr lang="en-US" dirty="0" smtClean="0">
                <a:latin typeface="Consolas" panose="020B0609020204030204" pitchFamily="49" charset="0"/>
              </a:rPr>
              <a:t>// </a:t>
            </a:r>
            <a:r>
              <a:rPr lang="en-US" dirty="0" smtClean="0">
                <a:latin typeface="Consolas" panose="020B0609020204030204" pitchFamily="49" charset="0"/>
              </a:rPr>
              <a:t>R1 </a:t>
            </a:r>
            <a:r>
              <a:rPr lang="en-US" dirty="0" smtClean="0">
                <a:latin typeface="Consolas" panose="020B0609020204030204" pitchFamily="49" charset="0"/>
                <a:sym typeface="Wingdings" panose="05000000000000000000" pitchFamily="2" charset="2"/>
              </a:rPr>
              <a:t> </a:t>
            </a:r>
            <a:r>
              <a:rPr lang="en-US" dirty="0" smtClean="0">
                <a:latin typeface="Consolas" panose="020B0609020204030204" pitchFamily="49" charset="0"/>
                <a:sym typeface="Wingdings" panose="05000000000000000000" pitchFamily="2" charset="2"/>
              </a:rPr>
              <a:t>F     (Q0.32)</a:t>
            </a:r>
            <a:endParaRPr lang="en-US" dirty="0" smtClean="0">
              <a:latin typeface="Consolas" panose="020B0609020204030204" pitchFamily="49" charset="0"/>
            </a:endParaRPr>
          </a:p>
          <a:p>
            <a:pPr>
              <a:tabLst>
                <a:tab pos="865188" algn="l"/>
                <a:tab pos="2400300" algn="l"/>
              </a:tabLst>
            </a:pPr>
            <a:r>
              <a:rPr lang="en-US" dirty="0" smtClean="0">
                <a:latin typeface="Consolas" panose="020B0609020204030204" pitchFamily="49" charset="0"/>
              </a:rPr>
              <a:t>SMULL	R0,R1,R0,R1	// R1.R0 </a:t>
            </a:r>
            <a:r>
              <a:rPr lang="en-US" dirty="0" smtClean="0">
                <a:latin typeface="Consolas" panose="020B0609020204030204" pitchFamily="49" charset="0"/>
                <a:sym typeface="Wingdings" panose="05000000000000000000" pitchFamily="2" charset="2"/>
              </a:rPr>
              <a:t> </a:t>
            </a:r>
            <a:r>
              <a:rPr lang="en-US" dirty="0" err="1">
                <a:latin typeface="Consolas" panose="020B0609020204030204" pitchFamily="49" charset="0"/>
                <a:sym typeface="Wingdings" panose="05000000000000000000" pitchFamily="2" charset="2"/>
              </a:rPr>
              <a:t>F</a:t>
            </a:r>
            <a:r>
              <a:rPr lang="en-US" dirty="0" err="1" smtClean="0">
                <a:latin typeface="Consolas" panose="020B0609020204030204" pitchFamily="49" charset="0"/>
                <a:sym typeface="Wingdings" panose="05000000000000000000" pitchFamily="2" charset="2"/>
              </a:rPr>
              <a:t>x</a:t>
            </a:r>
            <a:r>
              <a:rPr lang="en-US" dirty="0" smtClean="0">
                <a:latin typeface="Consolas" panose="020B0609020204030204" pitchFamily="49" charset="0"/>
                <a:sym typeface="Wingdings" panose="05000000000000000000" pitchFamily="2" charset="2"/>
              </a:rPr>
              <a:t> (Q16.48)</a:t>
            </a:r>
            <a:endParaRPr lang="en-US" dirty="0" smtClean="0">
              <a:latin typeface="Consolas" panose="020B0609020204030204" pitchFamily="49" charset="0"/>
            </a:endParaRPr>
          </a:p>
          <a:p>
            <a:pPr>
              <a:tabLst>
                <a:tab pos="865188" algn="l"/>
                <a:tab pos="2400300" algn="l"/>
              </a:tabLst>
            </a:pPr>
            <a:r>
              <a:rPr lang="en-US" dirty="0" smtClean="0">
                <a:latin typeface="Consolas" panose="020B0609020204030204" pitchFamily="49" charset="0"/>
              </a:rPr>
              <a:t>STR</a:t>
            </a:r>
            <a:r>
              <a:rPr lang="en-US" dirty="0" smtClean="0">
                <a:latin typeface="Consolas" panose="020B0609020204030204" pitchFamily="49" charset="0"/>
              </a:rPr>
              <a:t>	</a:t>
            </a:r>
            <a:r>
              <a:rPr lang="en-US" dirty="0" smtClean="0">
                <a:latin typeface="Consolas" panose="020B0609020204030204" pitchFamily="49" charset="0"/>
              </a:rPr>
              <a:t>R1,y</a:t>
            </a:r>
            <a:r>
              <a:rPr lang="en-US" dirty="0" smtClean="0">
                <a:latin typeface="Consolas" panose="020B0609020204030204" pitchFamily="49" charset="0"/>
              </a:rPr>
              <a:t>	</a:t>
            </a:r>
            <a:r>
              <a:rPr lang="en-US" dirty="0" smtClean="0">
                <a:latin typeface="Consolas" panose="020B0609020204030204" pitchFamily="49" charset="0"/>
              </a:rPr>
              <a:t>// </a:t>
            </a:r>
            <a:r>
              <a:rPr lang="en-US" dirty="0" smtClean="0">
                <a:latin typeface="Consolas" panose="020B0609020204030204" pitchFamily="49" charset="0"/>
              </a:rPr>
              <a:t>R0 </a:t>
            </a:r>
            <a:r>
              <a:rPr lang="en-US" dirty="0" smtClean="0">
                <a:latin typeface="Consolas" panose="020B0609020204030204" pitchFamily="49" charset="0"/>
                <a:sym typeface="Wingdings" panose="05000000000000000000" pitchFamily="2" charset="2"/>
              </a:rPr>
              <a:t> y </a:t>
            </a:r>
            <a:r>
              <a:rPr lang="en-US" dirty="0" smtClean="0">
                <a:latin typeface="Consolas" panose="020B0609020204030204" pitchFamily="49" charset="0"/>
                <a:sym typeface="Wingdings" panose="05000000000000000000" pitchFamily="2" charset="2"/>
              </a:rPr>
              <a:t>    (Q16.16)</a:t>
            </a:r>
            <a:endParaRPr lang="en-US" dirty="0">
              <a:latin typeface="Consolas" panose="020B0609020204030204" pitchFamily="49" charset="0"/>
            </a:endParaRPr>
          </a:p>
        </p:txBody>
      </p:sp>
      <p:sp>
        <p:nvSpPr>
          <p:cNvPr id="15" name="Down Arrow 14"/>
          <p:cNvSpPr/>
          <p:nvPr/>
        </p:nvSpPr>
        <p:spPr>
          <a:xfrm>
            <a:off x="865413" y="3339186"/>
            <a:ext cx="323307" cy="514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4646711" y="3068366"/>
            <a:ext cx="3831613"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Q0.32 fraction F </a:t>
            </a:r>
            <a:r>
              <a:rPr lang="en-US" i="1" dirty="0" smtClean="0">
                <a:solidFill>
                  <a:srgbClr val="002060"/>
                </a:solidFill>
                <a:latin typeface="Times New Roman" panose="02020603050405020304" pitchFamily="18" charset="0"/>
                <a:cs typeface="Times New Roman" panose="02020603050405020304" pitchFamily="18" charset="0"/>
              </a:rPr>
              <a:t>has </a:t>
            </a:r>
            <a:r>
              <a:rPr lang="en-US" i="1" dirty="0" smtClean="0">
                <a:solidFill>
                  <a:srgbClr val="002060"/>
                </a:solidFill>
                <a:latin typeface="Times New Roman" panose="02020603050405020304" pitchFamily="18" charset="0"/>
                <a:cs typeface="Times New Roman" panose="02020603050405020304" pitchFamily="18" charset="0"/>
              </a:rPr>
              <a:t>32 </a:t>
            </a:r>
            <a:r>
              <a:rPr lang="en-US" i="1" dirty="0" smtClean="0">
                <a:solidFill>
                  <a:srgbClr val="002060"/>
                </a:solidFill>
                <a:latin typeface="Times New Roman" panose="02020603050405020304" pitchFamily="18" charset="0"/>
                <a:cs typeface="Times New Roman" panose="02020603050405020304" pitchFamily="18" charset="0"/>
              </a:rPr>
              <a:t>fractional 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2069817" y="4297833"/>
            <a:ext cx="5570594" cy="646331"/>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The </a:t>
            </a:r>
            <a:r>
              <a:rPr lang="en-US" i="1" dirty="0" smtClean="0">
                <a:solidFill>
                  <a:srgbClr val="002060"/>
                </a:solidFill>
                <a:latin typeface="Times New Roman" panose="02020603050405020304" pitchFamily="18" charset="0"/>
                <a:cs typeface="Times New Roman" panose="02020603050405020304" pitchFamily="18" charset="0"/>
              </a:rPr>
              <a:t>64-bit product will have </a:t>
            </a:r>
            <a:r>
              <a:rPr lang="en-US" i="1" dirty="0" smtClean="0">
                <a:solidFill>
                  <a:srgbClr val="002060"/>
                </a:solidFill>
                <a:latin typeface="Times New Roman" panose="02020603050405020304" pitchFamily="18" charset="0"/>
                <a:cs typeface="Times New Roman" panose="02020603050405020304" pitchFamily="18" charset="0"/>
              </a:rPr>
              <a:t>48 </a:t>
            </a:r>
            <a:r>
              <a:rPr lang="en-US" i="1" dirty="0" smtClean="0">
                <a:solidFill>
                  <a:srgbClr val="002060"/>
                </a:solidFill>
                <a:latin typeface="Times New Roman" panose="02020603050405020304" pitchFamily="18" charset="0"/>
                <a:cs typeface="Times New Roman" panose="02020603050405020304" pitchFamily="18" charset="0"/>
              </a:rPr>
              <a:t>fractional bits (</a:t>
            </a:r>
            <a:r>
              <a:rPr lang="en-US" i="1" dirty="0" smtClean="0">
                <a:solidFill>
                  <a:srgbClr val="002060"/>
                </a:solidFill>
                <a:latin typeface="Times New Roman" panose="02020603050405020304" pitchFamily="18" charset="0"/>
                <a:cs typeface="Times New Roman" panose="02020603050405020304" pitchFamily="18" charset="0"/>
              </a:rPr>
              <a:t>Q16.48)</a:t>
            </a:r>
            <a:br>
              <a:rPr lang="en-US" i="1" dirty="0" smtClean="0">
                <a:solidFill>
                  <a:srgbClr val="002060"/>
                </a:solidFill>
                <a:latin typeface="Times New Roman" panose="02020603050405020304" pitchFamily="18" charset="0"/>
                <a:cs typeface="Times New Roman" panose="02020603050405020304" pitchFamily="18" charset="0"/>
              </a:rPr>
            </a:br>
            <a:r>
              <a:rPr lang="en-US" i="1" dirty="0" smtClean="0">
                <a:solidFill>
                  <a:srgbClr val="002060"/>
                </a:solidFill>
                <a:latin typeface="Times New Roman" panose="02020603050405020304" pitchFamily="18" charset="0"/>
                <a:cs typeface="Times New Roman" panose="02020603050405020304" pitchFamily="18" charset="0"/>
                <a:sym typeface="Wingdings" panose="05000000000000000000" pitchFamily="2" charset="2"/>
              </a:rPr>
              <a:t> Use most-significant half of product</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0" name="Oval 9"/>
          <p:cNvSpPr/>
          <p:nvPr/>
        </p:nvSpPr>
        <p:spPr>
          <a:xfrm>
            <a:off x="4814633" y="3007539"/>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p:cNvCxnSpPr/>
          <p:nvPr/>
        </p:nvCxnSpPr>
        <p:spPr>
          <a:xfrm>
            <a:off x="7821385" y="5205104"/>
            <a:ext cx="0" cy="1200329"/>
          </a:xfrm>
          <a:prstGeom prst="straightConnector1">
            <a:avLst/>
          </a:prstGeom>
          <a:ln w="25400">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6955971" y="5475660"/>
            <a:ext cx="1730829" cy="646331"/>
          </a:xfrm>
          <a:prstGeom prst="rect">
            <a:avLst/>
          </a:prstGeom>
          <a:solidFill>
            <a:schemeClr val="bg1"/>
          </a:solidFill>
        </p:spPr>
        <p:txBody>
          <a:bodyPr wrap="square" rtlCol="0">
            <a:spAutoFit/>
          </a:bodyPr>
          <a:lstStyle/>
          <a:p>
            <a:pPr algn="ctr"/>
            <a:r>
              <a:rPr lang="en-US" dirty="0"/>
              <a:t>4</a:t>
            </a:r>
            <a:r>
              <a:rPr lang="en-US" dirty="0" smtClean="0"/>
              <a:t> instructions, </a:t>
            </a:r>
          </a:p>
          <a:p>
            <a:pPr algn="ctr"/>
            <a:r>
              <a:rPr lang="en-US" dirty="0"/>
              <a:t>4</a:t>
            </a:r>
            <a:r>
              <a:rPr lang="en-US" dirty="0" smtClean="0"/>
              <a:t> clock cycles</a:t>
            </a:r>
            <a:endParaRPr lang="en-US" dirty="0"/>
          </a:p>
        </p:txBody>
      </p:sp>
    </p:spTree>
    <p:extLst>
      <p:ext uri="{BB962C8B-B14F-4D97-AF65-F5344CB8AC3E}">
        <p14:creationId xmlns:p14="http://schemas.microsoft.com/office/powerpoint/2010/main" val="2569778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Constant Multiples of a Q16</a:t>
            </a:r>
            <a:endParaRPr lang="en-US" dirty="0"/>
          </a:p>
        </p:txBody>
      </p:sp>
      <p:sp>
        <p:nvSpPr>
          <p:cNvPr id="21" name="TextBox 20"/>
          <p:cNvSpPr txBox="1"/>
          <p:nvPr/>
        </p:nvSpPr>
        <p:spPr>
          <a:xfrm>
            <a:off x="1366982" y="2651417"/>
            <a:ext cx="6991927" cy="1015663"/>
          </a:xfrm>
          <a:prstGeom prst="rect">
            <a:avLst/>
          </a:prstGeom>
          <a:noFill/>
        </p:spPr>
        <p:txBody>
          <a:bodyPr wrap="square" rtlCol="0">
            <a:spAutoFit/>
          </a:bodyPr>
          <a:lstStyle/>
          <a:p>
            <a:pPr>
              <a:tabLst>
                <a:tab pos="857250" algn="l"/>
                <a:tab pos="2971800" algn="l"/>
              </a:tabLst>
            </a:pPr>
            <a:r>
              <a:rPr lang="en-US" sz="2000" dirty="0" smtClean="0">
                <a:latin typeface="Consolas" panose="020B0609020204030204" pitchFamily="49" charset="0"/>
              </a:rPr>
              <a:t>LDR	R0,x	// R0 </a:t>
            </a:r>
            <a:r>
              <a:rPr lang="en-US" sz="2000" dirty="0" smtClean="0">
                <a:latin typeface="Consolas" panose="020B0609020204030204" pitchFamily="49" charset="0"/>
                <a:sym typeface="Wingdings" panose="05000000000000000000" pitchFamily="2" charset="2"/>
              </a:rPr>
              <a:t> </a:t>
            </a:r>
            <a:r>
              <a:rPr lang="en-US" sz="2000" dirty="0" smtClean="0">
                <a:latin typeface="Consolas" panose="020B0609020204030204" pitchFamily="49" charset="0"/>
                <a:sym typeface="Wingdings" panose="05000000000000000000" pitchFamily="2" charset="2"/>
              </a:rPr>
              <a:t>x </a:t>
            </a:r>
            <a:r>
              <a:rPr lang="en-US" sz="2000" dirty="0" smtClean="0">
                <a:latin typeface="Consolas" panose="020B0609020204030204" pitchFamily="49" charset="0"/>
                <a:sym typeface="Wingdings" panose="05000000000000000000" pitchFamily="2" charset="2"/>
              </a:rPr>
              <a:t>(in Q16 format)</a:t>
            </a:r>
            <a:endParaRPr lang="en-US" sz="2000" dirty="0" smtClean="0">
              <a:latin typeface="Consolas" panose="020B0609020204030204" pitchFamily="49" charset="0"/>
            </a:endParaRPr>
          </a:p>
          <a:p>
            <a:pPr>
              <a:tabLst>
                <a:tab pos="857250" algn="l"/>
                <a:tab pos="2971800" algn="l"/>
              </a:tabLst>
            </a:pPr>
            <a:r>
              <a:rPr lang="en-US" sz="2000" dirty="0" smtClean="0">
                <a:latin typeface="Consolas" panose="020B0609020204030204" pitchFamily="49" charset="0"/>
              </a:rPr>
              <a:t>RSB	R0,R0,R0,LSL 3	// R0 </a:t>
            </a:r>
            <a:r>
              <a:rPr lang="en-US" sz="2000" dirty="0" smtClean="0">
                <a:latin typeface="Consolas" panose="020B0609020204030204" pitchFamily="49" charset="0"/>
                <a:sym typeface="Wingdings" panose="05000000000000000000" pitchFamily="2" charset="2"/>
              </a:rPr>
              <a:t> 8x – 1x = 7x</a:t>
            </a:r>
            <a:endParaRPr lang="en-US" sz="2000" dirty="0" smtClean="0">
              <a:latin typeface="Consolas" panose="020B0609020204030204" pitchFamily="49" charset="0"/>
            </a:endParaRPr>
          </a:p>
          <a:p>
            <a:pPr>
              <a:tabLst>
                <a:tab pos="857250" algn="l"/>
                <a:tab pos="2971800" algn="l"/>
              </a:tabLst>
            </a:pPr>
            <a:r>
              <a:rPr lang="en-US" sz="2000" dirty="0" smtClean="0">
                <a:latin typeface="Consolas" panose="020B0609020204030204" pitchFamily="49" charset="0"/>
              </a:rPr>
              <a:t>STR	R0,y	</a:t>
            </a:r>
            <a:r>
              <a:rPr lang="en-US" sz="2000" dirty="0">
                <a:latin typeface="Consolas" panose="020B0609020204030204" pitchFamily="49" charset="0"/>
              </a:rPr>
              <a:t>// </a:t>
            </a:r>
            <a:r>
              <a:rPr lang="en-US" sz="2000" dirty="0" smtClean="0">
                <a:latin typeface="Consolas" panose="020B0609020204030204" pitchFamily="49" charset="0"/>
              </a:rPr>
              <a:t>R0 </a:t>
            </a:r>
            <a:r>
              <a:rPr lang="en-US" sz="2000" dirty="0" smtClean="0">
                <a:latin typeface="Consolas" panose="020B0609020204030204" pitchFamily="49" charset="0"/>
                <a:sym typeface="Wingdings" panose="05000000000000000000" pitchFamily="2" charset="2"/>
              </a:rPr>
              <a:t> y (in </a:t>
            </a:r>
            <a:r>
              <a:rPr lang="en-US" sz="2000" dirty="0">
                <a:latin typeface="Consolas" panose="020B0609020204030204" pitchFamily="49" charset="0"/>
                <a:sym typeface="Wingdings" panose="05000000000000000000" pitchFamily="2" charset="2"/>
              </a:rPr>
              <a:t>Q16 format</a:t>
            </a:r>
            <a:r>
              <a:rPr lang="en-US" sz="2000" dirty="0" smtClean="0">
                <a:latin typeface="Consolas" panose="020B0609020204030204" pitchFamily="49" charset="0"/>
                <a:sym typeface="Wingdings" panose="05000000000000000000" pitchFamily="2" charset="2"/>
              </a:rPr>
              <a:t>)</a:t>
            </a:r>
            <a:endParaRPr lang="en-US" sz="2000" dirty="0">
              <a:latin typeface="Consolas" panose="020B0609020204030204" pitchFamily="49" charset="0"/>
            </a:endParaRPr>
          </a:p>
        </p:txBody>
      </p:sp>
      <p:graphicFrame>
        <p:nvGraphicFramePr>
          <p:cNvPr id="24" name="Table 23"/>
          <p:cNvGraphicFramePr>
            <a:graphicFrameLocks noGrp="1"/>
          </p:cNvGraphicFramePr>
          <p:nvPr>
            <p:extLst>
              <p:ext uri="{D42A27DB-BD31-4B8C-83A1-F6EECF244321}">
                <p14:modId xmlns:p14="http://schemas.microsoft.com/office/powerpoint/2010/main" val="1102492798"/>
              </p:ext>
            </p:extLst>
          </p:nvPr>
        </p:nvGraphicFramePr>
        <p:xfrm>
          <a:off x="1605915" y="4138930"/>
          <a:ext cx="5932170" cy="1828800"/>
        </p:xfrm>
        <a:graphic>
          <a:graphicData uri="http://schemas.openxmlformats.org/drawingml/2006/table">
            <a:tbl>
              <a:tblPr firstRow="1" bandRow="1">
                <a:tableStyleId>{5940675A-B579-460E-94D1-54222C63F5DA}</a:tableStyleId>
              </a:tblPr>
              <a:tblGrid>
                <a:gridCol w="1952954">
                  <a:extLst>
                    <a:ext uri="{9D8B030D-6E8A-4147-A177-3AD203B41FA5}">
                      <a16:colId xmlns:a16="http://schemas.microsoft.com/office/drawing/2014/main" val="138503699"/>
                    </a:ext>
                  </a:extLst>
                </a:gridCol>
                <a:gridCol w="1989608">
                  <a:extLst>
                    <a:ext uri="{9D8B030D-6E8A-4147-A177-3AD203B41FA5}">
                      <a16:colId xmlns:a16="http://schemas.microsoft.com/office/drawing/2014/main" val="2494716984"/>
                    </a:ext>
                  </a:extLst>
                </a:gridCol>
                <a:gridCol w="1989608">
                  <a:extLst>
                    <a:ext uri="{9D8B030D-6E8A-4147-A177-3AD203B41FA5}">
                      <a16:colId xmlns:a16="http://schemas.microsoft.com/office/drawing/2014/main" val="605957813"/>
                    </a:ext>
                  </a:extLst>
                </a:gridCol>
              </a:tblGrid>
              <a:tr h="370840">
                <a:tc>
                  <a:txBody>
                    <a:bodyPr/>
                    <a:lstStyle/>
                    <a:p>
                      <a:r>
                        <a:rPr lang="en-US" sz="2400" dirty="0" smtClean="0">
                          <a:solidFill>
                            <a:schemeClr val="bg1"/>
                          </a:solidFill>
                        </a:rPr>
                        <a:t>Calculation</a:t>
                      </a:r>
                      <a:endParaRPr lang="en-US" sz="2400" dirty="0">
                        <a:solidFill>
                          <a:schemeClr val="bg1"/>
                        </a:solidFill>
                      </a:endParaRPr>
                    </a:p>
                  </a:txBody>
                  <a:tcPr>
                    <a:solidFill>
                      <a:schemeClr val="tx1"/>
                    </a:solidFill>
                  </a:tcPr>
                </a:tc>
                <a:tc>
                  <a:txBody>
                    <a:bodyPr/>
                    <a:lstStyle/>
                    <a:p>
                      <a:pPr algn="ctr"/>
                      <a:r>
                        <a:rPr lang="en-US" sz="2400" dirty="0" smtClean="0">
                          <a:solidFill>
                            <a:schemeClr val="bg1"/>
                          </a:solidFill>
                        </a:rPr>
                        <a:t>As Integer</a:t>
                      </a:r>
                      <a:endParaRPr lang="en-US" sz="2400" dirty="0">
                        <a:solidFill>
                          <a:schemeClr val="bg1"/>
                        </a:solidFill>
                      </a:endParaRPr>
                    </a:p>
                  </a:txBody>
                  <a:tcPr>
                    <a:solidFill>
                      <a:schemeClr val="tx1"/>
                    </a:solidFill>
                  </a:tcPr>
                </a:tc>
                <a:tc>
                  <a:txBody>
                    <a:bodyPr/>
                    <a:lstStyle/>
                    <a:p>
                      <a:pPr algn="ctr"/>
                      <a:r>
                        <a:rPr lang="en-US" sz="2400" dirty="0" smtClean="0">
                          <a:solidFill>
                            <a:schemeClr val="bg1"/>
                          </a:solidFill>
                        </a:rPr>
                        <a:t>Q16</a:t>
                      </a:r>
                      <a:endParaRPr lang="en-US" sz="2400" dirty="0">
                        <a:solidFill>
                          <a:schemeClr val="bg1"/>
                        </a:solidFill>
                      </a:endParaRPr>
                    </a:p>
                  </a:txBody>
                  <a:tcPr>
                    <a:solidFill>
                      <a:schemeClr val="tx1"/>
                    </a:solidFill>
                  </a:tcPr>
                </a:tc>
                <a:extLst>
                  <a:ext uri="{0D108BD9-81ED-4DB2-BD59-A6C34878D82A}">
                    <a16:rowId xmlns:a16="http://schemas.microsoft.com/office/drawing/2014/main" val="3714785480"/>
                  </a:ext>
                </a:extLst>
              </a:tr>
              <a:tr h="370840">
                <a:tc>
                  <a:txBody>
                    <a:bodyPr/>
                    <a:lstStyle/>
                    <a:p>
                      <a:r>
                        <a:rPr lang="en-US" sz="2400" dirty="0" smtClean="0"/>
                        <a:t>R0</a:t>
                      </a:r>
                      <a:endParaRPr lang="en-US" sz="2400" dirty="0"/>
                    </a:p>
                  </a:txBody>
                  <a:tcPr/>
                </a:tc>
                <a:tc>
                  <a:txBody>
                    <a:bodyPr/>
                    <a:lstStyle/>
                    <a:p>
                      <a:pPr algn="ctr"/>
                      <a:r>
                        <a:rPr lang="en-US" sz="2400" dirty="0" smtClean="0"/>
                        <a:t>245,760</a:t>
                      </a:r>
                      <a:endParaRPr lang="en-US" sz="2400" dirty="0"/>
                    </a:p>
                  </a:txBody>
                  <a:tcPr/>
                </a:tc>
                <a:tc>
                  <a:txBody>
                    <a:bodyPr/>
                    <a:lstStyle/>
                    <a:p>
                      <a:pPr algn="ctr"/>
                      <a:r>
                        <a:rPr lang="en-US" sz="2400" dirty="0" smtClean="0"/>
                        <a:t>+3.75</a:t>
                      </a:r>
                      <a:endParaRPr lang="en-US" sz="2400" dirty="0"/>
                    </a:p>
                  </a:txBody>
                  <a:tcPr/>
                </a:tc>
                <a:extLst>
                  <a:ext uri="{0D108BD9-81ED-4DB2-BD59-A6C34878D82A}">
                    <a16:rowId xmlns:a16="http://schemas.microsoft.com/office/drawing/2014/main" val="1879497344"/>
                  </a:ext>
                </a:extLst>
              </a:tr>
              <a:tr h="370840">
                <a:tc>
                  <a:txBody>
                    <a:bodyPr/>
                    <a:lstStyle/>
                    <a:p>
                      <a:r>
                        <a:rPr lang="en-US" sz="2400" dirty="0" smtClean="0"/>
                        <a:t>R0,LSL 3</a:t>
                      </a:r>
                      <a:endParaRPr lang="en-US" sz="2400" dirty="0"/>
                    </a:p>
                  </a:txBody>
                  <a:tcPr/>
                </a:tc>
                <a:tc>
                  <a:txBody>
                    <a:bodyPr/>
                    <a:lstStyle/>
                    <a:p>
                      <a:pPr algn="ctr"/>
                      <a:r>
                        <a:rPr lang="en-US" sz="2400" dirty="0" smtClean="0"/>
                        <a:t>1,966,080</a:t>
                      </a:r>
                      <a:endParaRPr lang="en-US" sz="2400" dirty="0"/>
                    </a:p>
                  </a:txBody>
                  <a:tcPr/>
                </a:tc>
                <a:tc>
                  <a:txBody>
                    <a:bodyPr/>
                    <a:lstStyle/>
                    <a:p>
                      <a:pPr algn="ctr"/>
                      <a:r>
                        <a:rPr lang="en-US" sz="2400" dirty="0" smtClean="0"/>
                        <a:t>+30.00</a:t>
                      </a:r>
                      <a:endParaRPr lang="en-US" sz="2400" dirty="0"/>
                    </a:p>
                  </a:txBody>
                  <a:tcPr/>
                </a:tc>
                <a:extLst>
                  <a:ext uri="{0D108BD9-81ED-4DB2-BD59-A6C34878D82A}">
                    <a16:rowId xmlns:a16="http://schemas.microsoft.com/office/drawing/2014/main" val="4179036707"/>
                  </a:ext>
                </a:extLst>
              </a:tr>
              <a:tr h="370840">
                <a:tc>
                  <a:txBody>
                    <a:bodyPr/>
                    <a:lstStyle/>
                    <a:p>
                      <a:r>
                        <a:rPr lang="en-US" sz="2400" dirty="0" smtClean="0"/>
                        <a:t>R0,LSL 3 – R0</a:t>
                      </a:r>
                      <a:endParaRPr lang="en-US" sz="2400" dirty="0"/>
                    </a:p>
                  </a:txBody>
                  <a:tcPr/>
                </a:tc>
                <a:tc>
                  <a:txBody>
                    <a:bodyPr/>
                    <a:lstStyle/>
                    <a:p>
                      <a:pPr algn="ctr"/>
                      <a:r>
                        <a:rPr lang="en-US" sz="2400" dirty="0" smtClean="0"/>
                        <a:t>1,720,320</a:t>
                      </a:r>
                      <a:endParaRPr lang="en-US" sz="2400" dirty="0"/>
                    </a:p>
                  </a:txBody>
                  <a:tcPr/>
                </a:tc>
                <a:tc>
                  <a:txBody>
                    <a:bodyPr/>
                    <a:lstStyle/>
                    <a:p>
                      <a:pPr algn="ctr"/>
                      <a:r>
                        <a:rPr lang="en-US" sz="2400" dirty="0" smtClean="0"/>
                        <a:t>+26.25</a:t>
                      </a:r>
                      <a:endParaRPr lang="en-US" sz="2400" dirty="0"/>
                    </a:p>
                  </a:txBody>
                  <a:tcPr/>
                </a:tc>
                <a:extLst>
                  <a:ext uri="{0D108BD9-81ED-4DB2-BD59-A6C34878D82A}">
                    <a16:rowId xmlns:a16="http://schemas.microsoft.com/office/drawing/2014/main" val="3084079370"/>
                  </a:ext>
                </a:extLst>
              </a:tr>
            </a:tbl>
          </a:graphicData>
        </a:graphic>
      </p:graphicFrame>
      <p:sp>
        <p:nvSpPr>
          <p:cNvPr id="25" name="TextBox 24"/>
          <p:cNvSpPr txBox="1"/>
          <p:nvPr/>
        </p:nvSpPr>
        <p:spPr>
          <a:xfrm>
            <a:off x="1366982" y="1533236"/>
            <a:ext cx="6908800" cy="646331"/>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dirty="0" smtClean="0"/>
              <a:t>The Q16 format is really data type int32_t, so we can create multiples of Q16 values the same way we create multiples of integer values.</a:t>
            </a:r>
            <a:endParaRPr lang="en-US" dirty="0"/>
          </a:p>
        </p:txBody>
      </p:sp>
    </p:spTree>
    <p:extLst>
      <p:ext uri="{BB962C8B-B14F-4D97-AF65-F5344CB8AC3E}">
        <p14:creationId xmlns:p14="http://schemas.microsoft.com/office/powerpoint/2010/main" val="34510582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Table 19"/>
          <p:cNvGraphicFramePr>
            <a:graphicFrameLocks noGrp="1"/>
          </p:cNvGraphicFramePr>
          <p:nvPr>
            <p:extLst>
              <p:ext uri="{D42A27DB-BD31-4B8C-83A1-F6EECF244321}">
                <p14:modId xmlns:p14="http://schemas.microsoft.com/office/powerpoint/2010/main" val="2674117203"/>
              </p:ext>
            </p:extLst>
          </p:nvPr>
        </p:nvGraphicFramePr>
        <p:xfrm>
          <a:off x="3609244" y="2541840"/>
          <a:ext cx="3333845" cy="8229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08371">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16">
                  <a:txBody>
                    <a:bodyPr/>
                    <a:lstStyle/>
                    <a:p>
                      <a:pPr algn="ct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2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645831122"/>
              </p:ext>
            </p:extLst>
          </p:nvPr>
        </p:nvGraphicFramePr>
        <p:xfrm>
          <a:off x="3609244" y="1389657"/>
          <a:ext cx="3333845" cy="79756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4188265253"/>
                    </a:ext>
                  </a:extLst>
                </a:gridCol>
                <a:gridCol w="208371">
                  <a:extLst>
                    <a:ext uri="{9D8B030D-6E8A-4147-A177-3AD203B41FA5}">
                      <a16:colId xmlns:a16="http://schemas.microsoft.com/office/drawing/2014/main" val="3974668292"/>
                    </a:ext>
                  </a:extLst>
                </a:gridCol>
                <a:gridCol w="208371">
                  <a:extLst>
                    <a:ext uri="{9D8B030D-6E8A-4147-A177-3AD203B41FA5}">
                      <a16:colId xmlns:a16="http://schemas.microsoft.com/office/drawing/2014/main" val="4288294052"/>
                    </a:ext>
                  </a:extLst>
                </a:gridCol>
                <a:gridCol w="208371">
                  <a:extLst>
                    <a:ext uri="{9D8B030D-6E8A-4147-A177-3AD203B41FA5}">
                      <a16:colId xmlns:a16="http://schemas.microsoft.com/office/drawing/2014/main" val="2672159145"/>
                    </a:ext>
                  </a:extLst>
                </a:gridCol>
                <a:gridCol w="208371">
                  <a:extLst>
                    <a:ext uri="{9D8B030D-6E8A-4147-A177-3AD203B41FA5}">
                      <a16:colId xmlns:a16="http://schemas.microsoft.com/office/drawing/2014/main" val="1213856586"/>
                    </a:ext>
                  </a:extLst>
                </a:gridCol>
                <a:gridCol w="208371">
                  <a:extLst>
                    <a:ext uri="{9D8B030D-6E8A-4147-A177-3AD203B41FA5}">
                      <a16:colId xmlns:a16="http://schemas.microsoft.com/office/drawing/2014/main" val="749418138"/>
                    </a:ext>
                  </a:extLst>
                </a:gridCol>
                <a:gridCol w="208371">
                  <a:extLst>
                    <a:ext uri="{9D8B030D-6E8A-4147-A177-3AD203B41FA5}">
                      <a16:colId xmlns:a16="http://schemas.microsoft.com/office/drawing/2014/main" val="496788701"/>
                    </a:ext>
                  </a:extLst>
                </a:gridCol>
                <a:gridCol w="208371">
                  <a:extLst>
                    <a:ext uri="{9D8B030D-6E8A-4147-A177-3AD203B41FA5}">
                      <a16:colId xmlns:a16="http://schemas.microsoft.com/office/drawing/2014/main" val="426603099"/>
                    </a:ext>
                  </a:extLst>
                </a:gridCol>
                <a:gridCol w="208371">
                  <a:extLst>
                    <a:ext uri="{9D8B030D-6E8A-4147-A177-3AD203B41FA5}">
                      <a16:colId xmlns:a16="http://schemas.microsoft.com/office/drawing/2014/main" val="750184819"/>
                    </a:ext>
                  </a:extLst>
                </a:gridCol>
                <a:gridCol w="208371">
                  <a:extLst>
                    <a:ext uri="{9D8B030D-6E8A-4147-A177-3AD203B41FA5}">
                      <a16:colId xmlns:a16="http://schemas.microsoft.com/office/drawing/2014/main" val="1275637348"/>
                    </a:ext>
                  </a:extLst>
                </a:gridCol>
                <a:gridCol w="208371">
                  <a:extLst>
                    <a:ext uri="{9D8B030D-6E8A-4147-A177-3AD203B41FA5}">
                      <a16:colId xmlns:a16="http://schemas.microsoft.com/office/drawing/2014/main" val="1188089583"/>
                    </a:ext>
                  </a:extLst>
                </a:gridCol>
                <a:gridCol w="208371">
                  <a:extLst>
                    <a:ext uri="{9D8B030D-6E8A-4147-A177-3AD203B41FA5}">
                      <a16:colId xmlns:a16="http://schemas.microsoft.com/office/drawing/2014/main" val="2434065621"/>
                    </a:ext>
                  </a:extLst>
                </a:gridCol>
                <a:gridCol w="208371">
                  <a:extLst>
                    <a:ext uri="{9D8B030D-6E8A-4147-A177-3AD203B41FA5}">
                      <a16:colId xmlns:a16="http://schemas.microsoft.com/office/drawing/2014/main" val="2428990978"/>
                    </a:ext>
                  </a:extLst>
                </a:gridCol>
                <a:gridCol w="208371">
                  <a:extLst>
                    <a:ext uri="{9D8B030D-6E8A-4147-A177-3AD203B41FA5}">
                      <a16:colId xmlns:a16="http://schemas.microsoft.com/office/drawing/2014/main" val="2072719895"/>
                    </a:ext>
                  </a:extLst>
                </a:gridCol>
                <a:gridCol w="208371">
                  <a:extLst>
                    <a:ext uri="{9D8B030D-6E8A-4147-A177-3AD203B41FA5}">
                      <a16:colId xmlns:a16="http://schemas.microsoft.com/office/drawing/2014/main" val="38316029"/>
                    </a:ext>
                  </a:extLst>
                </a:gridCol>
                <a:gridCol w="208371">
                  <a:extLst>
                    <a:ext uri="{9D8B030D-6E8A-4147-A177-3AD203B41FA5}">
                      <a16:colId xmlns:a16="http://schemas.microsoft.com/office/drawing/2014/main" val="273824524"/>
                    </a:ext>
                  </a:extLst>
                </a:gridCol>
              </a:tblGrid>
              <a:tr h="370840">
                <a:tc>
                  <a:txBody>
                    <a:bodyPr/>
                    <a:lstStyle/>
                    <a:p>
                      <a:r>
                        <a:rPr lang="en-US" sz="1100" dirty="0" smtClean="0">
                          <a:solidFill>
                            <a:schemeClr val="tx1"/>
                          </a:solidFill>
                        </a:rPr>
                        <a:t>31</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16</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15</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10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100" dirty="0" smtClean="0">
                          <a:solidFill>
                            <a:schemeClr val="tx1"/>
                          </a:solidFill>
                        </a:rPr>
                        <a:t>0</a:t>
                      </a:r>
                      <a:endParaRPr lang="en-US" sz="110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459856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9953106"/>
                  </a:ext>
                </a:extLst>
              </a:tr>
            </a:tbl>
          </a:graphicData>
        </a:graphic>
      </p:graphicFrame>
      <p:sp>
        <p:nvSpPr>
          <p:cNvPr id="2" name="Title 1"/>
          <p:cNvSpPr>
            <a:spLocks noGrp="1"/>
          </p:cNvSpPr>
          <p:nvPr>
            <p:ph type="title"/>
          </p:nvPr>
        </p:nvSpPr>
        <p:spPr/>
        <p:txBody>
          <a:bodyPr>
            <a:normAutofit/>
          </a:bodyPr>
          <a:lstStyle/>
          <a:p>
            <a:r>
              <a:rPr lang="en-US" dirty="0" smtClean="0"/>
              <a:t>Dividing </a:t>
            </a:r>
            <a:r>
              <a:rPr lang="en-US" dirty="0" smtClean="0"/>
              <a:t>Q16.16 </a:t>
            </a:r>
            <a:r>
              <a:rPr lang="en-US" dirty="0" smtClean="0"/>
              <a:t>by a </a:t>
            </a:r>
            <a:r>
              <a:rPr lang="en-US" dirty="0" smtClean="0"/>
              <a:t>Q32.0 </a:t>
            </a:r>
            <a:r>
              <a:rPr lang="en-US" dirty="0" smtClean="0"/>
              <a:t>Integer</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421143442"/>
              </p:ext>
            </p:extLst>
          </p:nvPr>
        </p:nvGraphicFramePr>
        <p:xfrm>
          <a:off x="3609244" y="3718202"/>
          <a:ext cx="333248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1704463292"/>
                    </a:ext>
                  </a:extLst>
                </a:gridCol>
                <a:gridCol w="208280">
                  <a:extLst>
                    <a:ext uri="{9D8B030D-6E8A-4147-A177-3AD203B41FA5}">
                      <a16:colId xmlns:a16="http://schemas.microsoft.com/office/drawing/2014/main" val="1896309403"/>
                    </a:ext>
                  </a:extLst>
                </a:gridCol>
                <a:gridCol w="208280">
                  <a:extLst>
                    <a:ext uri="{9D8B030D-6E8A-4147-A177-3AD203B41FA5}">
                      <a16:colId xmlns:a16="http://schemas.microsoft.com/office/drawing/2014/main" val="1316832716"/>
                    </a:ext>
                  </a:extLst>
                </a:gridCol>
                <a:gridCol w="208280">
                  <a:extLst>
                    <a:ext uri="{9D8B030D-6E8A-4147-A177-3AD203B41FA5}">
                      <a16:colId xmlns:a16="http://schemas.microsoft.com/office/drawing/2014/main" val="138083189"/>
                    </a:ext>
                  </a:extLst>
                </a:gridCol>
                <a:gridCol w="208280">
                  <a:extLst>
                    <a:ext uri="{9D8B030D-6E8A-4147-A177-3AD203B41FA5}">
                      <a16:colId xmlns:a16="http://schemas.microsoft.com/office/drawing/2014/main" val="203994561"/>
                    </a:ext>
                  </a:extLst>
                </a:gridCol>
                <a:gridCol w="208280">
                  <a:extLst>
                    <a:ext uri="{9D8B030D-6E8A-4147-A177-3AD203B41FA5}">
                      <a16:colId xmlns:a16="http://schemas.microsoft.com/office/drawing/2014/main" val="716841926"/>
                    </a:ext>
                  </a:extLst>
                </a:gridCol>
                <a:gridCol w="208280">
                  <a:extLst>
                    <a:ext uri="{9D8B030D-6E8A-4147-A177-3AD203B41FA5}">
                      <a16:colId xmlns:a16="http://schemas.microsoft.com/office/drawing/2014/main" val="2118593842"/>
                    </a:ext>
                  </a:extLst>
                </a:gridCol>
                <a:gridCol w="208280">
                  <a:extLst>
                    <a:ext uri="{9D8B030D-6E8A-4147-A177-3AD203B41FA5}">
                      <a16:colId xmlns:a16="http://schemas.microsoft.com/office/drawing/2014/main" val="1163899782"/>
                    </a:ext>
                  </a:extLst>
                </a:gridCol>
                <a:gridCol w="208280">
                  <a:extLst>
                    <a:ext uri="{9D8B030D-6E8A-4147-A177-3AD203B41FA5}">
                      <a16:colId xmlns:a16="http://schemas.microsoft.com/office/drawing/2014/main" val="3253831605"/>
                    </a:ext>
                  </a:extLst>
                </a:gridCol>
                <a:gridCol w="208280">
                  <a:extLst>
                    <a:ext uri="{9D8B030D-6E8A-4147-A177-3AD203B41FA5}">
                      <a16:colId xmlns:a16="http://schemas.microsoft.com/office/drawing/2014/main" val="222352372"/>
                    </a:ext>
                  </a:extLst>
                </a:gridCol>
                <a:gridCol w="208280">
                  <a:extLst>
                    <a:ext uri="{9D8B030D-6E8A-4147-A177-3AD203B41FA5}">
                      <a16:colId xmlns:a16="http://schemas.microsoft.com/office/drawing/2014/main" val="1379209795"/>
                    </a:ext>
                  </a:extLst>
                </a:gridCol>
                <a:gridCol w="208280">
                  <a:extLst>
                    <a:ext uri="{9D8B030D-6E8A-4147-A177-3AD203B41FA5}">
                      <a16:colId xmlns:a16="http://schemas.microsoft.com/office/drawing/2014/main" val="1837492129"/>
                    </a:ext>
                  </a:extLst>
                </a:gridCol>
                <a:gridCol w="208280">
                  <a:extLst>
                    <a:ext uri="{9D8B030D-6E8A-4147-A177-3AD203B41FA5}">
                      <a16:colId xmlns:a16="http://schemas.microsoft.com/office/drawing/2014/main" val="1736338673"/>
                    </a:ext>
                  </a:extLst>
                </a:gridCol>
                <a:gridCol w="208280">
                  <a:extLst>
                    <a:ext uri="{9D8B030D-6E8A-4147-A177-3AD203B41FA5}">
                      <a16:colId xmlns:a16="http://schemas.microsoft.com/office/drawing/2014/main" val="3537667504"/>
                    </a:ext>
                  </a:extLst>
                </a:gridCol>
                <a:gridCol w="208280">
                  <a:extLst>
                    <a:ext uri="{9D8B030D-6E8A-4147-A177-3AD203B41FA5}">
                      <a16:colId xmlns:a16="http://schemas.microsoft.com/office/drawing/2014/main" val="2081653245"/>
                    </a:ext>
                  </a:extLst>
                </a:gridCol>
                <a:gridCol w="208280">
                  <a:extLst>
                    <a:ext uri="{9D8B030D-6E8A-4147-A177-3AD203B41FA5}">
                      <a16:colId xmlns:a16="http://schemas.microsoft.com/office/drawing/2014/main" val="4262254401"/>
                    </a:ext>
                  </a:extLst>
                </a:gridCol>
              </a:tblGrid>
              <a:tr h="370840">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2757712"/>
                  </a:ext>
                </a:extLst>
              </a:tr>
              <a:tr h="370840">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tint val="40000"/>
                      </a:schemeClr>
                    </a:solidFill>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5481684"/>
                  </a:ext>
                </a:extLst>
              </a:tr>
            </a:tbl>
          </a:graphicData>
        </a:graphic>
      </p:graphicFrame>
      <p:sp>
        <p:nvSpPr>
          <p:cNvPr id="9" name="Oval 8"/>
          <p:cNvSpPr/>
          <p:nvPr/>
        </p:nvSpPr>
        <p:spPr>
          <a:xfrm>
            <a:off x="5235686" y="2157769"/>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235686" y="4490997"/>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1227882" y="1783934"/>
            <a:ext cx="1275722" cy="2707063"/>
            <a:chOff x="224257" y="1721789"/>
            <a:chExt cx="1275722" cy="2707063"/>
          </a:xfrm>
        </p:grpSpPr>
        <mc:AlternateContent xmlns:mc="http://schemas.openxmlformats.org/markup-compatibility/2006" xmlns:a14="http://schemas.microsoft.com/office/drawing/2010/main">
          <mc:Choice Requires="a14">
            <p:sp>
              <p:nvSpPr>
                <p:cNvPr id="6" name="TextBox 5"/>
                <p:cNvSpPr txBox="1"/>
                <p:nvPr/>
              </p:nvSpPr>
              <p:spPr>
                <a:xfrm>
                  <a:off x="457200" y="1721789"/>
                  <a:ext cx="816429"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457200" y="1721789"/>
                  <a:ext cx="816429"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224257" y="2798649"/>
                  <a:ext cx="1193618" cy="523220"/>
                </a:xfrm>
                <a:prstGeom prst="rect">
                  <a:avLst/>
                </a:prstGeom>
                <a:noFill/>
              </p:spPr>
              <p:txBody>
                <a:bodyPr wrap="square" rtlCol="0">
                  <a:spAutoFit/>
                </a:bodyPr>
                <a:lstStyle/>
                <a:p>
                  <a:pPr algn="ctr"/>
                  <a:r>
                    <a:rPr lang="en-US" sz="2800" dirty="0" smtClean="0"/>
                    <a:t>÷   </a:t>
                  </a:r>
                  <a14:m>
                    <m:oMath xmlns:m="http://schemas.openxmlformats.org/officeDocument/2006/math">
                      <m:r>
                        <a:rPr lang="en-US" sz="2800" b="0" i="0" dirty="0" smtClean="0">
                          <a:latin typeface="Cambria Math" panose="02040503050406030204" pitchFamily="18" charset="0"/>
                        </a:rPr>
                        <m:t>  </m:t>
                      </m:r>
                      <m:r>
                        <a:rPr lang="en-US" sz="2800" b="0" i="1" dirty="0" smtClean="0">
                          <a:latin typeface="Cambria Math" panose="02040503050406030204" pitchFamily="18" charset="0"/>
                        </a:rPr>
                        <m:t>𝑁</m:t>
                      </m:r>
                    </m:oMath>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224257" y="2798649"/>
                  <a:ext cx="1193618" cy="523220"/>
                </a:xfrm>
                <a:prstGeom prst="rect">
                  <a:avLst/>
                </a:prstGeom>
                <a:blipFill>
                  <a:blip r:embed="rId4"/>
                  <a:stretch>
                    <a:fillRect l="-3571" t="-11628"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95846" y="3905632"/>
                  <a:ext cx="1204133" cy="523220"/>
                </a:xfrm>
                <a:prstGeom prst="rect">
                  <a:avLst/>
                </a:prstGeom>
                <a:noFill/>
              </p:spPr>
              <p:txBody>
                <a:bodyPr wrap="square" rtlCol="0">
                  <a:spAutoFit/>
                </a:bodyPr>
                <a:lstStyle/>
                <a:p>
                  <a:pPr algn="r"/>
                  <a14:m>
                    <m:oMathPara xmlns:m="http://schemas.openxmlformats.org/officeDocument/2006/math">
                      <m:oMathParaPr>
                        <m:jc m:val="right"/>
                      </m:oMathParaPr>
                      <m:oMath xmlns:m="http://schemas.openxmlformats.org/officeDocument/2006/math">
                        <m:r>
                          <a:rPr lang="en-US" sz="2800" b="0" i="1" dirty="0" smtClean="0">
                            <a:latin typeface="Cambria Math" panose="02040503050406030204" pitchFamily="18" charset="0"/>
                          </a:rPr>
                          <m:t>𝑥</m:t>
                        </m:r>
                        <m:r>
                          <a:rPr lang="en-US" sz="2800" b="0" i="1" dirty="0" smtClean="0">
                            <a:latin typeface="Cambria Math" panose="02040503050406030204" pitchFamily="18" charset="0"/>
                          </a:rPr>
                          <m:t>/</m:t>
                        </m:r>
                        <m:r>
                          <a:rPr lang="en-US" sz="2800" b="0" i="1" dirty="0" smtClean="0">
                            <a:latin typeface="Cambria Math" panose="02040503050406030204" pitchFamily="18" charset="0"/>
                          </a:rPr>
                          <m:t>𝑁</m:t>
                        </m:r>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295846" y="3905632"/>
                  <a:ext cx="1204133" cy="523220"/>
                </a:xfrm>
                <a:prstGeom prst="rect">
                  <a:avLst/>
                </a:prstGeom>
                <a:blipFill>
                  <a:blip r:embed="rId5"/>
                  <a:stretch>
                    <a:fillRect/>
                  </a:stretch>
                </a:blipFill>
              </p:spPr>
              <p:txBody>
                <a:bodyPr/>
                <a:lstStyle/>
                <a:p>
                  <a:r>
                    <a:rPr lang="en-US">
                      <a:noFill/>
                    </a:rPr>
                    <a:t> </a:t>
                  </a:r>
                </a:p>
              </p:txBody>
            </p:sp>
          </mc:Fallback>
        </mc:AlternateContent>
        <p:cxnSp>
          <p:nvCxnSpPr>
            <p:cNvPr id="13" name="Straight Connector 12"/>
            <p:cNvCxnSpPr/>
            <p:nvPr/>
          </p:nvCxnSpPr>
          <p:spPr>
            <a:xfrm>
              <a:off x="261257" y="3299276"/>
              <a:ext cx="112667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Down Arrow 14"/>
            <p:cNvSpPr/>
            <p:nvPr/>
          </p:nvSpPr>
          <p:spPr>
            <a:xfrm>
              <a:off x="950321" y="3461159"/>
              <a:ext cx="323307" cy="51407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6" name="TextBox 15"/>
              <p:cNvSpPr txBox="1"/>
              <p:nvPr/>
            </p:nvSpPr>
            <p:spPr>
              <a:xfrm>
                <a:off x="3171546" y="2163325"/>
                <a:ext cx="4115609"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Q16.16 variable </a:t>
                </a:r>
                <a14:m>
                  <m:oMath xmlns:m="http://schemas.openxmlformats.org/officeDocument/2006/math">
                    <m:r>
                      <a:rPr lang="en-US" b="0" i="1" dirty="0" smtClean="0">
                        <a:solidFill>
                          <a:srgbClr val="002060"/>
                        </a:solidFill>
                        <a:latin typeface="Cambria Math" panose="02040503050406030204" pitchFamily="18" charset="0"/>
                      </a:rPr>
                      <m:t>𝑥</m:t>
                    </m:r>
                  </m:oMath>
                </a14:m>
                <a:r>
                  <a:rPr lang="en-US" i="1" dirty="0" smtClean="0">
                    <a:solidFill>
                      <a:srgbClr val="002060"/>
                    </a:solidFill>
                    <a:latin typeface="Times New Roman" panose="02020603050405020304" pitchFamily="18" charset="0"/>
                    <a:cs typeface="Times New Roman" panose="02020603050405020304" pitchFamily="18" charset="0"/>
                  </a:rPr>
                  <a:t> has 16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mc:Choice>
        <mc:Fallback>
          <p:sp>
            <p:nvSpPr>
              <p:cNvPr id="16" name="TextBox 15"/>
              <p:cNvSpPr txBox="1">
                <a:spLocks noRot="1" noChangeAspect="1" noMove="1" noResize="1" noEditPoints="1" noAdjustHandles="1" noChangeArrowheads="1" noChangeShapeType="1" noTextEdit="1"/>
              </p:cNvSpPr>
              <p:nvPr/>
            </p:nvSpPr>
            <p:spPr>
              <a:xfrm>
                <a:off x="3171546" y="2163325"/>
                <a:ext cx="4115609" cy="369332"/>
              </a:xfrm>
              <a:prstGeom prst="rect">
                <a:avLst/>
              </a:prstGeom>
              <a:blipFill>
                <a:blip r:embed="rId6"/>
                <a:stretch>
                  <a:fillRect t="-10000" b="-26667"/>
                </a:stretch>
              </a:blipFill>
            </p:spPr>
            <p:txBody>
              <a:bodyPr/>
              <a:lstStyle/>
              <a:p>
                <a:r>
                  <a:rPr lang="en-US">
                    <a:noFill/>
                  </a:rPr>
                  <a:t> </a:t>
                </a:r>
              </a:p>
            </p:txBody>
          </p:sp>
        </mc:Fallback>
      </mc:AlternateContent>
      <p:sp>
        <p:nvSpPr>
          <p:cNvPr id="17" name="TextBox 16"/>
          <p:cNvSpPr txBox="1"/>
          <p:nvPr/>
        </p:nvSpPr>
        <p:spPr>
          <a:xfrm>
            <a:off x="3369473" y="3367906"/>
            <a:ext cx="3812022" cy="369332"/>
          </a:xfrm>
          <a:prstGeom prst="rect">
            <a:avLst/>
          </a:prstGeom>
          <a:noFill/>
        </p:spPr>
        <p:txBody>
          <a:bodyPr wrap="square" rtlCol="0">
            <a:spAutoFit/>
          </a:bodyPr>
          <a:lstStyle/>
          <a:p>
            <a:pPr algn="ctr"/>
            <a:r>
              <a:rPr lang="en-US" i="1" dirty="0" smtClean="0">
                <a:solidFill>
                  <a:srgbClr val="002060"/>
                </a:solidFill>
                <a:latin typeface="Times New Roman" panose="02020603050405020304" pitchFamily="18" charset="0"/>
                <a:cs typeface="Times New Roman" panose="02020603050405020304" pitchFamily="18" charset="0"/>
              </a:rPr>
              <a:t>Q32.0 </a:t>
            </a:r>
            <a:r>
              <a:rPr lang="en-US" i="1" dirty="0" smtClean="0">
                <a:solidFill>
                  <a:srgbClr val="002060"/>
                </a:solidFill>
                <a:latin typeface="Times New Roman" panose="02020603050405020304" pitchFamily="18" charset="0"/>
                <a:cs typeface="Times New Roman" panose="02020603050405020304" pitchFamily="18" charset="0"/>
              </a:rPr>
              <a:t>integer N has 0 fractional 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8" name="TextBox 17"/>
          <p:cNvSpPr txBox="1"/>
          <p:nvPr/>
        </p:nvSpPr>
        <p:spPr>
          <a:xfrm>
            <a:off x="3573406" y="4557672"/>
            <a:ext cx="5570594" cy="369332"/>
          </a:xfrm>
          <a:prstGeom prst="rect">
            <a:avLst/>
          </a:prstGeom>
          <a:noFill/>
        </p:spPr>
        <p:txBody>
          <a:bodyPr wrap="square" rtlCol="0">
            <a:spAutoFit/>
          </a:bodyPr>
          <a:lstStyle/>
          <a:p>
            <a:r>
              <a:rPr lang="en-US" i="1" dirty="0" smtClean="0">
                <a:solidFill>
                  <a:srgbClr val="002060"/>
                </a:solidFill>
                <a:latin typeface="Times New Roman" panose="02020603050405020304" pitchFamily="18" charset="0"/>
                <a:cs typeface="Times New Roman" panose="02020603050405020304" pitchFamily="18" charset="0"/>
              </a:rPr>
              <a:t>The </a:t>
            </a:r>
            <a:r>
              <a:rPr lang="en-US" i="1" dirty="0" smtClean="0">
                <a:solidFill>
                  <a:srgbClr val="002060"/>
                </a:solidFill>
                <a:latin typeface="Times New Roman" panose="02020603050405020304" pitchFamily="18" charset="0"/>
                <a:cs typeface="Times New Roman" panose="02020603050405020304" pitchFamily="18" charset="0"/>
              </a:rPr>
              <a:t>32-bit </a:t>
            </a:r>
            <a:r>
              <a:rPr lang="en-US" i="1" dirty="0" smtClean="0">
                <a:solidFill>
                  <a:srgbClr val="002060"/>
                </a:solidFill>
                <a:latin typeface="Times New Roman" panose="02020603050405020304" pitchFamily="18" charset="0"/>
                <a:cs typeface="Times New Roman" panose="02020603050405020304" pitchFamily="18" charset="0"/>
              </a:rPr>
              <a:t>Q16.16 quotient </a:t>
            </a:r>
            <a:r>
              <a:rPr lang="en-US" i="1" dirty="0" smtClean="0">
                <a:solidFill>
                  <a:srgbClr val="002060"/>
                </a:solidFill>
                <a:latin typeface="Times New Roman" panose="02020603050405020304" pitchFamily="18" charset="0"/>
                <a:cs typeface="Times New Roman" panose="02020603050405020304" pitchFamily="18" charset="0"/>
              </a:rPr>
              <a:t>will have 16 fractional </a:t>
            </a:r>
            <a:r>
              <a:rPr lang="en-US" i="1" dirty="0" smtClean="0">
                <a:solidFill>
                  <a:srgbClr val="002060"/>
                </a:solidFill>
                <a:latin typeface="Times New Roman" panose="02020603050405020304" pitchFamily="18" charset="0"/>
                <a:cs typeface="Times New Roman" panose="02020603050405020304" pitchFamily="18" charset="0"/>
              </a:rPr>
              <a:t>bits</a:t>
            </a:r>
            <a:endParaRPr lang="en-US" i="1" dirty="0">
              <a:solidFill>
                <a:srgbClr val="002060"/>
              </a:solidFill>
              <a:latin typeface="Times New Roman" panose="02020603050405020304" pitchFamily="18" charset="0"/>
              <a:cs typeface="Times New Roman" panose="02020603050405020304" pitchFamily="18" charset="0"/>
            </a:endParaRPr>
          </a:p>
        </p:txBody>
      </p:sp>
      <p:sp>
        <p:nvSpPr>
          <p:cNvPr id="10" name="Oval 9"/>
          <p:cNvSpPr/>
          <p:nvPr/>
        </p:nvSpPr>
        <p:spPr>
          <a:xfrm>
            <a:off x="6902608" y="3313229"/>
            <a:ext cx="80962" cy="66675"/>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718310" y="5174821"/>
            <a:ext cx="6664960" cy="1200329"/>
          </a:xfrm>
          <a:prstGeom prst="rect">
            <a:avLst/>
          </a:prstGeom>
          <a:noFill/>
        </p:spPr>
        <p:txBody>
          <a:bodyPr wrap="square" rtlCol="0">
            <a:spAutoFit/>
          </a:bodyPr>
          <a:lstStyle/>
          <a:p>
            <a:r>
              <a:rPr lang="en-US" dirty="0" smtClean="0">
                <a:latin typeface="Consolas" panose="020B0609020204030204" pitchFamily="49" charset="0"/>
              </a:rPr>
              <a:t>LDR	R0,x		// R0 </a:t>
            </a:r>
            <a:r>
              <a:rPr lang="en-US" dirty="0" smtClean="0">
                <a:latin typeface="Consolas" panose="020B0609020204030204" pitchFamily="49" charset="0"/>
                <a:sym typeface="Wingdings" panose="05000000000000000000" pitchFamily="2" charset="2"/>
              </a:rPr>
              <a:t>  x  (in Q16 format)</a:t>
            </a:r>
            <a:endParaRPr lang="en-US" dirty="0" smtClean="0">
              <a:latin typeface="Consolas" panose="020B0609020204030204" pitchFamily="49" charset="0"/>
            </a:endParaRPr>
          </a:p>
          <a:p>
            <a:r>
              <a:rPr lang="en-US" dirty="0" smtClean="0">
                <a:latin typeface="Consolas" panose="020B0609020204030204" pitchFamily="49" charset="0"/>
              </a:rPr>
              <a:t>LDR	R1,N		// R1 </a:t>
            </a:r>
            <a:r>
              <a:rPr lang="en-US" dirty="0" smtClean="0">
                <a:latin typeface="Consolas" panose="020B0609020204030204" pitchFamily="49" charset="0"/>
                <a:sym typeface="Wingdings" panose="05000000000000000000" pitchFamily="2" charset="2"/>
              </a:rPr>
              <a:t>  N  (in Q0  format)</a:t>
            </a:r>
            <a:endParaRPr lang="en-US" dirty="0" smtClean="0">
              <a:latin typeface="Consolas" panose="020B0609020204030204" pitchFamily="49" charset="0"/>
            </a:endParaRPr>
          </a:p>
          <a:p>
            <a:r>
              <a:rPr lang="en-US" dirty="0" smtClean="0">
                <a:latin typeface="Consolas" panose="020B0609020204030204" pitchFamily="49" charset="0"/>
              </a:rPr>
              <a:t>SDIV	R0,R0,R1	// R0 </a:t>
            </a:r>
            <a:r>
              <a:rPr lang="en-US" dirty="0" smtClean="0">
                <a:latin typeface="Consolas" panose="020B0609020204030204" pitchFamily="49" charset="0"/>
                <a:sym typeface="Wingdings" panose="05000000000000000000" pitchFamily="2" charset="2"/>
              </a:rPr>
              <a:t> x/N (in Q16 format)</a:t>
            </a:r>
            <a:endParaRPr lang="en-US" dirty="0" smtClean="0">
              <a:latin typeface="Consolas" panose="020B0609020204030204" pitchFamily="49" charset="0"/>
            </a:endParaRPr>
          </a:p>
          <a:p>
            <a:r>
              <a:rPr lang="en-US" dirty="0" smtClean="0">
                <a:latin typeface="Consolas" panose="020B0609020204030204" pitchFamily="49" charset="0"/>
              </a:rPr>
              <a:t>STR	R0,y		// R0 </a:t>
            </a:r>
            <a:r>
              <a:rPr lang="en-US" dirty="0" smtClean="0">
                <a:latin typeface="Consolas" panose="020B0609020204030204" pitchFamily="49" charset="0"/>
                <a:sym typeface="Wingdings" panose="05000000000000000000" pitchFamily="2" charset="2"/>
              </a:rPr>
              <a:t> y</a:t>
            </a:r>
            <a:endParaRPr lang="en-US" dirty="0">
              <a:latin typeface="Consolas" panose="020B0609020204030204" pitchFamily="49" charset="0"/>
            </a:endParaRPr>
          </a:p>
        </p:txBody>
      </p:sp>
    </p:spTree>
    <p:extLst>
      <p:ext uri="{BB962C8B-B14F-4D97-AF65-F5344CB8AC3E}">
        <p14:creationId xmlns:p14="http://schemas.microsoft.com/office/powerpoint/2010/main" val="257330243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Fixed-Point Reals?</a:t>
            </a:r>
            <a:endParaRPr lang="en-US" dirty="0"/>
          </a:p>
        </p:txBody>
      </p:sp>
      <p:sp>
        <p:nvSpPr>
          <p:cNvPr id="3" name="Content Placeholder 2"/>
          <p:cNvSpPr>
            <a:spLocks noGrp="1"/>
          </p:cNvSpPr>
          <p:nvPr>
            <p:ph idx="1"/>
          </p:nvPr>
        </p:nvSpPr>
        <p:spPr/>
        <p:txBody>
          <a:bodyPr>
            <a:normAutofit/>
          </a:bodyPr>
          <a:lstStyle/>
          <a:p>
            <a:r>
              <a:rPr lang="en-US" dirty="0" smtClean="0"/>
              <a:t>Many inexpensive CPU chips designed for embedded applications do not have a hardware Floating-Point Unit (FPU).</a:t>
            </a:r>
          </a:p>
          <a:p>
            <a:r>
              <a:rPr lang="en-US" dirty="0" smtClean="0"/>
              <a:t>Software libraries that emulate a FPU can be used but are very slow.</a:t>
            </a:r>
          </a:p>
          <a:p>
            <a:r>
              <a:rPr lang="en-US" dirty="0" smtClean="0"/>
              <a:t>Many embedded applications are multi-threaded. Using a FPU significantly increases the context-switch time.</a:t>
            </a:r>
            <a:endParaRPr lang="en-US" dirty="0"/>
          </a:p>
        </p:txBody>
      </p:sp>
    </p:spTree>
    <p:extLst>
      <p:ext uri="{BB962C8B-B14F-4D97-AF65-F5344CB8AC3E}">
        <p14:creationId xmlns:p14="http://schemas.microsoft.com/office/powerpoint/2010/main" val="4228654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Dividing </a:t>
            </a:r>
            <a:r>
              <a:rPr lang="en-US" dirty="0" smtClean="0"/>
              <a:t>Q16.16 </a:t>
            </a:r>
            <a:r>
              <a:rPr lang="en-US" dirty="0" smtClean="0"/>
              <a:t>by </a:t>
            </a:r>
            <a:r>
              <a:rPr lang="en-US" dirty="0" smtClean="0"/>
              <a:t>Integer </a:t>
            </a:r>
            <a:r>
              <a:rPr lang="en-US" dirty="0" smtClean="0"/>
              <a:t>Constant</a:t>
            </a:r>
            <a:endParaRPr lang="en-US" dirty="0"/>
          </a:p>
        </p:txBody>
      </p:sp>
      <mc:AlternateContent xmlns:mc="http://schemas.openxmlformats.org/markup-compatibility/2006" xmlns:a14="http://schemas.microsoft.com/office/drawing/2010/main">
        <mc:Choice Requires="a14">
          <p:sp>
            <p:nvSpPr>
              <p:cNvPr id="21" name="TextBox 20"/>
              <p:cNvSpPr txBox="1"/>
              <p:nvPr/>
            </p:nvSpPr>
            <p:spPr>
              <a:xfrm>
                <a:off x="1019117" y="3782987"/>
                <a:ext cx="7604529" cy="1631216"/>
              </a:xfrm>
              <a:prstGeom prst="rect">
                <a:avLst/>
              </a:prstGeom>
              <a:noFill/>
            </p:spPr>
            <p:txBody>
              <a:bodyPr wrap="square" rtlCol="0">
                <a:spAutoFit/>
              </a:bodyPr>
              <a:lstStyle/>
              <a:p>
                <a:pPr>
                  <a:tabLst>
                    <a:tab pos="857250" algn="l"/>
                    <a:tab pos="2971800" algn="l"/>
                  </a:tabLst>
                </a:pPr>
                <a:r>
                  <a:rPr lang="en-US" sz="2000" dirty="0" smtClean="0">
                    <a:latin typeface="Consolas" panose="020B0609020204030204" pitchFamily="49" charset="0"/>
                  </a:rPr>
                  <a:t>LDR	R0,x		// R0 </a:t>
                </a:r>
                <a:r>
                  <a:rPr lang="en-US" sz="2000" dirty="0" smtClean="0">
                    <a:latin typeface="Consolas" panose="020B0609020204030204" pitchFamily="49" charset="0"/>
                    <a:sym typeface="Wingdings" panose="05000000000000000000" pitchFamily="2" charset="2"/>
                  </a:rPr>
                  <a:t>  x (in Q16 format)</a:t>
                </a:r>
              </a:p>
              <a:p>
                <a:pPr>
                  <a:tabLst>
                    <a:tab pos="857250" algn="l"/>
                    <a:tab pos="2971800" algn="l"/>
                  </a:tabLst>
                </a:pPr>
                <a:r>
                  <a:rPr lang="en-US" sz="2000" dirty="0" smtClean="0">
                    <a:latin typeface="Consolas" panose="020B0609020204030204" pitchFamily="49" charset="0"/>
                    <a:sym typeface="Wingdings" panose="05000000000000000000" pitchFamily="2" charset="2"/>
                  </a:rPr>
                  <a:t>ASR	R1,R0,2		// R1  000?</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sz="2000" dirty="0" smtClean="0">
                    <a:latin typeface="Consolas" panose="020B0609020204030204" pitchFamily="49" charset="0"/>
                    <a:sym typeface="Wingdings" panose="05000000000000000000" pitchFamily="2" charset="2"/>
                  </a:rPr>
                  <a:t>? Or 111?</a:t>
                </a:r>
                <a14:m>
                  <m:oMath xmlns:m="http://schemas.openxmlformats.org/officeDocument/2006/math">
                    <m:r>
                      <a:rPr lang="en-US" sz="200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sz="2000" dirty="0" smtClean="0">
                    <a:latin typeface="Consolas" panose="020B0609020204030204" pitchFamily="49" charset="0"/>
                    <a:sym typeface="Wingdings" panose="05000000000000000000" pitchFamily="2" charset="2"/>
                  </a:rPr>
                  <a:t>?</a:t>
                </a:r>
                <a:endParaRPr lang="en-US" sz="2000" dirty="0" smtClean="0">
                  <a:latin typeface="Consolas" panose="020B0609020204030204" pitchFamily="49" charset="0"/>
                </a:endParaRPr>
              </a:p>
              <a:p>
                <a:pPr>
                  <a:tabLst>
                    <a:tab pos="857250" algn="l"/>
                    <a:tab pos="2971800" algn="l"/>
                  </a:tabLst>
                </a:pPr>
                <a:r>
                  <a:rPr lang="en-US" sz="2000" dirty="0" smtClean="0">
                    <a:latin typeface="Consolas" panose="020B0609020204030204" pitchFamily="49" charset="0"/>
                  </a:rPr>
                  <a:t>ADD	R0,R0,R1,LSR 29		// R0 </a:t>
                </a:r>
                <a:r>
                  <a:rPr lang="en-US" sz="2000" dirty="0" smtClean="0">
                    <a:latin typeface="Consolas" panose="020B0609020204030204" pitchFamily="49" charset="0"/>
                    <a:sym typeface="Wingdings" panose="05000000000000000000" pitchFamily="2" charset="2"/>
                  </a:rPr>
                  <a:t> R0 + (0 or 7)</a:t>
                </a:r>
              </a:p>
              <a:p>
                <a:pPr>
                  <a:tabLst>
                    <a:tab pos="857250" algn="l"/>
                    <a:tab pos="2971800" algn="l"/>
                  </a:tabLst>
                </a:pPr>
                <a:r>
                  <a:rPr lang="en-US" sz="2000" dirty="0" smtClean="0">
                    <a:latin typeface="Consolas" panose="020B0609020204030204" pitchFamily="49" charset="0"/>
                    <a:sym typeface="Wingdings" panose="05000000000000000000" pitchFamily="2" charset="2"/>
                  </a:rPr>
                  <a:t>ASR	R0,R0,3		// R0  x / 8</a:t>
                </a:r>
                <a:endParaRPr lang="en-US" sz="2000" dirty="0" smtClean="0">
                  <a:latin typeface="Consolas" panose="020B0609020204030204" pitchFamily="49" charset="0"/>
                </a:endParaRPr>
              </a:p>
              <a:p>
                <a:pPr>
                  <a:tabLst>
                    <a:tab pos="857250" algn="l"/>
                    <a:tab pos="2971800" algn="l"/>
                  </a:tabLst>
                </a:pPr>
                <a:r>
                  <a:rPr lang="en-US" sz="2000" dirty="0" smtClean="0">
                    <a:latin typeface="Consolas" panose="020B0609020204030204" pitchFamily="49" charset="0"/>
                  </a:rPr>
                  <a:t>STR	R0,y		// R0 </a:t>
                </a:r>
                <a:r>
                  <a:rPr lang="en-US" sz="2000" dirty="0" smtClean="0">
                    <a:latin typeface="Consolas" panose="020B0609020204030204" pitchFamily="49" charset="0"/>
                    <a:sym typeface="Wingdings" panose="05000000000000000000" pitchFamily="2" charset="2"/>
                  </a:rPr>
                  <a:t> y (in </a:t>
                </a:r>
                <a:r>
                  <a:rPr lang="en-US" sz="2000" dirty="0">
                    <a:latin typeface="Consolas" panose="020B0609020204030204" pitchFamily="49" charset="0"/>
                    <a:sym typeface="Wingdings" panose="05000000000000000000" pitchFamily="2" charset="2"/>
                  </a:rPr>
                  <a:t>Q16 format</a:t>
                </a:r>
                <a:r>
                  <a:rPr lang="en-US" sz="2000" dirty="0" smtClean="0">
                    <a:latin typeface="Consolas" panose="020B0609020204030204" pitchFamily="49" charset="0"/>
                    <a:sym typeface="Wingdings" panose="05000000000000000000" pitchFamily="2" charset="2"/>
                  </a:rPr>
                  <a:t>)</a:t>
                </a:r>
                <a:endParaRPr lang="en-US" sz="2000" dirty="0">
                  <a:latin typeface="Consolas" panose="020B0609020204030204" pitchFamily="49" charset="0"/>
                </a:endParaRPr>
              </a:p>
            </p:txBody>
          </p:sp>
        </mc:Choice>
        <mc:Fallback xmlns="">
          <p:sp>
            <p:nvSpPr>
              <p:cNvPr id="21" name="TextBox 20"/>
              <p:cNvSpPr txBox="1">
                <a:spLocks noRot="1" noChangeAspect="1" noMove="1" noResize="1" noEditPoints="1" noAdjustHandles="1" noChangeArrowheads="1" noChangeShapeType="1" noTextEdit="1"/>
              </p:cNvSpPr>
              <p:nvPr/>
            </p:nvSpPr>
            <p:spPr>
              <a:xfrm>
                <a:off x="1019117" y="3782987"/>
                <a:ext cx="7604529" cy="1631216"/>
              </a:xfrm>
              <a:prstGeom prst="rect">
                <a:avLst/>
              </a:prstGeom>
              <a:blipFill>
                <a:blip r:embed="rId2"/>
                <a:stretch>
                  <a:fillRect l="-801" t="-2247" r="-561" b="-6367"/>
                </a:stretch>
              </a:blipFill>
            </p:spPr>
            <p:txBody>
              <a:bodyPr/>
              <a:lstStyle/>
              <a:p>
                <a:r>
                  <a:rPr lang="en-US">
                    <a:noFill/>
                  </a:rPr>
                  <a:t> </a:t>
                </a:r>
              </a:p>
            </p:txBody>
          </p:sp>
        </mc:Fallback>
      </mc:AlternateContent>
      <p:sp>
        <p:nvSpPr>
          <p:cNvPr id="25" name="TextBox 24"/>
          <p:cNvSpPr txBox="1"/>
          <p:nvPr/>
        </p:nvSpPr>
        <p:spPr>
          <a:xfrm>
            <a:off x="1241252" y="2277147"/>
            <a:ext cx="6908800" cy="646331"/>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dirty="0" smtClean="0"/>
              <a:t>The Q16 format is really data type int32_t, so we can use the same technique for dividing by a constant that we used for integer values.</a:t>
            </a:r>
            <a:endParaRPr lang="en-US" dirty="0"/>
          </a:p>
        </p:txBody>
      </p:sp>
    </p:spTree>
    <p:extLst>
      <p:ext uri="{BB962C8B-B14F-4D97-AF65-F5344CB8AC3E}">
        <p14:creationId xmlns:p14="http://schemas.microsoft.com/office/powerpoint/2010/main" val="12645691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Q32.32 FORMAT</a:t>
            </a:r>
            <a:endParaRPr lang="en-US" dirty="0"/>
          </a:p>
        </p:txBody>
      </p:sp>
      <p:sp>
        <p:nvSpPr>
          <p:cNvPr id="3" name="Content Placeholder 2"/>
          <p:cNvSpPr>
            <a:spLocks noGrp="1"/>
          </p:cNvSpPr>
          <p:nvPr>
            <p:ph idx="1"/>
          </p:nvPr>
        </p:nvSpPr>
        <p:spPr/>
        <p:txBody>
          <a:bodyPr/>
          <a:lstStyle/>
          <a:p>
            <a:r>
              <a:rPr lang="en-US" dirty="0"/>
              <a:t>Range of </a:t>
            </a:r>
            <a:r>
              <a:rPr lang="en-US" dirty="0" smtClean="0"/>
              <a:t>Q16.16 is only ±32768</a:t>
            </a:r>
          </a:p>
          <a:p>
            <a:r>
              <a:rPr lang="en-US" dirty="0" smtClean="0"/>
              <a:t>Resolution </a:t>
            </a:r>
            <a:r>
              <a:rPr lang="en-US" dirty="0"/>
              <a:t>of Q16.16 is </a:t>
            </a:r>
            <a:r>
              <a:rPr lang="en-US" dirty="0" smtClean="0"/>
              <a:t>only ~1.5×10</a:t>
            </a:r>
            <a:r>
              <a:rPr lang="en-US" baseline="30000" dirty="0" smtClean="0"/>
              <a:t>-5</a:t>
            </a:r>
            <a:endParaRPr lang="en-US" dirty="0" smtClean="0"/>
          </a:p>
          <a:p>
            <a:r>
              <a:rPr lang="en-US" dirty="0" smtClean="0"/>
              <a:t>Next convenient choice is Q32.32</a:t>
            </a:r>
          </a:p>
          <a:p>
            <a:pPr lvl="1"/>
            <a:r>
              <a:rPr lang="en-US" dirty="0" smtClean="0"/>
              <a:t>Q32.32 Add/Subtract takes only 2 instructions</a:t>
            </a:r>
          </a:p>
          <a:p>
            <a:pPr lvl="1"/>
            <a:r>
              <a:rPr lang="en-US" dirty="0" smtClean="0"/>
              <a:t>Q32.32 Multiplication can be made efficient</a:t>
            </a:r>
          </a:p>
          <a:p>
            <a:pPr lvl="1"/>
            <a:r>
              <a:rPr lang="en-US" dirty="0" smtClean="0"/>
              <a:t>Q32.32 Division is difficult to impossible</a:t>
            </a:r>
          </a:p>
          <a:p>
            <a:pPr lvl="2"/>
            <a:r>
              <a:rPr lang="en-US" dirty="0" smtClean="0"/>
              <a:t>Most divisors are constants </a:t>
            </a:r>
            <a:r>
              <a:rPr lang="en-US" dirty="0" smtClean="0">
                <a:sym typeface="Wingdings" panose="05000000000000000000" pitchFamily="2" charset="2"/>
              </a:rPr>
              <a:t> Multiply by 1/K</a:t>
            </a:r>
            <a:endParaRPr lang="en-US" dirty="0" smtClean="0"/>
          </a:p>
          <a:p>
            <a:pPr lvl="1"/>
            <a:r>
              <a:rPr lang="en-US" dirty="0"/>
              <a:t>Used in SONY </a:t>
            </a:r>
            <a:r>
              <a:rPr lang="en-US" dirty="0" err="1"/>
              <a:t>Playstation</a:t>
            </a:r>
            <a:endParaRPr lang="en-US" dirty="0"/>
          </a:p>
          <a:p>
            <a:pPr lvl="1"/>
            <a:endParaRPr lang="en-US" dirty="0"/>
          </a:p>
        </p:txBody>
      </p:sp>
    </p:spTree>
    <p:extLst>
      <p:ext uri="{BB962C8B-B14F-4D97-AF65-F5344CB8AC3E}">
        <p14:creationId xmlns:p14="http://schemas.microsoft.com/office/powerpoint/2010/main" val="31373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25144" y="3730230"/>
            <a:ext cx="6601436" cy="2092881"/>
          </a:xfrm>
          <a:prstGeom prst="rect">
            <a:avLst/>
          </a:prstGeom>
          <a:solidFill>
            <a:schemeClr val="bg1">
              <a:lumMod val="95000"/>
            </a:schemeClr>
          </a:solidFill>
        </p:spPr>
        <p:txBody>
          <a:bodyPr wrap="square">
            <a:spAutoFit/>
          </a:bodyPr>
          <a:lstStyle/>
          <a:p>
            <a:r>
              <a:rPr lang="en-US" b="1" dirty="0" err="1">
                <a:latin typeface="Consolas" panose="020B0609020204030204" pitchFamily="49" charset="0"/>
              </a:rPr>
              <a:t>t</a:t>
            </a:r>
            <a:r>
              <a:rPr lang="en-US" b="1" dirty="0" err="1" smtClean="0">
                <a:latin typeface="Consolas" panose="020B0609020204030204" pitchFamily="49" charset="0"/>
              </a:rPr>
              <a:t>ypedef</a:t>
            </a:r>
            <a:r>
              <a:rPr lang="en-US" b="1" dirty="0" smtClean="0">
                <a:latin typeface="Consolas" panose="020B0609020204030204" pitchFamily="49" charset="0"/>
              </a:rPr>
              <a:t> int64_t Q32 ;</a:t>
            </a:r>
          </a:p>
          <a:p>
            <a:endParaRPr lang="en-US" b="1" dirty="0">
              <a:latin typeface="Consolas" panose="020B0609020204030204" pitchFamily="49" charset="0"/>
            </a:endParaRPr>
          </a:p>
          <a:p>
            <a:r>
              <a:rPr lang="en-US" b="1" dirty="0" smtClean="0">
                <a:latin typeface="Consolas" panose="020B0609020204030204" pitchFamily="49" charset="0"/>
              </a:rPr>
              <a:t>Q32 Q32Ratio(int32_t </a:t>
            </a:r>
            <a:r>
              <a:rPr lang="en-US" b="1" dirty="0">
                <a:latin typeface="Consolas" panose="020B0609020204030204" pitchFamily="49" charset="0"/>
              </a:rPr>
              <a:t>top, </a:t>
            </a:r>
            <a:r>
              <a:rPr lang="en-US" b="1" dirty="0" smtClean="0">
                <a:latin typeface="Consolas" panose="020B0609020204030204" pitchFamily="49" charset="0"/>
              </a:rPr>
              <a:t>int32_t </a:t>
            </a:r>
            <a:r>
              <a:rPr lang="en-US" b="1" dirty="0" err="1">
                <a:latin typeface="Consolas" panose="020B0609020204030204" pitchFamily="49" charset="0"/>
              </a:rPr>
              <a:t>btm</a:t>
            </a:r>
            <a:r>
              <a:rPr lang="en-US" b="1" dirty="0">
                <a:latin typeface="Consolas" panose="020B0609020204030204" pitchFamily="49" charset="0"/>
              </a:rPr>
              <a:t>)</a:t>
            </a:r>
          </a:p>
          <a:p>
            <a:pPr marL="457200"/>
            <a:r>
              <a:rPr lang="en-US" b="1" dirty="0" smtClean="0">
                <a:latin typeface="Consolas" panose="020B0609020204030204" pitchFamily="49" charset="0"/>
              </a:rPr>
              <a:t>{</a:t>
            </a:r>
            <a:endParaRPr lang="en-US" b="1" dirty="0">
              <a:latin typeface="Consolas" panose="020B0609020204030204" pitchFamily="49" charset="0"/>
            </a:endParaRPr>
          </a:p>
          <a:p>
            <a:pPr marL="457200"/>
            <a:r>
              <a:rPr lang="en-US" sz="2000" b="1" dirty="0" smtClean="0"/>
              <a:t>int32_t rounding = (top </a:t>
            </a:r>
            <a:r>
              <a:rPr lang="en-US" sz="2000" b="1" dirty="0"/>
              <a:t>&gt;= </a:t>
            </a:r>
            <a:r>
              <a:rPr lang="en-US" sz="2000" b="1" dirty="0" smtClean="0"/>
              <a:t>0) </a:t>
            </a:r>
            <a:r>
              <a:rPr lang="en-US" sz="2000" b="1" dirty="0"/>
              <a:t>? </a:t>
            </a:r>
            <a:r>
              <a:rPr lang="en-US" sz="2000" b="1" dirty="0" smtClean="0"/>
              <a:t>+</a:t>
            </a:r>
            <a:r>
              <a:rPr lang="en-US" sz="2000" b="1" dirty="0" err="1" smtClean="0"/>
              <a:t>btm</a:t>
            </a:r>
            <a:r>
              <a:rPr lang="en-US" sz="2000" b="1" dirty="0" smtClean="0"/>
              <a:t>/2 </a:t>
            </a:r>
            <a:r>
              <a:rPr lang="en-US" sz="2000" b="1" dirty="0"/>
              <a:t>: -</a:t>
            </a:r>
            <a:r>
              <a:rPr lang="en-US" sz="2000" b="1" dirty="0" err="1" smtClean="0"/>
              <a:t>btm</a:t>
            </a:r>
            <a:r>
              <a:rPr lang="en-US" sz="2000" b="1" dirty="0" smtClean="0"/>
              <a:t>/2 </a:t>
            </a:r>
            <a:r>
              <a:rPr lang="en-US" sz="2000" b="1" dirty="0"/>
              <a:t>;  </a:t>
            </a:r>
            <a:endParaRPr lang="en-US" sz="2000" b="1" dirty="0" smtClean="0"/>
          </a:p>
          <a:p>
            <a:pPr marL="457200"/>
            <a:r>
              <a:rPr lang="en-US" sz="2000" b="1" dirty="0" smtClean="0"/>
              <a:t>return  (((Q32) top &lt;&lt; 32) + rounding) / </a:t>
            </a:r>
            <a:r>
              <a:rPr lang="en-US" sz="2000" b="1" dirty="0" err="1" smtClean="0"/>
              <a:t>btm</a:t>
            </a:r>
            <a:r>
              <a:rPr lang="en-US" sz="2000" b="1" dirty="0" smtClean="0"/>
              <a:t> ; </a:t>
            </a:r>
            <a:endParaRPr lang="en-US" sz="2000" b="1" dirty="0"/>
          </a:p>
          <a:p>
            <a:pPr marL="457200"/>
            <a:r>
              <a:rPr lang="en-US" b="1" dirty="0" smtClean="0">
                <a:latin typeface="Consolas" panose="020B0609020204030204" pitchFamily="49" charset="0"/>
              </a:rPr>
              <a:t>}</a:t>
            </a:r>
          </a:p>
        </p:txBody>
      </p:sp>
      <p:sp>
        <p:nvSpPr>
          <p:cNvPr id="2" name="Title 1"/>
          <p:cNvSpPr>
            <a:spLocks noGrp="1"/>
          </p:cNvSpPr>
          <p:nvPr>
            <p:ph type="title"/>
          </p:nvPr>
        </p:nvSpPr>
        <p:spPr>
          <a:xfrm>
            <a:off x="457200" y="11748"/>
            <a:ext cx="8229600" cy="1143000"/>
          </a:xfrm>
        </p:spPr>
        <p:txBody>
          <a:bodyPr/>
          <a:lstStyle/>
          <a:p>
            <a:r>
              <a:rPr lang="en-US" dirty="0" smtClean="0"/>
              <a:t>Creating Q32 Constants (w/out FP)</a:t>
            </a:r>
            <a:endParaRPr lang="en-US" dirty="0"/>
          </a:p>
        </p:txBody>
      </p:sp>
      <mc:AlternateContent xmlns:mc="http://schemas.openxmlformats.org/markup-compatibility/2006" xmlns:a14="http://schemas.microsoft.com/office/drawing/2010/main">
        <mc:Choice Requires="a14">
          <p:sp>
            <p:nvSpPr>
              <p:cNvPr id="4" name="TextBox 3"/>
              <p:cNvSpPr txBox="1"/>
              <p:nvPr/>
            </p:nvSpPr>
            <p:spPr>
              <a:xfrm>
                <a:off x="914434" y="1759530"/>
                <a:ext cx="3417638" cy="698653"/>
              </a:xfrm>
              <a:prstGeom prst="rect">
                <a:avLst/>
              </a:prstGeom>
              <a:noFill/>
            </p:spPr>
            <p:txBody>
              <a:bodyPr wrap="square" rtlCol="0">
                <a:spAutoFit/>
              </a:bodyPr>
              <a:lstStyle/>
              <a:p>
                <a:r>
                  <a:rPr lang="en-US" sz="2800" dirty="0" smtClean="0"/>
                  <a:t>int64_t = </a:t>
                </a:r>
                <a14:m>
                  <m:oMath xmlns:m="http://schemas.openxmlformats.org/officeDocument/2006/math">
                    <m:sSup>
                      <m:sSupPr>
                        <m:ctrlPr>
                          <a:rPr lang="en-US" sz="2800" i="1">
                            <a:latin typeface="Cambria Math" panose="02040503050406030204" pitchFamily="18" charset="0"/>
                          </a:rPr>
                        </m:ctrlPr>
                      </m:sSupPr>
                      <m:e>
                        <m:r>
                          <a:rPr lang="en-US" sz="2800">
                            <a:latin typeface="Cambria Math" panose="02040503050406030204" pitchFamily="18" charset="0"/>
                          </a:rPr>
                          <m:t>2</m:t>
                        </m:r>
                      </m:e>
                      <m:sup>
                        <m:r>
                          <a:rPr lang="en-US" sz="2800">
                            <a:latin typeface="Cambria Math" panose="02040503050406030204" pitchFamily="18" charset="0"/>
                          </a:rPr>
                          <m:t>32</m:t>
                        </m:r>
                      </m:sup>
                    </m:sSup>
                    <m:r>
                      <a:rPr lang="en-US" sz="2800">
                        <a:latin typeface="Cambria Math" panose="02040503050406030204" pitchFamily="18" charset="0"/>
                      </a:rPr>
                      <m:t>×</m:t>
                    </m:r>
                    <m:r>
                      <a:rPr lang="en-US" sz="2800" b="0" i="0" smtClean="0">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𝑡𝑜𝑝</m:t>
                        </m:r>
                      </m:num>
                      <m:den>
                        <m:r>
                          <a:rPr lang="en-US" sz="2800" i="1">
                            <a:latin typeface="Cambria Math" panose="02040503050406030204" pitchFamily="18" charset="0"/>
                          </a:rPr>
                          <m:t>𝑏𝑡𝑚</m:t>
                        </m:r>
                      </m:den>
                    </m:f>
                    <m:r>
                      <a:rPr lang="en-US" sz="2800" b="0" i="1" smtClean="0">
                        <a:latin typeface="Cambria Math" panose="02040503050406030204" pitchFamily="18" charset="0"/>
                      </a:rPr>
                      <m:t>)</m:t>
                    </m:r>
                  </m:oMath>
                </a14:m>
                <a:endParaRPr lang="en-US" sz="2800" dirty="0"/>
              </a:p>
            </p:txBody>
          </p:sp>
        </mc:Choice>
        <mc:Fallback xmlns="">
          <p:sp>
            <p:nvSpPr>
              <p:cNvPr id="4" name="TextBox 3"/>
              <p:cNvSpPr txBox="1">
                <a:spLocks noRot="1" noChangeAspect="1" noMove="1" noResize="1" noEditPoints="1" noAdjustHandles="1" noChangeArrowheads="1" noChangeShapeType="1" noTextEdit="1"/>
              </p:cNvSpPr>
              <p:nvPr/>
            </p:nvSpPr>
            <p:spPr>
              <a:xfrm>
                <a:off x="914434" y="1759530"/>
                <a:ext cx="3417638" cy="698653"/>
              </a:xfrm>
              <a:prstGeom prst="rect">
                <a:avLst/>
              </a:prstGeom>
              <a:blipFill>
                <a:blip r:embed="rId3"/>
                <a:stretch>
                  <a:fillRect l="-3565" b="-122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5577942" y="1714733"/>
                <a:ext cx="2395143" cy="8334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2400" i="1" smtClean="0">
                              <a:latin typeface="Cambria Math" panose="02040503050406030204" pitchFamily="18" charset="0"/>
                            </a:rPr>
                          </m:ctrlPr>
                        </m:fPr>
                        <m:num>
                          <m:sSup>
                            <m:sSupPr>
                              <m:ctrlPr>
                                <a:rPr lang="en-US" sz="2400" i="1">
                                  <a:latin typeface="Cambria Math" panose="02040503050406030204" pitchFamily="18" charset="0"/>
                                </a:rPr>
                              </m:ctrlPr>
                            </m:sSupPr>
                            <m:e>
                              <m:r>
                                <a:rPr lang="en-US" sz="2400">
                                  <a:latin typeface="Cambria Math" panose="02040503050406030204" pitchFamily="18" charset="0"/>
                                </a:rPr>
                                <m:t>2</m:t>
                              </m:r>
                            </m:e>
                            <m:sup>
                              <m:r>
                                <a:rPr lang="en-US" sz="2400">
                                  <a:latin typeface="Cambria Math" panose="02040503050406030204" pitchFamily="18" charset="0"/>
                                </a:rPr>
                                <m:t>32</m:t>
                              </m:r>
                            </m:sup>
                          </m:sSup>
                          <m:r>
                            <a:rPr lang="en-US" sz="2400" b="0" i="1" smtClean="0">
                              <a:latin typeface="Cambria Math" panose="02040503050406030204" pitchFamily="18" charset="0"/>
                            </a:rPr>
                            <m:t>𝑡</m:t>
                          </m:r>
                          <m:r>
                            <a:rPr lang="en-US" sz="2400" i="1">
                              <a:latin typeface="Cambria Math" panose="02040503050406030204" pitchFamily="18" charset="0"/>
                            </a:rPr>
                            <m:t>𝑜𝑝</m:t>
                          </m:r>
                          <m:r>
                            <a:rPr lang="en-US" sz="2400" i="1" smtClean="0">
                              <a:latin typeface="Cambria Math" panose="02040503050406030204" pitchFamily="18" charset="0"/>
                            </a:rPr>
                            <m:t>±</m:t>
                          </m:r>
                          <m:r>
                            <a:rPr lang="en-US" sz="2400" b="0" i="1" smtClean="0">
                              <a:latin typeface="Cambria Math" panose="02040503050406030204" pitchFamily="18" charset="0"/>
                            </a:rPr>
                            <m:t>𝑏𝑡𝑚</m:t>
                          </m:r>
                          <m:r>
                            <a:rPr lang="en-US" sz="2400" b="0" i="1" smtClean="0">
                              <a:latin typeface="Cambria Math" panose="02040503050406030204" pitchFamily="18" charset="0"/>
                            </a:rPr>
                            <m:t>/2</m:t>
                          </m:r>
                        </m:num>
                        <m:den>
                          <m:r>
                            <a:rPr lang="en-US" sz="2400" i="1">
                              <a:latin typeface="Cambria Math" panose="02040503050406030204" pitchFamily="18" charset="0"/>
                            </a:rPr>
                            <m:t>𝑏𝑡𝑚</m:t>
                          </m:r>
                        </m:den>
                      </m:f>
                    </m:oMath>
                  </m:oMathPara>
                </a14:m>
                <a:endParaRPr lang="en-US" sz="2400" dirty="0"/>
              </a:p>
            </p:txBody>
          </p:sp>
        </mc:Choice>
        <mc:Fallback xmlns="">
          <p:sp>
            <p:nvSpPr>
              <p:cNvPr id="6" name="Rectangle 5"/>
              <p:cNvSpPr>
                <a:spLocks noRot="1" noChangeAspect="1" noMove="1" noResize="1" noEditPoints="1" noAdjustHandles="1" noChangeArrowheads="1" noChangeShapeType="1" noTextEdit="1"/>
              </p:cNvSpPr>
              <p:nvPr/>
            </p:nvSpPr>
            <p:spPr>
              <a:xfrm>
                <a:off x="5577942" y="1714733"/>
                <a:ext cx="2395143" cy="833498"/>
              </a:xfrm>
              <a:prstGeom prst="rect">
                <a:avLst/>
              </a:prstGeom>
              <a:blipFill>
                <a:blip r:embed="rId4"/>
                <a:stretch>
                  <a:fillRect/>
                </a:stretch>
              </a:blipFill>
            </p:spPr>
            <p:txBody>
              <a:bodyPr/>
              <a:lstStyle/>
              <a:p>
                <a:r>
                  <a:rPr lang="en-US">
                    <a:noFill/>
                  </a:rPr>
                  <a:t> </a:t>
                </a:r>
              </a:p>
            </p:txBody>
          </p:sp>
        </mc:Fallback>
      </mc:AlternateContent>
      <p:sp>
        <p:nvSpPr>
          <p:cNvPr id="7" name="Right Arrow 6"/>
          <p:cNvSpPr/>
          <p:nvPr/>
        </p:nvSpPr>
        <p:spPr>
          <a:xfrm>
            <a:off x="4724979" y="1960154"/>
            <a:ext cx="480060" cy="32004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6368121" y="948944"/>
            <a:ext cx="2564525" cy="646331"/>
          </a:xfrm>
          <a:prstGeom prst="rect">
            <a:avLst/>
          </a:prstGeom>
          <a:noFill/>
        </p:spPr>
        <p:txBody>
          <a:bodyPr wrap="square" rtlCol="0">
            <a:spAutoFit/>
          </a:bodyPr>
          <a:lstStyle/>
          <a:p>
            <a:r>
              <a:rPr lang="en-US" b="1" i="1" dirty="0" smtClean="0">
                <a:solidFill>
                  <a:srgbClr val="FF0000"/>
                </a:solidFill>
                <a:latin typeface="Times New Roman" panose="02020603050405020304" pitchFamily="18" charset="0"/>
                <a:cs typeface="Times New Roman" panose="02020603050405020304" pitchFamily="18" charset="0"/>
              </a:rPr>
              <a:t>Choose sign to increase the magnitude of top</a:t>
            </a:r>
            <a:endParaRPr lang="en-US" b="1" i="1" dirty="0">
              <a:solidFill>
                <a:srgbClr val="FF0000"/>
              </a:solidFill>
              <a:latin typeface="Times New Roman" panose="02020603050405020304" pitchFamily="18" charset="0"/>
              <a:cs typeface="Times New Roman" panose="02020603050405020304" pitchFamily="18" charset="0"/>
            </a:endParaRPr>
          </a:p>
        </p:txBody>
      </p:sp>
      <p:sp>
        <p:nvSpPr>
          <p:cNvPr id="11" name="Rectangle 10"/>
          <p:cNvSpPr/>
          <p:nvPr/>
        </p:nvSpPr>
        <p:spPr>
          <a:xfrm>
            <a:off x="703047" y="1082929"/>
            <a:ext cx="2577363" cy="646331"/>
          </a:xfrm>
          <a:prstGeom prst="rect">
            <a:avLst/>
          </a:prstGeom>
        </p:spPr>
        <p:txBody>
          <a:bodyPr wrap="square">
            <a:spAutoFit/>
          </a:bodyPr>
          <a:lstStyle/>
          <a:p>
            <a:r>
              <a:rPr lang="en-US" b="1" i="1" dirty="0">
                <a:solidFill>
                  <a:srgbClr val="FF0000"/>
                </a:solidFill>
                <a:latin typeface="Times New Roman" panose="02020603050405020304" pitchFamily="18" charset="0"/>
                <a:cs typeface="Times New Roman" panose="02020603050405020304" pitchFamily="18" charset="0"/>
              </a:rPr>
              <a:t>Real number expressed as a ratio of two integers</a:t>
            </a:r>
          </a:p>
        </p:txBody>
      </p:sp>
      <p:sp>
        <p:nvSpPr>
          <p:cNvPr id="13" name="Right Brace 12"/>
          <p:cNvSpPr/>
          <p:nvPr/>
        </p:nvSpPr>
        <p:spPr>
          <a:xfrm rot="5400000">
            <a:off x="2634528" y="2013459"/>
            <a:ext cx="228771" cy="857252"/>
          </a:xfrm>
          <a:prstGeom prst="righ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aphicFrame>
        <p:nvGraphicFramePr>
          <p:cNvPr id="15" name="Diagram 14"/>
          <p:cNvGraphicFramePr/>
          <p:nvPr>
            <p:extLst>
              <p:ext uri="{D42A27DB-BD31-4B8C-83A1-F6EECF244321}">
                <p14:modId xmlns:p14="http://schemas.microsoft.com/office/powerpoint/2010/main" val="3581288567"/>
              </p:ext>
            </p:extLst>
          </p:nvPr>
        </p:nvGraphicFramePr>
        <p:xfrm>
          <a:off x="2119007" y="2551214"/>
          <a:ext cx="2605972" cy="64633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cxnSp>
        <p:nvCxnSpPr>
          <p:cNvPr id="17" name="Straight Arrow Connector 16"/>
          <p:cNvCxnSpPr/>
          <p:nvPr/>
        </p:nvCxnSpPr>
        <p:spPr>
          <a:xfrm>
            <a:off x="3280410" y="1405890"/>
            <a:ext cx="365760" cy="353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1" name="Left Brace 20"/>
          <p:cNvSpPr/>
          <p:nvPr/>
        </p:nvSpPr>
        <p:spPr>
          <a:xfrm rot="5400000">
            <a:off x="7167921" y="1127498"/>
            <a:ext cx="214616" cy="115436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p:cNvSpPr txBox="1"/>
          <p:nvPr/>
        </p:nvSpPr>
        <p:spPr>
          <a:xfrm>
            <a:off x="6368122" y="2943115"/>
            <a:ext cx="2477187" cy="1754326"/>
          </a:xfrm>
          <a:prstGeom prst="rect">
            <a:avLst/>
          </a:prstGeom>
          <a:noFill/>
        </p:spPr>
        <p:txBody>
          <a:bodyPr wrap="square" rtlCol="0">
            <a:spAutoFit/>
          </a:bodyPr>
          <a:lstStyle/>
          <a:p>
            <a:r>
              <a:rPr lang="en-US" b="1" i="1" dirty="0" smtClean="0">
                <a:solidFill>
                  <a:srgbClr val="FF0000"/>
                </a:solidFill>
                <a:latin typeface="Times New Roman" panose="02020603050405020304" pitchFamily="18" charset="0"/>
                <a:cs typeface="Times New Roman" panose="02020603050405020304" pitchFamily="18" charset="0"/>
              </a:rPr>
              <a:t>This 64-bit division requires executing a loop on a 32-bit CPU, so limit how frequently function Q32Ratio is called.</a:t>
            </a:r>
            <a:endParaRPr lang="en-US" b="1" i="1" dirty="0">
              <a:solidFill>
                <a:srgbClr val="FF0000"/>
              </a:solidFill>
              <a:latin typeface="Times New Roman" panose="02020603050405020304" pitchFamily="18" charset="0"/>
              <a:cs typeface="Times New Roman" panose="02020603050405020304" pitchFamily="18" charset="0"/>
            </a:endParaRPr>
          </a:p>
        </p:txBody>
      </p:sp>
      <p:cxnSp>
        <p:nvCxnSpPr>
          <p:cNvPr id="18" name="Straight Arrow Connector 17"/>
          <p:cNvCxnSpPr/>
          <p:nvPr/>
        </p:nvCxnSpPr>
        <p:spPr>
          <a:xfrm flipH="1">
            <a:off x="4965008" y="4387469"/>
            <a:ext cx="1298633" cy="84747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4147814" y="888657"/>
            <a:ext cx="1634389" cy="923330"/>
          </a:xfrm>
          <a:prstGeom prst="rect">
            <a:avLst/>
          </a:prstGeom>
        </p:spPr>
        <p:txBody>
          <a:bodyPr wrap="square">
            <a:spAutoFit/>
          </a:bodyPr>
          <a:lstStyle/>
          <a:p>
            <a:r>
              <a:rPr lang="en-US" b="1" i="1" dirty="0" smtClean="0">
                <a:solidFill>
                  <a:srgbClr val="FF0000"/>
                </a:solidFill>
                <a:latin typeface="Times New Roman" panose="02020603050405020304" pitchFamily="18" charset="0"/>
                <a:cs typeface="Times New Roman" panose="02020603050405020304" pitchFamily="18" charset="0"/>
              </a:rPr>
              <a:t>Multiplication before integer division!</a:t>
            </a:r>
            <a:endParaRPr lang="en-US" b="1"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9485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P spid="7" grpId="0" animBg="1"/>
      <p:bldP spid="9" grpId="0"/>
      <p:bldP spid="11" grpId="0"/>
      <p:bldP spid="13" grpId="0" animBg="1"/>
      <p:bldGraphic spid="15" grpId="0">
        <p:bldAsOne/>
      </p:bldGraphic>
      <p:bldP spid="21" grpId="0" animBg="1"/>
      <p:bldP spid="16" grpId="0"/>
      <p:bldP spid="1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Printing Q32 Values (w/out FP)</a:t>
            </a:r>
            <a:endParaRPr lang="en-US" dirty="0"/>
          </a:p>
        </p:txBody>
      </p:sp>
      <p:sp>
        <p:nvSpPr>
          <p:cNvPr id="3" name="Rectangle 2"/>
          <p:cNvSpPr/>
          <p:nvPr/>
        </p:nvSpPr>
        <p:spPr>
          <a:xfrm>
            <a:off x="2015835" y="1600517"/>
            <a:ext cx="6400800" cy="4552015"/>
          </a:xfrm>
          <a:prstGeom prst="rect">
            <a:avLst/>
          </a:prstGeom>
          <a:solidFill>
            <a:schemeClr val="bg1">
              <a:lumMod val="95000"/>
            </a:schemeClr>
          </a:solidFill>
        </p:spPr>
        <p:txBody>
          <a:bodyPr wrap="square">
            <a:spAutoFit/>
          </a:bodyPr>
          <a:lstStyle/>
          <a:p>
            <a:pPr marL="457200" marR="0">
              <a:lnSpc>
                <a:spcPct val="115000"/>
              </a:lnSpc>
              <a:spcBef>
                <a:spcPts val="0"/>
              </a:spcBef>
              <a:spcAft>
                <a:spcPts val="0"/>
              </a:spcAft>
            </a:pPr>
            <a:r>
              <a:rPr lang="en-US" dirty="0" smtClean="0">
                <a:latin typeface="Consolas" panose="020B0609020204030204" pitchFamily="49" charset="0"/>
                <a:ea typeface="Arial" panose="020B0604020202020204" pitchFamily="34" charset="0"/>
                <a:cs typeface="Consolas" panose="020B0609020204030204" pitchFamily="49" charset="0"/>
              </a:rPr>
              <a:t>void </a:t>
            </a:r>
            <a:r>
              <a:rPr lang="en-US" dirty="0">
                <a:latin typeface="Consolas" panose="020B0609020204030204" pitchFamily="49" charset="0"/>
                <a:ea typeface="Arial" panose="020B0604020202020204" pitchFamily="34" charset="0"/>
                <a:cs typeface="Consolas" panose="020B0609020204030204" pitchFamily="49" charset="0"/>
              </a:rPr>
              <a:t>PrintQ32(Q32 x)</a:t>
            </a:r>
            <a:endParaRPr lang="en-US" dirty="0">
              <a:latin typeface="Cambria" panose="02040503050406030204" pitchFamily="18" charset="0"/>
              <a:ea typeface="MS Mincho"/>
              <a:cs typeface="Times New Roman" panose="02020603050405020304" pitchFamily="18" charset="0"/>
            </a:endParaRPr>
          </a:p>
          <a:p>
            <a:pPr marL="9144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a:t>
            </a:r>
            <a:endParaRPr lang="en-US" dirty="0">
              <a:latin typeface="Cambria" panose="02040503050406030204" pitchFamily="18" charset="0"/>
              <a:ea typeface="MS Mincho"/>
              <a:cs typeface="Times New Roman" panose="02020603050405020304" pitchFamily="18" charset="0"/>
            </a:endParaRPr>
          </a:p>
          <a:p>
            <a:pPr marL="914400" marR="0">
              <a:lnSpc>
                <a:spcPct val="115000"/>
              </a:lnSpc>
              <a:spcBef>
                <a:spcPts val="0"/>
              </a:spcBef>
              <a:spcAft>
                <a:spcPts val="0"/>
              </a:spcAft>
            </a:pPr>
            <a:r>
              <a:rPr lang="en-US" dirty="0" err="1">
                <a:latin typeface="Consolas" panose="020B0609020204030204" pitchFamily="49" charset="0"/>
                <a:ea typeface="Arial" panose="020B0604020202020204" pitchFamily="34" charset="0"/>
                <a:cs typeface="Consolas" panose="020B0609020204030204" pitchFamily="49" charset="0"/>
              </a:rPr>
              <a:t>int</a:t>
            </a:r>
            <a:r>
              <a:rPr lang="en-US" dirty="0">
                <a:latin typeface="Consolas" panose="020B0609020204030204" pitchFamily="49" charset="0"/>
                <a:ea typeface="Arial" panose="020B0604020202020204" pitchFamily="34" charset="0"/>
                <a:cs typeface="Consolas" panose="020B0609020204030204" pitchFamily="49" charset="0"/>
              </a:rPr>
              <a:t> k ;</a:t>
            </a:r>
            <a:endParaRPr lang="en-US" dirty="0">
              <a:latin typeface="Cambria" panose="02040503050406030204" pitchFamily="18" charset="0"/>
              <a:ea typeface="MS Mincho"/>
              <a:cs typeface="Times New Roman" panose="02020603050405020304" pitchFamily="18" charset="0"/>
            </a:endParaRPr>
          </a:p>
          <a:p>
            <a:pPr marL="9144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endParaRPr lang="en-US" dirty="0">
              <a:latin typeface="Cambria" panose="02040503050406030204" pitchFamily="18" charset="0"/>
              <a:ea typeface="MS Mincho"/>
              <a:cs typeface="Times New Roman" panose="02020603050405020304" pitchFamily="18" charset="0"/>
            </a:endParaRPr>
          </a:p>
          <a:p>
            <a:pPr marL="9144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if (x &lt; 0) { </a:t>
            </a:r>
            <a:r>
              <a:rPr lang="en-US" dirty="0" err="1">
                <a:latin typeface="Consolas" panose="020B0609020204030204" pitchFamily="49" charset="0"/>
                <a:ea typeface="Arial" panose="020B0604020202020204" pitchFamily="34" charset="0"/>
                <a:cs typeface="Consolas" panose="020B0609020204030204" pitchFamily="49" charset="0"/>
              </a:rPr>
              <a:t>putchar</a:t>
            </a:r>
            <a:r>
              <a:rPr lang="en-US" dirty="0">
                <a:latin typeface="Consolas" panose="020B0609020204030204" pitchFamily="49" charset="0"/>
                <a:ea typeface="Arial" panose="020B0604020202020204" pitchFamily="34" charset="0"/>
                <a:cs typeface="Consolas" panose="020B0609020204030204" pitchFamily="49" charset="0"/>
              </a:rPr>
              <a:t>('-') ; </a:t>
            </a:r>
            <a:r>
              <a:rPr lang="en-US" dirty="0" smtClean="0">
                <a:latin typeface="Consolas" panose="020B0609020204030204" pitchFamily="49" charset="0"/>
                <a:ea typeface="Arial" panose="020B0604020202020204" pitchFamily="34" charset="0"/>
                <a:cs typeface="Consolas" panose="020B0609020204030204" pitchFamily="49" charset="0"/>
              </a:rPr>
              <a:t>x </a:t>
            </a:r>
            <a:r>
              <a:rPr lang="en-US" dirty="0">
                <a:latin typeface="Consolas" panose="020B0609020204030204" pitchFamily="49" charset="0"/>
                <a:ea typeface="Arial" panose="020B0604020202020204" pitchFamily="34" charset="0"/>
                <a:cs typeface="Consolas" panose="020B0609020204030204" pitchFamily="49" charset="0"/>
              </a:rPr>
              <a:t>= -x ; }</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r>
              <a:rPr lang="en-US" dirty="0" err="1">
                <a:latin typeface="Consolas" panose="020B0609020204030204" pitchFamily="49" charset="0"/>
                <a:ea typeface="Arial" panose="020B0604020202020204" pitchFamily="34" charset="0"/>
                <a:cs typeface="Consolas" panose="020B0609020204030204" pitchFamily="49" charset="0"/>
              </a:rPr>
              <a:t>printf</a:t>
            </a:r>
            <a:r>
              <a:rPr lang="en-US" dirty="0">
                <a:latin typeface="Consolas" panose="020B0609020204030204" pitchFamily="49" charset="0"/>
                <a:ea typeface="Arial" panose="020B0604020202020204" pitchFamily="34" charset="0"/>
                <a:cs typeface="Consolas" panose="020B0609020204030204" pitchFamily="49" charset="0"/>
              </a:rPr>
              <a:t>("%u", </a:t>
            </a:r>
            <a:r>
              <a:rPr lang="en-US" dirty="0" smtClean="0">
                <a:latin typeface="Consolas" panose="020B0609020204030204" pitchFamily="49" charset="0"/>
                <a:ea typeface="Arial" panose="020B0604020202020204" pitchFamily="34" charset="0"/>
                <a:cs typeface="Consolas" panose="020B0609020204030204" pitchFamily="49" charset="0"/>
              </a:rPr>
              <a:t>Upper32Bits(x)) </a:t>
            </a:r>
            <a:r>
              <a:rPr lang="en-US" dirty="0">
                <a:latin typeface="Consolas" panose="020B0609020204030204" pitchFamily="49" charset="0"/>
                <a:ea typeface="Arial" panose="020B0604020202020204" pitchFamily="34" charset="0"/>
                <a:cs typeface="Consolas" panose="020B0609020204030204" pitchFamily="49" charset="0"/>
              </a:rPr>
              <a:t>;</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r>
              <a:rPr lang="en-US" dirty="0" err="1">
                <a:latin typeface="Consolas" panose="020B0609020204030204" pitchFamily="49" charset="0"/>
                <a:ea typeface="Arial" panose="020B0604020202020204" pitchFamily="34" charset="0"/>
                <a:cs typeface="Consolas" panose="020B0609020204030204" pitchFamily="49" charset="0"/>
              </a:rPr>
              <a:t>putchar</a:t>
            </a:r>
            <a:r>
              <a:rPr lang="en-US" dirty="0">
                <a:latin typeface="Consolas" panose="020B0609020204030204" pitchFamily="49" charset="0"/>
                <a:ea typeface="Arial" panose="020B0604020202020204" pitchFamily="34" charset="0"/>
                <a:cs typeface="Consolas" panose="020B0609020204030204" pitchFamily="49" charset="0"/>
              </a:rPr>
              <a:t>('.') ;</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for (k = 0; k &lt; 5; k++)</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r>
              <a:rPr lang="en-US">
                <a:latin typeface="Consolas" panose="020B0609020204030204" pitchFamily="49" charset="0"/>
                <a:ea typeface="Arial" panose="020B0604020202020204" pitchFamily="34" charset="0"/>
                <a:cs typeface="Consolas" panose="020B0609020204030204" pitchFamily="49" charset="0"/>
              </a:rPr>
              <a:t>	</a:t>
            </a:r>
            <a:r>
              <a:rPr lang="en-US" smtClean="0">
                <a:latin typeface="Consolas" panose="020B0609020204030204" pitchFamily="49" charset="0"/>
                <a:ea typeface="Arial" panose="020B0604020202020204" pitchFamily="34" charset="0"/>
                <a:cs typeface="Consolas" panose="020B0609020204030204" pitchFamily="49" charset="0"/>
              </a:rPr>
              <a:t>{</a:t>
            </a: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r>
              <a:rPr lang="en-US" dirty="0" smtClean="0">
                <a:latin typeface="Consolas" panose="020B0609020204030204" pitchFamily="49" charset="0"/>
                <a:ea typeface="Arial" panose="020B0604020202020204" pitchFamily="34" charset="0"/>
                <a:cs typeface="Consolas" panose="020B0609020204030204" pitchFamily="49" charset="0"/>
              </a:rPr>
              <a:t>Upper32Bits(x) </a:t>
            </a:r>
            <a:r>
              <a:rPr lang="en-US" dirty="0">
                <a:latin typeface="Consolas" panose="020B0609020204030204" pitchFamily="49" charset="0"/>
                <a:ea typeface="Arial" panose="020B0604020202020204" pitchFamily="34" charset="0"/>
                <a:cs typeface="Consolas" panose="020B0609020204030204" pitchFamily="49" charset="0"/>
              </a:rPr>
              <a:t>= 0 ;</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x = 10 * x ;</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r>
              <a:rPr lang="en-US" dirty="0" err="1" smtClean="0">
                <a:latin typeface="Consolas" panose="020B0609020204030204" pitchFamily="49" charset="0"/>
                <a:ea typeface="Arial" panose="020B0604020202020204" pitchFamily="34" charset="0"/>
                <a:cs typeface="Consolas" panose="020B0609020204030204" pitchFamily="49" charset="0"/>
              </a:rPr>
              <a:t>printf</a:t>
            </a:r>
            <a:r>
              <a:rPr lang="en-US" dirty="0" smtClean="0">
                <a:latin typeface="Consolas" panose="020B0609020204030204" pitchFamily="49" charset="0"/>
                <a:ea typeface="Arial" panose="020B0604020202020204" pitchFamily="34" charset="0"/>
                <a:cs typeface="Consolas" panose="020B0609020204030204" pitchFamily="49" charset="0"/>
              </a:rPr>
              <a:t>(“%d”, Upper32Bits(x)) </a:t>
            </a:r>
            <a:r>
              <a:rPr lang="en-US" dirty="0">
                <a:latin typeface="Consolas" panose="020B0609020204030204" pitchFamily="49" charset="0"/>
                <a:ea typeface="Arial" panose="020B0604020202020204" pitchFamily="34" charset="0"/>
                <a:cs typeface="Consolas" panose="020B0609020204030204" pitchFamily="49" charset="0"/>
              </a:rPr>
              <a:t>;</a:t>
            </a:r>
            <a:endParaRPr lang="en-US" dirty="0">
              <a:latin typeface="Cambria" panose="02040503050406030204" pitchFamily="18" charset="0"/>
              <a:ea typeface="MS Mincho"/>
              <a:cs typeface="Times New Roman" panose="02020603050405020304" pitchFamily="18" charset="0"/>
            </a:endParaRPr>
          </a:p>
          <a:p>
            <a:pPr marL="4572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		}</a:t>
            </a:r>
            <a:endParaRPr lang="en-US" dirty="0">
              <a:latin typeface="Cambria" panose="02040503050406030204" pitchFamily="18" charset="0"/>
              <a:ea typeface="MS Mincho"/>
              <a:cs typeface="Times New Roman" panose="02020603050405020304" pitchFamily="18" charset="0"/>
            </a:endParaRPr>
          </a:p>
          <a:p>
            <a:pPr marL="914400" marR="0">
              <a:lnSpc>
                <a:spcPct val="115000"/>
              </a:lnSpc>
              <a:spcBef>
                <a:spcPts val="0"/>
              </a:spcBef>
              <a:spcAft>
                <a:spcPts val="0"/>
              </a:spcAft>
            </a:pPr>
            <a:r>
              <a:rPr lang="en-US" dirty="0">
                <a:latin typeface="Consolas" panose="020B0609020204030204" pitchFamily="49" charset="0"/>
                <a:ea typeface="Arial" panose="020B0604020202020204" pitchFamily="34" charset="0"/>
                <a:cs typeface="Consolas" panose="020B0609020204030204" pitchFamily="49" charset="0"/>
              </a:rPr>
              <a:t>}</a:t>
            </a:r>
            <a:endParaRPr lang="en-US" dirty="0">
              <a:latin typeface="Cambria" panose="02040503050406030204" pitchFamily="18" charset="0"/>
              <a:ea typeface="MS Mincho"/>
              <a:cs typeface="Times New Roman" panose="02020603050405020304" pitchFamily="18" charset="0"/>
            </a:endParaRPr>
          </a:p>
        </p:txBody>
      </p:sp>
      <p:graphicFrame>
        <p:nvGraphicFramePr>
          <p:cNvPr id="4" name="Diagram 3"/>
          <p:cNvGraphicFramePr/>
          <p:nvPr>
            <p:extLst>
              <p:ext uri="{D42A27DB-BD31-4B8C-83A1-F6EECF244321}">
                <p14:modId xmlns:p14="http://schemas.microsoft.com/office/powerpoint/2010/main" val="1276504810"/>
              </p:ext>
            </p:extLst>
          </p:nvPr>
        </p:nvGraphicFramePr>
        <p:xfrm>
          <a:off x="6237962" y="3666926"/>
          <a:ext cx="1732903" cy="6463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p:cNvGrpSpPr/>
          <p:nvPr/>
        </p:nvGrpSpPr>
        <p:grpSpPr>
          <a:xfrm>
            <a:off x="252573" y="2322541"/>
            <a:ext cx="1963732" cy="463319"/>
            <a:chOff x="0" y="91505"/>
            <a:chExt cx="1963732" cy="463319"/>
          </a:xfrm>
        </p:grpSpPr>
        <p:sp>
          <p:nvSpPr>
            <p:cNvPr id="7" name="Rounded Rectangle 6"/>
            <p:cNvSpPr/>
            <p:nvPr/>
          </p:nvSpPr>
          <p:spPr>
            <a:xfrm>
              <a:off x="0" y="91505"/>
              <a:ext cx="1732903" cy="463319"/>
            </a:xfrm>
            <a:prstGeom prst="roundRect">
              <a:avLst/>
            </a:prstGeom>
            <a:noFill/>
            <a:ln>
              <a:no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8" name="Rounded Rectangle 4"/>
            <p:cNvSpPr/>
            <p:nvPr/>
          </p:nvSpPr>
          <p:spPr>
            <a:xfrm>
              <a:off x="22617" y="114122"/>
              <a:ext cx="1941115" cy="4180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i="1" dirty="0" smtClean="0">
                  <a:solidFill>
                    <a:srgbClr val="FF0000"/>
                  </a:solidFill>
                  <a:latin typeface="Times New Roman" panose="02020603050405020304" pitchFamily="18" charset="0"/>
                  <a:cs typeface="Times New Roman" panose="02020603050405020304" pitchFamily="18" charset="0"/>
                </a:rPr>
                <a:t>Decimal values must be printed in </a:t>
              </a:r>
              <a:r>
                <a:rPr lang="en-US" sz="1200" b="1" i="1" dirty="0" err="1" smtClean="0">
                  <a:solidFill>
                    <a:srgbClr val="FF0000"/>
                  </a:solidFill>
                  <a:latin typeface="Times New Roman" panose="02020603050405020304" pitchFamily="18" charset="0"/>
                  <a:cs typeface="Times New Roman" panose="02020603050405020304" pitchFamily="18" charset="0"/>
                </a:rPr>
                <a:t>sign+magnitude</a:t>
              </a:r>
              <a:r>
                <a:rPr lang="en-US" sz="1200" b="1" i="1" kern="1200" dirty="0" smtClean="0">
                  <a:solidFill>
                    <a:srgbClr val="FF0000"/>
                  </a:solidFill>
                  <a:latin typeface="Times New Roman" panose="02020603050405020304" pitchFamily="18" charset="0"/>
                  <a:cs typeface="Times New Roman" panose="02020603050405020304" pitchFamily="18" charset="0"/>
                </a:rPr>
                <a:t>.</a:t>
              </a:r>
              <a:endParaRPr lang="en-US" sz="1200" b="1" i="1" kern="1200" dirty="0">
                <a:solidFill>
                  <a:srgbClr val="FF0000"/>
                </a:solidFill>
                <a:latin typeface="Times New Roman" panose="02020603050405020304" pitchFamily="18" charset="0"/>
                <a:cs typeface="Times New Roman" panose="02020603050405020304" pitchFamily="18" charset="0"/>
              </a:endParaRPr>
            </a:p>
          </p:txBody>
        </p:sp>
      </p:grpSp>
      <p:cxnSp>
        <p:nvCxnSpPr>
          <p:cNvPr id="10" name="Straight Arrow Connector 9"/>
          <p:cNvCxnSpPr/>
          <p:nvPr/>
        </p:nvCxnSpPr>
        <p:spPr>
          <a:xfrm>
            <a:off x="2216305" y="2763243"/>
            <a:ext cx="709775" cy="310919"/>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1" name="Rounded Rectangle 4"/>
          <p:cNvSpPr/>
          <p:nvPr/>
        </p:nvSpPr>
        <p:spPr>
          <a:xfrm>
            <a:off x="275191" y="3249396"/>
            <a:ext cx="1325010" cy="4180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i="1" dirty="0" smtClean="0">
                <a:solidFill>
                  <a:srgbClr val="FF0000"/>
                </a:solidFill>
                <a:latin typeface="Times New Roman" panose="02020603050405020304" pitchFamily="18" charset="0"/>
                <a:cs typeface="Times New Roman" panose="02020603050405020304" pitchFamily="18" charset="0"/>
              </a:rPr>
              <a:t>Print magnitude of the integer part</a:t>
            </a:r>
            <a:r>
              <a:rPr lang="en-US" sz="1200" b="1" i="1" kern="1200" dirty="0" smtClean="0">
                <a:solidFill>
                  <a:srgbClr val="FF0000"/>
                </a:solidFill>
                <a:latin typeface="Times New Roman" panose="02020603050405020304" pitchFamily="18" charset="0"/>
                <a:cs typeface="Times New Roman" panose="02020603050405020304" pitchFamily="18" charset="0"/>
              </a:rPr>
              <a:t>.</a:t>
            </a:r>
            <a:endParaRPr lang="en-US" sz="1200" b="1" i="1" kern="1200" dirty="0">
              <a:solidFill>
                <a:srgbClr val="FF0000"/>
              </a:solidFill>
              <a:latin typeface="Times New Roman" panose="02020603050405020304" pitchFamily="18" charset="0"/>
              <a:cs typeface="Times New Roman" panose="02020603050405020304" pitchFamily="18" charset="0"/>
            </a:endParaRPr>
          </a:p>
        </p:txBody>
      </p:sp>
      <p:cxnSp>
        <p:nvCxnSpPr>
          <p:cNvPr id="13" name="Straight Arrow Connector 12"/>
          <p:cNvCxnSpPr/>
          <p:nvPr/>
        </p:nvCxnSpPr>
        <p:spPr>
          <a:xfrm>
            <a:off x="1752600" y="3408401"/>
            <a:ext cx="1264920" cy="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17" name="Left Brace 16"/>
          <p:cNvSpPr/>
          <p:nvPr/>
        </p:nvSpPr>
        <p:spPr>
          <a:xfrm>
            <a:off x="2571192" y="3876524"/>
            <a:ext cx="354888" cy="18232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Rounded Rectangle 4"/>
          <p:cNvSpPr/>
          <p:nvPr/>
        </p:nvSpPr>
        <p:spPr>
          <a:xfrm>
            <a:off x="937696" y="4579099"/>
            <a:ext cx="1325010" cy="418085"/>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5720" tIns="45720" rIns="45720" bIns="45720" numCol="1" spcCol="1270" anchor="ctr" anchorCtr="0">
            <a:noAutofit/>
          </a:bodyPr>
          <a:lstStyle/>
          <a:p>
            <a:pPr lvl="0" algn="l" defTabSz="533400" rtl="0">
              <a:lnSpc>
                <a:spcPct val="90000"/>
              </a:lnSpc>
              <a:spcBef>
                <a:spcPct val="0"/>
              </a:spcBef>
              <a:spcAft>
                <a:spcPct val="35000"/>
              </a:spcAft>
            </a:pPr>
            <a:r>
              <a:rPr lang="en-US" sz="1200" b="1" i="1" dirty="0" smtClean="0">
                <a:solidFill>
                  <a:srgbClr val="FF0000"/>
                </a:solidFill>
                <a:latin typeface="Times New Roman" panose="02020603050405020304" pitchFamily="18" charset="0"/>
                <a:cs typeface="Times New Roman" panose="02020603050405020304" pitchFamily="18" charset="0"/>
              </a:rPr>
              <a:t>Print magnitude of the fractional part</a:t>
            </a:r>
            <a:r>
              <a:rPr lang="en-US" sz="1200" b="1" i="1" kern="1200" dirty="0" smtClean="0">
                <a:solidFill>
                  <a:srgbClr val="FF0000"/>
                </a:solidFill>
                <a:latin typeface="Times New Roman" panose="02020603050405020304" pitchFamily="18" charset="0"/>
                <a:cs typeface="Times New Roman" panose="02020603050405020304" pitchFamily="18" charset="0"/>
              </a:rPr>
              <a:t>.</a:t>
            </a:r>
            <a:endParaRPr lang="en-US" sz="1200" b="1" i="1" kern="1200"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84597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1" grpId="0"/>
      <p:bldP spid="17" grpId="0" animBg="1"/>
      <p:bldP spid="1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Q32.32 × Q32.32 Multiplication</a:t>
            </a:r>
            <a:endParaRPr lang="en-US" dirty="0"/>
          </a:p>
        </p:txBody>
      </p:sp>
      <p:sp>
        <p:nvSpPr>
          <p:cNvPr id="4" name="Content Placeholder 3"/>
          <p:cNvSpPr>
            <a:spLocks noGrp="1"/>
          </p:cNvSpPr>
          <p:nvPr>
            <p:ph idx="1"/>
          </p:nvPr>
        </p:nvSpPr>
        <p:spPr/>
        <p:txBody>
          <a:bodyPr/>
          <a:lstStyle/>
          <a:p>
            <a:r>
              <a:rPr lang="en-US" dirty="0" smtClean="0"/>
              <a:t>Must be fast – no loops!</a:t>
            </a:r>
          </a:p>
          <a:p>
            <a:endParaRPr lang="en-US" dirty="0" smtClean="0"/>
          </a:p>
          <a:p>
            <a:r>
              <a:rPr lang="en-US" dirty="0" smtClean="0"/>
              <a:t>Strategy:</a:t>
            </a:r>
          </a:p>
          <a:p>
            <a:pPr lvl="1"/>
            <a:r>
              <a:rPr lang="en-US" dirty="0" smtClean="0"/>
              <a:t>Compute: 128 bits </a:t>
            </a:r>
            <a:r>
              <a:rPr lang="en-US" dirty="0" smtClean="0">
                <a:sym typeface="Wingdings" panose="05000000000000000000" pitchFamily="2" charset="2"/>
              </a:rPr>
              <a:t> 64 bits × 64 bits (unsigned)</a:t>
            </a:r>
          </a:p>
          <a:p>
            <a:pPr lvl="1"/>
            <a:r>
              <a:rPr lang="en-US" dirty="0" smtClean="0"/>
              <a:t>Convert unsigned product to 2’s complement</a:t>
            </a:r>
          </a:p>
          <a:p>
            <a:pPr lvl="1"/>
            <a:r>
              <a:rPr lang="en-US" dirty="0" smtClean="0"/>
              <a:t>Extract the middle 64 bits</a:t>
            </a:r>
          </a:p>
          <a:p>
            <a:pPr marL="457200" lvl="1" indent="0">
              <a:buNone/>
            </a:pPr>
            <a:endParaRPr lang="en-US" dirty="0"/>
          </a:p>
        </p:txBody>
      </p:sp>
    </p:spTree>
    <p:extLst>
      <p:ext uri="{BB962C8B-B14F-4D97-AF65-F5344CB8AC3E}">
        <p14:creationId xmlns:p14="http://schemas.microsoft.com/office/powerpoint/2010/main" val="1813872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dirty="0" smtClean="0"/>
              <a:t>Decomposing Unsigned </a:t>
            </a:r>
            <a:br>
              <a:rPr lang="en-US" dirty="0" smtClean="0"/>
            </a:br>
            <a:r>
              <a:rPr lang="en-US" dirty="0" smtClean="0"/>
              <a:t>Integer Multiplication</a:t>
            </a:r>
            <a:endParaRPr lang="en-US" dirty="0"/>
          </a:p>
        </p:txBody>
      </p:sp>
      <p:sp>
        <p:nvSpPr>
          <p:cNvPr id="4" name="Content Placeholder 3"/>
          <p:cNvSpPr>
            <a:spLocks noGrp="1"/>
          </p:cNvSpPr>
          <p:nvPr>
            <p:ph idx="1"/>
          </p:nvPr>
        </p:nvSpPr>
        <p:spPr>
          <a:xfrm>
            <a:off x="0" y="1600200"/>
            <a:ext cx="9144000" cy="4525963"/>
          </a:xfrm>
        </p:spPr>
        <p:txBody>
          <a:bodyPr>
            <a:normAutofit fontScale="92500"/>
          </a:bodyPr>
          <a:lstStyle/>
          <a:p>
            <a:pPr marL="457200" lvl="1" indent="0">
              <a:buNone/>
            </a:pPr>
            <a:r>
              <a:rPr lang="en-US" dirty="0" smtClean="0"/>
              <a:t>Break the decimal number 1234 into two halves:</a:t>
            </a:r>
          </a:p>
          <a:p>
            <a:pPr marL="857250" lvl="2" indent="0">
              <a:buNone/>
              <a:tabLst>
                <a:tab pos="2286000" algn="l"/>
                <a:tab pos="2743200" algn="l"/>
              </a:tabLst>
            </a:pPr>
            <a:r>
              <a:rPr lang="en-US" sz="2800" dirty="0" smtClean="0"/>
              <a:t>1234</a:t>
            </a:r>
            <a:r>
              <a:rPr lang="en-US" sz="2800" baseline="-25000" dirty="0" smtClean="0"/>
              <a:t>10	</a:t>
            </a:r>
            <a:r>
              <a:rPr lang="en-US" sz="2800" dirty="0" smtClean="0"/>
              <a:t>=	10</a:t>
            </a:r>
            <a:r>
              <a:rPr lang="en-US" sz="2800" baseline="30000" dirty="0" smtClean="0"/>
              <a:t>2</a:t>
            </a:r>
            <a:r>
              <a:rPr lang="en-US" sz="2800" dirty="0" smtClean="0"/>
              <a:t>×12 + 34	=	1200  +  34</a:t>
            </a:r>
            <a:endParaRPr lang="en-US" sz="2800" dirty="0"/>
          </a:p>
          <a:p>
            <a:pPr marL="457200" lvl="1" indent="0">
              <a:buNone/>
            </a:pPr>
            <a:endParaRPr lang="en-US" dirty="0" smtClean="0"/>
          </a:p>
          <a:p>
            <a:pPr marL="457200" lvl="1" indent="0">
              <a:buNone/>
            </a:pPr>
            <a:r>
              <a:rPr lang="en-US" dirty="0" smtClean="0"/>
              <a:t>Break a 64-bit unsigned integer into two 32-bit halves:</a:t>
            </a:r>
          </a:p>
          <a:p>
            <a:pPr marL="857250" lvl="2" indent="0">
              <a:buNone/>
              <a:tabLst>
                <a:tab pos="2286000" algn="l"/>
                <a:tab pos="2743200" algn="l"/>
              </a:tabLst>
            </a:pPr>
            <a:r>
              <a:rPr lang="en-US" sz="2800" dirty="0" smtClean="0"/>
              <a:t>A</a:t>
            </a:r>
            <a:r>
              <a:rPr lang="en-US" sz="2800" baseline="-25000" dirty="0" smtClean="0"/>
              <a:t>U</a:t>
            </a:r>
            <a:r>
              <a:rPr lang="en-US" sz="2800" dirty="0" smtClean="0"/>
              <a:t>	=	2</a:t>
            </a:r>
            <a:r>
              <a:rPr lang="en-US" sz="2800" baseline="30000" dirty="0" smtClean="0"/>
              <a:t>32</a:t>
            </a:r>
            <a:r>
              <a:rPr lang="en-US" sz="2800" dirty="0" smtClean="0"/>
              <a:t>A</a:t>
            </a:r>
            <a:r>
              <a:rPr lang="en-US" sz="2800" baseline="-25000" dirty="0" smtClean="0"/>
              <a:t>HI</a:t>
            </a:r>
            <a:r>
              <a:rPr lang="en-US" sz="2800" dirty="0" smtClean="0"/>
              <a:t> + A</a:t>
            </a:r>
            <a:r>
              <a:rPr lang="en-US" sz="2800" baseline="-25000" dirty="0" smtClean="0"/>
              <a:t>LO</a:t>
            </a:r>
            <a:r>
              <a:rPr lang="en-US" sz="2800" dirty="0" smtClean="0"/>
              <a:t>	=	A</a:t>
            </a:r>
            <a:r>
              <a:rPr lang="en-US" sz="2800" baseline="-25000" dirty="0" smtClean="0"/>
              <a:t>HI</a:t>
            </a:r>
            <a:r>
              <a:rPr lang="en-US" sz="2800" dirty="0" smtClean="0"/>
              <a:t>00…………0  + A</a:t>
            </a:r>
            <a:r>
              <a:rPr lang="en-US" sz="2800" baseline="-25000" dirty="0" smtClean="0"/>
              <a:t>LO</a:t>
            </a:r>
          </a:p>
          <a:p>
            <a:pPr marL="457200" lvl="1" indent="0">
              <a:buNone/>
            </a:pPr>
            <a:endParaRPr lang="en-US" dirty="0" smtClean="0"/>
          </a:p>
          <a:p>
            <a:pPr marL="457200" lvl="1" indent="0">
              <a:buNone/>
            </a:pPr>
            <a:r>
              <a:rPr lang="en-US" dirty="0" smtClean="0"/>
              <a:t>Then the 128-bit product of two 64-bit unsigned integers is:</a:t>
            </a:r>
          </a:p>
          <a:p>
            <a:pPr marL="857250" lvl="2" indent="0">
              <a:buNone/>
              <a:tabLst>
                <a:tab pos="2286000" algn="l"/>
                <a:tab pos="2743200" algn="l"/>
              </a:tabLst>
            </a:pPr>
            <a:r>
              <a:rPr lang="en-US" sz="2800" dirty="0" smtClean="0"/>
              <a:t>A</a:t>
            </a:r>
            <a:r>
              <a:rPr lang="en-US" sz="2800" baseline="-25000" dirty="0" smtClean="0"/>
              <a:t>U</a:t>
            </a:r>
            <a:r>
              <a:rPr lang="en-US" sz="2800" dirty="0"/>
              <a:t>B</a:t>
            </a:r>
            <a:r>
              <a:rPr lang="en-US" sz="2800" baseline="-25000" dirty="0" smtClean="0"/>
              <a:t>U </a:t>
            </a:r>
            <a:r>
              <a:rPr lang="en-US" sz="2800" dirty="0"/>
              <a:t>	</a:t>
            </a:r>
            <a:r>
              <a:rPr lang="en-US" sz="2800" dirty="0" smtClean="0"/>
              <a:t>=</a:t>
            </a:r>
            <a:r>
              <a:rPr lang="en-US" sz="2800" dirty="0"/>
              <a:t>	(2</a:t>
            </a:r>
            <a:r>
              <a:rPr lang="en-US" sz="2800" baseline="30000" dirty="0"/>
              <a:t>32</a:t>
            </a:r>
            <a:r>
              <a:rPr lang="en-US" sz="2800" dirty="0"/>
              <a:t>A</a:t>
            </a:r>
            <a:r>
              <a:rPr lang="en-US" sz="2800" baseline="-25000" dirty="0"/>
              <a:t>HI</a:t>
            </a:r>
            <a:r>
              <a:rPr lang="en-US" sz="2800" dirty="0"/>
              <a:t> + A</a:t>
            </a:r>
            <a:r>
              <a:rPr lang="en-US" sz="2800" baseline="-25000" dirty="0"/>
              <a:t>LO</a:t>
            </a:r>
            <a:r>
              <a:rPr lang="en-US" sz="2800" dirty="0" smtClean="0"/>
              <a:t>)</a:t>
            </a:r>
            <a:r>
              <a:rPr lang="en-US" sz="2800" dirty="0"/>
              <a:t> (</a:t>
            </a:r>
            <a:r>
              <a:rPr lang="en-US" sz="2800" dirty="0" smtClean="0"/>
              <a:t>2</a:t>
            </a:r>
            <a:r>
              <a:rPr lang="en-US" sz="2800" baseline="30000" dirty="0" smtClean="0"/>
              <a:t>32</a:t>
            </a:r>
            <a:r>
              <a:rPr lang="en-US" sz="2800" dirty="0"/>
              <a:t>B</a:t>
            </a:r>
            <a:r>
              <a:rPr lang="en-US" sz="2800" baseline="-25000" dirty="0" smtClean="0"/>
              <a:t>HI</a:t>
            </a:r>
            <a:r>
              <a:rPr lang="en-US" sz="2800" dirty="0" smtClean="0"/>
              <a:t> </a:t>
            </a:r>
            <a:r>
              <a:rPr lang="en-US" sz="2800" dirty="0"/>
              <a:t>+ </a:t>
            </a:r>
            <a:r>
              <a:rPr lang="en-US" sz="2800" dirty="0" smtClean="0"/>
              <a:t>B</a:t>
            </a:r>
            <a:r>
              <a:rPr lang="en-US" sz="2800" baseline="-25000" dirty="0" smtClean="0"/>
              <a:t>LO</a:t>
            </a:r>
            <a:r>
              <a:rPr lang="en-US" sz="2800" dirty="0" smtClean="0"/>
              <a:t>)</a:t>
            </a:r>
          </a:p>
          <a:p>
            <a:pPr marL="857250" lvl="2" indent="0">
              <a:buNone/>
              <a:tabLst>
                <a:tab pos="2286000" algn="l"/>
                <a:tab pos="2743200" algn="l"/>
              </a:tabLst>
            </a:pPr>
            <a:r>
              <a:rPr lang="en-US" sz="2800" dirty="0"/>
              <a:t>	</a:t>
            </a:r>
            <a:r>
              <a:rPr lang="en-US" sz="2800" dirty="0" smtClean="0"/>
              <a:t>=	2</a:t>
            </a:r>
            <a:r>
              <a:rPr lang="en-US" sz="2800" baseline="30000" dirty="0" smtClean="0"/>
              <a:t>64</a:t>
            </a:r>
            <a:r>
              <a:rPr lang="en-US" sz="2800" dirty="0" smtClean="0"/>
              <a:t>A</a:t>
            </a:r>
            <a:r>
              <a:rPr lang="en-US" sz="2800" baseline="-25000" dirty="0" smtClean="0"/>
              <a:t>HI</a:t>
            </a:r>
            <a:r>
              <a:rPr lang="en-US" sz="2800" dirty="0" smtClean="0"/>
              <a:t>B</a:t>
            </a:r>
            <a:r>
              <a:rPr lang="en-US" sz="2800" baseline="-25000" dirty="0" smtClean="0"/>
              <a:t>HI</a:t>
            </a:r>
            <a:r>
              <a:rPr lang="en-US" sz="2800" dirty="0" smtClean="0"/>
              <a:t> </a:t>
            </a:r>
            <a:r>
              <a:rPr lang="en-US" sz="2800" dirty="0"/>
              <a:t>+ </a:t>
            </a:r>
            <a:r>
              <a:rPr lang="en-US" sz="2800" dirty="0" smtClean="0"/>
              <a:t>2</a:t>
            </a:r>
            <a:r>
              <a:rPr lang="en-US" sz="2800" baseline="30000" dirty="0" smtClean="0"/>
              <a:t>32</a:t>
            </a:r>
            <a:r>
              <a:rPr lang="en-US" sz="2800" dirty="0" smtClean="0"/>
              <a:t>(A</a:t>
            </a:r>
            <a:r>
              <a:rPr lang="en-US" sz="2800" baseline="-25000" dirty="0" smtClean="0"/>
              <a:t>HI</a:t>
            </a:r>
            <a:r>
              <a:rPr lang="en-US" sz="2800" dirty="0" smtClean="0"/>
              <a:t>B</a:t>
            </a:r>
            <a:r>
              <a:rPr lang="en-US" sz="2800" baseline="-25000" dirty="0" smtClean="0"/>
              <a:t>LO</a:t>
            </a:r>
            <a:r>
              <a:rPr lang="en-US" sz="2800" dirty="0"/>
              <a:t> + </a:t>
            </a:r>
            <a:r>
              <a:rPr lang="en-US" sz="2800" dirty="0" smtClean="0"/>
              <a:t>A</a:t>
            </a:r>
            <a:r>
              <a:rPr lang="en-US" sz="2800" baseline="-25000" dirty="0" smtClean="0"/>
              <a:t>LO</a:t>
            </a:r>
            <a:r>
              <a:rPr lang="en-US" sz="2800" dirty="0" smtClean="0"/>
              <a:t>B</a:t>
            </a:r>
            <a:r>
              <a:rPr lang="en-US" sz="2800" baseline="-25000" dirty="0" smtClean="0"/>
              <a:t>HI</a:t>
            </a:r>
            <a:r>
              <a:rPr lang="en-US" sz="2800" dirty="0" smtClean="0"/>
              <a:t>) + A</a:t>
            </a:r>
            <a:r>
              <a:rPr lang="en-US" sz="2800" baseline="-25000" dirty="0" smtClean="0"/>
              <a:t>LO</a:t>
            </a:r>
            <a:r>
              <a:rPr lang="en-US" sz="2800" dirty="0"/>
              <a:t> B</a:t>
            </a:r>
            <a:r>
              <a:rPr lang="en-US" sz="2800" baseline="-25000" dirty="0"/>
              <a:t>LO</a:t>
            </a:r>
            <a:endParaRPr lang="en-US" sz="2800" dirty="0"/>
          </a:p>
          <a:p>
            <a:pPr marL="857250" lvl="2" indent="0">
              <a:buNone/>
              <a:tabLst>
                <a:tab pos="2286000" algn="l"/>
                <a:tab pos="2743200" algn="l"/>
              </a:tabLst>
            </a:pPr>
            <a:endParaRPr lang="en-US" sz="2800" dirty="0"/>
          </a:p>
        </p:txBody>
      </p:sp>
      <p:cxnSp>
        <p:nvCxnSpPr>
          <p:cNvPr id="24" name="Straight Arrow Connector 23"/>
          <p:cNvCxnSpPr/>
          <p:nvPr/>
        </p:nvCxnSpPr>
        <p:spPr>
          <a:xfrm flipV="1">
            <a:off x="6005513" y="3999549"/>
            <a:ext cx="1357312" cy="14286"/>
          </a:xfrm>
          <a:prstGeom prst="straightConnector1">
            <a:avLst/>
          </a:prstGeom>
          <a:ln>
            <a:solidFill>
              <a:srgbClr val="FF0000"/>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204109" y="3845362"/>
            <a:ext cx="989171" cy="276999"/>
          </a:xfrm>
          <a:prstGeom prst="rect">
            <a:avLst/>
          </a:prstGeom>
          <a:solidFill>
            <a:schemeClr val="bg1"/>
          </a:solidFill>
        </p:spPr>
        <p:txBody>
          <a:bodyPr wrap="square" lIns="0" tIns="0" rIns="0" bIns="0" rtlCol="0">
            <a:spAutoFit/>
          </a:bodyPr>
          <a:lstStyle/>
          <a:p>
            <a:pPr algn="ctr"/>
            <a:r>
              <a:rPr lang="en-US" dirty="0" smtClean="0"/>
              <a:t>32 zeroes</a:t>
            </a:r>
            <a:endParaRPr lang="en-US" dirty="0"/>
          </a:p>
        </p:txBody>
      </p:sp>
      <p:sp>
        <p:nvSpPr>
          <p:cNvPr id="27" name="TextBox 26"/>
          <p:cNvSpPr txBox="1"/>
          <p:nvPr/>
        </p:nvSpPr>
        <p:spPr>
          <a:xfrm>
            <a:off x="929640" y="6065520"/>
            <a:ext cx="7284720" cy="369332"/>
          </a:xfrm>
          <a:prstGeom prst="rect">
            <a:avLst/>
          </a:prstGeom>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dirty="0" smtClean="0"/>
              <a:t>Each partial product is 64 bits </a:t>
            </a:r>
            <a:r>
              <a:rPr lang="en-US" dirty="0" smtClean="0">
                <a:sym typeface="Wingdings" panose="05000000000000000000" pitchFamily="2" charset="2"/>
              </a:rPr>
              <a:t> </a:t>
            </a:r>
            <a:r>
              <a:rPr lang="en-US" dirty="0" smtClean="0"/>
              <a:t>32 bits x 32 bits (use UMULL instruction)</a:t>
            </a:r>
            <a:endParaRPr lang="en-US" dirty="0"/>
          </a:p>
        </p:txBody>
      </p:sp>
    </p:spTree>
    <p:extLst>
      <p:ext uri="{BB962C8B-B14F-4D97-AF65-F5344CB8AC3E}">
        <p14:creationId xmlns:p14="http://schemas.microsoft.com/office/powerpoint/2010/main" val="33394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9582" y="2055569"/>
            <a:ext cx="3194821"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HI</a:t>
            </a:r>
            <a:r>
              <a:rPr lang="en-US" sz="2400" dirty="0" smtClean="0"/>
              <a:t>B</a:t>
            </a:r>
            <a:r>
              <a:rPr lang="en-US" sz="2400" baseline="-25000" dirty="0" smtClean="0"/>
              <a:t>HI</a:t>
            </a:r>
            <a:endParaRPr lang="en-US" sz="2400" dirty="0"/>
          </a:p>
        </p:txBody>
      </p:sp>
      <p:grpSp>
        <p:nvGrpSpPr>
          <p:cNvPr id="21" name="Group 20"/>
          <p:cNvGrpSpPr/>
          <p:nvPr/>
        </p:nvGrpSpPr>
        <p:grpSpPr>
          <a:xfrm>
            <a:off x="1143002" y="2813104"/>
            <a:ext cx="5181598" cy="461665"/>
            <a:chOff x="2057400" y="2433935"/>
            <a:chExt cx="5181598" cy="461665"/>
          </a:xfrm>
        </p:grpSpPr>
        <p:sp>
          <p:nvSpPr>
            <p:cNvPr id="7" name="Rectangle 6"/>
            <p:cNvSpPr/>
            <p:nvPr/>
          </p:nvSpPr>
          <p:spPr>
            <a:xfrm>
              <a:off x="4038599" y="2474268"/>
              <a:ext cx="320039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HI</a:t>
              </a:r>
              <a:r>
                <a:rPr lang="en-US" sz="2400" dirty="0" smtClean="0"/>
                <a:t>B</a:t>
              </a:r>
              <a:r>
                <a:rPr lang="en-US" sz="2400" baseline="-25000" dirty="0" smtClean="0"/>
                <a:t>LO</a:t>
              </a:r>
              <a:endParaRPr lang="en-US" sz="2400" dirty="0"/>
            </a:p>
          </p:txBody>
        </p:sp>
        <p:sp>
          <p:nvSpPr>
            <p:cNvPr id="10" name="TextBox 9"/>
            <p:cNvSpPr txBox="1"/>
            <p:nvPr/>
          </p:nvSpPr>
          <p:spPr>
            <a:xfrm>
              <a:off x="2057400" y="2433935"/>
              <a:ext cx="533400" cy="461665"/>
            </a:xfrm>
            <a:prstGeom prst="rect">
              <a:avLst/>
            </a:prstGeom>
            <a:noFill/>
          </p:spPr>
          <p:txBody>
            <a:bodyPr wrap="square" rtlCol="0">
              <a:spAutoFit/>
            </a:bodyPr>
            <a:lstStyle/>
            <a:p>
              <a:pPr algn="ctr"/>
              <a:r>
                <a:rPr lang="en-US" sz="2400" dirty="0" smtClean="0"/>
                <a:t>+</a:t>
              </a:r>
              <a:endParaRPr lang="en-US" sz="2400" dirty="0"/>
            </a:p>
          </p:txBody>
        </p:sp>
      </p:grpSp>
      <p:grpSp>
        <p:nvGrpSpPr>
          <p:cNvPr id="23" name="Group 22"/>
          <p:cNvGrpSpPr/>
          <p:nvPr/>
        </p:nvGrpSpPr>
        <p:grpSpPr>
          <a:xfrm>
            <a:off x="1117059" y="3651304"/>
            <a:ext cx="5207542" cy="461665"/>
            <a:chOff x="1968186" y="3424535"/>
            <a:chExt cx="4966014" cy="461665"/>
          </a:xfrm>
        </p:grpSpPr>
        <p:sp>
          <p:nvSpPr>
            <p:cNvPr id="14" name="Rectangle 13"/>
            <p:cNvSpPr/>
            <p:nvPr/>
          </p:nvSpPr>
          <p:spPr>
            <a:xfrm>
              <a:off x="3882234" y="3464868"/>
              <a:ext cx="3051966"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LO</a:t>
              </a:r>
              <a:r>
                <a:rPr lang="en-US" sz="2400" dirty="0" smtClean="0"/>
                <a:t>B</a:t>
              </a:r>
              <a:r>
                <a:rPr lang="en-US" sz="2400" baseline="-25000" dirty="0" smtClean="0"/>
                <a:t>HI</a:t>
              </a:r>
              <a:endParaRPr lang="en-US" sz="2400" dirty="0"/>
            </a:p>
          </p:txBody>
        </p:sp>
        <p:sp>
          <p:nvSpPr>
            <p:cNvPr id="15" name="TextBox 14"/>
            <p:cNvSpPr txBox="1"/>
            <p:nvPr/>
          </p:nvSpPr>
          <p:spPr>
            <a:xfrm>
              <a:off x="1968186" y="3424535"/>
              <a:ext cx="533400" cy="461665"/>
            </a:xfrm>
            <a:prstGeom prst="rect">
              <a:avLst/>
            </a:prstGeom>
            <a:noFill/>
          </p:spPr>
          <p:txBody>
            <a:bodyPr wrap="square" rtlCol="0">
              <a:spAutoFit/>
            </a:bodyPr>
            <a:lstStyle/>
            <a:p>
              <a:pPr algn="ctr"/>
              <a:r>
                <a:rPr lang="en-US" sz="2400" dirty="0" smtClean="0"/>
                <a:t>+</a:t>
              </a:r>
              <a:endParaRPr lang="en-US" sz="2400" dirty="0"/>
            </a:p>
          </p:txBody>
        </p:sp>
      </p:grpSp>
      <p:grpSp>
        <p:nvGrpSpPr>
          <p:cNvPr id="25" name="Group 24"/>
          <p:cNvGrpSpPr/>
          <p:nvPr/>
        </p:nvGrpSpPr>
        <p:grpSpPr>
          <a:xfrm>
            <a:off x="1143002" y="4413543"/>
            <a:ext cx="6781799" cy="461665"/>
            <a:chOff x="2057400" y="4419600"/>
            <a:chExt cx="6781799" cy="461665"/>
          </a:xfrm>
        </p:grpSpPr>
        <p:sp>
          <p:nvSpPr>
            <p:cNvPr id="8" name="Rectangle 7"/>
            <p:cNvSpPr/>
            <p:nvPr/>
          </p:nvSpPr>
          <p:spPr>
            <a:xfrm>
              <a:off x="5638800" y="4431268"/>
              <a:ext cx="320039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LO</a:t>
              </a:r>
              <a:r>
                <a:rPr lang="en-US" sz="2400" dirty="0" smtClean="0"/>
                <a:t>B</a:t>
              </a:r>
              <a:r>
                <a:rPr lang="en-US" sz="2400" baseline="-25000" dirty="0" smtClean="0"/>
                <a:t>LO</a:t>
              </a:r>
              <a:endParaRPr lang="en-US" sz="2400" dirty="0"/>
            </a:p>
          </p:txBody>
        </p:sp>
        <p:sp>
          <p:nvSpPr>
            <p:cNvPr id="11" name="TextBox 10"/>
            <p:cNvSpPr txBox="1"/>
            <p:nvPr/>
          </p:nvSpPr>
          <p:spPr>
            <a:xfrm>
              <a:off x="2057400" y="4419600"/>
              <a:ext cx="533400" cy="461665"/>
            </a:xfrm>
            <a:prstGeom prst="rect">
              <a:avLst/>
            </a:prstGeom>
            <a:noFill/>
          </p:spPr>
          <p:txBody>
            <a:bodyPr wrap="square" rtlCol="0">
              <a:spAutoFit/>
            </a:bodyPr>
            <a:lstStyle/>
            <a:p>
              <a:pPr algn="ctr"/>
              <a:r>
                <a:rPr lang="en-US" sz="2400" dirty="0" smtClean="0"/>
                <a:t>+</a:t>
              </a:r>
              <a:endParaRPr lang="en-US" sz="2400" dirty="0"/>
            </a:p>
          </p:txBody>
        </p:sp>
      </p:grpSp>
      <p:sp>
        <p:nvSpPr>
          <p:cNvPr id="30" name="TextBox 29"/>
          <p:cNvSpPr txBox="1"/>
          <p:nvPr/>
        </p:nvSpPr>
        <p:spPr>
          <a:xfrm>
            <a:off x="1524002" y="1819527"/>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31" name="TextBox 30"/>
          <p:cNvSpPr txBox="1"/>
          <p:nvPr/>
        </p:nvSpPr>
        <p:spPr>
          <a:xfrm>
            <a:off x="3124202" y="2585992"/>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32" name="TextBox 31"/>
          <p:cNvSpPr txBox="1"/>
          <p:nvPr/>
        </p:nvSpPr>
        <p:spPr>
          <a:xfrm>
            <a:off x="3124202" y="3350969"/>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33" name="TextBox 32"/>
          <p:cNvSpPr txBox="1"/>
          <p:nvPr/>
        </p:nvSpPr>
        <p:spPr>
          <a:xfrm>
            <a:off x="4724402" y="4189169"/>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34" name="TextBox 33"/>
          <p:cNvSpPr txBox="1"/>
          <p:nvPr/>
        </p:nvSpPr>
        <p:spPr>
          <a:xfrm>
            <a:off x="4343402" y="1822504"/>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35" name="TextBox 34"/>
          <p:cNvSpPr txBox="1"/>
          <p:nvPr/>
        </p:nvSpPr>
        <p:spPr>
          <a:xfrm>
            <a:off x="5943602" y="2585992"/>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36" name="TextBox 35"/>
          <p:cNvSpPr txBox="1"/>
          <p:nvPr/>
        </p:nvSpPr>
        <p:spPr>
          <a:xfrm>
            <a:off x="5943602" y="3346504"/>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37" name="TextBox 36"/>
          <p:cNvSpPr txBox="1"/>
          <p:nvPr/>
        </p:nvSpPr>
        <p:spPr>
          <a:xfrm>
            <a:off x="7543802" y="4189169"/>
            <a:ext cx="381000" cy="307777"/>
          </a:xfrm>
          <a:prstGeom prst="rect">
            <a:avLst/>
          </a:prstGeom>
          <a:noFill/>
        </p:spPr>
        <p:txBody>
          <a:bodyPr wrap="square" lIns="0" rIns="0" rtlCol="0">
            <a:spAutoFit/>
          </a:bodyPr>
          <a:lstStyle/>
          <a:p>
            <a:pPr algn="r"/>
            <a:r>
              <a:rPr lang="en-US" sz="1400" dirty="0" smtClean="0"/>
              <a:t>0</a:t>
            </a:r>
            <a:endParaRPr lang="en-US" sz="1400" dirty="0"/>
          </a:p>
        </p:txBody>
      </p:sp>
      <p:grpSp>
        <p:nvGrpSpPr>
          <p:cNvPr id="42" name="Group 41"/>
          <p:cNvGrpSpPr/>
          <p:nvPr/>
        </p:nvGrpSpPr>
        <p:grpSpPr>
          <a:xfrm>
            <a:off x="1529582" y="5176792"/>
            <a:ext cx="6395219" cy="615554"/>
            <a:chOff x="2133598" y="5251846"/>
            <a:chExt cx="6705602" cy="615554"/>
          </a:xfrm>
        </p:grpSpPr>
        <p:sp>
          <p:nvSpPr>
            <p:cNvPr id="26" name="Rectangle 25"/>
            <p:cNvSpPr/>
            <p:nvPr/>
          </p:nvSpPr>
          <p:spPr>
            <a:xfrm>
              <a:off x="2133598" y="5486400"/>
              <a:ext cx="6705601"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U</a:t>
              </a:r>
              <a:r>
                <a:rPr lang="en-US" sz="2400" dirty="0" smtClean="0"/>
                <a:t>B</a:t>
              </a:r>
              <a:r>
                <a:rPr lang="en-US" sz="2400" baseline="-25000" dirty="0" smtClean="0"/>
                <a:t>U</a:t>
              </a:r>
              <a:endParaRPr lang="en-US" sz="2400" dirty="0"/>
            </a:p>
          </p:txBody>
        </p:sp>
        <p:sp>
          <p:nvSpPr>
            <p:cNvPr id="38" name="TextBox 37"/>
            <p:cNvSpPr txBox="1"/>
            <p:nvPr/>
          </p:nvSpPr>
          <p:spPr>
            <a:xfrm>
              <a:off x="8458200" y="5254823"/>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39" name="TextBox 38"/>
            <p:cNvSpPr txBox="1"/>
            <p:nvPr/>
          </p:nvSpPr>
          <p:spPr>
            <a:xfrm>
              <a:off x="2133600" y="5251846"/>
              <a:ext cx="381000" cy="307777"/>
            </a:xfrm>
            <a:prstGeom prst="rect">
              <a:avLst/>
            </a:prstGeom>
            <a:noFill/>
          </p:spPr>
          <p:txBody>
            <a:bodyPr wrap="square" lIns="0" rIns="0" rtlCol="0">
              <a:spAutoFit/>
            </a:bodyPr>
            <a:lstStyle/>
            <a:p>
              <a:r>
                <a:rPr lang="en-US" sz="1400" dirty="0" smtClean="0"/>
                <a:t>127</a:t>
              </a:r>
              <a:endParaRPr lang="en-US" sz="1400" dirty="0"/>
            </a:p>
          </p:txBody>
        </p:sp>
      </p:grpSp>
      <p:sp>
        <p:nvSpPr>
          <p:cNvPr id="41" name="Down Arrow 40"/>
          <p:cNvSpPr/>
          <p:nvPr/>
        </p:nvSpPr>
        <p:spPr>
          <a:xfrm>
            <a:off x="4610102" y="4951169"/>
            <a:ext cx="266700" cy="304800"/>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4724400" y="1826969"/>
            <a:ext cx="3886200" cy="369332"/>
          </a:xfrm>
          <a:prstGeom prst="rect">
            <a:avLst/>
          </a:prstGeom>
          <a:noFill/>
        </p:spPr>
        <p:txBody>
          <a:bodyPr wrap="square" rtlCol="0">
            <a:spAutoFit/>
          </a:bodyPr>
          <a:lstStyle/>
          <a:p>
            <a:pPr algn="ctr"/>
            <a:r>
              <a:rPr lang="en-US" dirty="0" smtClean="0"/>
              <a:t>Add A</a:t>
            </a:r>
            <a:r>
              <a:rPr lang="en-US" baseline="-25000" dirty="0" smtClean="0"/>
              <a:t>HI</a:t>
            </a:r>
            <a:r>
              <a:rPr lang="en-US" dirty="0" smtClean="0"/>
              <a:t>B</a:t>
            </a:r>
            <a:r>
              <a:rPr lang="en-US" baseline="-25000" dirty="0" smtClean="0"/>
              <a:t>HI</a:t>
            </a:r>
            <a:r>
              <a:rPr lang="en-US" dirty="0" smtClean="0"/>
              <a:t> to bits 127-64 of result</a:t>
            </a:r>
            <a:endParaRPr lang="en-US" dirty="0"/>
          </a:p>
        </p:txBody>
      </p:sp>
      <p:sp>
        <p:nvSpPr>
          <p:cNvPr id="45" name="TextBox 44"/>
          <p:cNvSpPr txBox="1"/>
          <p:nvPr/>
        </p:nvSpPr>
        <p:spPr>
          <a:xfrm>
            <a:off x="6400802" y="3089358"/>
            <a:ext cx="2209798" cy="830997"/>
          </a:xfrm>
          <a:prstGeom prst="rect">
            <a:avLst/>
          </a:prstGeom>
          <a:noFill/>
        </p:spPr>
        <p:txBody>
          <a:bodyPr wrap="square" rtlCol="0">
            <a:spAutoFit/>
          </a:bodyPr>
          <a:lstStyle/>
          <a:p>
            <a:r>
              <a:rPr lang="en-US" sz="1600" dirty="0" smtClean="0"/>
              <a:t>Add A</a:t>
            </a:r>
            <a:r>
              <a:rPr lang="en-US" sz="1600" baseline="-25000" dirty="0" smtClean="0"/>
              <a:t>HI</a:t>
            </a:r>
            <a:r>
              <a:rPr lang="en-US" sz="1600" dirty="0" smtClean="0"/>
              <a:t>B</a:t>
            </a:r>
            <a:r>
              <a:rPr lang="en-US" sz="1600" baseline="-25000" dirty="0" smtClean="0"/>
              <a:t>LO</a:t>
            </a:r>
            <a:r>
              <a:rPr lang="en-US" sz="1600" dirty="0" smtClean="0"/>
              <a:t> and A</a:t>
            </a:r>
            <a:r>
              <a:rPr lang="en-US" sz="1600" baseline="-25000" dirty="0" smtClean="0"/>
              <a:t>LO</a:t>
            </a:r>
            <a:r>
              <a:rPr lang="en-US" sz="1600" dirty="0" smtClean="0"/>
              <a:t>B</a:t>
            </a:r>
            <a:r>
              <a:rPr lang="en-US" sz="1600" baseline="-25000" dirty="0" smtClean="0"/>
              <a:t>HI </a:t>
            </a:r>
            <a:r>
              <a:rPr lang="en-US" sz="1600" dirty="0" smtClean="0"/>
              <a:t>to bits 95-32 of result and propagate any carries</a:t>
            </a:r>
            <a:endParaRPr lang="en-US" sz="1600" dirty="0"/>
          </a:p>
        </p:txBody>
      </p:sp>
      <p:cxnSp>
        <p:nvCxnSpPr>
          <p:cNvPr id="17" name="Straight Arrow Connector 16"/>
          <p:cNvCxnSpPr/>
          <p:nvPr/>
        </p:nvCxnSpPr>
        <p:spPr>
          <a:xfrm flipH="1">
            <a:off x="4724406" y="2246070"/>
            <a:ext cx="3124196" cy="0"/>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flipH="1" flipV="1">
            <a:off x="6324601" y="3039471"/>
            <a:ext cx="1485903" cy="669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H="1" flipV="1">
            <a:off x="6324607" y="3882136"/>
            <a:ext cx="1485897" cy="6698"/>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 name="Title 2"/>
          <p:cNvSpPr>
            <a:spLocks noGrp="1"/>
          </p:cNvSpPr>
          <p:nvPr>
            <p:ph type="title"/>
          </p:nvPr>
        </p:nvSpPr>
        <p:spPr/>
        <p:txBody>
          <a:bodyPr>
            <a:normAutofit fontScale="90000"/>
          </a:bodyPr>
          <a:lstStyle/>
          <a:p>
            <a:r>
              <a:rPr lang="en-US" dirty="0" smtClean="0"/>
              <a:t>64×64 </a:t>
            </a:r>
            <a:r>
              <a:rPr lang="en-US" dirty="0" smtClean="0"/>
              <a:t>Unsigned Integer Multiplication</a:t>
            </a:r>
            <a:endParaRPr lang="en-US" dirty="0"/>
          </a:p>
        </p:txBody>
      </p:sp>
    </p:spTree>
    <p:extLst>
      <p:ext uri="{BB962C8B-B14F-4D97-AF65-F5344CB8AC3E}">
        <p14:creationId xmlns:p14="http://schemas.microsoft.com/office/powerpoint/2010/main" val="375410513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8-Bit Operands</a:t>
            </a:r>
            <a:endParaRPr lang="en-US" dirty="0"/>
          </a:p>
        </p:txBody>
      </p:sp>
      <p:sp>
        <p:nvSpPr>
          <p:cNvPr id="3" name="TextBox 2"/>
          <p:cNvSpPr txBox="1"/>
          <p:nvPr/>
        </p:nvSpPr>
        <p:spPr>
          <a:xfrm>
            <a:off x="1188720" y="1588770"/>
            <a:ext cx="7498080" cy="4893647"/>
          </a:xfrm>
          <a:prstGeom prst="rect">
            <a:avLst/>
          </a:prstGeom>
          <a:noFill/>
        </p:spPr>
        <p:txBody>
          <a:bodyPr wrap="square" rtlCol="0">
            <a:spAutoFit/>
          </a:bodyPr>
          <a:lstStyle/>
          <a:p>
            <a:r>
              <a:rPr lang="en-US" sz="2400" dirty="0" smtClean="0"/>
              <a:t>A</a:t>
            </a:r>
            <a:r>
              <a:rPr lang="en-US" sz="2400" baseline="-25000" dirty="0" smtClean="0"/>
              <a:t>U</a:t>
            </a:r>
            <a:r>
              <a:rPr lang="en-US" sz="2400" dirty="0" smtClean="0"/>
              <a:t> = 11101000</a:t>
            </a:r>
            <a:r>
              <a:rPr lang="en-US" sz="2400" baseline="-25000" dirty="0" smtClean="0"/>
              <a:t>2</a:t>
            </a:r>
            <a:r>
              <a:rPr lang="en-US" sz="2400" dirty="0" smtClean="0"/>
              <a:t>   (232</a:t>
            </a:r>
            <a:r>
              <a:rPr lang="en-US" sz="2400" baseline="-25000" dirty="0" smtClean="0"/>
              <a:t>10</a:t>
            </a:r>
            <a:r>
              <a:rPr lang="en-US" sz="2400" dirty="0" smtClean="0"/>
              <a:t>)	Note: 232</a:t>
            </a:r>
            <a:r>
              <a:rPr lang="en-US" sz="2400" baseline="-25000" dirty="0" smtClean="0"/>
              <a:t>10</a:t>
            </a:r>
            <a:r>
              <a:rPr lang="en-US" sz="2400" dirty="0" smtClean="0"/>
              <a:t>×44</a:t>
            </a:r>
            <a:r>
              <a:rPr lang="en-US" sz="2400" baseline="-25000" dirty="0"/>
              <a:t>10</a:t>
            </a:r>
            <a:r>
              <a:rPr lang="en-US" sz="2400" dirty="0" smtClean="0"/>
              <a:t> = 10208</a:t>
            </a:r>
            <a:r>
              <a:rPr lang="en-US" sz="2400" baseline="-25000" dirty="0"/>
              <a:t>10</a:t>
            </a:r>
            <a:endParaRPr lang="en-US" sz="2400" baseline="-25000" dirty="0" smtClean="0"/>
          </a:p>
          <a:p>
            <a:r>
              <a:rPr lang="en-US" sz="2400" dirty="0" smtClean="0"/>
              <a:t>B</a:t>
            </a:r>
            <a:r>
              <a:rPr lang="en-US" sz="2400" baseline="-25000" dirty="0" smtClean="0"/>
              <a:t>U</a:t>
            </a:r>
            <a:r>
              <a:rPr lang="en-US" sz="2400" dirty="0" smtClean="0"/>
              <a:t> = 00101100</a:t>
            </a:r>
            <a:r>
              <a:rPr lang="en-US" sz="2400" baseline="-25000" dirty="0" smtClean="0"/>
              <a:t>2</a:t>
            </a:r>
            <a:r>
              <a:rPr lang="en-US" sz="2400" dirty="0" smtClean="0"/>
              <a:t>   (  44</a:t>
            </a:r>
            <a:r>
              <a:rPr lang="en-US" sz="2400" baseline="-25000" dirty="0" smtClean="0"/>
              <a:t>10</a:t>
            </a:r>
            <a:r>
              <a:rPr lang="en-US" sz="2400" dirty="0" smtClean="0"/>
              <a:t>)</a:t>
            </a:r>
          </a:p>
          <a:p>
            <a:endParaRPr lang="en-US" sz="2400" dirty="0"/>
          </a:p>
          <a:p>
            <a:r>
              <a:rPr lang="en-US" sz="2400" dirty="0" smtClean="0"/>
              <a:t>A</a:t>
            </a:r>
            <a:r>
              <a:rPr lang="en-US" sz="2400" baseline="-25000" dirty="0" smtClean="0"/>
              <a:t>HI</a:t>
            </a:r>
            <a:r>
              <a:rPr lang="en-US" sz="2400" dirty="0" smtClean="0"/>
              <a:t> = 1110</a:t>
            </a:r>
            <a:r>
              <a:rPr lang="en-US" sz="2400" baseline="-25000" dirty="0" smtClean="0"/>
              <a:t>2</a:t>
            </a:r>
            <a:r>
              <a:rPr lang="en-US" sz="2400" dirty="0" smtClean="0"/>
              <a:t>   (14</a:t>
            </a:r>
            <a:r>
              <a:rPr lang="en-US" sz="2400" baseline="-25000" dirty="0" smtClean="0"/>
              <a:t>10</a:t>
            </a:r>
            <a:r>
              <a:rPr lang="en-US" sz="2400" dirty="0" smtClean="0"/>
              <a:t>)	A</a:t>
            </a:r>
            <a:r>
              <a:rPr lang="en-US" sz="2400" baseline="-25000" dirty="0" smtClean="0"/>
              <a:t>LO</a:t>
            </a:r>
            <a:r>
              <a:rPr lang="en-US" sz="2400" dirty="0" smtClean="0"/>
              <a:t> = 1000</a:t>
            </a:r>
            <a:r>
              <a:rPr lang="en-US" sz="2400" baseline="-25000" dirty="0" smtClean="0"/>
              <a:t>2</a:t>
            </a:r>
            <a:r>
              <a:rPr lang="en-US" sz="2400" dirty="0" smtClean="0"/>
              <a:t>   (  8</a:t>
            </a:r>
            <a:r>
              <a:rPr lang="en-US" sz="2400" baseline="-25000" dirty="0" smtClean="0"/>
              <a:t>10</a:t>
            </a:r>
            <a:r>
              <a:rPr lang="en-US" sz="2400" dirty="0" smtClean="0"/>
              <a:t>)</a:t>
            </a:r>
            <a:endParaRPr lang="en-US" sz="2400" baseline="-25000" dirty="0" smtClean="0"/>
          </a:p>
          <a:p>
            <a:r>
              <a:rPr lang="en-US" sz="2400" dirty="0" smtClean="0"/>
              <a:t>B</a:t>
            </a:r>
            <a:r>
              <a:rPr lang="en-US" sz="2400" baseline="-25000" dirty="0" smtClean="0"/>
              <a:t>HI</a:t>
            </a:r>
            <a:r>
              <a:rPr lang="en-US" sz="2400" dirty="0" smtClean="0"/>
              <a:t> = 0010</a:t>
            </a:r>
            <a:r>
              <a:rPr lang="en-US" sz="2400" baseline="-25000" dirty="0" smtClean="0"/>
              <a:t>2</a:t>
            </a:r>
            <a:r>
              <a:rPr lang="en-US" sz="2400" dirty="0" smtClean="0"/>
              <a:t>   (  2</a:t>
            </a:r>
            <a:r>
              <a:rPr lang="en-US" sz="2400" baseline="-25000" dirty="0" smtClean="0"/>
              <a:t>10</a:t>
            </a:r>
            <a:r>
              <a:rPr lang="en-US" sz="2400" dirty="0" smtClean="0"/>
              <a:t>)	B</a:t>
            </a:r>
            <a:r>
              <a:rPr lang="en-US" sz="2400" baseline="-25000" dirty="0" smtClean="0"/>
              <a:t>LO</a:t>
            </a:r>
            <a:r>
              <a:rPr lang="en-US" sz="2400" dirty="0" smtClean="0"/>
              <a:t> = 1100</a:t>
            </a:r>
            <a:r>
              <a:rPr lang="en-US" sz="2400" baseline="-25000" dirty="0" smtClean="0"/>
              <a:t>2</a:t>
            </a:r>
            <a:r>
              <a:rPr lang="en-US" sz="2400" dirty="0" smtClean="0"/>
              <a:t>   (12</a:t>
            </a:r>
            <a:r>
              <a:rPr lang="en-US" sz="2400" baseline="-25000" dirty="0" smtClean="0"/>
              <a:t>10</a:t>
            </a:r>
            <a:r>
              <a:rPr lang="en-US" sz="2400" dirty="0" smtClean="0"/>
              <a:t>)</a:t>
            </a:r>
          </a:p>
          <a:p>
            <a:endParaRPr lang="en-US" sz="2400" dirty="0"/>
          </a:p>
          <a:p>
            <a:r>
              <a:rPr lang="en-US" sz="2400" dirty="0" smtClean="0"/>
              <a:t>A</a:t>
            </a:r>
            <a:r>
              <a:rPr lang="en-US" sz="2400" baseline="-25000" dirty="0" smtClean="0"/>
              <a:t>U</a:t>
            </a:r>
            <a:r>
              <a:rPr lang="en-US" sz="2400" dirty="0" smtClean="0"/>
              <a:t>B</a:t>
            </a:r>
            <a:r>
              <a:rPr lang="en-US" sz="2400" baseline="-25000" dirty="0" smtClean="0"/>
              <a:t>U</a:t>
            </a:r>
            <a:r>
              <a:rPr lang="en-US" sz="2400" dirty="0"/>
              <a:t>	</a:t>
            </a:r>
            <a:r>
              <a:rPr lang="en-US" sz="2400" dirty="0" smtClean="0"/>
              <a:t>= 2</a:t>
            </a:r>
            <a:r>
              <a:rPr lang="en-US" sz="2400" baseline="30000" dirty="0" smtClean="0"/>
              <a:t>8</a:t>
            </a:r>
            <a:r>
              <a:rPr lang="en-US" sz="2400" dirty="0" smtClean="0"/>
              <a:t>A</a:t>
            </a:r>
            <a:r>
              <a:rPr lang="en-US" sz="2400" baseline="-25000" dirty="0" smtClean="0"/>
              <a:t>HI</a:t>
            </a:r>
            <a:r>
              <a:rPr lang="en-US" sz="2400" dirty="0" smtClean="0"/>
              <a:t>B</a:t>
            </a:r>
            <a:r>
              <a:rPr lang="en-US" sz="2400" baseline="-25000" dirty="0" smtClean="0"/>
              <a:t>HI</a:t>
            </a:r>
            <a:r>
              <a:rPr lang="en-US" sz="2400" dirty="0" smtClean="0"/>
              <a:t> + 2</a:t>
            </a:r>
            <a:r>
              <a:rPr lang="en-US" sz="2400" baseline="30000" dirty="0" smtClean="0"/>
              <a:t>4</a:t>
            </a:r>
            <a:r>
              <a:rPr lang="en-US" sz="2400" dirty="0" smtClean="0"/>
              <a:t>(A</a:t>
            </a:r>
            <a:r>
              <a:rPr lang="en-US" sz="2400" baseline="-25000" dirty="0" smtClean="0"/>
              <a:t>HI</a:t>
            </a:r>
            <a:r>
              <a:rPr lang="en-US" sz="2400" dirty="0" smtClean="0"/>
              <a:t>B</a:t>
            </a:r>
            <a:r>
              <a:rPr lang="en-US" sz="2400" baseline="-25000" dirty="0" smtClean="0"/>
              <a:t>LO</a:t>
            </a:r>
            <a:r>
              <a:rPr lang="en-US" sz="2400" dirty="0" smtClean="0"/>
              <a:t> + A</a:t>
            </a:r>
            <a:r>
              <a:rPr lang="en-US" sz="2400" baseline="-25000" dirty="0" smtClean="0"/>
              <a:t>LO</a:t>
            </a:r>
            <a:r>
              <a:rPr lang="en-US" sz="2400" dirty="0" smtClean="0"/>
              <a:t>B</a:t>
            </a:r>
            <a:r>
              <a:rPr lang="en-US" sz="2400" baseline="-25000" dirty="0" smtClean="0"/>
              <a:t>HI</a:t>
            </a:r>
            <a:r>
              <a:rPr lang="en-US" sz="2400" dirty="0" smtClean="0"/>
              <a:t>) + A</a:t>
            </a:r>
            <a:r>
              <a:rPr lang="en-US" sz="2400" baseline="-25000" dirty="0" smtClean="0"/>
              <a:t>LO</a:t>
            </a:r>
            <a:r>
              <a:rPr lang="en-US" sz="2400" dirty="0" smtClean="0"/>
              <a:t>B</a:t>
            </a:r>
            <a:r>
              <a:rPr lang="en-US" sz="2400" baseline="-25000" dirty="0" smtClean="0"/>
              <a:t>LO</a:t>
            </a:r>
            <a:endParaRPr lang="en-US" sz="2400" dirty="0" smtClean="0"/>
          </a:p>
          <a:p>
            <a:endParaRPr lang="en-US" sz="2400" dirty="0"/>
          </a:p>
          <a:p>
            <a:r>
              <a:rPr lang="en-US" sz="2400" dirty="0" smtClean="0"/>
              <a:t>	= 2</a:t>
            </a:r>
            <a:r>
              <a:rPr lang="en-US" sz="2400" baseline="30000" dirty="0" smtClean="0"/>
              <a:t>8</a:t>
            </a:r>
            <a:r>
              <a:rPr lang="en-US" sz="2400" dirty="0" smtClean="0"/>
              <a:t>×14</a:t>
            </a:r>
            <a:r>
              <a:rPr lang="en-US" sz="2400" dirty="0"/>
              <a:t>×</a:t>
            </a:r>
            <a:r>
              <a:rPr lang="en-US" sz="2400" dirty="0" smtClean="0"/>
              <a:t>2 + 2</a:t>
            </a:r>
            <a:r>
              <a:rPr lang="en-US" sz="2400" baseline="30000" dirty="0" smtClean="0"/>
              <a:t>4</a:t>
            </a:r>
            <a:r>
              <a:rPr lang="en-US" sz="2400" dirty="0" smtClean="0"/>
              <a:t>(14×12 + 8×2) + 8×12</a:t>
            </a:r>
          </a:p>
          <a:p>
            <a:endParaRPr lang="en-US" sz="2400" dirty="0"/>
          </a:p>
          <a:p>
            <a:r>
              <a:rPr lang="en-US" sz="2400" dirty="0" smtClean="0"/>
              <a:t>	= 256×28 + 16×(168 + 16) + 96</a:t>
            </a:r>
          </a:p>
          <a:p>
            <a:endParaRPr lang="en-US" sz="2400" dirty="0"/>
          </a:p>
          <a:p>
            <a:r>
              <a:rPr lang="en-US" sz="2400" dirty="0" smtClean="0"/>
              <a:t>	= 7168 + 2944 + 96 = 10208</a:t>
            </a:r>
            <a:r>
              <a:rPr lang="en-US" sz="2400" baseline="-25000" dirty="0"/>
              <a:t>10</a:t>
            </a:r>
            <a:endParaRPr lang="en-US" sz="2400" dirty="0"/>
          </a:p>
        </p:txBody>
      </p:sp>
      <p:pic>
        <p:nvPicPr>
          <p:cNvPr id="1026" name="Picture 2" descr="Image result for check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126480" y="5674052"/>
            <a:ext cx="822960" cy="8083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5419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0" y="274638"/>
            <a:ext cx="9144000" cy="1143000"/>
          </a:xfrm>
        </p:spPr>
        <p:txBody>
          <a:bodyPr>
            <a:normAutofit/>
          </a:bodyPr>
          <a:lstStyle/>
          <a:p>
            <a:r>
              <a:rPr lang="en-US" dirty="0" smtClean="0"/>
              <a:t>Convert Result to 2’s Complement</a:t>
            </a:r>
            <a:endParaRPr lang="en-US" dirty="0"/>
          </a:p>
        </p:txBody>
      </p:sp>
      <p:sp>
        <p:nvSpPr>
          <p:cNvPr id="4" name="Content Placeholder 3"/>
          <p:cNvSpPr>
            <a:spLocks noGrp="1"/>
          </p:cNvSpPr>
          <p:nvPr>
            <p:ph idx="1"/>
          </p:nvPr>
        </p:nvSpPr>
        <p:spPr>
          <a:xfrm>
            <a:off x="1219200" y="1752600"/>
            <a:ext cx="7559040" cy="4525963"/>
          </a:xfrm>
        </p:spPr>
        <p:txBody>
          <a:bodyPr>
            <a:normAutofit fontScale="85000" lnSpcReduction="20000"/>
          </a:bodyPr>
          <a:lstStyle/>
          <a:p>
            <a:pPr marL="0" indent="0">
              <a:buNone/>
              <a:tabLst>
                <a:tab pos="914400" algn="l"/>
                <a:tab pos="1371600" algn="l"/>
              </a:tabLst>
            </a:pPr>
            <a:r>
              <a:rPr lang="en-US" dirty="0" smtClean="0"/>
              <a:t>Polynomial interpretation for unsigned:</a:t>
            </a:r>
          </a:p>
          <a:p>
            <a:pPr marL="0" indent="0">
              <a:buNone/>
              <a:tabLst>
                <a:tab pos="914400" algn="l"/>
                <a:tab pos="1371600" algn="l"/>
              </a:tabLst>
            </a:pPr>
            <a:r>
              <a:rPr lang="en-US" dirty="0" smtClean="0"/>
              <a:t>A</a:t>
            </a:r>
            <a:r>
              <a:rPr lang="en-US" baseline="-25000" dirty="0" smtClean="0"/>
              <a:t>U</a:t>
            </a:r>
            <a:r>
              <a:rPr lang="en-US" dirty="0" smtClean="0"/>
              <a:t>	=	</a:t>
            </a:r>
            <a:r>
              <a:rPr lang="en-US" dirty="0"/>
              <a:t> </a:t>
            </a:r>
            <a:r>
              <a:rPr lang="en-US" dirty="0" smtClean="0"/>
              <a:t>2</a:t>
            </a:r>
            <a:r>
              <a:rPr lang="en-US" baseline="30000" dirty="0" smtClean="0"/>
              <a:t>63</a:t>
            </a:r>
            <a:r>
              <a:rPr lang="en-US" dirty="0" smtClean="0"/>
              <a:t>A</a:t>
            </a:r>
            <a:r>
              <a:rPr lang="en-US" baseline="-25000" dirty="0" smtClean="0"/>
              <a:t>63</a:t>
            </a:r>
            <a:r>
              <a:rPr lang="en-US" dirty="0" smtClean="0"/>
              <a:t> </a:t>
            </a:r>
            <a:r>
              <a:rPr lang="en-US" dirty="0"/>
              <a:t>+ </a:t>
            </a:r>
            <a:r>
              <a:rPr lang="en-US" dirty="0" smtClean="0"/>
              <a:t>2</a:t>
            </a:r>
            <a:r>
              <a:rPr lang="en-US" baseline="30000" dirty="0" smtClean="0"/>
              <a:t>62</a:t>
            </a:r>
            <a:r>
              <a:rPr lang="en-US" dirty="0" smtClean="0"/>
              <a:t>A</a:t>
            </a:r>
            <a:r>
              <a:rPr lang="en-US" baseline="-25000" dirty="0" smtClean="0"/>
              <a:t>62</a:t>
            </a:r>
            <a:r>
              <a:rPr lang="en-US" dirty="0" smtClean="0"/>
              <a:t> </a:t>
            </a:r>
            <a:r>
              <a:rPr lang="en-US" dirty="0"/>
              <a:t>+ </a:t>
            </a:r>
            <a:r>
              <a:rPr lang="en-US" dirty="0" smtClean="0"/>
              <a:t>… 2</a:t>
            </a:r>
            <a:r>
              <a:rPr lang="en-US" baseline="30000" dirty="0" smtClean="0"/>
              <a:t>0</a:t>
            </a:r>
            <a:r>
              <a:rPr lang="en-US" dirty="0" smtClean="0"/>
              <a:t>A</a:t>
            </a:r>
            <a:r>
              <a:rPr lang="en-US" baseline="-25000" dirty="0" smtClean="0"/>
              <a:t>0</a:t>
            </a:r>
            <a:r>
              <a:rPr lang="en-US" dirty="0" smtClean="0"/>
              <a:t> </a:t>
            </a:r>
          </a:p>
          <a:p>
            <a:pPr marL="0" indent="0">
              <a:buNone/>
              <a:tabLst>
                <a:tab pos="914400" algn="l"/>
                <a:tab pos="1371600" algn="l"/>
              </a:tabLst>
            </a:pPr>
            <a:endParaRPr lang="en-US" dirty="0"/>
          </a:p>
          <a:p>
            <a:pPr marL="0" indent="0">
              <a:buNone/>
              <a:tabLst>
                <a:tab pos="914400" algn="l"/>
                <a:tab pos="1371600" algn="l"/>
              </a:tabLst>
            </a:pPr>
            <a:r>
              <a:rPr lang="en-US" dirty="0" smtClean="0"/>
              <a:t>Polynomial interpretation for 2’s complement:</a:t>
            </a:r>
          </a:p>
          <a:p>
            <a:pPr marL="0" indent="0">
              <a:buNone/>
              <a:tabLst>
                <a:tab pos="914400" algn="l"/>
                <a:tab pos="1371600" algn="l"/>
              </a:tabLst>
            </a:pPr>
            <a:r>
              <a:rPr lang="en-US" dirty="0" smtClean="0"/>
              <a:t>A</a:t>
            </a:r>
            <a:r>
              <a:rPr lang="en-US" baseline="-25000" dirty="0" smtClean="0"/>
              <a:t>S</a:t>
            </a:r>
            <a:r>
              <a:rPr lang="en-US" dirty="0"/>
              <a:t>	=	 </a:t>
            </a:r>
            <a:r>
              <a:rPr lang="en-US" dirty="0" smtClean="0"/>
              <a:t>-2</a:t>
            </a:r>
            <a:r>
              <a:rPr lang="en-US" baseline="30000" dirty="0" smtClean="0"/>
              <a:t>63</a:t>
            </a:r>
            <a:r>
              <a:rPr lang="en-US" dirty="0" smtClean="0"/>
              <a:t>A</a:t>
            </a:r>
            <a:r>
              <a:rPr lang="en-US" baseline="-25000" dirty="0" smtClean="0"/>
              <a:t>63</a:t>
            </a:r>
            <a:r>
              <a:rPr lang="en-US" dirty="0" smtClean="0"/>
              <a:t> </a:t>
            </a:r>
            <a:r>
              <a:rPr lang="en-US" dirty="0"/>
              <a:t>+ </a:t>
            </a:r>
            <a:r>
              <a:rPr lang="en-US" dirty="0" smtClean="0"/>
              <a:t>2</a:t>
            </a:r>
            <a:r>
              <a:rPr lang="en-US" baseline="30000" dirty="0" smtClean="0"/>
              <a:t>62</a:t>
            </a:r>
            <a:r>
              <a:rPr lang="en-US" dirty="0" smtClean="0"/>
              <a:t>A</a:t>
            </a:r>
            <a:r>
              <a:rPr lang="en-US" baseline="-25000" dirty="0" smtClean="0"/>
              <a:t>62</a:t>
            </a:r>
            <a:r>
              <a:rPr lang="en-US" dirty="0" smtClean="0"/>
              <a:t> </a:t>
            </a:r>
            <a:r>
              <a:rPr lang="en-US" dirty="0"/>
              <a:t>+ … 2</a:t>
            </a:r>
            <a:r>
              <a:rPr lang="en-US" baseline="30000" dirty="0"/>
              <a:t>0</a:t>
            </a:r>
            <a:r>
              <a:rPr lang="en-US" dirty="0"/>
              <a:t>A</a:t>
            </a:r>
            <a:r>
              <a:rPr lang="en-US" baseline="-25000" dirty="0"/>
              <a:t>0</a:t>
            </a:r>
            <a:r>
              <a:rPr lang="en-US" dirty="0"/>
              <a:t> </a:t>
            </a:r>
            <a:endParaRPr lang="en-US" dirty="0" smtClean="0"/>
          </a:p>
          <a:p>
            <a:pPr marL="0" indent="0">
              <a:buNone/>
              <a:tabLst>
                <a:tab pos="914400" algn="l"/>
                <a:tab pos="1371600" algn="l"/>
              </a:tabLst>
            </a:pPr>
            <a:endParaRPr lang="en-US" dirty="0"/>
          </a:p>
          <a:p>
            <a:pPr marL="0" indent="0">
              <a:buNone/>
              <a:tabLst>
                <a:tab pos="1430338" algn="l"/>
                <a:tab pos="2065338" algn="l"/>
                <a:tab pos="2625725" algn="l"/>
              </a:tabLst>
            </a:pPr>
            <a:r>
              <a:rPr lang="en-US" dirty="0" smtClean="0"/>
              <a:t>Thus:	A</a:t>
            </a:r>
            <a:r>
              <a:rPr lang="en-US" baseline="-25000" dirty="0" smtClean="0"/>
              <a:t>S</a:t>
            </a:r>
            <a:r>
              <a:rPr lang="en-US" dirty="0" smtClean="0"/>
              <a:t>	=	A</a:t>
            </a:r>
            <a:r>
              <a:rPr lang="en-US" baseline="-25000" dirty="0" smtClean="0"/>
              <a:t>U</a:t>
            </a:r>
            <a:r>
              <a:rPr lang="en-US" dirty="0" smtClean="0"/>
              <a:t>  -  2×2</a:t>
            </a:r>
            <a:r>
              <a:rPr lang="en-US" baseline="30000" dirty="0" smtClean="0"/>
              <a:t>63</a:t>
            </a:r>
            <a:r>
              <a:rPr lang="en-US" dirty="0" smtClean="0"/>
              <a:t>A</a:t>
            </a:r>
            <a:r>
              <a:rPr lang="en-US" baseline="-25000" dirty="0" smtClean="0"/>
              <a:t>63</a:t>
            </a:r>
            <a:r>
              <a:rPr lang="en-US" dirty="0" smtClean="0"/>
              <a:t>      A</a:t>
            </a:r>
            <a:r>
              <a:rPr lang="en-US" baseline="-25000" dirty="0" smtClean="0"/>
              <a:t>63</a:t>
            </a:r>
            <a:r>
              <a:rPr lang="en-US" dirty="0" smtClean="0"/>
              <a:t> = sign bit</a:t>
            </a:r>
          </a:p>
          <a:p>
            <a:pPr marL="0" indent="0">
              <a:buNone/>
              <a:tabLst>
                <a:tab pos="1430338" algn="l"/>
                <a:tab pos="2065338" algn="l"/>
                <a:tab pos="2625725" algn="l"/>
              </a:tabLst>
            </a:pPr>
            <a:endParaRPr lang="en-US" dirty="0" smtClean="0"/>
          </a:p>
          <a:p>
            <a:pPr marL="0" indent="0">
              <a:buNone/>
              <a:tabLst>
                <a:tab pos="1430338" algn="l"/>
                <a:tab pos="2065338" algn="l"/>
                <a:tab pos="2625725" algn="l"/>
                <a:tab pos="4173538" algn="l"/>
              </a:tabLst>
            </a:pPr>
            <a:r>
              <a:rPr lang="en-US" dirty="0"/>
              <a:t>	 A</a:t>
            </a:r>
            <a:r>
              <a:rPr lang="en-US" baseline="-25000" dirty="0"/>
              <a:t>S </a:t>
            </a:r>
            <a:r>
              <a:rPr lang="en-US" dirty="0" smtClean="0"/>
              <a:t>	=	</a:t>
            </a:r>
            <a:r>
              <a:rPr lang="en-US" dirty="0"/>
              <a:t> </a:t>
            </a:r>
            <a:r>
              <a:rPr lang="en-US" dirty="0" smtClean="0"/>
              <a:t>A</a:t>
            </a:r>
            <a:r>
              <a:rPr lang="en-US" baseline="-25000" dirty="0" smtClean="0"/>
              <a:t>U</a:t>
            </a:r>
            <a:r>
              <a:rPr lang="en-US" dirty="0" smtClean="0"/>
              <a:t>	when A ≥ 0</a:t>
            </a:r>
          </a:p>
          <a:p>
            <a:pPr marL="0" indent="0">
              <a:buNone/>
              <a:tabLst>
                <a:tab pos="1430338" algn="l"/>
                <a:tab pos="2065338" algn="l"/>
                <a:tab pos="2625725" algn="l"/>
                <a:tab pos="4173538" algn="l"/>
              </a:tabLst>
            </a:pPr>
            <a:r>
              <a:rPr lang="en-US" dirty="0"/>
              <a:t>	</a:t>
            </a:r>
            <a:r>
              <a:rPr lang="en-US" dirty="0" smtClean="0"/>
              <a:t>	</a:t>
            </a:r>
            <a:r>
              <a:rPr lang="en-US" dirty="0"/>
              <a:t>=	 A</a:t>
            </a:r>
            <a:r>
              <a:rPr lang="en-US" baseline="-25000" dirty="0"/>
              <a:t>U</a:t>
            </a:r>
            <a:r>
              <a:rPr lang="en-US" dirty="0"/>
              <a:t> </a:t>
            </a:r>
            <a:r>
              <a:rPr lang="en-US" dirty="0" smtClean="0"/>
              <a:t>- 2</a:t>
            </a:r>
            <a:r>
              <a:rPr lang="en-US" baseline="30000" dirty="0" smtClean="0"/>
              <a:t>64	</a:t>
            </a:r>
            <a:r>
              <a:rPr lang="en-US" dirty="0" smtClean="0"/>
              <a:t>when </a:t>
            </a:r>
            <a:r>
              <a:rPr lang="en-US" dirty="0"/>
              <a:t>A </a:t>
            </a:r>
            <a:r>
              <a:rPr lang="en-US" dirty="0" smtClean="0"/>
              <a:t>&lt; </a:t>
            </a:r>
            <a:r>
              <a:rPr lang="en-US" dirty="0"/>
              <a:t>0</a:t>
            </a:r>
          </a:p>
          <a:p>
            <a:pPr marL="0" indent="0">
              <a:buNone/>
              <a:tabLst>
                <a:tab pos="1430338" algn="l"/>
                <a:tab pos="2065338" algn="l"/>
                <a:tab pos="2625725" algn="l"/>
              </a:tabLst>
            </a:pPr>
            <a:endParaRPr lang="en-US" dirty="0"/>
          </a:p>
        </p:txBody>
      </p:sp>
      <p:sp>
        <p:nvSpPr>
          <p:cNvPr id="2" name="Rectangle 1"/>
          <p:cNvSpPr/>
          <p:nvPr/>
        </p:nvSpPr>
        <p:spPr>
          <a:xfrm>
            <a:off x="6263640" y="4175760"/>
            <a:ext cx="2011680" cy="47244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607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83729395"/>
              </p:ext>
            </p:extLst>
          </p:nvPr>
        </p:nvGraphicFramePr>
        <p:xfrm>
          <a:off x="713487" y="1755457"/>
          <a:ext cx="7915146" cy="2286000"/>
        </p:xfrm>
        <a:graphic>
          <a:graphicData uri="http://schemas.openxmlformats.org/drawingml/2006/table">
            <a:tbl>
              <a:tblPr firstRow="1" bandRow="1">
                <a:tableStyleId>{073A0DAA-6AF3-43AB-8588-CEC1D06C72B9}</a:tableStyleId>
              </a:tblPr>
              <a:tblGrid>
                <a:gridCol w="614485">
                  <a:extLst>
                    <a:ext uri="{9D8B030D-6E8A-4147-A177-3AD203B41FA5}">
                      <a16:colId xmlns:a16="http://schemas.microsoft.com/office/drawing/2014/main" val="20000"/>
                    </a:ext>
                  </a:extLst>
                </a:gridCol>
                <a:gridCol w="599854">
                  <a:extLst>
                    <a:ext uri="{9D8B030D-6E8A-4147-A177-3AD203B41FA5}">
                      <a16:colId xmlns:a16="http://schemas.microsoft.com/office/drawing/2014/main" val="20001"/>
                    </a:ext>
                  </a:extLst>
                </a:gridCol>
                <a:gridCol w="6700807">
                  <a:extLst>
                    <a:ext uri="{9D8B030D-6E8A-4147-A177-3AD203B41FA5}">
                      <a16:colId xmlns:a16="http://schemas.microsoft.com/office/drawing/2014/main" val="20002"/>
                    </a:ext>
                  </a:extLst>
                </a:gridCol>
              </a:tblGrid>
              <a:tr h="370840">
                <a:tc>
                  <a:txBody>
                    <a:bodyPr/>
                    <a:lstStyle/>
                    <a:p>
                      <a:pPr algn="ctr"/>
                      <a:r>
                        <a:rPr lang="en-US" sz="2400" dirty="0" smtClean="0"/>
                        <a:t>A</a:t>
                      </a:r>
                      <a:r>
                        <a:rPr lang="en-US" sz="2400" baseline="-25000" dirty="0" smtClean="0"/>
                        <a: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400" dirty="0" smtClean="0"/>
                        <a:t>B</a:t>
                      </a:r>
                      <a:r>
                        <a:rPr lang="en-US" sz="2400" baseline="-25000" dirty="0" smtClean="0"/>
                        <a:t>S</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2400" dirty="0" smtClean="0"/>
                        <a:t>Signed 2’s complement product</a:t>
                      </a:r>
                      <a:r>
                        <a:rPr lang="en-US" sz="2400" baseline="0" dirty="0" smtClean="0"/>
                        <a:t>  (</a:t>
                      </a:r>
                      <a:r>
                        <a:rPr lang="en-US" sz="2400" dirty="0" smtClean="0"/>
                        <a:t>A</a:t>
                      </a:r>
                      <a:r>
                        <a:rPr lang="en-US" sz="2400" baseline="-25000" dirty="0" smtClean="0"/>
                        <a:t>S</a:t>
                      </a:r>
                      <a:r>
                        <a:rPr lang="en-US" sz="2400" baseline="0" dirty="0" smtClean="0"/>
                        <a:t>B</a:t>
                      </a:r>
                      <a:r>
                        <a:rPr lang="en-US" sz="2400" baseline="-25000" dirty="0" smtClean="0"/>
                        <a:t>S</a:t>
                      </a:r>
                      <a:r>
                        <a:rPr lang="en-US" sz="2400" baseline="0" dirty="0" smtClean="0"/>
                        <a:t>)</a:t>
                      </a:r>
                      <a:endParaRPr lang="en-US" sz="2400" baseline="-250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US" sz="2400" dirty="0" smtClean="0"/>
                        <a:t>≥ 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a:t>
                      </a:r>
                      <a:r>
                        <a:rPr lang="en-US" sz="2400" baseline="-25000" dirty="0" smtClean="0"/>
                        <a:t>S</a:t>
                      </a:r>
                      <a:r>
                        <a:rPr lang="en-US" sz="2400" dirty="0" smtClean="0"/>
                        <a:t>B</a:t>
                      </a:r>
                      <a:r>
                        <a:rPr lang="en-US" sz="2400" baseline="-25000" dirty="0" smtClean="0"/>
                        <a:t>S</a:t>
                      </a:r>
                      <a:r>
                        <a:rPr lang="en-US" sz="2400" baseline="0" dirty="0" smtClean="0"/>
                        <a:t> </a:t>
                      </a:r>
                      <a:r>
                        <a:rPr lang="en-US" sz="2400" dirty="0" smtClean="0"/>
                        <a:t>= A</a:t>
                      </a:r>
                      <a:r>
                        <a:rPr lang="en-US" sz="2400" baseline="-25000" dirty="0" smtClean="0"/>
                        <a:t>U</a:t>
                      </a:r>
                      <a:r>
                        <a:rPr lang="en-US" sz="2400" dirty="0" smtClean="0"/>
                        <a:t>B</a:t>
                      </a:r>
                      <a:r>
                        <a:rPr lang="en-US" sz="2400" baseline="-25000" dirty="0" smtClean="0"/>
                        <a:t>U</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smtClean="0"/>
                        <a:t>&lt; 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a:t>
                      </a:r>
                      <a:r>
                        <a:rPr lang="en-US" sz="2400" baseline="-25000" dirty="0" smtClean="0"/>
                        <a:t>S</a:t>
                      </a:r>
                      <a:r>
                        <a:rPr lang="en-US" sz="2400" dirty="0" smtClean="0"/>
                        <a:t>B</a:t>
                      </a:r>
                      <a:r>
                        <a:rPr lang="en-US" sz="2400" baseline="-25000" dirty="0" smtClean="0"/>
                        <a:t>S</a:t>
                      </a:r>
                      <a:r>
                        <a:rPr lang="en-US" sz="2400" baseline="0" dirty="0" smtClean="0"/>
                        <a:t> </a:t>
                      </a:r>
                      <a:r>
                        <a:rPr lang="en-US" sz="2400" dirty="0" smtClean="0"/>
                        <a:t>= A</a:t>
                      </a:r>
                      <a:r>
                        <a:rPr lang="en-US" sz="2400" baseline="-25000" dirty="0" smtClean="0"/>
                        <a:t>U</a:t>
                      </a:r>
                      <a:r>
                        <a:rPr lang="en-US" sz="2400" dirty="0" smtClean="0"/>
                        <a:t>(B</a:t>
                      </a:r>
                      <a:r>
                        <a:rPr lang="en-US" sz="2400" baseline="-25000" dirty="0" smtClean="0"/>
                        <a:t>U </a:t>
                      </a:r>
                      <a:r>
                        <a:rPr lang="en-US" sz="2400" baseline="0" dirty="0" smtClean="0"/>
                        <a:t>– 2</a:t>
                      </a:r>
                      <a:r>
                        <a:rPr lang="en-US" sz="2400" baseline="30000" dirty="0" smtClean="0"/>
                        <a:t>64</a:t>
                      </a:r>
                      <a:r>
                        <a:rPr lang="en-US" sz="2400" baseline="0" dirty="0" smtClean="0"/>
                        <a:t>) = </a:t>
                      </a:r>
                      <a:r>
                        <a:rPr lang="en-US" sz="2400" dirty="0" smtClean="0"/>
                        <a:t>A</a:t>
                      </a:r>
                      <a:r>
                        <a:rPr lang="en-US" sz="2400" baseline="-25000" dirty="0" smtClean="0"/>
                        <a:t>U</a:t>
                      </a:r>
                      <a:r>
                        <a:rPr lang="en-US" sz="2400" dirty="0" smtClean="0"/>
                        <a:t>B</a:t>
                      </a:r>
                      <a:r>
                        <a:rPr lang="en-US" sz="2400" baseline="-25000" dirty="0" smtClean="0"/>
                        <a:t>U </a:t>
                      </a:r>
                      <a:r>
                        <a:rPr lang="en-US" sz="2400" baseline="0" dirty="0" smtClean="0"/>
                        <a:t>– 2</a:t>
                      </a:r>
                      <a:r>
                        <a:rPr lang="en-US" sz="2400" baseline="30000" dirty="0" smtClean="0"/>
                        <a:t>64</a:t>
                      </a:r>
                      <a:r>
                        <a:rPr lang="en-US" sz="2400" dirty="0" smtClean="0"/>
                        <a:t>A</a:t>
                      </a:r>
                      <a:r>
                        <a:rPr lang="en-US" sz="2400" baseline="-25000" dirty="0" smtClean="0"/>
                        <a:t>U</a:t>
                      </a:r>
                      <a:endParaRPr lang="en-US" sz="2400" dirty="0" smtClean="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pPr algn="ctr"/>
                      <a:r>
                        <a:rPr lang="en-US" sz="2400" dirty="0" smtClean="0"/>
                        <a:t>&lt; 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400" dirty="0" smtClean="0"/>
                        <a:t>≥ 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a:t>
                      </a:r>
                      <a:r>
                        <a:rPr lang="en-US" sz="2400" baseline="-25000" dirty="0" smtClean="0"/>
                        <a:t>S</a:t>
                      </a:r>
                      <a:r>
                        <a:rPr lang="en-US" sz="2400" dirty="0" smtClean="0"/>
                        <a:t>B</a:t>
                      </a:r>
                      <a:r>
                        <a:rPr lang="en-US" sz="2400" baseline="-25000" dirty="0" smtClean="0"/>
                        <a:t>S</a:t>
                      </a:r>
                      <a:r>
                        <a:rPr lang="en-US" sz="2400" baseline="0" dirty="0" smtClean="0"/>
                        <a:t> </a:t>
                      </a:r>
                      <a:r>
                        <a:rPr lang="en-US" sz="2400" dirty="0" smtClean="0"/>
                        <a:t>= (A</a:t>
                      </a:r>
                      <a:r>
                        <a:rPr lang="en-US" sz="2400" baseline="-25000" dirty="0" smtClean="0"/>
                        <a:t>U </a:t>
                      </a:r>
                      <a:r>
                        <a:rPr lang="en-US" sz="2400" baseline="0" dirty="0" smtClean="0"/>
                        <a:t>– 2</a:t>
                      </a:r>
                      <a:r>
                        <a:rPr lang="en-US" sz="2400" baseline="30000" dirty="0" smtClean="0"/>
                        <a:t>64</a:t>
                      </a:r>
                      <a:r>
                        <a:rPr lang="en-US" sz="2400" baseline="0" dirty="0" smtClean="0"/>
                        <a:t>)</a:t>
                      </a:r>
                      <a:r>
                        <a:rPr lang="en-US" sz="2400" dirty="0" smtClean="0"/>
                        <a:t>B</a:t>
                      </a:r>
                      <a:r>
                        <a:rPr lang="en-US" sz="2400" baseline="-25000" dirty="0" smtClean="0"/>
                        <a:t>U</a:t>
                      </a:r>
                      <a:r>
                        <a:rPr lang="en-US" sz="2400" baseline="0" dirty="0" smtClean="0"/>
                        <a:t> = </a:t>
                      </a:r>
                      <a:r>
                        <a:rPr lang="en-US" sz="2400" dirty="0" smtClean="0"/>
                        <a:t>A</a:t>
                      </a:r>
                      <a:r>
                        <a:rPr lang="en-US" sz="2400" baseline="-25000" dirty="0" smtClean="0"/>
                        <a:t>U</a:t>
                      </a:r>
                      <a:r>
                        <a:rPr lang="en-US" sz="2400" dirty="0" smtClean="0"/>
                        <a:t>B</a:t>
                      </a:r>
                      <a:r>
                        <a:rPr lang="en-US" sz="2400" baseline="-25000" dirty="0" smtClean="0"/>
                        <a:t>U </a:t>
                      </a:r>
                      <a:r>
                        <a:rPr lang="en-US" sz="2400" baseline="0" dirty="0" smtClean="0"/>
                        <a:t>– 2</a:t>
                      </a:r>
                      <a:r>
                        <a:rPr lang="en-US" sz="2400" baseline="30000" dirty="0" smtClean="0"/>
                        <a:t>64</a:t>
                      </a:r>
                      <a:r>
                        <a:rPr lang="en-US" sz="2400" baseline="0" dirty="0" smtClean="0"/>
                        <a:t>B</a:t>
                      </a:r>
                      <a:r>
                        <a:rPr lang="en-US" sz="2400" baseline="-25000" dirty="0" smtClean="0"/>
                        <a:t>U</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pPr algn="ctr"/>
                      <a:r>
                        <a:rPr lang="en-US" sz="2400" dirty="0" smtClean="0"/>
                        <a:t>&lt; 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US" sz="2400" dirty="0" smtClean="0"/>
                        <a:t>&lt; 0</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smtClean="0"/>
                        <a:t>A</a:t>
                      </a:r>
                      <a:r>
                        <a:rPr lang="en-US" sz="2400" baseline="-25000" dirty="0" smtClean="0"/>
                        <a:t>S</a:t>
                      </a:r>
                      <a:r>
                        <a:rPr lang="en-US" sz="2400" dirty="0" smtClean="0"/>
                        <a:t>B</a:t>
                      </a:r>
                      <a:r>
                        <a:rPr lang="en-US" sz="2400" baseline="-25000" dirty="0" smtClean="0"/>
                        <a:t>S</a:t>
                      </a:r>
                      <a:r>
                        <a:rPr lang="en-US" sz="2400" baseline="0" dirty="0" smtClean="0"/>
                        <a:t> </a:t>
                      </a:r>
                      <a:r>
                        <a:rPr lang="en-US" sz="2400" dirty="0" smtClean="0"/>
                        <a:t>= (A</a:t>
                      </a:r>
                      <a:r>
                        <a:rPr lang="en-US" sz="2400" baseline="-25000" dirty="0" smtClean="0"/>
                        <a:t>U </a:t>
                      </a:r>
                      <a:r>
                        <a:rPr lang="en-US" sz="2400" baseline="0" dirty="0" smtClean="0"/>
                        <a:t>– 2</a:t>
                      </a:r>
                      <a:r>
                        <a:rPr lang="en-US" sz="2400" baseline="30000" dirty="0" smtClean="0"/>
                        <a:t>64</a:t>
                      </a:r>
                      <a:r>
                        <a:rPr lang="en-US" sz="2400" baseline="0" dirty="0" smtClean="0"/>
                        <a:t>)</a:t>
                      </a:r>
                      <a:r>
                        <a:rPr lang="en-US" sz="2400" dirty="0" smtClean="0"/>
                        <a:t>(B</a:t>
                      </a:r>
                      <a:r>
                        <a:rPr lang="en-US" sz="2400" baseline="-25000" dirty="0" smtClean="0"/>
                        <a:t>U </a:t>
                      </a:r>
                      <a:r>
                        <a:rPr lang="en-US" sz="2400" baseline="0" dirty="0" smtClean="0"/>
                        <a:t>– 2</a:t>
                      </a:r>
                      <a:r>
                        <a:rPr lang="en-US" sz="2400" baseline="30000" dirty="0" smtClean="0"/>
                        <a:t>64</a:t>
                      </a:r>
                      <a:r>
                        <a:rPr lang="en-US" sz="2400" baseline="0" dirty="0" smtClean="0"/>
                        <a:t>) = </a:t>
                      </a:r>
                      <a:r>
                        <a:rPr lang="en-US" sz="2400" dirty="0" smtClean="0"/>
                        <a:t>A</a:t>
                      </a:r>
                      <a:r>
                        <a:rPr lang="en-US" sz="2400" baseline="-25000" dirty="0" smtClean="0"/>
                        <a:t>U</a:t>
                      </a:r>
                      <a:r>
                        <a:rPr lang="en-US" sz="2400" dirty="0" smtClean="0"/>
                        <a:t>B</a:t>
                      </a:r>
                      <a:r>
                        <a:rPr lang="en-US" sz="2400" baseline="-25000" dirty="0" smtClean="0"/>
                        <a:t>U </a:t>
                      </a:r>
                      <a:r>
                        <a:rPr lang="en-US" sz="2400" baseline="0" dirty="0" smtClean="0"/>
                        <a:t>– 2</a:t>
                      </a:r>
                      <a:r>
                        <a:rPr lang="en-US" sz="2400" baseline="30000" dirty="0" smtClean="0"/>
                        <a:t>64</a:t>
                      </a:r>
                      <a:r>
                        <a:rPr lang="en-US" sz="2400" baseline="0" dirty="0" smtClean="0"/>
                        <a:t>A</a:t>
                      </a:r>
                      <a:r>
                        <a:rPr lang="en-US" sz="2400" baseline="-25000" dirty="0" smtClean="0"/>
                        <a:t>U </a:t>
                      </a:r>
                      <a:r>
                        <a:rPr lang="en-US" sz="2400" baseline="0" dirty="0" smtClean="0"/>
                        <a:t>– 2</a:t>
                      </a:r>
                      <a:r>
                        <a:rPr lang="en-US" sz="2400" baseline="30000" dirty="0" smtClean="0"/>
                        <a:t>64</a:t>
                      </a:r>
                      <a:r>
                        <a:rPr lang="en-US" sz="2400" baseline="0" dirty="0" smtClean="0"/>
                        <a:t>B</a:t>
                      </a:r>
                      <a:r>
                        <a:rPr lang="en-US" sz="2400" baseline="-25000" dirty="0" smtClean="0"/>
                        <a:t>U </a:t>
                      </a:r>
                      <a:r>
                        <a:rPr lang="en-US" sz="2400" baseline="0" dirty="0" smtClean="0"/>
                        <a:t>+ 2</a:t>
                      </a:r>
                      <a:r>
                        <a:rPr lang="en-US" sz="2400" baseline="30000" dirty="0" smtClean="0"/>
                        <a:t>128</a:t>
                      </a:r>
                      <a:endParaRPr lang="en-US" sz="24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11" name="Rectangle 10"/>
          <p:cNvSpPr/>
          <p:nvPr/>
        </p:nvSpPr>
        <p:spPr>
          <a:xfrm>
            <a:off x="5364480" y="3125391"/>
            <a:ext cx="777240" cy="453151"/>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p:cNvSpPr>
            <a:spLocks noGrp="1"/>
          </p:cNvSpPr>
          <p:nvPr>
            <p:ph type="title"/>
          </p:nvPr>
        </p:nvSpPr>
        <p:spPr>
          <a:xfrm>
            <a:off x="0" y="274638"/>
            <a:ext cx="9144000" cy="1143000"/>
          </a:xfrm>
        </p:spPr>
        <p:txBody>
          <a:bodyPr>
            <a:normAutofit/>
          </a:bodyPr>
          <a:lstStyle/>
          <a:p>
            <a:r>
              <a:rPr lang="en-US" dirty="0"/>
              <a:t>Convert Result to 2’s Complement</a:t>
            </a:r>
            <a:endParaRPr lang="en-US" dirty="0"/>
          </a:p>
        </p:txBody>
      </p:sp>
      <p:cxnSp>
        <p:nvCxnSpPr>
          <p:cNvPr id="4" name="Straight Arrow Connector 3"/>
          <p:cNvCxnSpPr/>
          <p:nvPr/>
        </p:nvCxnSpPr>
        <p:spPr>
          <a:xfrm flipV="1">
            <a:off x="8282682" y="3885597"/>
            <a:ext cx="0" cy="819382"/>
          </a:xfrm>
          <a:prstGeom prst="straightConnector1">
            <a:avLst/>
          </a:prstGeom>
          <a:ln w="19050">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7437120" y="4879646"/>
            <a:ext cx="1585473" cy="923330"/>
          </a:xfrm>
          <a:prstGeom prst="rect">
            <a:avLst/>
          </a:prstGeom>
          <a:noFill/>
        </p:spPr>
        <p:txBody>
          <a:bodyPr wrap="square" rtlCol="0">
            <a:spAutoFit/>
          </a:bodyPr>
          <a:lstStyle/>
          <a:p>
            <a:r>
              <a:rPr lang="en-US" dirty="0" smtClean="0">
                <a:solidFill>
                  <a:srgbClr val="FF0000"/>
                </a:solidFill>
              </a:rPr>
              <a:t>Discard:  2</a:t>
            </a:r>
            <a:r>
              <a:rPr lang="en-US" baseline="30000" dirty="0" smtClean="0">
                <a:solidFill>
                  <a:srgbClr val="FF0000"/>
                </a:solidFill>
              </a:rPr>
              <a:t>128</a:t>
            </a:r>
            <a:r>
              <a:rPr lang="en-US" dirty="0" smtClean="0">
                <a:solidFill>
                  <a:srgbClr val="FF0000"/>
                </a:solidFill>
              </a:rPr>
              <a:t> doesn’t affect 128-bit result</a:t>
            </a:r>
            <a:endParaRPr lang="en-US" dirty="0">
              <a:solidFill>
                <a:srgbClr val="FF0000"/>
              </a:solidFill>
            </a:endParaRPr>
          </a:p>
        </p:txBody>
      </p:sp>
      <p:sp>
        <p:nvSpPr>
          <p:cNvPr id="8" name="Rectangle 7"/>
          <p:cNvSpPr/>
          <p:nvPr/>
        </p:nvSpPr>
        <p:spPr>
          <a:xfrm>
            <a:off x="853440" y="4437687"/>
            <a:ext cx="6034527" cy="1862048"/>
          </a:xfrm>
          <a:prstGeom prst="rect">
            <a:avLst/>
          </a:prstGeom>
        </p:spPr>
        <p:txBody>
          <a:bodyPr wrap="square">
            <a:spAutoFit/>
          </a:bodyPr>
          <a:lstStyle/>
          <a:p>
            <a:pPr marL="457200" marR="0" lvl="0" indent="-457200" algn="just">
              <a:lnSpc>
                <a:spcPct val="115000"/>
              </a:lnSpc>
              <a:spcBef>
                <a:spcPts val="0"/>
              </a:spcBef>
              <a:spcAft>
                <a:spcPts val="0"/>
              </a:spcAft>
              <a:buFont typeface="+mj-lt"/>
              <a:buAutoNum type="arabicPeriod"/>
            </a:pPr>
            <a:r>
              <a:rPr lang="en-US" sz="2000" i="1" dirty="0">
                <a:solidFill>
                  <a:srgbClr val="000000"/>
                </a:solidFill>
                <a:ea typeface="Calibri"/>
                <a:cs typeface="Calibri"/>
              </a:rPr>
              <a:t>If </a:t>
            </a:r>
            <a:r>
              <a:rPr lang="en-US" sz="2000" i="1" dirty="0" smtClean="0">
                <a:solidFill>
                  <a:srgbClr val="000000"/>
                </a:solidFill>
                <a:ea typeface="Calibri"/>
                <a:cs typeface="Calibri"/>
              </a:rPr>
              <a:t>A</a:t>
            </a:r>
            <a:r>
              <a:rPr lang="en-US" sz="2000" i="1" baseline="-25000" dirty="0">
                <a:solidFill>
                  <a:srgbClr val="000000"/>
                </a:solidFill>
                <a:ea typeface="Calibri"/>
                <a:cs typeface="Calibri"/>
              </a:rPr>
              <a:t>S</a:t>
            </a:r>
            <a:r>
              <a:rPr lang="en-US" sz="2000" i="1" dirty="0" smtClean="0">
                <a:solidFill>
                  <a:srgbClr val="000000"/>
                </a:solidFill>
                <a:ea typeface="Calibri"/>
                <a:cs typeface="Calibri"/>
              </a:rPr>
              <a:t> </a:t>
            </a:r>
            <a:r>
              <a:rPr lang="en-US" sz="2000" i="1" dirty="0">
                <a:solidFill>
                  <a:srgbClr val="000000"/>
                </a:solidFill>
                <a:ea typeface="Calibri"/>
                <a:cs typeface="Calibri"/>
              </a:rPr>
              <a:t>&lt; 0, subtract all 64 bits of </a:t>
            </a:r>
            <a:r>
              <a:rPr lang="en-US" sz="2000" i="1" dirty="0" smtClean="0">
                <a:solidFill>
                  <a:srgbClr val="000000"/>
                </a:solidFill>
                <a:ea typeface="Calibri"/>
                <a:cs typeface="Calibri"/>
              </a:rPr>
              <a:t>B</a:t>
            </a:r>
            <a:r>
              <a:rPr lang="en-US" sz="2000" i="1" baseline="-25000" dirty="0">
                <a:solidFill>
                  <a:srgbClr val="000000"/>
                </a:solidFill>
                <a:ea typeface="Calibri"/>
                <a:cs typeface="Calibri"/>
              </a:rPr>
              <a:t>U</a:t>
            </a:r>
            <a:r>
              <a:rPr lang="en-US" sz="2000" i="1" dirty="0" smtClean="0">
                <a:solidFill>
                  <a:srgbClr val="000000"/>
                </a:solidFill>
                <a:ea typeface="Calibri"/>
                <a:cs typeface="Calibri"/>
              </a:rPr>
              <a:t> </a:t>
            </a:r>
            <a:r>
              <a:rPr lang="en-US" sz="2000" i="1" dirty="0">
                <a:solidFill>
                  <a:srgbClr val="000000"/>
                </a:solidFill>
                <a:ea typeface="Calibri"/>
                <a:cs typeface="Calibri"/>
              </a:rPr>
              <a:t>from the most-significant half of the 128-bit unsigned product A</a:t>
            </a:r>
            <a:r>
              <a:rPr lang="en-US" sz="2000" i="1" baseline="-25000" dirty="0">
                <a:solidFill>
                  <a:srgbClr val="000000"/>
                </a:solidFill>
                <a:ea typeface="Calibri"/>
                <a:cs typeface="Calibri"/>
              </a:rPr>
              <a:t>U</a:t>
            </a:r>
            <a:r>
              <a:rPr lang="en-US" sz="2000" i="1" dirty="0">
                <a:solidFill>
                  <a:srgbClr val="000000"/>
                </a:solidFill>
                <a:ea typeface="Calibri"/>
                <a:cs typeface="Calibri"/>
              </a:rPr>
              <a:t>B</a:t>
            </a:r>
            <a:r>
              <a:rPr lang="en-US" sz="2000" i="1" baseline="-25000" dirty="0">
                <a:solidFill>
                  <a:srgbClr val="000000"/>
                </a:solidFill>
                <a:ea typeface="Calibri"/>
                <a:cs typeface="Calibri"/>
              </a:rPr>
              <a:t>U</a:t>
            </a:r>
            <a:endParaRPr lang="en-US" sz="2000" i="1" dirty="0">
              <a:solidFill>
                <a:srgbClr val="000000"/>
              </a:solidFill>
              <a:latin typeface="Arial"/>
              <a:ea typeface="Arial"/>
              <a:cs typeface="Calibri"/>
            </a:endParaRPr>
          </a:p>
          <a:p>
            <a:pPr algn="just">
              <a:lnSpc>
                <a:spcPct val="115000"/>
              </a:lnSpc>
            </a:pPr>
            <a:r>
              <a:rPr lang="en-US" sz="2000" i="1" dirty="0">
                <a:solidFill>
                  <a:srgbClr val="000000"/>
                </a:solidFill>
                <a:ea typeface="Calibri"/>
                <a:cs typeface="Calibri"/>
              </a:rPr>
              <a:t> </a:t>
            </a:r>
            <a:endParaRPr lang="en-US" sz="2000" i="1" dirty="0">
              <a:solidFill>
                <a:srgbClr val="000000"/>
              </a:solidFill>
              <a:latin typeface="Arial"/>
              <a:ea typeface="Arial"/>
              <a:cs typeface="Calibri"/>
            </a:endParaRPr>
          </a:p>
          <a:p>
            <a:pPr marL="457200" marR="0" lvl="0" indent="-457200" algn="just">
              <a:lnSpc>
                <a:spcPct val="115000"/>
              </a:lnSpc>
              <a:spcBef>
                <a:spcPts val="0"/>
              </a:spcBef>
              <a:spcAft>
                <a:spcPts val="0"/>
              </a:spcAft>
              <a:buFont typeface="+mj-lt"/>
              <a:buAutoNum type="arabicPeriod" startAt="2"/>
            </a:pPr>
            <a:r>
              <a:rPr lang="en-US" sz="2000" i="1" dirty="0">
                <a:solidFill>
                  <a:srgbClr val="000000"/>
                </a:solidFill>
                <a:ea typeface="Calibri"/>
                <a:cs typeface="Calibri"/>
              </a:rPr>
              <a:t>If </a:t>
            </a:r>
            <a:r>
              <a:rPr lang="en-US" sz="2000" i="1" dirty="0" smtClean="0">
                <a:solidFill>
                  <a:srgbClr val="000000"/>
                </a:solidFill>
                <a:ea typeface="Calibri"/>
                <a:cs typeface="Calibri"/>
              </a:rPr>
              <a:t>B</a:t>
            </a:r>
            <a:r>
              <a:rPr lang="en-US" sz="2000" i="1" baseline="-25000" dirty="0">
                <a:solidFill>
                  <a:srgbClr val="000000"/>
                </a:solidFill>
                <a:ea typeface="Calibri"/>
                <a:cs typeface="Calibri"/>
              </a:rPr>
              <a:t>S</a:t>
            </a:r>
            <a:r>
              <a:rPr lang="en-US" sz="2000" i="1" dirty="0" smtClean="0">
                <a:solidFill>
                  <a:srgbClr val="000000"/>
                </a:solidFill>
                <a:ea typeface="Calibri"/>
                <a:cs typeface="Calibri"/>
              </a:rPr>
              <a:t> </a:t>
            </a:r>
            <a:r>
              <a:rPr lang="en-US" sz="2000" i="1" dirty="0">
                <a:solidFill>
                  <a:srgbClr val="000000"/>
                </a:solidFill>
                <a:ea typeface="Calibri"/>
                <a:cs typeface="Calibri"/>
              </a:rPr>
              <a:t>&lt; 0, subtract all 64 bits of </a:t>
            </a:r>
            <a:r>
              <a:rPr lang="en-US" sz="2000" i="1" dirty="0" smtClean="0">
                <a:solidFill>
                  <a:srgbClr val="000000"/>
                </a:solidFill>
                <a:ea typeface="Calibri"/>
                <a:cs typeface="Calibri"/>
              </a:rPr>
              <a:t>A</a:t>
            </a:r>
            <a:r>
              <a:rPr lang="en-US" sz="2000" i="1" baseline="-25000" dirty="0">
                <a:solidFill>
                  <a:srgbClr val="000000"/>
                </a:solidFill>
                <a:ea typeface="Calibri"/>
                <a:cs typeface="Calibri"/>
              </a:rPr>
              <a:t>U</a:t>
            </a:r>
            <a:r>
              <a:rPr lang="en-US" sz="2000" i="1" dirty="0" smtClean="0">
                <a:solidFill>
                  <a:srgbClr val="000000"/>
                </a:solidFill>
                <a:ea typeface="Calibri"/>
                <a:cs typeface="Calibri"/>
              </a:rPr>
              <a:t> </a:t>
            </a:r>
            <a:r>
              <a:rPr lang="en-US" sz="2000" i="1" dirty="0">
                <a:solidFill>
                  <a:srgbClr val="000000"/>
                </a:solidFill>
                <a:ea typeface="Calibri"/>
                <a:cs typeface="Calibri"/>
              </a:rPr>
              <a:t>from the most-significant half of the 128-bit unsigned product A</a:t>
            </a:r>
            <a:r>
              <a:rPr lang="en-US" sz="2000" i="1" baseline="-25000" dirty="0">
                <a:solidFill>
                  <a:srgbClr val="000000"/>
                </a:solidFill>
                <a:ea typeface="Calibri"/>
                <a:cs typeface="Calibri"/>
              </a:rPr>
              <a:t>U</a:t>
            </a:r>
            <a:r>
              <a:rPr lang="en-US" sz="2000" i="1" dirty="0">
                <a:solidFill>
                  <a:srgbClr val="000000"/>
                </a:solidFill>
                <a:ea typeface="Calibri"/>
                <a:cs typeface="Calibri"/>
              </a:rPr>
              <a:t>B</a:t>
            </a:r>
            <a:r>
              <a:rPr lang="en-US" sz="2000" i="1" baseline="-25000" dirty="0">
                <a:solidFill>
                  <a:srgbClr val="000000"/>
                </a:solidFill>
                <a:ea typeface="Calibri"/>
                <a:cs typeface="Calibri"/>
              </a:rPr>
              <a:t>U</a:t>
            </a:r>
            <a:endParaRPr lang="en-US" sz="2000" i="1" dirty="0">
              <a:solidFill>
                <a:srgbClr val="000000"/>
              </a:solidFill>
              <a:latin typeface="Arial"/>
              <a:ea typeface="Arial"/>
              <a:cs typeface="Calibri"/>
            </a:endParaRPr>
          </a:p>
        </p:txBody>
      </p:sp>
      <p:sp>
        <p:nvSpPr>
          <p:cNvPr id="9" name="Rectangle 8"/>
          <p:cNvSpPr/>
          <p:nvPr/>
        </p:nvSpPr>
        <p:spPr>
          <a:xfrm>
            <a:off x="921507" y="4437687"/>
            <a:ext cx="6165093" cy="80487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p:cNvSpPr/>
          <p:nvPr/>
        </p:nvSpPr>
        <p:spPr>
          <a:xfrm>
            <a:off x="921507" y="5409331"/>
            <a:ext cx="6165093" cy="890404"/>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5364480" y="2662476"/>
            <a:ext cx="777240" cy="46291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141720" y="3578542"/>
            <a:ext cx="746247" cy="46291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7048500" y="3576875"/>
            <a:ext cx="777240" cy="46291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716280" y="3125391"/>
            <a:ext cx="598170" cy="914399"/>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341120" y="2662475"/>
            <a:ext cx="579120" cy="46291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341120" y="3592115"/>
            <a:ext cx="579120" cy="46291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9628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set>
                                      <p:cBhvr override="childStyle">
                                        <p:cTn dur="1" fill="hold" display="0" masterRel="nextClick" afterEffect="1"/>
                                        <p:tgtEl>
                                          <p:spTgt spid="11"/>
                                        </p:tgtEl>
                                        <p:attrNameLst>
                                          <p:attrName>style.visibility</p:attrName>
                                        </p:attrNameLst>
                                      </p:cBhvr>
                                      <p:to>
                                        <p:strVal val="hidden"/>
                                      </p:to>
                                    </p:set>
                                  </p:sub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17" presetID="1"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childTnLst>
                                  <p:subTnLst>
                                    <p:set>
                                      <p:cBhvr override="childStyle">
                                        <p:cTn dur="1" fill="hold" display="0" masterRel="nextClick" afterEffect="1"/>
                                        <p:tgtEl>
                                          <p:spTgt spid="19"/>
                                        </p:tgtEl>
                                        <p:attrNameLst>
                                          <p:attrName>style.visibility</p:attrName>
                                        </p:attrNameLst>
                                      </p:cBhvr>
                                      <p:to>
                                        <p:strVal val="hidden"/>
                                      </p:to>
                                    </p:set>
                                  </p:sub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
                                            <p:txEl>
                                              <p:pRg st="2" end="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p:bldP spid="9" grpId="0" animBg="1"/>
      <p:bldP spid="10" grpId="0" animBg="1"/>
      <p:bldP spid="12" grpId="0" animBg="1"/>
      <p:bldP spid="13" grpId="0" animBg="1"/>
      <p:bldP spid="19" grpId="0" animBg="1"/>
      <p:bldP spid="21" grpId="0" animBg="1"/>
      <p:bldP spid="22" grpId="0" animBg="1"/>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 FORMAT AND </a:t>
            </a:r>
            <a:r>
              <a:rPr lang="en-US" dirty="0" smtClean="0"/>
              <a:t>THE</a:t>
            </a:r>
            <a:br>
              <a:rPr lang="en-US" dirty="0" smtClean="0"/>
            </a:br>
            <a:r>
              <a:rPr lang="en-US" dirty="0" smtClean="0"/>
              <a:t>IMAGINARY BINARY </a:t>
            </a:r>
            <a:r>
              <a:rPr lang="en-US" dirty="0"/>
              <a:t>POINT  </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A way to specify the position of the binary point</a:t>
            </a:r>
          </a:p>
          <a:p>
            <a:pPr marL="0" indent="0">
              <a:buNone/>
            </a:pPr>
            <a:endParaRPr lang="en-US" dirty="0" smtClean="0"/>
          </a:p>
          <a:p>
            <a:r>
              <a:rPr lang="en-US" dirty="0" smtClean="0"/>
              <a:t>“Q” followed by the number of bits to the right of the binary point:</a:t>
            </a:r>
          </a:p>
          <a:p>
            <a:endParaRPr lang="en-US" dirty="0"/>
          </a:p>
          <a:p>
            <a:endParaRPr lang="en-US" dirty="0" smtClean="0"/>
          </a:p>
          <a:p>
            <a:endParaRPr lang="en-US" dirty="0"/>
          </a:p>
          <a:p>
            <a:endParaRPr lang="en-US" dirty="0" smtClean="0"/>
          </a:p>
          <a:p>
            <a:endParaRPr lang="en-US" dirty="0" smtClean="0"/>
          </a:p>
          <a:p>
            <a:r>
              <a:rPr lang="en-US" dirty="0" smtClean="0"/>
              <a:t>Sometimes use </a:t>
            </a:r>
            <a:r>
              <a:rPr lang="en-US" dirty="0" err="1" smtClean="0"/>
              <a:t>Qm.n</a:t>
            </a:r>
            <a:r>
              <a:rPr lang="en-US" dirty="0" smtClean="0"/>
              <a:t>, where m = # integer bits and n = # fractional bits. </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59224475"/>
              </p:ext>
            </p:extLst>
          </p:nvPr>
        </p:nvGraphicFramePr>
        <p:xfrm>
          <a:off x="838200" y="3124200"/>
          <a:ext cx="7315203" cy="1907032"/>
        </p:xfrm>
        <a:graphic>
          <a:graphicData uri="http://schemas.openxmlformats.org/drawingml/2006/table">
            <a:tbl>
              <a:tblPr firstRow="1" firstCol="1" bandRow="1"/>
              <a:tblGrid>
                <a:gridCol w="1766679">
                  <a:extLst>
                    <a:ext uri="{9D8B030D-6E8A-4147-A177-3AD203B41FA5}">
                      <a16:colId xmlns:a16="http://schemas.microsoft.com/office/drawing/2014/main" val="20000"/>
                    </a:ext>
                  </a:extLst>
                </a:gridCol>
                <a:gridCol w="620525">
                  <a:extLst>
                    <a:ext uri="{9D8B030D-6E8A-4147-A177-3AD203B41FA5}">
                      <a16:colId xmlns:a16="http://schemas.microsoft.com/office/drawing/2014/main" val="20001"/>
                    </a:ext>
                  </a:extLst>
                </a:gridCol>
                <a:gridCol w="1551752">
                  <a:extLst>
                    <a:ext uri="{9D8B030D-6E8A-4147-A177-3AD203B41FA5}">
                      <a16:colId xmlns:a16="http://schemas.microsoft.com/office/drawing/2014/main" val="20002"/>
                    </a:ext>
                  </a:extLst>
                </a:gridCol>
                <a:gridCol w="1125416">
                  <a:extLst>
                    <a:ext uri="{9D8B030D-6E8A-4147-A177-3AD203B41FA5}">
                      <a16:colId xmlns:a16="http://schemas.microsoft.com/office/drawing/2014/main" val="20003"/>
                    </a:ext>
                  </a:extLst>
                </a:gridCol>
                <a:gridCol w="281354">
                  <a:extLst>
                    <a:ext uri="{9D8B030D-6E8A-4147-A177-3AD203B41FA5}">
                      <a16:colId xmlns:a16="http://schemas.microsoft.com/office/drawing/2014/main" val="20004"/>
                    </a:ext>
                  </a:extLst>
                </a:gridCol>
                <a:gridCol w="1969477">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Integer</a:t>
                      </a:r>
                      <a:endParaRPr lang="en-US" sz="2000" dirty="0">
                        <a:solidFill>
                          <a:schemeClr val="bg1"/>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Q</a:t>
                      </a:r>
                      <a:endParaRPr lang="en-US" sz="2000" dirty="0">
                        <a:solidFill>
                          <a:schemeClr val="bg1"/>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Implied</a:t>
                      </a:r>
                      <a:endParaRPr lang="en-US" sz="2000" dirty="0">
                        <a:solidFill>
                          <a:schemeClr val="bg1"/>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mn-lt"/>
                          <a:ea typeface="Calibri"/>
                          <a:cs typeface="Calibri"/>
                        </a:rPr>
                        <a:t>Interpretation</a:t>
                      </a:r>
                      <a:endParaRPr lang="en-US" sz="2000" dirty="0">
                        <a:solidFill>
                          <a:schemeClr val="bg1"/>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rowSpan="2">
                  <a:txBody>
                    <a:bodyPr/>
                    <a:lstStyle/>
                    <a:p>
                      <a:pPr marL="0" marR="0" algn="ctr">
                        <a:lnSpc>
                          <a:spcPct val="115000"/>
                        </a:lnSpc>
                        <a:spcBef>
                          <a:spcPts val="0"/>
                        </a:spcBef>
                        <a:spcAft>
                          <a:spcPts val="0"/>
                        </a:spcAft>
                      </a:pPr>
                      <a:r>
                        <a:rPr lang="en-US" sz="1800" dirty="0" smtClean="0">
                          <a:solidFill>
                            <a:srgbClr val="000000"/>
                          </a:solidFill>
                          <a:effectLst/>
                          <a:latin typeface="+mn-lt"/>
                          <a:ea typeface="Calibri"/>
                          <a:cs typeface="Calibri"/>
                        </a:rPr>
                        <a:t>+71</a:t>
                      </a:r>
                      <a:r>
                        <a:rPr lang="en-US" sz="1800" baseline="-25000" dirty="0" smtClean="0">
                          <a:solidFill>
                            <a:srgbClr val="000000"/>
                          </a:solidFill>
                          <a:effectLst/>
                          <a:latin typeface="+mn-lt"/>
                          <a:ea typeface="Calibri"/>
                          <a:cs typeface="Calibri"/>
                        </a:rPr>
                        <a:t>10</a:t>
                      </a:r>
                      <a:endParaRPr lang="en-US" sz="1800" baseline="0" dirty="0" smtClean="0">
                        <a:solidFill>
                          <a:srgbClr val="000000"/>
                        </a:solidFill>
                        <a:effectLst/>
                        <a:latin typeface="+mn-lt"/>
                        <a:ea typeface="Calibri"/>
                        <a:cs typeface="Calibri"/>
                      </a:endParaRPr>
                    </a:p>
                    <a:p>
                      <a:pPr marL="0" marR="0" algn="ctr">
                        <a:lnSpc>
                          <a:spcPct val="115000"/>
                        </a:lnSpc>
                        <a:spcBef>
                          <a:spcPts val="0"/>
                        </a:spcBef>
                        <a:spcAft>
                          <a:spcPts val="0"/>
                        </a:spcAft>
                      </a:pPr>
                      <a:r>
                        <a:rPr lang="en-US" sz="1800" baseline="0" dirty="0" smtClean="0">
                          <a:solidFill>
                            <a:srgbClr val="000000"/>
                          </a:solidFill>
                          <a:effectLst/>
                          <a:latin typeface="+mn-lt"/>
                          <a:ea typeface="Calibri"/>
                          <a:cs typeface="Calibri"/>
                        </a:rPr>
                        <a:t>(</a:t>
                      </a:r>
                      <a:r>
                        <a:rPr lang="en-US" sz="1800" dirty="0" smtClean="0">
                          <a:solidFill>
                            <a:srgbClr val="000000"/>
                          </a:solidFill>
                          <a:effectLst/>
                          <a:latin typeface="+mn-lt"/>
                          <a:ea typeface="Calibri"/>
                          <a:cs typeface="Calibri"/>
                        </a:rPr>
                        <a:t>01000111</a:t>
                      </a:r>
                      <a:r>
                        <a:rPr lang="en-US" sz="1800" baseline="-25000" dirty="0" smtClean="0">
                          <a:solidFill>
                            <a:srgbClr val="000000"/>
                          </a:solidFill>
                          <a:effectLst/>
                          <a:latin typeface="+mn-lt"/>
                          <a:ea typeface="Calibri"/>
                          <a:cs typeface="Calibri"/>
                        </a:rPr>
                        <a:t>2</a:t>
                      </a:r>
                      <a:r>
                        <a:rPr lang="en-US" sz="1800" baseline="0" dirty="0" smtClean="0">
                          <a:solidFill>
                            <a:srgbClr val="000000"/>
                          </a:solidFill>
                          <a:effectLst/>
                          <a:latin typeface="+mn-lt"/>
                          <a:ea typeface="Calibri"/>
                          <a:cs typeface="Calibri"/>
                        </a:rPr>
                        <a:t>)</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effectLst/>
                          <a:latin typeface="+mn-lt"/>
                          <a:ea typeface="Calibri"/>
                          <a:cs typeface="Calibri"/>
                        </a:rPr>
                        <a:t>Q0</a:t>
                      </a:r>
                      <a:endParaRPr lang="en-US" sz="1800" b="1"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01000111</a:t>
                      </a:r>
                      <a:r>
                        <a:rPr lang="en-US" sz="1800" b="1" dirty="0">
                          <a:solidFill>
                            <a:srgbClr val="000000"/>
                          </a:solidFill>
                          <a:effectLst/>
                          <a:latin typeface="+mn-lt"/>
                          <a:ea typeface="Calibri"/>
                          <a:cs typeface="Calibri"/>
                        </a:rPr>
                        <a:t>.</a:t>
                      </a:r>
                      <a:endParaRPr lang="en-US" sz="1800" b="1"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tabLst/>
                      </a:pPr>
                      <a:r>
                        <a:rPr lang="en-US" sz="1800" dirty="0" smtClean="0">
                          <a:solidFill>
                            <a:srgbClr val="000000"/>
                          </a:solidFill>
                          <a:effectLst/>
                          <a:latin typeface="+mn-lt"/>
                          <a:ea typeface="Arial"/>
                          <a:cs typeface="Arial" panose="020B0604020202020204" pitchFamily="34" charset="0"/>
                        </a:rPr>
                        <a:t>+71/2</a:t>
                      </a:r>
                      <a:r>
                        <a:rPr lang="en-US" sz="1800" baseline="30000" dirty="0" smtClean="0">
                          <a:solidFill>
                            <a:srgbClr val="000000"/>
                          </a:solidFill>
                          <a:effectLst/>
                          <a:latin typeface="+mn-lt"/>
                          <a:ea typeface="Arial"/>
                          <a:cs typeface="Arial" panose="020B0604020202020204" pitchFamily="34" charset="0"/>
                        </a:rPr>
                        <a:t>0</a:t>
                      </a:r>
                      <a:endParaRPr lang="en-US" sz="1800" dirty="0">
                        <a:solidFill>
                          <a:srgbClr val="000000"/>
                        </a:solidFill>
                        <a:effectLst/>
                        <a:latin typeface="+mn-lt"/>
                        <a:ea typeface="Arial"/>
                        <a:cs typeface="Arial" panose="020B0604020202020204" pitchFamily="34" charset="0"/>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pPr>
                      <a:r>
                        <a:rPr lang="en-US" sz="1800" dirty="0" smtClean="0">
                          <a:solidFill>
                            <a:srgbClr val="000000"/>
                          </a:solidFill>
                          <a:effectLst/>
                          <a:latin typeface="+mn-lt"/>
                          <a:ea typeface="Arial"/>
                          <a:cs typeface="Arial" panose="020B0604020202020204" pitchFamily="34" charset="0"/>
                        </a:rPr>
                        <a:t>=</a:t>
                      </a:r>
                      <a:endParaRPr lang="en-US" sz="1800" dirty="0">
                        <a:solidFill>
                          <a:srgbClr val="000000"/>
                        </a:solidFill>
                        <a:effectLst/>
                        <a:latin typeface="+mn-lt"/>
                        <a:ea typeface="Arial"/>
                        <a:cs typeface="Arial" panose="020B0604020202020204" pitchFamily="34" charset="0"/>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tabLst/>
                      </a:pPr>
                      <a:r>
                        <a:rPr lang="en-US" sz="1800" dirty="0" smtClean="0">
                          <a:solidFill>
                            <a:srgbClr val="000000"/>
                          </a:solidFill>
                          <a:effectLst/>
                          <a:latin typeface="+mn-lt"/>
                          <a:ea typeface="Arial"/>
                          <a:cs typeface="Arial" panose="020B0604020202020204" pitchFamily="34" charset="0"/>
                        </a:rPr>
                        <a:t>+</a:t>
                      </a:r>
                      <a:r>
                        <a:rPr lang="en-US" sz="1800" dirty="0" smtClean="0">
                          <a:solidFill>
                            <a:srgbClr val="000000"/>
                          </a:solidFill>
                          <a:effectLst/>
                          <a:latin typeface="+mn-lt"/>
                          <a:ea typeface="Calibri"/>
                          <a:cs typeface="Arial" panose="020B0604020202020204" pitchFamily="34" charset="0"/>
                        </a:rPr>
                        <a:t>71.00000</a:t>
                      </a:r>
                      <a:r>
                        <a:rPr lang="en-US" sz="1800" baseline="-25000" dirty="0" smtClean="0">
                          <a:solidFill>
                            <a:srgbClr val="000000"/>
                          </a:solidFill>
                          <a:effectLst/>
                          <a:latin typeface="+mn-lt"/>
                          <a:ea typeface="Calibri"/>
                          <a:cs typeface="Arial" panose="020B0604020202020204" pitchFamily="34" charset="0"/>
                        </a:rPr>
                        <a:t>10</a:t>
                      </a:r>
                      <a:endParaRPr lang="en-US" sz="1800" dirty="0">
                        <a:solidFill>
                          <a:srgbClr val="000000"/>
                        </a:solidFill>
                        <a:effectLst/>
                        <a:latin typeface="+mn-lt"/>
                        <a:ea typeface="Arial"/>
                        <a:cs typeface="Arial" panose="020B0604020202020204" pitchFamily="34" charset="0"/>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800" b="1" dirty="0" smtClean="0">
                          <a:solidFill>
                            <a:srgbClr val="000000"/>
                          </a:solidFill>
                          <a:effectLst/>
                          <a:latin typeface="+mn-lt"/>
                          <a:ea typeface="Calibri"/>
                          <a:cs typeface="Calibri"/>
                        </a:rPr>
                        <a:t>Q3</a:t>
                      </a:r>
                      <a:endParaRPr lang="en-US" sz="1800" b="1"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01000</a:t>
                      </a:r>
                      <a:r>
                        <a:rPr lang="en-US" sz="1800" b="1" dirty="0" smtClean="0">
                          <a:solidFill>
                            <a:srgbClr val="000000"/>
                          </a:solidFill>
                          <a:effectLst/>
                          <a:latin typeface="+mn-lt"/>
                          <a:ea typeface="Calibri"/>
                          <a:cs typeface="Calibri"/>
                        </a:rPr>
                        <a:t>.</a:t>
                      </a:r>
                      <a:r>
                        <a:rPr lang="en-US" sz="1800" dirty="0" smtClean="0">
                          <a:solidFill>
                            <a:srgbClr val="000000"/>
                          </a:solidFill>
                          <a:effectLst/>
                          <a:latin typeface="+mn-lt"/>
                          <a:ea typeface="Calibri"/>
                          <a:cs typeface="Calibri"/>
                        </a:rPr>
                        <a:t>111</a:t>
                      </a:r>
                      <a:endParaRPr lang="en-US" sz="1800" dirty="0" smtClean="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tabLst/>
                      </a:pPr>
                      <a:r>
                        <a:rPr lang="en-US" sz="1800" dirty="0" smtClean="0">
                          <a:solidFill>
                            <a:srgbClr val="000000"/>
                          </a:solidFill>
                          <a:effectLst/>
                          <a:latin typeface="+mn-lt"/>
                          <a:ea typeface="Arial"/>
                          <a:cs typeface="Calibri"/>
                        </a:rPr>
                        <a:t>+71/2</a:t>
                      </a:r>
                      <a:r>
                        <a:rPr lang="en-US" sz="1800" baseline="30000" dirty="0" smtClean="0">
                          <a:solidFill>
                            <a:srgbClr val="000000"/>
                          </a:solidFill>
                          <a:effectLst/>
                          <a:latin typeface="+mn-lt"/>
                          <a:ea typeface="Arial"/>
                          <a:cs typeface="Calibri"/>
                        </a:rPr>
                        <a:t>3</a:t>
                      </a:r>
                      <a:r>
                        <a:rPr lang="en-US" sz="1800" dirty="0" smtClean="0">
                          <a:solidFill>
                            <a:srgbClr val="000000"/>
                          </a:solidFill>
                          <a:effectLst/>
                          <a:latin typeface="+mn-lt"/>
                          <a:ea typeface="Calibri"/>
                          <a:cs typeface="Calibri"/>
                        </a:rPr>
                        <a:t> </a:t>
                      </a:r>
                      <a:endParaRPr lang="en-US" sz="1800" dirty="0">
                        <a:solidFill>
                          <a:srgbClr val="000000"/>
                        </a:solidFill>
                        <a:effectLst/>
                        <a:latin typeface="+mn-lt"/>
                        <a:ea typeface="Arial"/>
                        <a:cs typeface="Arial" panose="020B0604020202020204" pitchFamily="34" charset="0"/>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pPr>
                      <a:r>
                        <a:rPr lang="en-US" sz="1800" dirty="0" smtClean="0">
                          <a:solidFill>
                            <a:srgbClr val="000000"/>
                          </a:solidFill>
                          <a:effectLst/>
                          <a:latin typeface="+mn-lt"/>
                          <a:ea typeface="Calibri"/>
                          <a:cs typeface="Calibri"/>
                        </a:rPr>
                        <a:t>= </a:t>
                      </a:r>
                      <a:endParaRPr lang="en-US" sz="1800" dirty="0">
                        <a:solidFill>
                          <a:srgbClr val="000000"/>
                        </a:solidFill>
                        <a:effectLst/>
                        <a:latin typeface="+mn-lt"/>
                        <a:ea typeface="Arial"/>
                        <a:cs typeface="Arial" panose="020B0604020202020204" pitchFamily="34" charset="0"/>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+8.87500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rowSpan="2">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−57</a:t>
                      </a:r>
                      <a:r>
                        <a:rPr lang="en-US" sz="1800" baseline="-25000" dirty="0" smtClean="0">
                          <a:solidFill>
                            <a:srgbClr val="000000"/>
                          </a:solidFill>
                          <a:effectLst/>
                          <a:latin typeface="+mn-lt"/>
                          <a:ea typeface="Arial"/>
                          <a:cs typeface="Calibri"/>
                        </a:rPr>
                        <a:t>10</a:t>
                      </a:r>
                      <a:endParaRPr lang="en-US" sz="1800" baseline="0" dirty="0" smtClean="0">
                        <a:solidFill>
                          <a:srgbClr val="000000"/>
                        </a:solidFill>
                        <a:effectLst/>
                        <a:latin typeface="+mn-lt"/>
                        <a:ea typeface="Arial"/>
                        <a:cs typeface="Calibri"/>
                      </a:endParaRPr>
                    </a:p>
                    <a:p>
                      <a:pPr marL="0" marR="0" algn="ctr">
                        <a:lnSpc>
                          <a:spcPct val="115000"/>
                        </a:lnSpc>
                        <a:spcBef>
                          <a:spcPts val="0"/>
                        </a:spcBef>
                        <a:spcAft>
                          <a:spcPts val="0"/>
                        </a:spcAft>
                      </a:pPr>
                      <a:r>
                        <a:rPr lang="en-US" sz="1800" baseline="0" dirty="0" smtClean="0">
                          <a:solidFill>
                            <a:srgbClr val="000000"/>
                          </a:solidFill>
                          <a:effectLst/>
                          <a:latin typeface="+mn-lt"/>
                          <a:ea typeface="Arial"/>
                          <a:cs typeface="Calibri"/>
                        </a:rPr>
                        <a:t>(11001000</a:t>
                      </a:r>
                      <a:r>
                        <a:rPr lang="en-US" sz="1800" baseline="-25000" dirty="0" smtClean="0">
                          <a:solidFill>
                            <a:srgbClr val="000000"/>
                          </a:solidFill>
                          <a:effectLst/>
                          <a:latin typeface="+mn-lt"/>
                          <a:ea typeface="Arial"/>
                          <a:cs typeface="Calibri"/>
                        </a:rPr>
                        <a:t>2</a:t>
                      </a:r>
                      <a:r>
                        <a:rPr lang="en-US" sz="1800" baseline="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smtClean="0">
                          <a:solidFill>
                            <a:srgbClr val="000000"/>
                          </a:solidFill>
                          <a:effectLst/>
                          <a:latin typeface="+mn-lt"/>
                          <a:ea typeface="Calibri"/>
                          <a:cs typeface="Calibri"/>
                        </a:rPr>
                        <a:t>Q2</a:t>
                      </a:r>
                      <a:endParaRPr lang="en-US" sz="1800" b="1"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110001</a:t>
                      </a:r>
                      <a:r>
                        <a:rPr lang="en-US" sz="1800" b="1" dirty="0" smtClean="0">
                          <a:solidFill>
                            <a:srgbClr val="000000"/>
                          </a:solidFill>
                          <a:effectLst/>
                          <a:latin typeface="+mn-lt"/>
                          <a:ea typeface="Calibri"/>
                          <a:cs typeface="Calibri"/>
                        </a:rPr>
                        <a:t>.</a:t>
                      </a:r>
                      <a:r>
                        <a:rPr lang="en-US" sz="1800" dirty="0" smtClean="0">
                          <a:solidFill>
                            <a:srgbClr val="000000"/>
                          </a:solidFill>
                          <a:effectLst/>
                          <a:latin typeface="+mn-lt"/>
                          <a:ea typeface="Calibri"/>
                          <a:cs typeface="Calibri"/>
                        </a:rPr>
                        <a:t>11</a:t>
                      </a:r>
                      <a:endParaRPr lang="en-US" sz="1800" dirty="0" smtClean="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Arial"/>
                          <a:cs typeface="Calibri"/>
                        </a:rPr>
                        <a:t>−57/2</a:t>
                      </a:r>
                      <a:r>
                        <a:rPr lang="en-US" sz="1800" baseline="30000" dirty="0" smtClean="0">
                          <a:solidFill>
                            <a:srgbClr val="000000"/>
                          </a:solidFill>
                          <a:effectLst/>
                          <a:latin typeface="+mn-lt"/>
                          <a:ea typeface="Arial"/>
                          <a:cs typeface="Calibri"/>
                        </a:rPr>
                        <a:t>2</a:t>
                      </a:r>
                      <a:r>
                        <a:rPr lang="en-US" sz="1800" dirty="0" smtClean="0">
                          <a:solidFill>
                            <a:srgbClr val="000000"/>
                          </a:solidFill>
                          <a:effectLst/>
                          <a:latin typeface="+mn-lt"/>
                          <a:ea typeface="Calibri"/>
                          <a:cs typeface="Calibri"/>
                        </a:rPr>
                        <a:t> </a:t>
                      </a:r>
                      <a:endParaRPr lang="en-US" sz="1800" dirty="0">
                        <a:solidFill>
                          <a:srgbClr val="000000"/>
                        </a:solidFill>
                        <a:effectLst/>
                        <a:latin typeface="+mn-lt"/>
                        <a:ea typeface="Arial"/>
                        <a:cs typeface="Arial" panose="020B0604020202020204" pitchFamily="34" charset="0"/>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pPr>
                      <a:r>
                        <a:rPr lang="en-US" sz="1800" dirty="0" smtClean="0">
                          <a:solidFill>
                            <a:srgbClr val="000000"/>
                          </a:solidFill>
                          <a:effectLst/>
                          <a:latin typeface="+mn-lt"/>
                          <a:ea typeface="Arial"/>
                          <a:cs typeface="Arial" panose="020B0604020202020204" pitchFamily="34" charset="0"/>
                        </a:rPr>
                        <a:t>=</a:t>
                      </a:r>
                      <a:endParaRPr lang="en-US" sz="1800" dirty="0">
                        <a:solidFill>
                          <a:srgbClr val="000000"/>
                        </a:solidFill>
                        <a:effectLst/>
                        <a:latin typeface="+mn-lt"/>
                        <a:ea typeface="Arial"/>
                        <a:cs typeface="Arial" panose="020B0604020202020204" pitchFamily="34" charset="0"/>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−14.25000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0">
                <a:tc vMerge="1">
                  <a:txBody>
                    <a:bodyPr/>
                    <a:lstStyle/>
                    <a:p>
                      <a:endParaRPr lang="en-US"/>
                    </a:p>
                  </a:txBody>
                  <a:tcPr/>
                </a:tc>
                <a:tc>
                  <a:txBody>
                    <a:bodyPr/>
                    <a:lstStyle/>
                    <a:p>
                      <a:pPr marL="0" marR="0" algn="ctr">
                        <a:lnSpc>
                          <a:spcPct val="115000"/>
                        </a:lnSpc>
                        <a:spcBef>
                          <a:spcPts val="0"/>
                        </a:spcBef>
                        <a:spcAft>
                          <a:spcPts val="0"/>
                        </a:spcAft>
                      </a:pPr>
                      <a:r>
                        <a:rPr lang="en-US" sz="1800" b="1" dirty="0" smtClean="0">
                          <a:solidFill>
                            <a:srgbClr val="000000"/>
                          </a:solidFill>
                          <a:effectLst/>
                          <a:latin typeface="+mn-lt"/>
                          <a:ea typeface="Calibri"/>
                          <a:cs typeface="Calibri"/>
                        </a:rPr>
                        <a:t>Q5</a:t>
                      </a:r>
                      <a:endParaRPr lang="en-US" sz="1800" b="1"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ct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110</a:t>
                      </a:r>
                      <a:r>
                        <a:rPr lang="en-US" sz="1800" b="1" dirty="0" smtClean="0">
                          <a:solidFill>
                            <a:srgbClr val="000000"/>
                          </a:solidFill>
                          <a:effectLst/>
                          <a:latin typeface="+mn-lt"/>
                          <a:ea typeface="Calibri"/>
                          <a:cs typeface="Calibri"/>
                        </a:rPr>
                        <a:t>.</a:t>
                      </a:r>
                      <a:r>
                        <a:rPr lang="en-US" sz="1800" dirty="0" smtClean="0">
                          <a:solidFill>
                            <a:srgbClr val="000000"/>
                          </a:solidFill>
                          <a:effectLst/>
                          <a:latin typeface="+mn-lt"/>
                          <a:ea typeface="Calibri"/>
                          <a:cs typeface="Calibri"/>
                        </a:rPr>
                        <a:t>00111</a:t>
                      </a:r>
                      <a:endParaRPr lang="en-US" sz="1800" dirty="0" smtClean="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r"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Arial"/>
                          <a:cs typeface="Calibri"/>
                        </a:rPr>
                        <a:t>−57/2</a:t>
                      </a:r>
                      <a:r>
                        <a:rPr lang="en-US" sz="1800" baseline="30000" dirty="0" smtClean="0">
                          <a:solidFill>
                            <a:srgbClr val="000000"/>
                          </a:solidFill>
                          <a:effectLst/>
                          <a:latin typeface="+mn-lt"/>
                          <a:ea typeface="Arial"/>
                          <a:cs typeface="Calibri"/>
                        </a:rPr>
                        <a:t>5</a:t>
                      </a:r>
                      <a:endParaRPr lang="en-US" sz="1800" dirty="0" smtClean="0">
                        <a:solidFill>
                          <a:srgbClr val="000000"/>
                        </a:solidFill>
                        <a:effectLst/>
                        <a:latin typeface="+mn-lt"/>
                        <a:ea typeface="Arial"/>
                        <a:cs typeface="Arial" panose="020B0604020202020204" pitchFamily="34" charset="0"/>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tabLst/>
                      </a:pPr>
                      <a:r>
                        <a:rPr lang="en-US" sz="1800" dirty="0" smtClean="0">
                          <a:solidFill>
                            <a:srgbClr val="000000"/>
                          </a:solidFill>
                          <a:effectLst/>
                          <a:latin typeface="+mn-lt"/>
                          <a:ea typeface="Arial"/>
                          <a:cs typeface="Arial" panose="020B0604020202020204" pitchFamily="34" charset="0"/>
                        </a:rPr>
                        <a:t>=</a:t>
                      </a:r>
                      <a:endParaRPr lang="en-US" sz="1800" dirty="0">
                        <a:solidFill>
                          <a:srgbClr val="000000"/>
                        </a:solidFill>
                        <a:effectLst/>
                        <a:latin typeface="+mn-lt"/>
                        <a:ea typeface="Arial"/>
                        <a:cs typeface="Arial" panose="020B0604020202020204" pitchFamily="34" charset="0"/>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−1.78125</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2600325" y="3486149"/>
            <a:ext cx="5562600" cy="38576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615565" y="3867149"/>
            <a:ext cx="5562600" cy="38576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2600325" y="4263389"/>
            <a:ext cx="5562600" cy="38576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00325" y="4644389"/>
            <a:ext cx="5562600" cy="385763"/>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15565" y="3487935"/>
            <a:ext cx="603885" cy="369332"/>
          </a:xfrm>
          <a:prstGeom prst="rect">
            <a:avLst/>
          </a:prstGeom>
          <a:solidFill>
            <a:schemeClr val="bg1"/>
          </a:solidFill>
        </p:spPr>
        <p:txBody>
          <a:bodyPr wrap="square" lIns="0" rIns="0">
            <a:spAutoFit/>
          </a:bodyPr>
          <a:lstStyle/>
          <a:p>
            <a:pPr algn="ctr"/>
            <a:r>
              <a:rPr lang="en-US" b="1" dirty="0"/>
              <a:t>Q8.0</a:t>
            </a:r>
          </a:p>
        </p:txBody>
      </p:sp>
      <p:sp>
        <p:nvSpPr>
          <p:cNvPr id="10" name="Rectangle 9"/>
          <p:cNvSpPr/>
          <p:nvPr/>
        </p:nvSpPr>
        <p:spPr>
          <a:xfrm>
            <a:off x="2615565" y="3871912"/>
            <a:ext cx="603885" cy="369332"/>
          </a:xfrm>
          <a:prstGeom prst="rect">
            <a:avLst/>
          </a:prstGeom>
          <a:solidFill>
            <a:schemeClr val="bg1"/>
          </a:solidFill>
        </p:spPr>
        <p:txBody>
          <a:bodyPr wrap="square" lIns="0" rIns="0">
            <a:spAutoFit/>
          </a:bodyPr>
          <a:lstStyle/>
          <a:p>
            <a:pPr algn="ctr"/>
            <a:r>
              <a:rPr lang="en-US" b="1" dirty="0" smtClean="0"/>
              <a:t>Q5.3</a:t>
            </a:r>
            <a:endParaRPr lang="en-US" b="1" dirty="0"/>
          </a:p>
        </p:txBody>
      </p:sp>
      <p:sp>
        <p:nvSpPr>
          <p:cNvPr id="11" name="Rectangle 10"/>
          <p:cNvSpPr/>
          <p:nvPr/>
        </p:nvSpPr>
        <p:spPr>
          <a:xfrm>
            <a:off x="2615549" y="4262462"/>
            <a:ext cx="603885" cy="369332"/>
          </a:xfrm>
          <a:prstGeom prst="rect">
            <a:avLst/>
          </a:prstGeom>
          <a:solidFill>
            <a:schemeClr val="bg1"/>
          </a:solidFill>
        </p:spPr>
        <p:txBody>
          <a:bodyPr wrap="square" lIns="0" rIns="0">
            <a:spAutoFit/>
          </a:bodyPr>
          <a:lstStyle/>
          <a:p>
            <a:pPr algn="ctr"/>
            <a:r>
              <a:rPr lang="en-US" b="1" dirty="0" smtClean="0"/>
              <a:t>Q6.2</a:t>
            </a:r>
            <a:endParaRPr lang="en-US" b="1" dirty="0"/>
          </a:p>
        </p:txBody>
      </p:sp>
      <p:sp>
        <p:nvSpPr>
          <p:cNvPr id="12" name="Rectangle 11"/>
          <p:cNvSpPr/>
          <p:nvPr/>
        </p:nvSpPr>
        <p:spPr>
          <a:xfrm>
            <a:off x="2615533" y="4648249"/>
            <a:ext cx="603885" cy="369332"/>
          </a:xfrm>
          <a:prstGeom prst="rect">
            <a:avLst/>
          </a:prstGeom>
          <a:solidFill>
            <a:schemeClr val="bg1"/>
          </a:solidFill>
        </p:spPr>
        <p:txBody>
          <a:bodyPr wrap="square" lIns="0" rIns="0">
            <a:spAutoFit/>
          </a:bodyPr>
          <a:lstStyle/>
          <a:p>
            <a:pPr algn="ctr"/>
            <a:r>
              <a:rPr lang="en-US" b="1" dirty="0" smtClean="0"/>
              <a:t>Q3.5</a:t>
            </a:r>
            <a:endParaRPr lang="en-US" b="1" dirty="0"/>
          </a:p>
        </p:txBody>
      </p:sp>
      <p:sp>
        <p:nvSpPr>
          <p:cNvPr id="13" name="Rectangle 12"/>
          <p:cNvSpPr/>
          <p:nvPr/>
        </p:nvSpPr>
        <p:spPr>
          <a:xfrm>
            <a:off x="2600325" y="3486149"/>
            <a:ext cx="619093" cy="1531432"/>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898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p:cNvGrpSpPr/>
          <p:nvPr/>
        </p:nvGrpSpPr>
        <p:grpSpPr>
          <a:xfrm>
            <a:off x="1524000" y="1841955"/>
            <a:ext cx="6389643" cy="612577"/>
            <a:chOff x="1578245" y="5254823"/>
            <a:chExt cx="7260956" cy="612577"/>
          </a:xfrm>
        </p:grpSpPr>
        <p:sp>
          <p:nvSpPr>
            <p:cNvPr id="29" name="Rectangle 28"/>
            <p:cNvSpPr/>
            <p:nvPr/>
          </p:nvSpPr>
          <p:spPr>
            <a:xfrm>
              <a:off x="1578245" y="5486400"/>
              <a:ext cx="7260956"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U</a:t>
              </a:r>
              <a:r>
                <a:rPr lang="en-US" sz="2400" dirty="0" smtClean="0"/>
                <a:t>B</a:t>
              </a:r>
              <a:r>
                <a:rPr lang="en-US" sz="2400" baseline="-25000" dirty="0" smtClean="0"/>
                <a:t>U</a:t>
              </a:r>
              <a:endParaRPr lang="en-US" baseline="-25000" dirty="0"/>
            </a:p>
          </p:txBody>
        </p:sp>
        <p:sp>
          <p:nvSpPr>
            <p:cNvPr id="38" name="TextBox 37"/>
            <p:cNvSpPr txBox="1"/>
            <p:nvPr/>
          </p:nvSpPr>
          <p:spPr>
            <a:xfrm>
              <a:off x="8458200" y="5254823"/>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39" name="TextBox 38"/>
            <p:cNvSpPr txBox="1"/>
            <p:nvPr/>
          </p:nvSpPr>
          <p:spPr>
            <a:xfrm>
              <a:off x="1617521" y="5254823"/>
              <a:ext cx="381000" cy="307777"/>
            </a:xfrm>
            <a:prstGeom prst="rect">
              <a:avLst/>
            </a:prstGeom>
            <a:noFill/>
          </p:spPr>
          <p:txBody>
            <a:bodyPr wrap="square" lIns="0" rIns="0" rtlCol="0">
              <a:spAutoFit/>
            </a:bodyPr>
            <a:lstStyle/>
            <a:p>
              <a:r>
                <a:rPr lang="en-US" sz="1400" dirty="0" smtClean="0"/>
                <a:t>127</a:t>
              </a:r>
              <a:endParaRPr lang="en-US" sz="1400" dirty="0"/>
            </a:p>
          </p:txBody>
        </p:sp>
      </p:grpSp>
      <p:sp>
        <p:nvSpPr>
          <p:cNvPr id="41" name="Down Arrow 40"/>
          <p:cNvSpPr/>
          <p:nvPr/>
        </p:nvSpPr>
        <p:spPr>
          <a:xfrm>
            <a:off x="4598943" y="4749223"/>
            <a:ext cx="266700" cy="304800"/>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524000" y="3075800"/>
            <a:ext cx="3194822"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63</a:t>
            </a:r>
            <a:r>
              <a:rPr lang="en-US" sz="2400" dirty="0" smtClean="0"/>
              <a:t>×B</a:t>
            </a:r>
            <a:endParaRPr lang="en-US" dirty="0"/>
          </a:p>
        </p:txBody>
      </p:sp>
      <p:sp>
        <p:nvSpPr>
          <p:cNvPr id="55" name="Rectangle 54"/>
          <p:cNvSpPr/>
          <p:nvPr/>
        </p:nvSpPr>
        <p:spPr>
          <a:xfrm>
            <a:off x="1524000" y="4130932"/>
            <a:ext cx="3194821"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B</a:t>
            </a:r>
            <a:r>
              <a:rPr lang="en-US" sz="2400" baseline="-25000" dirty="0" smtClean="0"/>
              <a:t>63</a:t>
            </a:r>
            <a:r>
              <a:rPr lang="en-US" sz="2400" dirty="0" smtClean="0"/>
              <a:t>×A</a:t>
            </a:r>
            <a:endParaRPr lang="en-US" dirty="0"/>
          </a:p>
        </p:txBody>
      </p:sp>
      <p:grpSp>
        <p:nvGrpSpPr>
          <p:cNvPr id="59" name="Group 58"/>
          <p:cNvGrpSpPr/>
          <p:nvPr/>
        </p:nvGrpSpPr>
        <p:grpSpPr>
          <a:xfrm>
            <a:off x="1524000" y="5054023"/>
            <a:ext cx="6389643" cy="612577"/>
            <a:chOff x="1578243" y="5254823"/>
            <a:chExt cx="7260957" cy="612577"/>
          </a:xfrm>
        </p:grpSpPr>
        <p:sp>
          <p:nvSpPr>
            <p:cNvPr id="60" name="Rectangle 59"/>
            <p:cNvSpPr/>
            <p:nvPr/>
          </p:nvSpPr>
          <p:spPr>
            <a:xfrm>
              <a:off x="1578243" y="5486400"/>
              <a:ext cx="7260957"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smtClean="0"/>
                <a:t>A</a:t>
              </a:r>
              <a:r>
                <a:rPr lang="en-US" sz="2400" baseline="-25000" dirty="0" smtClean="0"/>
                <a:t>S</a:t>
              </a:r>
              <a:r>
                <a:rPr lang="en-US" sz="2400" dirty="0" smtClean="0"/>
                <a:t>B</a:t>
              </a:r>
              <a:r>
                <a:rPr lang="en-US" sz="2400" baseline="-25000" dirty="0" smtClean="0"/>
                <a:t>S</a:t>
              </a:r>
              <a:endParaRPr lang="en-US" baseline="-25000" dirty="0"/>
            </a:p>
          </p:txBody>
        </p:sp>
        <p:sp>
          <p:nvSpPr>
            <p:cNvPr id="64" name="TextBox 63"/>
            <p:cNvSpPr txBox="1"/>
            <p:nvPr/>
          </p:nvSpPr>
          <p:spPr>
            <a:xfrm>
              <a:off x="8458200" y="5254823"/>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65" name="TextBox 64"/>
            <p:cNvSpPr txBox="1"/>
            <p:nvPr/>
          </p:nvSpPr>
          <p:spPr>
            <a:xfrm>
              <a:off x="1617519" y="5254823"/>
              <a:ext cx="381000" cy="307777"/>
            </a:xfrm>
            <a:prstGeom prst="rect">
              <a:avLst/>
            </a:prstGeom>
            <a:noFill/>
          </p:spPr>
          <p:txBody>
            <a:bodyPr wrap="square" lIns="0" rIns="0" rtlCol="0">
              <a:spAutoFit/>
            </a:bodyPr>
            <a:lstStyle/>
            <a:p>
              <a:r>
                <a:rPr lang="en-US" sz="1400" dirty="0" smtClean="0"/>
                <a:t>127</a:t>
              </a:r>
              <a:endParaRPr lang="en-US" sz="1400" dirty="0"/>
            </a:p>
          </p:txBody>
        </p:sp>
      </p:grpSp>
      <p:sp>
        <p:nvSpPr>
          <p:cNvPr id="67" name="TextBox 66"/>
          <p:cNvSpPr txBox="1"/>
          <p:nvPr/>
        </p:nvSpPr>
        <p:spPr>
          <a:xfrm>
            <a:off x="1131843" y="3072823"/>
            <a:ext cx="381000" cy="400110"/>
          </a:xfrm>
          <a:prstGeom prst="rect">
            <a:avLst/>
          </a:prstGeom>
          <a:noFill/>
        </p:spPr>
        <p:txBody>
          <a:bodyPr wrap="square" lIns="0" rIns="0" rtlCol="0">
            <a:spAutoFit/>
          </a:bodyPr>
          <a:lstStyle/>
          <a:p>
            <a:pPr algn="ctr"/>
            <a:r>
              <a:rPr lang="en-US" sz="2000" dirty="0" smtClean="0"/>
              <a:t>−</a:t>
            </a:r>
            <a:endParaRPr lang="en-US" sz="2000" dirty="0"/>
          </a:p>
        </p:txBody>
      </p:sp>
      <p:sp>
        <p:nvSpPr>
          <p:cNvPr id="68" name="TextBox 67"/>
          <p:cNvSpPr txBox="1"/>
          <p:nvPr/>
        </p:nvSpPr>
        <p:spPr>
          <a:xfrm>
            <a:off x="1131843" y="4123490"/>
            <a:ext cx="381000" cy="400110"/>
          </a:xfrm>
          <a:prstGeom prst="rect">
            <a:avLst/>
          </a:prstGeom>
          <a:noFill/>
        </p:spPr>
        <p:txBody>
          <a:bodyPr wrap="square" lIns="0" rIns="0" rtlCol="0">
            <a:spAutoFit/>
          </a:bodyPr>
          <a:lstStyle/>
          <a:p>
            <a:pPr algn="ctr"/>
            <a:r>
              <a:rPr lang="en-US" sz="2000" dirty="0" smtClean="0"/>
              <a:t>−</a:t>
            </a:r>
            <a:endParaRPr lang="en-US" sz="2000" dirty="0"/>
          </a:p>
        </p:txBody>
      </p:sp>
      <p:sp>
        <p:nvSpPr>
          <p:cNvPr id="69" name="TextBox 68"/>
          <p:cNvSpPr txBox="1"/>
          <p:nvPr/>
        </p:nvSpPr>
        <p:spPr>
          <a:xfrm>
            <a:off x="1589043" y="2847200"/>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70" name="TextBox 69"/>
          <p:cNvSpPr txBox="1"/>
          <p:nvPr/>
        </p:nvSpPr>
        <p:spPr>
          <a:xfrm>
            <a:off x="1589043" y="3911023"/>
            <a:ext cx="381000" cy="307777"/>
          </a:xfrm>
          <a:prstGeom prst="rect">
            <a:avLst/>
          </a:prstGeom>
          <a:noFill/>
        </p:spPr>
        <p:txBody>
          <a:bodyPr wrap="square" lIns="0" rIns="0" rtlCol="0">
            <a:spAutoFit/>
          </a:bodyPr>
          <a:lstStyle/>
          <a:p>
            <a:r>
              <a:rPr lang="en-US" sz="1400" dirty="0" smtClean="0"/>
              <a:t>63</a:t>
            </a:r>
            <a:endParaRPr lang="en-US" sz="1400" dirty="0"/>
          </a:p>
        </p:txBody>
      </p:sp>
      <p:sp>
        <p:nvSpPr>
          <p:cNvPr id="71" name="TextBox 70"/>
          <p:cNvSpPr txBox="1"/>
          <p:nvPr/>
        </p:nvSpPr>
        <p:spPr>
          <a:xfrm>
            <a:off x="4332243" y="2837391"/>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72" name="TextBox 71"/>
          <p:cNvSpPr txBox="1"/>
          <p:nvPr/>
        </p:nvSpPr>
        <p:spPr>
          <a:xfrm>
            <a:off x="4332243" y="3911023"/>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19" name="TextBox 18"/>
          <p:cNvSpPr txBox="1"/>
          <p:nvPr/>
        </p:nvSpPr>
        <p:spPr>
          <a:xfrm>
            <a:off x="4789443" y="2949712"/>
            <a:ext cx="3124200" cy="584775"/>
          </a:xfrm>
          <a:prstGeom prst="rect">
            <a:avLst/>
          </a:prstGeom>
          <a:noFill/>
        </p:spPr>
        <p:txBody>
          <a:bodyPr wrap="square" rtlCol="0">
            <a:spAutoFit/>
          </a:bodyPr>
          <a:lstStyle/>
          <a:p>
            <a:r>
              <a:rPr lang="en-US" sz="1600" dirty="0" smtClean="0"/>
              <a:t>If A &lt;0, subtract B from the most-significant half of unsigned product</a:t>
            </a:r>
            <a:endParaRPr lang="en-US" sz="1600" dirty="0"/>
          </a:p>
        </p:txBody>
      </p:sp>
      <p:sp>
        <p:nvSpPr>
          <p:cNvPr id="73" name="TextBox 72"/>
          <p:cNvSpPr txBox="1"/>
          <p:nvPr/>
        </p:nvSpPr>
        <p:spPr>
          <a:xfrm>
            <a:off x="4789443" y="3996600"/>
            <a:ext cx="3124200" cy="584775"/>
          </a:xfrm>
          <a:prstGeom prst="rect">
            <a:avLst/>
          </a:prstGeom>
          <a:noFill/>
        </p:spPr>
        <p:txBody>
          <a:bodyPr wrap="square" rtlCol="0">
            <a:spAutoFit/>
          </a:bodyPr>
          <a:lstStyle/>
          <a:p>
            <a:r>
              <a:rPr lang="en-US" sz="1600" dirty="0" smtClean="0"/>
              <a:t>If B &lt;0, subtract A from the most-significant half of unsigned product</a:t>
            </a:r>
            <a:endParaRPr lang="en-US" sz="1600" dirty="0"/>
          </a:p>
        </p:txBody>
      </p:sp>
      <p:sp>
        <p:nvSpPr>
          <p:cNvPr id="2" name="Title 1"/>
          <p:cNvSpPr>
            <a:spLocks noGrp="1"/>
          </p:cNvSpPr>
          <p:nvPr>
            <p:ph type="title"/>
          </p:nvPr>
        </p:nvSpPr>
        <p:spPr>
          <a:xfrm>
            <a:off x="0" y="274638"/>
            <a:ext cx="9144000" cy="1143000"/>
          </a:xfrm>
        </p:spPr>
        <p:txBody>
          <a:bodyPr>
            <a:normAutofit/>
          </a:bodyPr>
          <a:lstStyle/>
          <a:p>
            <a:r>
              <a:rPr lang="en-US" dirty="0"/>
              <a:t>Convert Result to 2’s Complement</a:t>
            </a:r>
            <a:endParaRPr lang="en-US" dirty="0"/>
          </a:p>
        </p:txBody>
      </p:sp>
    </p:spTree>
    <p:extLst>
      <p:ext uri="{BB962C8B-B14F-4D97-AF65-F5344CB8AC3E}">
        <p14:creationId xmlns:p14="http://schemas.microsoft.com/office/powerpoint/2010/main" val="23791982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8-Bit Operands</a:t>
            </a:r>
            <a:endParaRPr lang="en-US" dirty="0"/>
          </a:p>
        </p:txBody>
      </p:sp>
      <p:sp>
        <p:nvSpPr>
          <p:cNvPr id="3" name="TextBox 2"/>
          <p:cNvSpPr txBox="1"/>
          <p:nvPr/>
        </p:nvSpPr>
        <p:spPr>
          <a:xfrm>
            <a:off x="697230" y="2217420"/>
            <a:ext cx="7989570" cy="3046988"/>
          </a:xfrm>
          <a:prstGeom prst="rect">
            <a:avLst/>
          </a:prstGeom>
          <a:noFill/>
        </p:spPr>
        <p:txBody>
          <a:bodyPr wrap="square" rtlCol="0">
            <a:spAutoFit/>
          </a:bodyPr>
          <a:lstStyle/>
          <a:p>
            <a:r>
              <a:rPr lang="en-US" sz="2400" dirty="0" smtClean="0"/>
              <a:t>A</a:t>
            </a:r>
            <a:r>
              <a:rPr lang="en-US" sz="2400" baseline="-25000" dirty="0" smtClean="0"/>
              <a:t>S</a:t>
            </a:r>
            <a:r>
              <a:rPr lang="en-US" sz="2400" dirty="0" smtClean="0"/>
              <a:t> = 11101000</a:t>
            </a:r>
            <a:r>
              <a:rPr lang="en-US" sz="2400" baseline="-25000" dirty="0" smtClean="0"/>
              <a:t>2</a:t>
            </a:r>
            <a:r>
              <a:rPr lang="en-US" sz="2400" dirty="0" smtClean="0"/>
              <a:t>   (-24</a:t>
            </a:r>
            <a:r>
              <a:rPr lang="en-US" sz="2400" baseline="-25000" dirty="0" smtClean="0"/>
              <a:t>10</a:t>
            </a:r>
            <a:r>
              <a:rPr lang="en-US" sz="2400" dirty="0" smtClean="0"/>
              <a:t>)	Note: -24</a:t>
            </a:r>
            <a:r>
              <a:rPr lang="en-US" sz="2400" baseline="-25000" dirty="0" smtClean="0"/>
              <a:t>10</a:t>
            </a:r>
            <a:r>
              <a:rPr lang="en-US" sz="2400" dirty="0" smtClean="0"/>
              <a:t>×44</a:t>
            </a:r>
            <a:r>
              <a:rPr lang="en-US" sz="2400" baseline="-25000" dirty="0" smtClean="0"/>
              <a:t>10</a:t>
            </a:r>
            <a:r>
              <a:rPr lang="en-US" sz="2400" dirty="0" smtClean="0"/>
              <a:t> = -1056</a:t>
            </a:r>
            <a:r>
              <a:rPr lang="en-US" sz="2400" baseline="-25000" dirty="0" smtClean="0"/>
              <a:t>10</a:t>
            </a:r>
          </a:p>
          <a:p>
            <a:r>
              <a:rPr lang="en-US" sz="2400" dirty="0" smtClean="0"/>
              <a:t>B</a:t>
            </a:r>
            <a:r>
              <a:rPr lang="en-US" sz="2400" baseline="-25000" dirty="0"/>
              <a:t>S</a:t>
            </a:r>
            <a:r>
              <a:rPr lang="en-US" sz="2400" dirty="0" smtClean="0"/>
              <a:t> = 00101100</a:t>
            </a:r>
            <a:r>
              <a:rPr lang="en-US" sz="2400" baseline="-25000" dirty="0" smtClean="0"/>
              <a:t>2</a:t>
            </a:r>
            <a:r>
              <a:rPr lang="en-US" sz="2400" dirty="0" smtClean="0"/>
              <a:t>   (+44</a:t>
            </a:r>
            <a:r>
              <a:rPr lang="en-US" sz="2400" baseline="-25000" dirty="0" smtClean="0"/>
              <a:t>10</a:t>
            </a:r>
            <a:r>
              <a:rPr lang="en-US" sz="2400" dirty="0" smtClean="0"/>
              <a:t>)</a:t>
            </a:r>
          </a:p>
          <a:p>
            <a:endParaRPr lang="en-US" sz="2400" dirty="0"/>
          </a:p>
          <a:p>
            <a:pPr>
              <a:tabLst>
                <a:tab pos="914400" algn="l"/>
                <a:tab pos="1200150" algn="l"/>
                <a:tab pos="1485900" algn="l"/>
                <a:tab pos="5029200" algn="l"/>
              </a:tabLst>
            </a:pPr>
            <a:r>
              <a:rPr lang="en-US" sz="2400" dirty="0" smtClean="0"/>
              <a:t>   A</a:t>
            </a:r>
            <a:r>
              <a:rPr lang="en-US" sz="2400" baseline="-25000" dirty="0" smtClean="0"/>
              <a:t>U</a:t>
            </a:r>
            <a:r>
              <a:rPr lang="en-US" sz="2400" dirty="0" smtClean="0"/>
              <a:t>B</a:t>
            </a:r>
            <a:r>
              <a:rPr lang="en-US" sz="2400" baseline="-25000" dirty="0" smtClean="0"/>
              <a:t>U</a:t>
            </a:r>
            <a:r>
              <a:rPr lang="en-US" sz="2400" dirty="0"/>
              <a:t>	</a:t>
            </a:r>
            <a:r>
              <a:rPr lang="en-US" sz="2400" dirty="0" smtClean="0"/>
              <a:t>= 	   	0010  0111  1110  0000</a:t>
            </a:r>
            <a:r>
              <a:rPr lang="en-US" sz="2400" baseline="-25000" dirty="0" smtClean="0"/>
              <a:t>2</a:t>
            </a:r>
            <a:r>
              <a:rPr lang="en-US" sz="2400" dirty="0"/>
              <a:t>	</a:t>
            </a:r>
            <a:r>
              <a:rPr lang="en-US" sz="2400" dirty="0" smtClean="0"/>
              <a:t>(10208</a:t>
            </a:r>
            <a:r>
              <a:rPr lang="en-US" sz="2400" baseline="-25000" dirty="0" smtClean="0"/>
              <a:t>10</a:t>
            </a:r>
            <a:r>
              <a:rPr lang="en-US" sz="2400" dirty="0" smtClean="0"/>
              <a:t>)</a:t>
            </a:r>
          </a:p>
          <a:p>
            <a:pPr>
              <a:tabLst>
                <a:tab pos="914400" algn="l"/>
                <a:tab pos="1200150" algn="l"/>
                <a:tab pos="1485900" algn="l"/>
              </a:tabLst>
            </a:pPr>
            <a:endParaRPr lang="en-US" sz="2400" dirty="0" smtClean="0"/>
          </a:p>
          <a:p>
            <a:pPr>
              <a:tabLst>
                <a:tab pos="914400" algn="l"/>
                <a:tab pos="1200150" algn="l"/>
                <a:tab pos="1485900" algn="l"/>
              </a:tabLst>
            </a:pPr>
            <a:r>
              <a:rPr lang="en-US" sz="2400" dirty="0"/>
              <a:t>	</a:t>
            </a:r>
            <a:r>
              <a:rPr lang="en-US" sz="2400" dirty="0" smtClean="0"/>
              <a:t>	─	0010  1100</a:t>
            </a:r>
          </a:p>
          <a:p>
            <a:pPr>
              <a:tabLst>
                <a:tab pos="914400" algn="l"/>
                <a:tab pos="1200150" algn="l"/>
                <a:tab pos="1485900" algn="l"/>
              </a:tabLst>
            </a:pPr>
            <a:endParaRPr lang="en-US" sz="2400" dirty="0">
              <a:sym typeface="Wingdings" panose="05000000000000000000" pitchFamily="2" charset="2"/>
            </a:endParaRPr>
          </a:p>
          <a:p>
            <a:pPr>
              <a:tabLst>
                <a:tab pos="914400" algn="l"/>
                <a:tab pos="1200150" algn="l"/>
                <a:tab pos="1485900" algn="l"/>
                <a:tab pos="5029200" algn="l"/>
              </a:tabLst>
            </a:pPr>
            <a:r>
              <a:rPr lang="en-US" sz="2400" dirty="0" smtClean="0"/>
              <a:t>  A</a:t>
            </a:r>
            <a:r>
              <a:rPr lang="en-US" sz="2400" baseline="-25000" dirty="0" smtClean="0"/>
              <a:t>S</a:t>
            </a:r>
            <a:r>
              <a:rPr lang="en-US" sz="2400" dirty="0" smtClean="0"/>
              <a:t>B</a:t>
            </a:r>
            <a:r>
              <a:rPr lang="en-US" sz="2400" baseline="-25000" dirty="0"/>
              <a:t>S</a:t>
            </a:r>
            <a:r>
              <a:rPr lang="en-US" sz="2400" dirty="0"/>
              <a:t>	= 	   	</a:t>
            </a:r>
            <a:r>
              <a:rPr lang="en-US" sz="2400" dirty="0" smtClean="0">
                <a:sym typeface="Wingdings" panose="05000000000000000000" pitchFamily="2" charset="2"/>
              </a:rPr>
              <a:t>1111  1011  1110  0000</a:t>
            </a:r>
            <a:r>
              <a:rPr lang="en-US" sz="2400" baseline="-25000" dirty="0" smtClean="0"/>
              <a:t>2</a:t>
            </a:r>
            <a:r>
              <a:rPr lang="en-US" sz="2400" dirty="0">
                <a:sym typeface="Wingdings" panose="05000000000000000000" pitchFamily="2" charset="2"/>
              </a:rPr>
              <a:t>	</a:t>
            </a:r>
            <a:r>
              <a:rPr lang="en-US" sz="2400" dirty="0" smtClean="0">
                <a:sym typeface="Wingdings" panose="05000000000000000000" pitchFamily="2" charset="2"/>
              </a:rPr>
              <a:t>(-1056</a:t>
            </a:r>
            <a:r>
              <a:rPr lang="en-US" sz="2400" baseline="-25000" dirty="0"/>
              <a:t>10</a:t>
            </a:r>
            <a:r>
              <a:rPr lang="en-US" sz="2400" dirty="0" smtClean="0">
                <a:sym typeface="Wingdings" panose="05000000000000000000" pitchFamily="2" charset="2"/>
              </a:rPr>
              <a:t>)</a:t>
            </a:r>
            <a:endParaRPr lang="en-US" sz="2400" dirty="0"/>
          </a:p>
        </p:txBody>
      </p:sp>
      <p:pic>
        <p:nvPicPr>
          <p:cNvPr id="1026" name="Picture 2" descr="Image result for check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23760" y="4546769"/>
            <a:ext cx="822960" cy="808365"/>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p:cNvSpPr/>
          <p:nvPr/>
        </p:nvSpPr>
        <p:spPr>
          <a:xfrm>
            <a:off x="4163319" y="3983534"/>
            <a:ext cx="4389600" cy="461665"/>
          </a:xfrm>
          <a:prstGeom prst="rect">
            <a:avLst/>
          </a:prstGeom>
          <a:solidFill>
            <a:srgbClr val="FF0000">
              <a:alpha val="25000"/>
            </a:srgbClr>
          </a:solidFill>
          <a:ln>
            <a:noFill/>
          </a:ln>
        </p:spPr>
        <p:txBody>
          <a:bodyPr wrap="none">
            <a:spAutoFit/>
          </a:bodyPr>
          <a:lstStyle/>
          <a:p>
            <a:pPr>
              <a:tabLst>
                <a:tab pos="914400" algn="l"/>
                <a:tab pos="1200150" algn="l"/>
                <a:tab pos="1485900" algn="l"/>
              </a:tabLst>
            </a:pPr>
            <a:r>
              <a:rPr lang="en-US" sz="2400" dirty="0" smtClean="0"/>
              <a:t>A</a:t>
            </a:r>
            <a:r>
              <a:rPr lang="en-US" sz="2400" baseline="-25000" dirty="0" smtClean="0"/>
              <a:t>S</a:t>
            </a:r>
            <a:r>
              <a:rPr lang="en-US" sz="2400" dirty="0" smtClean="0"/>
              <a:t> </a:t>
            </a:r>
            <a:r>
              <a:rPr lang="en-US" sz="2400" dirty="0"/>
              <a:t>&lt; 0 </a:t>
            </a:r>
            <a:r>
              <a:rPr lang="en-US" sz="2400" dirty="0">
                <a:sym typeface="Wingdings" panose="05000000000000000000" pitchFamily="2" charset="2"/>
              </a:rPr>
              <a:t> subtract </a:t>
            </a:r>
            <a:r>
              <a:rPr lang="en-US" sz="2400" dirty="0" smtClean="0">
                <a:sym typeface="Wingdings" panose="05000000000000000000" pitchFamily="2" charset="2"/>
              </a:rPr>
              <a:t>B </a:t>
            </a:r>
            <a:r>
              <a:rPr lang="en-US" sz="2400" dirty="0">
                <a:sym typeface="Wingdings" panose="05000000000000000000" pitchFamily="2" charset="2"/>
              </a:rPr>
              <a:t>from MS </a:t>
            </a:r>
            <a:r>
              <a:rPr lang="en-US" sz="2400" dirty="0" smtClean="0">
                <a:sym typeface="Wingdings" panose="05000000000000000000" pitchFamily="2" charset="2"/>
              </a:rPr>
              <a:t>half</a:t>
            </a:r>
            <a:endParaRPr lang="en-US" sz="2400" dirty="0">
              <a:sym typeface="Wingdings" panose="05000000000000000000" pitchFamily="2" charset="2"/>
            </a:endParaRPr>
          </a:p>
        </p:txBody>
      </p:sp>
    </p:spTree>
    <p:extLst>
      <p:ext uri="{BB962C8B-B14F-4D97-AF65-F5344CB8AC3E}">
        <p14:creationId xmlns:p14="http://schemas.microsoft.com/office/powerpoint/2010/main" val="2738389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Using 4.4 Operands</a:t>
            </a:r>
            <a:endParaRPr lang="en-US" dirty="0"/>
          </a:p>
        </p:txBody>
      </p:sp>
      <p:sp>
        <p:nvSpPr>
          <p:cNvPr id="3" name="TextBox 2"/>
          <p:cNvSpPr txBox="1"/>
          <p:nvPr/>
        </p:nvSpPr>
        <p:spPr>
          <a:xfrm>
            <a:off x="697230" y="2217420"/>
            <a:ext cx="7989570" cy="3785652"/>
          </a:xfrm>
          <a:prstGeom prst="rect">
            <a:avLst/>
          </a:prstGeom>
          <a:noFill/>
        </p:spPr>
        <p:txBody>
          <a:bodyPr wrap="square" rtlCol="0">
            <a:spAutoFit/>
          </a:bodyPr>
          <a:lstStyle/>
          <a:p>
            <a:r>
              <a:rPr lang="en-US" sz="2400" dirty="0" smtClean="0"/>
              <a:t>A</a:t>
            </a:r>
            <a:r>
              <a:rPr lang="en-US" sz="2400" baseline="-25000" dirty="0" smtClean="0"/>
              <a:t>S</a:t>
            </a:r>
            <a:r>
              <a:rPr lang="en-US" sz="2400" dirty="0" smtClean="0"/>
              <a:t> = 1110</a:t>
            </a:r>
            <a:r>
              <a:rPr lang="en-US" sz="2400" b="1" dirty="0" smtClean="0"/>
              <a:t>.</a:t>
            </a:r>
            <a:r>
              <a:rPr lang="en-US" sz="2400" dirty="0" smtClean="0"/>
              <a:t>1000</a:t>
            </a:r>
            <a:r>
              <a:rPr lang="en-US" sz="2400" baseline="-25000" dirty="0" smtClean="0"/>
              <a:t>2</a:t>
            </a:r>
            <a:r>
              <a:rPr lang="en-US" sz="2400" dirty="0" smtClean="0"/>
              <a:t>   (-1.50</a:t>
            </a:r>
            <a:r>
              <a:rPr lang="en-US" sz="2400" baseline="-25000" dirty="0" smtClean="0"/>
              <a:t>10</a:t>
            </a:r>
            <a:r>
              <a:rPr lang="en-US" sz="2400" dirty="0" smtClean="0"/>
              <a:t>)	Note: -1.50</a:t>
            </a:r>
            <a:r>
              <a:rPr lang="en-US" sz="2400" baseline="-25000" dirty="0" smtClean="0"/>
              <a:t>10</a:t>
            </a:r>
            <a:r>
              <a:rPr lang="en-US" sz="2400" dirty="0" smtClean="0"/>
              <a:t>×2.75</a:t>
            </a:r>
            <a:r>
              <a:rPr lang="en-US" sz="2400" baseline="-25000" dirty="0" smtClean="0"/>
              <a:t>10</a:t>
            </a:r>
            <a:r>
              <a:rPr lang="en-US" sz="2400" dirty="0" smtClean="0"/>
              <a:t> = -4.125</a:t>
            </a:r>
            <a:r>
              <a:rPr lang="en-US" sz="2400" baseline="-25000" dirty="0" smtClean="0"/>
              <a:t>10</a:t>
            </a:r>
          </a:p>
          <a:p>
            <a:r>
              <a:rPr lang="en-US" sz="2400" dirty="0" smtClean="0"/>
              <a:t>B</a:t>
            </a:r>
            <a:r>
              <a:rPr lang="en-US" sz="2400" baseline="-25000" dirty="0"/>
              <a:t>S</a:t>
            </a:r>
            <a:r>
              <a:rPr lang="en-US" sz="2400" dirty="0" smtClean="0"/>
              <a:t> = 0010</a:t>
            </a:r>
            <a:r>
              <a:rPr lang="en-US" sz="2400" b="1" dirty="0" smtClean="0"/>
              <a:t>.</a:t>
            </a:r>
            <a:r>
              <a:rPr lang="en-US" sz="2400" dirty="0" smtClean="0"/>
              <a:t>1100</a:t>
            </a:r>
            <a:r>
              <a:rPr lang="en-US" sz="2400" baseline="-25000" dirty="0" smtClean="0"/>
              <a:t>2</a:t>
            </a:r>
            <a:r>
              <a:rPr lang="en-US" sz="2400" dirty="0" smtClean="0"/>
              <a:t>   (+2.75</a:t>
            </a:r>
            <a:r>
              <a:rPr lang="en-US" sz="2400" baseline="-25000" dirty="0" smtClean="0"/>
              <a:t>10</a:t>
            </a:r>
            <a:r>
              <a:rPr lang="en-US" sz="2400" dirty="0" smtClean="0"/>
              <a:t>)</a:t>
            </a:r>
          </a:p>
          <a:p>
            <a:endParaRPr lang="en-US" sz="2400" dirty="0"/>
          </a:p>
          <a:p>
            <a:pPr>
              <a:tabLst>
                <a:tab pos="914400" algn="l"/>
                <a:tab pos="1200150" algn="l"/>
                <a:tab pos="1485900" algn="l"/>
                <a:tab pos="5029200" algn="l"/>
              </a:tabLst>
            </a:pPr>
            <a:r>
              <a:rPr lang="en-US" sz="2400" dirty="0" smtClean="0"/>
              <a:t>   A</a:t>
            </a:r>
            <a:r>
              <a:rPr lang="en-US" sz="2400" baseline="-25000" dirty="0" smtClean="0"/>
              <a:t>U</a:t>
            </a:r>
            <a:r>
              <a:rPr lang="en-US" sz="2400" dirty="0" smtClean="0"/>
              <a:t>B</a:t>
            </a:r>
            <a:r>
              <a:rPr lang="en-US" sz="2400" baseline="-25000" dirty="0" smtClean="0"/>
              <a:t>U</a:t>
            </a:r>
            <a:r>
              <a:rPr lang="en-US" sz="2400" dirty="0"/>
              <a:t>	</a:t>
            </a:r>
            <a:r>
              <a:rPr lang="en-US" sz="2400" dirty="0" smtClean="0"/>
              <a:t>= 	   	0010  0111  1110  0000</a:t>
            </a:r>
            <a:r>
              <a:rPr lang="en-US" sz="2400" baseline="-25000" dirty="0" smtClean="0"/>
              <a:t>2</a:t>
            </a:r>
            <a:r>
              <a:rPr lang="en-US" sz="2400" dirty="0"/>
              <a:t>	</a:t>
            </a:r>
            <a:r>
              <a:rPr lang="en-US" sz="2400" dirty="0" smtClean="0"/>
              <a:t>(10208</a:t>
            </a:r>
            <a:r>
              <a:rPr lang="en-US" sz="2400" baseline="-25000" dirty="0" smtClean="0"/>
              <a:t>10</a:t>
            </a:r>
            <a:r>
              <a:rPr lang="en-US" sz="2400" dirty="0" smtClean="0"/>
              <a:t>)</a:t>
            </a:r>
          </a:p>
          <a:p>
            <a:pPr>
              <a:tabLst>
                <a:tab pos="914400" algn="l"/>
                <a:tab pos="1200150" algn="l"/>
                <a:tab pos="1485900" algn="l"/>
              </a:tabLst>
            </a:pPr>
            <a:endParaRPr lang="en-US" sz="2400" dirty="0" smtClean="0"/>
          </a:p>
          <a:p>
            <a:pPr>
              <a:tabLst>
                <a:tab pos="914400" algn="l"/>
                <a:tab pos="1200150" algn="l"/>
                <a:tab pos="1485900" algn="l"/>
              </a:tabLst>
            </a:pPr>
            <a:r>
              <a:rPr lang="en-US" sz="2400" dirty="0"/>
              <a:t>	</a:t>
            </a:r>
            <a:r>
              <a:rPr lang="en-US" sz="2400" dirty="0" smtClean="0"/>
              <a:t>	─	0010  1100</a:t>
            </a:r>
          </a:p>
          <a:p>
            <a:pPr>
              <a:tabLst>
                <a:tab pos="914400" algn="l"/>
                <a:tab pos="1200150" algn="l"/>
                <a:tab pos="1485900" algn="l"/>
              </a:tabLst>
            </a:pPr>
            <a:endParaRPr lang="en-US" sz="2400" dirty="0">
              <a:sym typeface="Wingdings" panose="05000000000000000000" pitchFamily="2" charset="2"/>
            </a:endParaRPr>
          </a:p>
          <a:p>
            <a:pPr>
              <a:tabLst>
                <a:tab pos="914400" algn="l"/>
                <a:tab pos="1200150" algn="l"/>
                <a:tab pos="1485900" algn="l"/>
                <a:tab pos="5029200" algn="l"/>
              </a:tabLst>
            </a:pPr>
            <a:r>
              <a:rPr lang="en-US" sz="2400" dirty="0"/>
              <a:t> </a:t>
            </a:r>
            <a:r>
              <a:rPr lang="en-US" sz="2400" dirty="0" smtClean="0"/>
              <a:t>  A</a:t>
            </a:r>
            <a:r>
              <a:rPr lang="en-US" sz="2400" baseline="-25000" dirty="0" smtClean="0"/>
              <a:t>S</a:t>
            </a:r>
            <a:r>
              <a:rPr lang="en-US" sz="2400" dirty="0" smtClean="0"/>
              <a:t>B</a:t>
            </a:r>
            <a:r>
              <a:rPr lang="en-US" sz="2400" baseline="-25000" dirty="0" smtClean="0"/>
              <a:t>S</a:t>
            </a:r>
            <a:r>
              <a:rPr lang="en-US" sz="2400" dirty="0"/>
              <a:t>	= 	  </a:t>
            </a:r>
            <a:r>
              <a:rPr lang="en-US" sz="2400" dirty="0" smtClean="0">
                <a:sym typeface="Wingdings" panose="05000000000000000000" pitchFamily="2" charset="2"/>
              </a:rPr>
              <a:t>	1111  1011  1110  0000</a:t>
            </a:r>
            <a:r>
              <a:rPr lang="en-US" sz="2400" baseline="-25000" dirty="0" smtClean="0"/>
              <a:t>2</a:t>
            </a:r>
            <a:r>
              <a:rPr lang="en-US" sz="2400" dirty="0">
                <a:sym typeface="Wingdings" panose="05000000000000000000" pitchFamily="2" charset="2"/>
              </a:rPr>
              <a:t>	</a:t>
            </a:r>
            <a:r>
              <a:rPr lang="en-US" sz="2400" dirty="0" smtClean="0">
                <a:sym typeface="Wingdings" panose="05000000000000000000" pitchFamily="2" charset="2"/>
              </a:rPr>
              <a:t>(-1056</a:t>
            </a:r>
            <a:r>
              <a:rPr lang="en-US" sz="2400" baseline="-25000" dirty="0"/>
              <a:t>10</a:t>
            </a:r>
            <a:r>
              <a:rPr lang="en-US" sz="2400" dirty="0" smtClean="0">
                <a:sym typeface="Wingdings" panose="05000000000000000000" pitchFamily="2" charset="2"/>
              </a:rPr>
              <a:t>)</a:t>
            </a:r>
          </a:p>
          <a:p>
            <a:pPr>
              <a:tabLst>
                <a:tab pos="914400" algn="l"/>
                <a:tab pos="1200150" algn="l"/>
                <a:tab pos="1485900" algn="l"/>
                <a:tab pos="5029200" algn="l"/>
              </a:tabLst>
            </a:pPr>
            <a:endParaRPr lang="en-US" sz="2400" dirty="0">
              <a:sym typeface="Wingdings" panose="05000000000000000000" pitchFamily="2" charset="2"/>
            </a:endParaRPr>
          </a:p>
          <a:p>
            <a:pPr>
              <a:tabLst>
                <a:tab pos="914400" algn="l"/>
                <a:tab pos="1200150" algn="l"/>
                <a:tab pos="1485900" algn="l"/>
                <a:tab pos="2286000" algn="l"/>
                <a:tab pos="5029200" algn="l"/>
              </a:tabLst>
            </a:pPr>
            <a:r>
              <a:rPr lang="en-US" sz="2400" dirty="0" smtClean="0">
                <a:sym typeface="Wingdings" panose="05000000000000000000" pitchFamily="2" charset="2"/>
              </a:rPr>
              <a:t>				1011</a:t>
            </a:r>
            <a:r>
              <a:rPr lang="en-US" sz="2400" b="1" dirty="0" smtClean="0">
                <a:sym typeface="Wingdings" panose="05000000000000000000" pitchFamily="2" charset="2"/>
              </a:rPr>
              <a:t>.</a:t>
            </a:r>
            <a:r>
              <a:rPr lang="en-US" sz="2400" dirty="0" smtClean="0">
                <a:sym typeface="Wingdings" panose="05000000000000000000" pitchFamily="2" charset="2"/>
              </a:rPr>
              <a:t>1110</a:t>
            </a:r>
            <a:r>
              <a:rPr lang="en-US" sz="2400" baseline="-25000" dirty="0" smtClean="0">
                <a:sym typeface="Wingdings" panose="05000000000000000000" pitchFamily="2" charset="2"/>
              </a:rPr>
              <a:t>2</a:t>
            </a:r>
            <a:r>
              <a:rPr lang="en-US" sz="2400" dirty="0" smtClean="0">
                <a:sym typeface="Wingdings" panose="05000000000000000000" pitchFamily="2" charset="2"/>
              </a:rPr>
              <a:t>	(-4.125</a:t>
            </a:r>
            <a:r>
              <a:rPr lang="en-US" sz="2400" baseline="-25000" dirty="0" smtClean="0">
                <a:sym typeface="Wingdings" panose="05000000000000000000" pitchFamily="2" charset="2"/>
              </a:rPr>
              <a:t>10</a:t>
            </a:r>
            <a:r>
              <a:rPr lang="en-US" sz="2400" dirty="0" smtClean="0">
                <a:sym typeface="Wingdings" panose="05000000000000000000" pitchFamily="2" charset="2"/>
              </a:rPr>
              <a:t>)</a:t>
            </a:r>
            <a:endParaRPr lang="en-US" sz="2400" dirty="0"/>
          </a:p>
        </p:txBody>
      </p:sp>
      <p:sp>
        <p:nvSpPr>
          <p:cNvPr id="6" name="Rectangle 5"/>
          <p:cNvSpPr/>
          <p:nvPr/>
        </p:nvSpPr>
        <p:spPr>
          <a:xfrm>
            <a:off x="4163319" y="3983534"/>
            <a:ext cx="4389600" cy="461665"/>
          </a:xfrm>
          <a:prstGeom prst="rect">
            <a:avLst/>
          </a:prstGeom>
          <a:solidFill>
            <a:srgbClr val="FF0000">
              <a:alpha val="25000"/>
            </a:srgbClr>
          </a:solidFill>
          <a:ln>
            <a:noFill/>
          </a:ln>
        </p:spPr>
        <p:txBody>
          <a:bodyPr wrap="none">
            <a:spAutoFit/>
          </a:bodyPr>
          <a:lstStyle/>
          <a:p>
            <a:pPr>
              <a:tabLst>
                <a:tab pos="914400" algn="l"/>
                <a:tab pos="1200150" algn="l"/>
                <a:tab pos="1485900" algn="l"/>
              </a:tabLst>
            </a:pPr>
            <a:r>
              <a:rPr lang="en-US" sz="2400" dirty="0" smtClean="0"/>
              <a:t>A</a:t>
            </a:r>
            <a:r>
              <a:rPr lang="en-US" sz="2400" baseline="-25000" dirty="0" smtClean="0"/>
              <a:t>S</a:t>
            </a:r>
            <a:r>
              <a:rPr lang="en-US" sz="2400" dirty="0" smtClean="0"/>
              <a:t> </a:t>
            </a:r>
            <a:r>
              <a:rPr lang="en-US" sz="2400" dirty="0"/>
              <a:t>&lt; 0 </a:t>
            </a:r>
            <a:r>
              <a:rPr lang="en-US" sz="2400" dirty="0">
                <a:sym typeface="Wingdings" panose="05000000000000000000" pitchFamily="2" charset="2"/>
              </a:rPr>
              <a:t> subtract </a:t>
            </a:r>
            <a:r>
              <a:rPr lang="en-US" sz="2400" dirty="0" smtClean="0">
                <a:sym typeface="Wingdings" panose="05000000000000000000" pitchFamily="2" charset="2"/>
              </a:rPr>
              <a:t>B </a:t>
            </a:r>
            <a:r>
              <a:rPr lang="en-US" sz="2400" dirty="0">
                <a:sym typeface="Wingdings" panose="05000000000000000000" pitchFamily="2" charset="2"/>
              </a:rPr>
              <a:t>from MS </a:t>
            </a:r>
            <a:r>
              <a:rPr lang="en-US" sz="2400" dirty="0" smtClean="0">
                <a:sym typeface="Wingdings" panose="05000000000000000000" pitchFamily="2" charset="2"/>
              </a:rPr>
              <a:t>half</a:t>
            </a:r>
            <a:endParaRPr lang="en-US" sz="2400" dirty="0">
              <a:sym typeface="Wingdings" panose="05000000000000000000" pitchFamily="2" charset="2"/>
            </a:endParaRPr>
          </a:p>
        </p:txBody>
      </p:sp>
      <p:pic>
        <p:nvPicPr>
          <p:cNvPr id="7" name="Picture 2" descr="Image result for check mark"/>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280910" y="5194707"/>
            <a:ext cx="822960" cy="80836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006090" y="4754880"/>
            <a:ext cx="1463040" cy="53721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2383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Q32.32 × Q32.32 Multiplication</a:t>
            </a:r>
            <a:endParaRPr lang="en-US" dirty="0"/>
          </a:p>
        </p:txBody>
      </p:sp>
      <p:sp>
        <p:nvSpPr>
          <p:cNvPr id="30" name="Rectangle 29"/>
          <p:cNvSpPr/>
          <p:nvPr/>
        </p:nvSpPr>
        <p:spPr>
          <a:xfrm>
            <a:off x="137160" y="1346150"/>
            <a:ext cx="5715000" cy="4893647"/>
          </a:xfrm>
          <a:prstGeom prst="rect">
            <a:avLst/>
          </a:prstGeom>
        </p:spPr>
        <p:txBody>
          <a:bodyPr wrap="square">
            <a:spAutoFit/>
          </a:bodyPr>
          <a:lstStyle/>
          <a:p>
            <a:pPr>
              <a:tabLst>
                <a:tab pos="460375" algn="l"/>
                <a:tab pos="973138" algn="l"/>
                <a:tab pos="1374775" algn="l"/>
              </a:tabLst>
            </a:pPr>
            <a:r>
              <a:rPr lang="en-US" sz="1200" b="1" dirty="0">
                <a:solidFill>
                  <a:srgbClr val="000000"/>
                </a:solidFill>
                <a:latin typeface="Consolas" panose="020B0609020204030204" pitchFamily="49" charset="0"/>
                <a:ea typeface="Calibri"/>
                <a:cs typeface="Consolas" panose="020B0609020204030204" pitchFamily="49" charset="0"/>
              </a:rPr>
              <a:t>// int64_t Q32Product(int64_t A, int64_t B)</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460375" algn="l"/>
                <a:tab pos="973138" algn="l"/>
                <a:tab pos="1374775"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460375" algn="l"/>
                <a:tab pos="973138" algn="l"/>
                <a:tab pos="1374775" algn="l"/>
              </a:tabLst>
            </a:pPr>
            <a:r>
              <a:rPr lang="en-US" sz="1200" b="1" dirty="0">
                <a:solidFill>
                  <a:srgbClr val="000000"/>
                </a:solidFill>
                <a:latin typeface="Consolas" panose="020B0609020204030204" pitchFamily="49" charset="0"/>
                <a:ea typeface="Calibri"/>
                <a:cs typeface="Consolas" panose="020B0609020204030204" pitchFamily="49" charset="0"/>
              </a:rPr>
              <a:t>// A is in register pair R1.R0 (R1=MSW(A), R0=LSW(A))</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460375" algn="l"/>
                <a:tab pos="973138" algn="l"/>
                <a:tab pos="1374775" algn="l"/>
              </a:tabLst>
            </a:pPr>
            <a:r>
              <a:rPr lang="en-US" sz="1200" b="1" dirty="0">
                <a:solidFill>
                  <a:srgbClr val="000000"/>
                </a:solidFill>
                <a:latin typeface="Consolas" panose="020B0609020204030204" pitchFamily="49" charset="0"/>
                <a:ea typeface="Calibri"/>
                <a:cs typeface="Consolas" panose="020B0609020204030204" pitchFamily="49" charset="0"/>
              </a:rPr>
              <a:t>// B is in register pair R3.R2 (R3=MSW(B), R2=LSW(B))</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460375" algn="l"/>
                <a:tab pos="973138" algn="l"/>
                <a:tab pos="2000250"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460375" algn="l"/>
                <a:tab pos="973138" algn="l"/>
                <a:tab pos="2000250" algn="l"/>
              </a:tabLst>
            </a:pPr>
            <a:r>
              <a:rPr lang="en-US" sz="1200" b="1" dirty="0">
                <a:solidFill>
                  <a:srgbClr val="000000"/>
                </a:solidFill>
                <a:latin typeface="Consolas" panose="020B0609020204030204" pitchFamily="49" charset="0"/>
                <a:ea typeface="Calibri"/>
                <a:cs typeface="Consolas" panose="020B0609020204030204" pitchFamily="49" charset="0"/>
              </a:rPr>
              <a:t>Q32Product:</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PUSH	{</a:t>
            </a:r>
            <a:r>
              <a:rPr lang="en-US" sz="1200" b="1" dirty="0" smtClean="0">
                <a:solidFill>
                  <a:srgbClr val="000000"/>
                </a:solidFill>
                <a:latin typeface="Consolas" panose="020B0609020204030204" pitchFamily="49" charset="0"/>
                <a:ea typeface="Calibri"/>
                <a:cs typeface="Consolas" panose="020B0609020204030204" pitchFamily="49" charset="0"/>
              </a:rPr>
              <a:t>R4}</a:t>
            </a:r>
            <a:r>
              <a:rPr lang="en-US" sz="1200" b="1" dirty="0">
                <a:solidFill>
                  <a:srgbClr val="000000"/>
                </a:solidFill>
                <a:latin typeface="Consolas" panose="020B0609020204030204" pitchFamily="49" charset="0"/>
                <a:ea typeface="Calibri"/>
                <a:cs typeface="Consolas" panose="020B0609020204030204" pitchFamily="49" charset="0"/>
              </a:rPr>
              <a:t>	// Preserve </a:t>
            </a:r>
            <a:r>
              <a:rPr lang="en-US" sz="1200" b="1" dirty="0" smtClean="0">
                <a:solidFill>
                  <a:srgbClr val="000000"/>
                </a:solidFill>
                <a:latin typeface="Consolas" panose="020B0609020204030204" pitchFamily="49" charset="0"/>
                <a:ea typeface="Calibri"/>
                <a:cs typeface="Consolas" panose="020B0609020204030204" pitchFamily="49" charset="0"/>
              </a:rPr>
              <a:t>R4</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 Compute </a:t>
            </a:r>
            <a:r>
              <a:rPr lang="en-US" sz="1200" b="1" dirty="0" smtClean="0">
                <a:solidFill>
                  <a:srgbClr val="000000"/>
                </a:solidFill>
                <a:latin typeface="Consolas" panose="020B0609020204030204" pitchFamily="49" charset="0"/>
                <a:ea typeface="Calibri"/>
                <a:cs typeface="Consolas" panose="020B0609020204030204" pitchFamily="49" charset="0"/>
              </a:rPr>
              <a:t>R12.R4 </a:t>
            </a:r>
            <a:r>
              <a:rPr lang="en-US" sz="1200" b="1" dirty="0">
                <a:solidFill>
                  <a:srgbClr val="000000"/>
                </a:solidFill>
                <a:latin typeface="Consolas" panose="020B0609020204030204" pitchFamily="49" charset="0"/>
                <a:ea typeface="Calibri"/>
                <a:cs typeface="Consolas" panose="020B0609020204030204" pitchFamily="49" charset="0"/>
              </a:rPr>
              <a:t>= middle </a:t>
            </a:r>
            <a:r>
              <a:rPr lang="en-US" sz="1200" b="1" dirty="0" smtClean="0">
                <a:solidFill>
                  <a:srgbClr val="000000"/>
                </a:solidFill>
                <a:latin typeface="Consolas" panose="020B0609020204030204" pitchFamily="49" charset="0"/>
                <a:ea typeface="Calibri"/>
                <a:cs typeface="Consolas" panose="020B0609020204030204" pitchFamily="49" charset="0"/>
              </a:rPr>
              <a:t>of </a:t>
            </a:r>
            <a:r>
              <a:rPr lang="en-US" sz="1200" b="1" dirty="0">
                <a:solidFill>
                  <a:srgbClr val="000000"/>
                </a:solidFill>
                <a:latin typeface="Consolas" panose="020B0609020204030204" pitchFamily="49" charset="0"/>
                <a:ea typeface="Calibri"/>
                <a:cs typeface="Consolas" panose="020B0609020204030204" pitchFamily="49" charset="0"/>
              </a:rPr>
              <a:t>128-bit unsigned product</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28600" algn="l"/>
                <a:tab pos="800100" algn="l"/>
                <a:tab pos="973138" algn="l"/>
                <a:tab pos="2000250" algn="l"/>
              </a:tabLst>
              <a:defRPr/>
            </a:pPr>
            <a:r>
              <a:rPr lang="en-US" sz="1200" dirty="0">
                <a:solidFill>
                  <a:srgbClr val="000000"/>
                </a:solidFill>
                <a:latin typeface="Consolas" panose="020B0609020204030204" pitchFamily="49" charset="0"/>
                <a:ea typeface="Calibri"/>
                <a:cs typeface="Consolas" panose="020B0609020204030204" pitchFamily="49" charset="0"/>
              </a:rPr>
              <a:t>	</a:t>
            </a:r>
            <a:r>
              <a:rPr lang="en-US" sz="1200" dirty="0">
                <a:solidFill>
                  <a:srgbClr val="FF0000"/>
                </a:solidFill>
                <a:latin typeface="Consolas" panose="020B0609020204030204" pitchFamily="49" charset="0"/>
                <a:ea typeface="Calibri"/>
                <a:cs typeface="Consolas" panose="020B0609020204030204" pitchFamily="49" charset="0"/>
              </a:rPr>
              <a:t>UMULL	</a:t>
            </a:r>
            <a:r>
              <a:rPr lang="en-US" sz="1200" dirty="0" smtClean="0">
                <a:solidFill>
                  <a:srgbClr val="FF0000"/>
                </a:solidFill>
                <a:latin typeface="Consolas" panose="020B0609020204030204" pitchFamily="49" charset="0"/>
                <a:ea typeface="Calibri"/>
                <a:cs typeface="Consolas" panose="020B0609020204030204" pitchFamily="49" charset="0"/>
              </a:rPr>
              <a:t>R12,R4,R0,R2</a:t>
            </a:r>
            <a:r>
              <a:rPr lang="en-US" sz="1200" dirty="0">
                <a:solidFill>
                  <a:srgbClr val="FF0000"/>
                </a:solidFill>
                <a:latin typeface="Consolas" panose="020B0609020204030204" pitchFamily="49" charset="0"/>
                <a:ea typeface="Calibri"/>
                <a:cs typeface="Consolas" panose="020B0609020204030204" pitchFamily="49" charset="0"/>
              </a:rPr>
              <a:t>	// </a:t>
            </a:r>
            <a:r>
              <a:rPr lang="en-US" sz="1200" dirty="0" smtClean="0">
                <a:solidFill>
                  <a:srgbClr val="FF0000"/>
                </a:solidFill>
                <a:latin typeface="Consolas" panose="020B0609020204030204" pitchFamily="49" charset="0"/>
                <a:ea typeface="Calibri"/>
                <a:cs typeface="Consolas" panose="020B0609020204030204" pitchFamily="49" charset="0"/>
              </a:rPr>
              <a:t>LSW:R4  = </a:t>
            </a:r>
            <a:r>
              <a:rPr lang="en-US" sz="1200" dirty="0" err="1">
                <a:solidFill>
                  <a:srgbClr val="FF0000"/>
                </a:solidFill>
                <a:latin typeface="Consolas" panose="020B0609020204030204" pitchFamily="49" charset="0"/>
                <a:ea typeface="Calibri"/>
                <a:cs typeface="Consolas" panose="020B0609020204030204" pitchFamily="49" charset="0"/>
              </a:rPr>
              <a:t>MSHalf</a:t>
            </a:r>
            <a:r>
              <a:rPr lang="en-US" sz="1200" dirty="0">
                <a:solidFill>
                  <a:srgbClr val="FF0000"/>
                </a:solidFill>
                <a:latin typeface="Consolas" panose="020B0609020204030204" pitchFamily="49" charset="0"/>
                <a:ea typeface="Calibri"/>
                <a:cs typeface="Consolas" panose="020B0609020204030204" pitchFamily="49" charset="0"/>
              </a:rPr>
              <a:t> of LSW(A)</a:t>
            </a:r>
            <a:r>
              <a:rPr lang="en-US" sz="1200" dirty="0" err="1">
                <a:solidFill>
                  <a:srgbClr val="FF0000"/>
                </a:solidFill>
                <a:latin typeface="Consolas" panose="020B0609020204030204" pitchFamily="49" charset="0"/>
                <a:ea typeface="Calibri"/>
                <a:cs typeface="Consolas" panose="020B0609020204030204" pitchFamily="49" charset="0"/>
              </a:rPr>
              <a:t>xLSW</a:t>
            </a:r>
            <a:r>
              <a:rPr lang="en-US" sz="1200" dirty="0">
                <a:solidFill>
                  <a:srgbClr val="FF0000"/>
                </a:solidFill>
                <a:latin typeface="Consolas" panose="020B0609020204030204" pitchFamily="49" charset="0"/>
                <a:ea typeface="Calibri"/>
                <a:cs typeface="Consolas" panose="020B0609020204030204" pitchFamily="49" charset="0"/>
              </a:rPr>
              <a:t>(B</a:t>
            </a:r>
            <a:r>
              <a:rPr lang="en-US" sz="1200" dirty="0" smtClean="0">
                <a:solidFill>
                  <a:srgbClr val="FF0000"/>
                </a:solidFill>
                <a:latin typeface="Consolas" panose="020B0609020204030204" pitchFamily="49" charset="0"/>
                <a:ea typeface="Calibri"/>
                <a:cs typeface="Consolas" panose="020B0609020204030204" pitchFamily="49" charset="0"/>
              </a:rPr>
              <a:t>)</a:t>
            </a:r>
          </a:p>
          <a:p>
            <a:pPr>
              <a:tabLst>
                <a:tab pos="228600" algn="l"/>
                <a:tab pos="800100" algn="l"/>
                <a:tab pos="973138" algn="l"/>
                <a:tab pos="2000250" algn="l"/>
              </a:tabLst>
              <a:defRPr/>
            </a:pPr>
            <a:r>
              <a:rPr lang="en-US" sz="1200" dirty="0">
                <a:solidFill>
                  <a:srgbClr val="FF0000"/>
                </a:solidFill>
                <a:latin typeface="Consolas" panose="020B0609020204030204" pitchFamily="49" charset="0"/>
                <a:ea typeface="Calibri"/>
                <a:cs typeface="Consolas" panose="020B0609020204030204" pitchFamily="49" charset="0"/>
              </a:rPr>
              <a:t>	MUL	</a:t>
            </a:r>
            <a:r>
              <a:rPr lang="en-US" sz="1200" dirty="0" smtClean="0">
                <a:solidFill>
                  <a:srgbClr val="FF0000"/>
                </a:solidFill>
                <a:latin typeface="Consolas" panose="020B0609020204030204" pitchFamily="49" charset="0"/>
                <a:ea typeface="Calibri"/>
                <a:cs typeface="Consolas" panose="020B0609020204030204" pitchFamily="49" charset="0"/>
              </a:rPr>
              <a:t>R12,R1,R3</a:t>
            </a:r>
            <a:r>
              <a:rPr lang="en-US" sz="1200" dirty="0">
                <a:solidFill>
                  <a:srgbClr val="FF0000"/>
                </a:solidFill>
                <a:latin typeface="Consolas" panose="020B0609020204030204" pitchFamily="49" charset="0"/>
                <a:ea typeface="Calibri"/>
                <a:cs typeface="Consolas" panose="020B0609020204030204" pitchFamily="49" charset="0"/>
              </a:rPr>
              <a:t>	// </a:t>
            </a:r>
            <a:r>
              <a:rPr lang="en-US" sz="1200" dirty="0" smtClean="0">
                <a:solidFill>
                  <a:srgbClr val="FF0000"/>
                </a:solidFill>
                <a:latin typeface="Consolas" panose="020B0609020204030204" pitchFamily="49" charset="0"/>
                <a:ea typeface="Calibri"/>
                <a:cs typeface="Consolas" panose="020B0609020204030204" pitchFamily="49" charset="0"/>
              </a:rPr>
              <a:t>MSW:R12 </a:t>
            </a:r>
            <a:r>
              <a:rPr lang="en-US" sz="1200" dirty="0">
                <a:solidFill>
                  <a:srgbClr val="FF0000"/>
                </a:solidFill>
                <a:latin typeface="Consolas" panose="020B0609020204030204" pitchFamily="49" charset="0"/>
                <a:ea typeface="Calibri"/>
                <a:cs typeface="Consolas" panose="020B0609020204030204" pitchFamily="49" charset="0"/>
              </a:rPr>
              <a:t>= </a:t>
            </a:r>
            <a:r>
              <a:rPr lang="en-US" sz="1200" dirty="0" err="1">
                <a:solidFill>
                  <a:srgbClr val="FF0000"/>
                </a:solidFill>
                <a:latin typeface="Consolas" panose="020B0609020204030204" pitchFamily="49" charset="0"/>
                <a:ea typeface="Calibri"/>
                <a:cs typeface="Consolas" panose="020B0609020204030204" pitchFamily="49" charset="0"/>
              </a:rPr>
              <a:t>LSHalf</a:t>
            </a:r>
            <a:r>
              <a:rPr lang="en-US" sz="1200" dirty="0">
                <a:solidFill>
                  <a:srgbClr val="FF0000"/>
                </a:solidFill>
                <a:latin typeface="Consolas" panose="020B0609020204030204" pitchFamily="49" charset="0"/>
                <a:ea typeface="Calibri"/>
                <a:cs typeface="Consolas" panose="020B0609020204030204" pitchFamily="49" charset="0"/>
              </a:rPr>
              <a:t> of MSW(A)</a:t>
            </a:r>
            <a:r>
              <a:rPr lang="en-US" sz="1200" dirty="0" err="1">
                <a:solidFill>
                  <a:srgbClr val="FF0000"/>
                </a:solidFill>
                <a:latin typeface="Consolas" panose="020B0609020204030204" pitchFamily="49" charset="0"/>
                <a:ea typeface="Calibri"/>
                <a:cs typeface="Consolas" panose="020B0609020204030204" pitchFamily="49" charset="0"/>
              </a:rPr>
              <a:t>xMSW</a:t>
            </a:r>
            <a:r>
              <a:rPr lang="en-US" sz="1200" dirty="0">
                <a:solidFill>
                  <a:srgbClr val="FF0000"/>
                </a:solidFill>
                <a:latin typeface="Consolas" panose="020B0609020204030204" pitchFamily="49" charset="0"/>
                <a:ea typeface="Calibri"/>
                <a:cs typeface="Consolas" panose="020B0609020204030204" pitchFamily="49" charset="0"/>
              </a:rPr>
              <a:t>(B</a:t>
            </a:r>
            <a:r>
              <a:rPr lang="en-US" sz="1200" dirty="0" smtClean="0">
                <a:solidFill>
                  <a:srgbClr val="FF0000"/>
                </a:solidFill>
                <a:latin typeface="Consolas" panose="020B0609020204030204" pitchFamily="49" charset="0"/>
                <a:ea typeface="Calibri"/>
                <a:cs typeface="Consolas" panose="020B0609020204030204" pitchFamily="49" charset="0"/>
              </a:rPr>
              <a:t>)</a:t>
            </a:r>
          </a:p>
          <a:p>
            <a:pPr>
              <a:tabLst>
                <a:tab pos="228600" algn="l"/>
                <a:tab pos="800100" algn="l"/>
                <a:tab pos="973138" algn="l"/>
                <a:tab pos="2000250" algn="l"/>
              </a:tabLst>
              <a:defRPr/>
            </a:pPr>
            <a:r>
              <a:rPr lang="en-US" sz="1200" dirty="0" smtClean="0">
                <a:solidFill>
                  <a:srgbClr val="FF0000"/>
                </a:solidFill>
                <a:latin typeface="Consolas" panose="020B0609020204030204" pitchFamily="49" charset="0"/>
                <a:ea typeface="Calibri"/>
                <a:cs typeface="Consolas" panose="020B0609020204030204" pitchFamily="49" charset="0"/>
              </a:rPr>
              <a:t>	UMLAL	R4,R12,R0,R3	// R12.R4 += 64 bits of LSW(A)</a:t>
            </a:r>
            <a:r>
              <a:rPr lang="en-US" sz="1200" dirty="0" err="1" smtClean="0">
                <a:solidFill>
                  <a:srgbClr val="FF0000"/>
                </a:solidFill>
                <a:latin typeface="Consolas" panose="020B0609020204030204" pitchFamily="49" charset="0"/>
                <a:ea typeface="Calibri"/>
                <a:cs typeface="Consolas" panose="020B0609020204030204" pitchFamily="49" charset="0"/>
              </a:rPr>
              <a:t>xMSW</a:t>
            </a:r>
            <a:r>
              <a:rPr lang="en-US" sz="1200" dirty="0" smtClean="0">
                <a:solidFill>
                  <a:srgbClr val="FF0000"/>
                </a:solidFill>
                <a:latin typeface="Consolas" panose="020B0609020204030204" pitchFamily="49" charset="0"/>
                <a:ea typeface="Calibri"/>
                <a:cs typeface="Consolas" panose="020B0609020204030204" pitchFamily="49" charset="0"/>
              </a:rPr>
              <a:t>(B)</a:t>
            </a:r>
          </a:p>
          <a:p>
            <a:pPr>
              <a:tabLst>
                <a:tab pos="228600" algn="l"/>
                <a:tab pos="800100" algn="l"/>
                <a:tab pos="973138" algn="l"/>
                <a:tab pos="2000250" algn="l"/>
              </a:tabLst>
              <a:defRPr/>
            </a:pPr>
            <a:r>
              <a:rPr lang="en-US" sz="1200" dirty="0">
                <a:solidFill>
                  <a:srgbClr val="FF0000"/>
                </a:solidFill>
                <a:latin typeface="Consolas" panose="020B0609020204030204" pitchFamily="49" charset="0"/>
                <a:ea typeface="Calibri"/>
                <a:cs typeface="Consolas" panose="020B0609020204030204" pitchFamily="49" charset="0"/>
              </a:rPr>
              <a:t>	UMLAL	</a:t>
            </a:r>
            <a:r>
              <a:rPr lang="en-US" sz="1200" dirty="0" smtClean="0">
                <a:solidFill>
                  <a:srgbClr val="FF0000"/>
                </a:solidFill>
                <a:latin typeface="Consolas" panose="020B0609020204030204" pitchFamily="49" charset="0"/>
                <a:ea typeface="Calibri"/>
                <a:cs typeface="Consolas" panose="020B0609020204030204" pitchFamily="49" charset="0"/>
              </a:rPr>
              <a:t>R4,R12,R1,R2</a:t>
            </a:r>
            <a:r>
              <a:rPr lang="en-US" sz="1200" dirty="0">
                <a:solidFill>
                  <a:srgbClr val="FF0000"/>
                </a:solidFill>
                <a:latin typeface="Consolas" panose="020B0609020204030204" pitchFamily="49" charset="0"/>
                <a:ea typeface="Calibri"/>
                <a:cs typeface="Consolas" panose="020B0609020204030204" pitchFamily="49" charset="0"/>
              </a:rPr>
              <a:t>	// </a:t>
            </a:r>
            <a:r>
              <a:rPr lang="en-US" sz="1200" dirty="0" smtClean="0">
                <a:solidFill>
                  <a:srgbClr val="FF0000"/>
                </a:solidFill>
                <a:latin typeface="Consolas" panose="020B0609020204030204" pitchFamily="49" charset="0"/>
                <a:ea typeface="Calibri"/>
                <a:cs typeface="Consolas" panose="020B0609020204030204" pitchFamily="49" charset="0"/>
              </a:rPr>
              <a:t>R12.R4 </a:t>
            </a:r>
            <a:r>
              <a:rPr lang="en-US" sz="1200" dirty="0">
                <a:solidFill>
                  <a:srgbClr val="FF0000"/>
                </a:solidFill>
                <a:latin typeface="Consolas" panose="020B0609020204030204" pitchFamily="49" charset="0"/>
                <a:ea typeface="Calibri"/>
                <a:cs typeface="Consolas" panose="020B0609020204030204" pitchFamily="49" charset="0"/>
              </a:rPr>
              <a:t>+= 64 bits of MSW(A)</a:t>
            </a:r>
            <a:r>
              <a:rPr lang="en-US" sz="1200" dirty="0" err="1">
                <a:solidFill>
                  <a:srgbClr val="FF0000"/>
                </a:solidFill>
                <a:latin typeface="Consolas" panose="020B0609020204030204" pitchFamily="49" charset="0"/>
                <a:ea typeface="Calibri"/>
                <a:cs typeface="Consolas" panose="020B0609020204030204" pitchFamily="49" charset="0"/>
              </a:rPr>
              <a:t>xLSW</a:t>
            </a:r>
            <a:r>
              <a:rPr lang="en-US" sz="1200" dirty="0">
                <a:solidFill>
                  <a:srgbClr val="FF0000"/>
                </a:solidFill>
                <a:latin typeface="Consolas" panose="020B0609020204030204" pitchFamily="49" charset="0"/>
                <a:ea typeface="Calibri"/>
                <a:cs typeface="Consolas" panose="020B0609020204030204" pitchFamily="49" charset="0"/>
              </a:rPr>
              <a:t>(B)</a:t>
            </a: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 Convert unsigned result to </a:t>
            </a:r>
            <a:r>
              <a:rPr lang="en-US" sz="1200" b="1" dirty="0" smtClean="0">
                <a:solidFill>
                  <a:srgbClr val="000000"/>
                </a:solidFill>
                <a:latin typeface="Consolas" panose="020B0609020204030204" pitchFamily="49" charset="0"/>
                <a:ea typeface="Calibri"/>
                <a:cs typeface="Consolas" panose="020B0609020204030204" pitchFamily="49" charset="0"/>
              </a:rPr>
              <a:t>signed and leave in R1.R0</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AND</a:t>
            </a: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R1,R2,R1,ASR 31	// </a:t>
            </a:r>
            <a:r>
              <a:rPr lang="en-US" sz="1200" b="1" dirty="0">
                <a:solidFill>
                  <a:srgbClr val="FF0000"/>
                </a:solidFill>
                <a:latin typeface="Consolas" panose="020B0609020204030204" pitchFamily="49" charset="0"/>
                <a:ea typeface="Calibri"/>
                <a:cs typeface="Consolas" panose="020B0609020204030204" pitchFamily="49" charset="0"/>
              </a:rPr>
              <a:t>R1 = (A &lt; 0) ? </a:t>
            </a:r>
            <a:r>
              <a:rPr lang="en-US" sz="1200" b="1" dirty="0" smtClean="0">
                <a:solidFill>
                  <a:srgbClr val="FF0000"/>
                </a:solidFill>
                <a:latin typeface="Consolas" panose="020B0609020204030204" pitchFamily="49" charset="0"/>
                <a:ea typeface="Calibri"/>
                <a:cs typeface="Consolas" panose="020B0609020204030204" pitchFamily="49" charset="0"/>
              </a:rPr>
              <a:t>LSW(B) </a:t>
            </a:r>
            <a:r>
              <a:rPr lang="en-US" sz="1200" b="1" dirty="0">
                <a:solidFill>
                  <a:srgbClr val="FF0000"/>
                </a:solidFill>
                <a:latin typeface="Consolas" panose="020B0609020204030204" pitchFamily="49" charset="0"/>
                <a:ea typeface="Calibri"/>
                <a:cs typeface="Consolas" panose="020B0609020204030204" pitchFamily="49" charset="0"/>
              </a:rPr>
              <a:t>: 0</a:t>
            </a:r>
            <a:endParaRPr lang="en-US" sz="1200" b="1" dirty="0">
              <a:solidFill>
                <a:srgbClr val="FF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SUB</a:t>
            </a: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R12,R12,R1</a:t>
            </a:r>
            <a:r>
              <a:rPr lang="en-US" sz="1200" b="1" dirty="0">
                <a:solidFill>
                  <a:srgbClr val="FF0000"/>
                </a:solidFill>
                <a:latin typeface="Consolas" panose="020B0609020204030204" pitchFamily="49" charset="0"/>
                <a:ea typeface="Calibri"/>
                <a:cs typeface="Consolas" panose="020B0609020204030204" pitchFamily="49" charset="0"/>
              </a:rPr>
              <a:t>	// </a:t>
            </a:r>
            <a:r>
              <a:rPr lang="en-US" sz="1200" b="1" dirty="0" smtClean="0">
                <a:solidFill>
                  <a:srgbClr val="FF0000"/>
                </a:solidFill>
                <a:latin typeface="Consolas" panose="020B0609020204030204" pitchFamily="49" charset="0"/>
                <a:ea typeface="Calibri"/>
                <a:cs typeface="Consolas" panose="020B0609020204030204" pitchFamily="49" charset="0"/>
              </a:rPr>
              <a:t>R12 </a:t>
            </a:r>
            <a:r>
              <a:rPr lang="en-US" sz="1200" b="1" dirty="0">
                <a:solidFill>
                  <a:srgbClr val="FF0000"/>
                </a:solidFill>
                <a:latin typeface="Consolas" panose="020B0609020204030204" pitchFamily="49" charset="0"/>
                <a:ea typeface="Calibri"/>
                <a:cs typeface="Consolas" panose="020B0609020204030204" pitchFamily="49" charset="0"/>
              </a:rPr>
              <a:t>= (A &lt; 0) ? (</a:t>
            </a:r>
            <a:r>
              <a:rPr lang="en-US" sz="1200" b="1" dirty="0" smtClean="0">
                <a:solidFill>
                  <a:srgbClr val="FF0000"/>
                </a:solidFill>
                <a:latin typeface="Consolas" panose="020B0609020204030204" pitchFamily="49" charset="0"/>
                <a:ea typeface="Calibri"/>
                <a:cs typeface="Consolas" panose="020B0609020204030204" pitchFamily="49" charset="0"/>
              </a:rPr>
              <a:t>R12 </a:t>
            </a:r>
            <a:r>
              <a:rPr lang="en-US" sz="1200" b="1" dirty="0">
                <a:solidFill>
                  <a:srgbClr val="FF0000"/>
                </a:solidFill>
                <a:latin typeface="Consolas" panose="020B0609020204030204" pitchFamily="49" charset="0"/>
                <a:ea typeface="Calibri"/>
                <a:cs typeface="Consolas" panose="020B0609020204030204" pitchFamily="49" charset="0"/>
              </a:rPr>
              <a:t>– LSW(B)) : </a:t>
            </a:r>
            <a:r>
              <a:rPr lang="en-US" sz="1200" b="1" dirty="0" smtClean="0">
                <a:solidFill>
                  <a:srgbClr val="FF0000"/>
                </a:solidFill>
                <a:latin typeface="Consolas" panose="020B0609020204030204" pitchFamily="49" charset="0"/>
                <a:ea typeface="Calibri"/>
                <a:cs typeface="Consolas" panose="020B0609020204030204" pitchFamily="49" charset="0"/>
              </a:rPr>
              <a:t>R12</a:t>
            </a:r>
            <a:endParaRPr lang="en-US" sz="1200" b="1" dirty="0">
              <a:solidFill>
                <a:srgbClr val="FF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AND</a:t>
            </a: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R3,R0,R3,ASR 31</a:t>
            </a:r>
            <a:r>
              <a:rPr lang="en-US" sz="1200" b="1" dirty="0">
                <a:solidFill>
                  <a:srgbClr val="FF0000"/>
                </a:solidFill>
                <a:latin typeface="Consolas" panose="020B0609020204030204" pitchFamily="49" charset="0"/>
                <a:ea typeface="Calibri"/>
                <a:cs typeface="Consolas" panose="020B0609020204030204" pitchFamily="49" charset="0"/>
              </a:rPr>
              <a:t>	// R3 = (B &lt; 0) ? </a:t>
            </a:r>
            <a:r>
              <a:rPr lang="en-US" sz="1200" b="1" dirty="0" smtClean="0">
                <a:solidFill>
                  <a:srgbClr val="FF0000"/>
                </a:solidFill>
                <a:latin typeface="Consolas" panose="020B0609020204030204" pitchFamily="49" charset="0"/>
                <a:ea typeface="Calibri"/>
                <a:cs typeface="Consolas" panose="020B0609020204030204" pitchFamily="49" charset="0"/>
              </a:rPr>
              <a:t>LSW(A) </a:t>
            </a:r>
            <a:r>
              <a:rPr lang="en-US" sz="1200" b="1" dirty="0">
                <a:solidFill>
                  <a:srgbClr val="FF0000"/>
                </a:solidFill>
                <a:latin typeface="Consolas" panose="020B0609020204030204" pitchFamily="49" charset="0"/>
                <a:ea typeface="Calibri"/>
                <a:cs typeface="Consolas" panose="020B0609020204030204" pitchFamily="49" charset="0"/>
              </a:rPr>
              <a:t>: 0</a:t>
            </a:r>
            <a:endParaRPr lang="en-US" sz="1200" b="1" dirty="0">
              <a:solidFill>
                <a:srgbClr val="FF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SUB</a:t>
            </a:r>
            <a:r>
              <a:rPr lang="en-US" sz="1200" b="1" dirty="0">
                <a:solidFill>
                  <a:srgbClr val="FF0000"/>
                </a:solidFill>
                <a:latin typeface="Consolas" panose="020B0609020204030204" pitchFamily="49" charset="0"/>
                <a:ea typeface="Calibri"/>
                <a:cs typeface="Consolas" panose="020B0609020204030204" pitchFamily="49" charset="0"/>
              </a:rPr>
              <a:t>	</a:t>
            </a:r>
            <a:r>
              <a:rPr lang="en-US" sz="1200" b="1" dirty="0" smtClean="0">
                <a:solidFill>
                  <a:srgbClr val="FF0000"/>
                </a:solidFill>
                <a:latin typeface="Consolas" panose="020B0609020204030204" pitchFamily="49" charset="0"/>
                <a:ea typeface="Calibri"/>
                <a:cs typeface="Consolas" panose="020B0609020204030204" pitchFamily="49" charset="0"/>
              </a:rPr>
              <a:t>R1,R12,R3</a:t>
            </a:r>
            <a:r>
              <a:rPr lang="en-US" sz="1200" b="1" dirty="0">
                <a:solidFill>
                  <a:srgbClr val="FF0000"/>
                </a:solidFill>
                <a:latin typeface="Consolas" panose="020B0609020204030204" pitchFamily="49" charset="0"/>
                <a:ea typeface="Calibri"/>
                <a:cs typeface="Consolas" panose="020B0609020204030204" pitchFamily="49" charset="0"/>
              </a:rPr>
              <a:t>	// </a:t>
            </a:r>
            <a:r>
              <a:rPr lang="en-US" sz="1200" b="1" dirty="0" smtClean="0">
                <a:solidFill>
                  <a:srgbClr val="FF0000"/>
                </a:solidFill>
                <a:latin typeface="Consolas" panose="020B0609020204030204" pitchFamily="49" charset="0"/>
                <a:ea typeface="Calibri"/>
                <a:cs typeface="Consolas" panose="020B0609020204030204" pitchFamily="49" charset="0"/>
              </a:rPr>
              <a:t>R1 </a:t>
            </a:r>
            <a:r>
              <a:rPr lang="en-US" sz="1200" b="1" dirty="0">
                <a:solidFill>
                  <a:srgbClr val="FF0000"/>
                </a:solidFill>
                <a:latin typeface="Consolas" panose="020B0609020204030204" pitchFamily="49" charset="0"/>
                <a:ea typeface="Calibri"/>
                <a:cs typeface="Consolas" panose="020B0609020204030204" pitchFamily="49" charset="0"/>
              </a:rPr>
              <a:t>= (B &lt; 0) ? (</a:t>
            </a:r>
            <a:r>
              <a:rPr lang="en-US" sz="1200" b="1" dirty="0" smtClean="0">
                <a:solidFill>
                  <a:srgbClr val="FF0000"/>
                </a:solidFill>
                <a:latin typeface="Consolas" panose="020B0609020204030204" pitchFamily="49" charset="0"/>
                <a:ea typeface="Calibri"/>
                <a:cs typeface="Consolas" panose="020B0609020204030204" pitchFamily="49" charset="0"/>
              </a:rPr>
              <a:t>R12 </a:t>
            </a:r>
            <a:r>
              <a:rPr lang="en-US" sz="1200" b="1" dirty="0">
                <a:solidFill>
                  <a:srgbClr val="FF0000"/>
                </a:solidFill>
                <a:latin typeface="Consolas" panose="020B0609020204030204" pitchFamily="49" charset="0"/>
                <a:ea typeface="Calibri"/>
                <a:cs typeface="Consolas" panose="020B0609020204030204" pitchFamily="49" charset="0"/>
              </a:rPr>
              <a:t>– LSW(A)) : </a:t>
            </a:r>
            <a:r>
              <a:rPr lang="en-US" sz="1200" b="1" dirty="0" smtClean="0">
                <a:solidFill>
                  <a:srgbClr val="FF0000"/>
                </a:solidFill>
                <a:latin typeface="Consolas" panose="020B0609020204030204" pitchFamily="49" charset="0"/>
                <a:ea typeface="Calibri"/>
                <a:cs typeface="Consolas" panose="020B0609020204030204" pitchFamily="49" charset="0"/>
              </a:rPr>
              <a:t>R12</a:t>
            </a:r>
            <a:endParaRPr lang="en-US" sz="1200" b="1" dirty="0">
              <a:solidFill>
                <a:srgbClr val="FF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a:solidFill>
                  <a:srgbClr val="FF0000"/>
                </a:solidFill>
                <a:latin typeface="Consolas" panose="020B0609020204030204" pitchFamily="49" charset="0"/>
                <a:ea typeface="Calibri"/>
                <a:cs typeface="Consolas" panose="020B0609020204030204" pitchFamily="49" charset="0"/>
              </a:rPr>
              <a:t> 	MOV	R0,R4	// Copy </a:t>
            </a:r>
            <a:r>
              <a:rPr lang="en-US" sz="1200" b="1" dirty="0" smtClean="0">
                <a:solidFill>
                  <a:srgbClr val="FF0000"/>
                </a:solidFill>
                <a:latin typeface="Consolas" panose="020B0609020204030204" pitchFamily="49" charset="0"/>
                <a:ea typeface="Calibri"/>
                <a:cs typeface="Consolas" panose="020B0609020204030204" pitchFamily="49" charset="0"/>
              </a:rPr>
              <a:t>LSW(result) </a:t>
            </a:r>
            <a:r>
              <a:rPr lang="en-US" sz="1200" b="1" dirty="0">
                <a:solidFill>
                  <a:srgbClr val="FF0000"/>
                </a:solidFill>
                <a:latin typeface="Consolas" panose="020B0609020204030204" pitchFamily="49" charset="0"/>
                <a:ea typeface="Calibri"/>
                <a:cs typeface="Consolas" panose="020B0609020204030204" pitchFamily="49" charset="0"/>
              </a:rPr>
              <a:t>to </a:t>
            </a:r>
            <a:r>
              <a:rPr lang="en-US" sz="1200" b="1" dirty="0" smtClean="0">
                <a:solidFill>
                  <a:srgbClr val="FF0000"/>
                </a:solidFill>
                <a:latin typeface="Consolas" panose="020B0609020204030204" pitchFamily="49" charset="0"/>
                <a:ea typeface="Calibri"/>
                <a:cs typeface="Consolas" panose="020B0609020204030204" pitchFamily="49" charset="0"/>
              </a:rPr>
              <a:t>R0</a:t>
            </a:r>
            <a:endParaRPr lang="en-US" sz="1200" b="1" dirty="0">
              <a:solidFill>
                <a:srgbClr val="FF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endParaRPr lang="en-US" sz="1200" b="1" dirty="0" smtClean="0">
              <a:solidFill>
                <a:srgbClr val="000000"/>
              </a:solidFill>
              <a:latin typeface="Consolas" panose="020B0609020204030204" pitchFamily="49" charset="0"/>
              <a:ea typeface="Calibri"/>
              <a:cs typeface="Consolas" panose="020B0609020204030204" pitchFamily="49" charset="0"/>
            </a:endParaRPr>
          </a:p>
          <a:p>
            <a:pPr>
              <a:tabLst>
                <a:tab pos="236538" algn="l"/>
                <a:tab pos="796925" algn="l"/>
                <a:tab pos="2168525" algn="l"/>
              </a:tabLst>
            </a:pPr>
            <a:r>
              <a:rPr lang="en-US" sz="1200" b="1" dirty="0">
                <a:solidFill>
                  <a:srgbClr val="000000"/>
                </a:solidFill>
                <a:latin typeface="Consolas" panose="020B0609020204030204" pitchFamily="49" charset="0"/>
                <a:ea typeface="Calibri"/>
                <a:cs typeface="Consolas" panose="020B0609020204030204" pitchFamily="49" charset="0"/>
              </a:rPr>
              <a:t>	POP	{</a:t>
            </a:r>
            <a:r>
              <a:rPr lang="en-US" sz="1200" b="1" dirty="0" smtClean="0">
                <a:solidFill>
                  <a:srgbClr val="000000"/>
                </a:solidFill>
                <a:latin typeface="Consolas" panose="020B0609020204030204" pitchFamily="49" charset="0"/>
                <a:ea typeface="Calibri"/>
                <a:cs typeface="Consolas" panose="020B0609020204030204" pitchFamily="49" charset="0"/>
              </a:rPr>
              <a:t>R4}</a:t>
            </a:r>
            <a:r>
              <a:rPr lang="en-US" sz="1200" b="1" dirty="0">
                <a:solidFill>
                  <a:srgbClr val="000000"/>
                </a:solidFill>
                <a:latin typeface="Consolas" panose="020B0609020204030204" pitchFamily="49" charset="0"/>
                <a:ea typeface="Calibri"/>
                <a:cs typeface="Consolas" panose="020B0609020204030204" pitchFamily="49" charset="0"/>
              </a:rPr>
              <a:t>	// Restore </a:t>
            </a:r>
            <a:r>
              <a:rPr lang="en-US" sz="1200" b="1" dirty="0" smtClean="0">
                <a:solidFill>
                  <a:srgbClr val="000000"/>
                </a:solidFill>
                <a:latin typeface="Consolas" panose="020B0609020204030204" pitchFamily="49" charset="0"/>
                <a:ea typeface="Calibri"/>
                <a:cs typeface="Consolas" panose="020B0609020204030204" pitchFamily="49" charset="0"/>
              </a:rPr>
              <a:t>R4</a:t>
            </a:r>
            <a:endParaRPr lang="en-US" sz="1200" b="1" dirty="0">
              <a:solidFill>
                <a:srgbClr val="000000"/>
              </a:solidFill>
              <a:latin typeface="Consolas" panose="020B0609020204030204" pitchFamily="49" charset="0"/>
              <a:ea typeface="Arial"/>
              <a:cs typeface="Consolas" panose="020B0609020204030204" pitchFamily="49" charset="0"/>
            </a:endParaRPr>
          </a:p>
          <a:p>
            <a:pPr>
              <a:tabLst>
                <a:tab pos="236538" algn="l"/>
                <a:tab pos="796925" algn="l"/>
                <a:tab pos="2168525" algn="l"/>
              </a:tabLst>
            </a:pPr>
            <a:r>
              <a:rPr lang="en-US" sz="1200" b="1" dirty="0" smtClean="0">
                <a:solidFill>
                  <a:srgbClr val="000000"/>
                </a:solidFill>
                <a:latin typeface="Consolas" panose="020B0609020204030204" pitchFamily="49" charset="0"/>
                <a:ea typeface="Calibri"/>
                <a:cs typeface="Consolas" panose="020B0609020204030204" pitchFamily="49" charset="0"/>
              </a:rPr>
              <a:t>	BX	LR	// Return to calling program.</a:t>
            </a:r>
            <a:endParaRPr lang="en-US" sz="1200" b="1" dirty="0">
              <a:solidFill>
                <a:srgbClr val="000000"/>
              </a:solidFill>
              <a:latin typeface="Consolas" panose="020B0609020204030204" pitchFamily="49" charset="0"/>
              <a:ea typeface="Arial"/>
              <a:cs typeface="Consolas" panose="020B0609020204030204" pitchFamily="49" charset="0"/>
            </a:endParaRPr>
          </a:p>
        </p:txBody>
      </p:sp>
      <p:grpSp>
        <p:nvGrpSpPr>
          <p:cNvPr id="5" name="Group 4"/>
          <p:cNvGrpSpPr/>
          <p:nvPr/>
        </p:nvGrpSpPr>
        <p:grpSpPr>
          <a:xfrm>
            <a:off x="5865009" y="2483310"/>
            <a:ext cx="1739701" cy="294993"/>
            <a:chOff x="5865009" y="2483310"/>
            <a:chExt cx="1739701" cy="294993"/>
          </a:xfrm>
        </p:grpSpPr>
        <p:sp>
          <p:nvSpPr>
            <p:cNvPr id="64" name="Rectangle 63"/>
            <p:cNvSpPr/>
            <p:nvPr/>
          </p:nvSpPr>
          <p:spPr>
            <a:xfrm>
              <a:off x="5865009" y="2483310"/>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MUL</a:t>
              </a:r>
              <a:endParaRPr lang="en-US" dirty="0">
                <a:solidFill>
                  <a:schemeClr val="tx1"/>
                </a:solidFill>
              </a:endParaRPr>
            </a:p>
          </p:txBody>
        </p:sp>
        <p:sp>
          <p:nvSpPr>
            <p:cNvPr id="46" name="Rectangle 45"/>
            <p:cNvSpPr/>
            <p:nvPr/>
          </p:nvSpPr>
          <p:spPr>
            <a:xfrm>
              <a:off x="6897993" y="2488028"/>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HI</a:t>
              </a:r>
              <a:r>
                <a:rPr lang="en-US" dirty="0" smtClean="0">
                  <a:solidFill>
                    <a:schemeClr val="tx1"/>
                  </a:solidFill>
                </a:rPr>
                <a:t>B</a:t>
              </a:r>
              <a:r>
                <a:rPr lang="en-US" baseline="-25000" dirty="0" smtClean="0">
                  <a:solidFill>
                    <a:schemeClr val="tx1"/>
                  </a:solidFill>
                </a:rPr>
                <a:t>HI</a:t>
              </a:r>
              <a:endParaRPr lang="en-US" dirty="0">
                <a:solidFill>
                  <a:schemeClr val="tx1"/>
                </a:solidFill>
              </a:endParaRPr>
            </a:p>
          </p:txBody>
        </p:sp>
      </p:grpSp>
      <p:grpSp>
        <p:nvGrpSpPr>
          <p:cNvPr id="6" name="Group 5"/>
          <p:cNvGrpSpPr/>
          <p:nvPr/>
        </p:nvGrpSpPr>
        <p:grpSpPr>
          <a:xfrm>
            <a:off x="5870040" y="2996009"/>
            <a:ext cx="2441387" cy="290275"/>
            <a:chOff x="5870040" y="2996009"/>
            <a:chExt cx="2441387" cy="290275"/>
          </a:xfrm>
        </p:grpSpPr>
        <p:sp>
          <p:nvSpPr>
            <p:cNvPr id="65" name="Rectangle 64"/>
            <p:cNvSpPr/>
            <p:nvPr/>
          </p:nvSpPr>
          <p:spPr>
            <a:xfrm>
              <a:off x="5870040" y="2996009"/>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UMLAL</a:t>
              </a:r>
              <a:endParaRPr lang="en-US" dirty="0">
                <a:solidFill>
                  <a:schemeClr val="tx1"/>
                </a:solidFill>
              </a:endParaRPr>
            </a:p>
          </p:txBody>
        </p:sp>
        <p:sp>
          <p:nvSpPr>
            <p:cNvPr id="48" name="Rectangle 47"/>
            <p:cNvSpPr/>
            <p:nvPr/>
          </p:nvSpPr>
          <p:spPr>
            <a:xfrm>
              <a:off x="6897993" y="2996009"/>
              <a:ext cx="1413434"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a:t>
              </a:r>
              <a:r>
                <a:rPr lang="en-US" baseline="-25000" dirty="0" smtClean="0">
                  <a:solidFill>
                    <a:schemeClr val="tx1"/>
                  </a:solidFill>
                </a:rPr>
                <a:t>LO</a:t>
              </a:r>
              <a:r>
                <a:rPr lang="en-US" dirty="0" smtClean="0">
                  <a:solidFill>
                    <a:schemeClr val="tx1"/>
                  </a:solidFill>
                </a:rPr>
                <a:t>B</a:t>
              </a:r>
              <a:r>
                <a:rPr lang="en-US" baseline="-25000" dirty="0" smtClean="0">
                  <a:solidFill>
                    <a:schemeClr val="tx1"/>
                  </a:solidFill>
                </a:rPr>
                <a:t>HI</a:t>
              </a:r>
              <a:r>
                <a:rPr lang="en-US" dirty="0" smtClean="0">
                  <a:solidFill>
                    <a:schemeClr val="tx1"/>
                  </a:solidFill>
                </a:rPr>
                <a:t> </a:t>
              </a:r>
              <a:endParaRPr lang="en-US" dirty="0">
                <a:solidFill>
                  <a:schemeClr val="tx1"/>
                </a:solidFill>
              </a:endParaRPr>
            </a:p>
          </p:txBody>
        </p:sp>
      </p:grpSp>
      <p:grpSp>
        <p:nvGrpSpPr>
          <p:cNvPr id="7" name="Group 6"/>
          <p:cNvGrpSpPr/>
          <p:nvPr/>
        </p:nvGrpSpPr>
        <p:grpSpPr>
          <a:xfrm>
            <a:off x="5865009" y="3503990"/>
            <a:ext cx="2446418" cy="290275"/>
            <a:chOff x="5865009" y="3503990"/>
            <a:chExt cx="2446418" cy="290275"/>
          </a:xfrm>
        </p:grpSpPr>
        <p:sp>
          <p:nvSpPr>
            <p:cNvPr id="66" name="Rectangle 65"/>
            <p:cNvSpPr/>
            <p:nvPr/>
          </p:nvSpPr>
          <p:spPr>
            <a:xfrm>
              <a:off x="5865009" y="3503990"/>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UMLAL</a:t>
              </a:r>
              <a:endParaRPr lang="en-US" dirty="0">
                <a:solidFill>
                  <a:schemeClr val="tx1"/>
                </a:solidFill>
              </a:endParaRPr>
            </a:p>
          </p:txBody>
        </p:sp>
        <p:sp>
          <p:nvSpPr>
            <p:cNvPr id="49" name="Rectangle 48"/>
            <p:cNvSpPr/>
            <p:nvPr/>
          </p:nvSpPr>
          <p:spPr>
            <a:xfrm>
              <a:off x="6897993" y="3503990"/>
              <a:ext cx="1413434"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 A</a:t>
              </a:r>
              <a:r>
                <a:rPr lang="en-US" baseline="-25000" dirty="0" smtClean="0">
                  <a:solidFill>
                    <a:schemeClr val="tx1"/>
                  </a:solidFill>
                </a:rPr>
                <a:t>HI</a:t>
              </a:r>
              <a:r>
                <a:rPr lang="en-US" dirty="0" smtClean="0">
                  <a:solidFill>
                    <a:schemeClr val="tx1"/>
                  </a:solidFill>
                </a:rPr>
                <a:t>B</a:t>
              </a:r>
              <a:r>
                <a:rPr lang="en-US" baseline="-25000" dirty="0" smtClean="0">
                  <a:solidFill>
                    <a:schemeClr val="tx1"/>
                  </a:solidFill>
                </a:rPr>
                <a:t>LO</a:t>
              </a:r>
              <a:r>
                <a:rPr lang="en-US" dirty="0" smtClean="0">
                  <a:solidFill>
                    <a:schemeClr val="tx1"/>
                  </a:solidFill>
                </a:rPr>
                <a:t> </a:t>
              </a:r>
              <a:endParaRPr lang="en-US" dirty="0">
                <a:solidFill>
                  <a:schemeClr val="tx1"/>
                </a:solidFill>
              </a:endParaRPr>
            </a:p>
          </p:txBody>
        </p:sp>
      </p:grpSp>
      <p:grpSp>
        <p:nvGrpSpPr>
          <p:cNvPr id="50" name="Group 49"/>
          <p:cNvGrpSpPr/>
          <p:nvPr/>
        </p:nvGrpSpPr>
        <p:grpSpPr>
          <a:xfrm>
            <a:off x="6173395" y="3939400"/>
            <a:ext cx="2844749" cy="290275"/>
            <a:chOff x="1350393" y="3352798"/>
            <a:chExt cx="3374007" cy="304800"/>
          </a:xfrm>
        </p:grpSpPr>
        <p:cxnSp>
          <p:nvCxnSpPr>
            <p:cNvPr id="58" name="Straight Arrow Connector 57"/>
            <p:cNvCxnSpPr/>
            <p:nvPr/>
          </p:nvCxnSpPr>
          <p:spPr>
            <a:xfrm>
              <a:off x="1350393" y="3505200"/>
              <a:ext cx="337400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Rectangle 58"/>
            <p:cNvSpPr/>
            <p:nvPr/>
          </p:nvSpPr>
          <p:spPr>
            <a:xfrm>
              <a:off x="2623469" y="3352798"/>
              <a:ext cx="827854" cy="30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U</a:t>
              </a:r>
              <a:r>
                <a:rPr lang="en-US" dirty="0" smtClean="0">
                  <a:solidFill>
                    <a:schemeClr val="tx1"/>
                  </a:solidFill>
                </a:rPr>
                <a:t>B</a:t>
              </a:r>
              <a:r>
                <a:rPr lang="en-US" baseline="-25000" dirty="0" smtClean="0">
                  <a:solidFill>
                    <a:schemeClr val="tx1"/>
                  </a:solidFill>
                </a:rPr>
                <a:t>U</a:t>
              </a:r>
              <a:endParaRPr lang="en-US" baseline="-25000" dirty="0">
                <a:solidFill>
                  <a:schemeClr val="tx1"/>
                </a:solidFill>
              </a:endParaRPr>
            </a:p>
          </p:txBody>
        </p:sp>
      </p:grpSp>
      <p:grpSp>
        <p:nvGrpSpPr>
          <p:cNvPr id="8" name="Group 7"/>
          <p:cNvGrpSpPr/>
          <p:nvPr/>
        </p:nvGrpSpPr>
        <p:grpSpPr>
          <a:xfrm>
            <a:off x="5872592" y="4374814"/>
            <a:ext cx="1738543" cy="290275"/>
            <a:chOff x="5872592" y="4374814"/>
            <a:chExt cx="1738543" cy="290275"/>
          </a:xfrm>
        </p:grpSpPr>
        <p:sp>
          <p:nvSpPr>
            <p:cNvPr id="68" name="Rectangle 67"/>
            <p:cNvSpPr/>
            <p:nvPr/>
          </p:nvSpPr>
          <p:spPr>
            <a:xfrm>
              <a:off x="5872592" y="4386919"/>
              <a:ext cx="908159" cy="26606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AND/SUB</a:t>
              </a:r>
              <a:endParaRPr lang="en-US" dirty="0">
                <a:solidFill>
                  <a:schemeClr val="tx1"/>
                </a:solidFill>
              </a:endParaRPr>
            </a:p>
          </p:txBody>
        </p:sp>
        <p:sp>
          <p:nvSpPr>
            <p:cNvPr id="51" name="Rectangle 50"/>
            <p:cNvSpPr/>
            <p:nvPr/>
          </p:nvSpPr>
          <p:spPr>
            <a:xfrm>
              <a:off x="6904418" y="4374814"/>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 B</a:t>
              </a:r>
              <a:r>
                <a:rPr lang="en-US" baseline="-25000" dirty="0" smtClean="0">
                  <a:solidFill>
                    <a:schemeClr val="tx1"/>
                  </a:solidFill>
                </a:rPr>
                <a:t>LO</a:t>
              </a:r>
              <a:r>
                <a:rPr lang="en-US" dirty="0" smtClean="0">
                  <a:solidFill>
                    <a:schemeClr val="tx1"/>
                  </a:solidFill>
                </a:rPr>
                <a:t> </a:t>
              </a:r>
              <a:endParaRPr lang="en-US" dirty="0">
                <a:solidFill>
                  <a:schemeClr val="tx1"/>
                </a:solidFill>
              </a:endParaRPr>
            </a:p>
          </p:txBody>
        </p:sp>
      </p:grpSp>
      <p:grpSp>
        <p:nvGrpSpPr>
          <p:cNvPr id="9" name="Group 8"/>
          <p:cNvGrpSpPr/>
          <p:nvPr/>
        </p:nvGrpSpPr>
        <p:grpSpPr>
          <a:xfrm>
            <a:off x="5872592" y="4882795"/>
            <a:ext cx="1725693" cy="290275"/>
            <a:chOff x="5872592" y="4882795"/>
            <a:chExt cx="1725693" cy="290275"/>
          </a:xfrm>
        </p:grpSpPr>
        <p:sp>
          <p:nvSpPr>
            <p:cNvPr id="67" name="Rectangle 66"/>
            <p:cNvSpPr/>
            <p:nvPr/>
          </p:nvSpPr>
          <p:spPr>
            <a:xfrm>
              <a:off x="5872592" y="4894900"/>
              <a:ext cx="899458" cy="26972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AND/SUB</a:t>
              </a:r>
              <a:endParaRPr lang="en-US" dirty="0">
                <a:solidFill>
                  <a:schemeClr val="tx1"/>
                </a:solidFill>
              </a:endParaRPr>
            </a:p>
          </p:txBody>
        </p:sp>
        <p:sp>
          <p:nvSpPr>
            <p:cNvPr id="52" name="Rectangle 51"/>
            <p:cNvSpPr/>
            <p:nvPr/>
          </p:nvSpPr>
          <p:spPr>
            <a:xfrm>
              <a:off x="6891568" y="4882795"/>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 </a:t>
              </a:r>
              <a:r>
                <a:rPr lang="en-US" dirty="0" smtClean="0">
                  <a:solidFill>
                    <a:schemeClr val="tx1"/>
                  </a:solidFill>
                </a:rPr>
                <a:t>A</a:t>
              </a:r>
              <a:r>
                <a:rPr lang="en-US" baseline="-25000" dirty="0" smtClean="0">
                  <a:solidFill>
                    <a:schemeClr val="tx1"/>
                  </a:solidFill>
                </a:rPr>
                <a:t>LO</a:t>
              </a:r>
              <a:r>
                <a:rPr lang="en-US" dirty="0" smtClean="0">
                  <a:solidFill>
                    <a:schemeClr val="tx1"/>
                  </a:solidFill>
                </a:rPr>
                <a:t> </a:t>
              </a:r>
              <a:endParaRPr lang="en-US" dirty="0">
                <a:solidFill>
                  <a:schemeClr val="tx1"/>
                </a:solidFill>
              </a:endParaRPr>
            </a:p>
          </p:txBody>
        </p:sp>
      </p:grpSp>
      <p:grpSp>
        <p:nvGrpSpPr>
          <p:cNvPr id="10" name="Group 9"/>
          <p:cNvGrpSpPr/>
          <p:nvPr/>
        </p:nvGrpSpPr>
        <p:grpSpPr>
          <a:xfrm>
            <a:off x="6891568" y="1719148"/>
            <a:ext cx="1419859" cy="4034472"/>
            <a:chOff x="6891568" y="1719148"/>
            <a:chExt cx="1419859" cy="4034472"/>
          </a:xfrm>
        </p:grpSpPr>
        <p:cxnSp>
          <p:nvCxnSpPr>
            <p:cNvPr id="60" name="Straight Connector 59"/>
            <p:cNvCxnSpPr/>
            <p:nvPr/>
          </p:nvCxnSpPr>
          <p:spPr>
            <a:xfrm>
              <a:off x="6897993" y="1882047"/>
              <a:ext cx="0" cy="38557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7604710" y="1897849"/>
              <a:ext cx="0" cy="38557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8311427" y="1897849"/>
              <a:ext cx="0" cy="385577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6891568" y="1719148"/>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R12</a:t>
              </a:r>
              <a:endParaRPr lang="en-US" dirty="0">
                <a:solidFill>
                  <a:schemeClr val="tx1"/>
                </a:solidFill>
              </a:endParaRPr>
            </a:p>
          </p:txBody>
        </p:sp>
        <p:sp>
          <p:nvSpPr>
            <p:cNvPr id="57" name="Rectangle 56"/>
            <p:cNvSpPr/>
            <p:nvPr/>
          </p:nvSpPr>
          <p:spPr>
            <a:xfrm>
              <a:off x="7598285" y="1723781"/>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R4</a:t>
              </a:r>
              <a:endParaRPr lang="en-US" dirty="0">
                <a:solidFill>
                  <a:schemeClr val="tx1"/>
                </a:solidFill>
              </a:endParaRPr>
            </a:p>
          </p:txBody>
        </p:sp>
      </p:grpSp>
      <p:grpSp>
        <p:nvGrpSpPr>
          <p:cNvPr id="4" name="Group 3"/>
          <p:cNvGrpSpPr/>
          <p:nvPr/>
        </p:nvGrpSpPr>
        <p:grpSpPr>
          <a:xfrm>
            <a:off x="5852160" y="2010105"/>
            <a:ext cx="3172410" cy="303104"/>
            <a:chOff x="5852160" y="2010105"/>
            <a:chExt cx="3172410" cy="303104"/>
          </a:xfrm>
        </p:grpSpPr>
        <p:sp>
          <p:nvSpPr>
            <p:cNvPr id="47" name="Rectangle 46"/>
            <p:cNvSpPr/>
            <p:nvPr/>
          </p:nvSpPr>
          <p:spPr>
            <a:xfrm>
              <a:off x="7604710" y="2022934"/>
              <a:ext cx="713143"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63" name="Rectangle 62"/>
            <p:cNvSpPr/>
            <p:nvPr/>
          </p:nvSpPr>
          <p:spPr>
            <a:xfrm>
              <a:off x="5852160" y="2022934"/>
              <a:ext cx="835211"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UMULL</a:t>
              </a:r>
              <a:endParaRPr lang="en-US" dirty="0">
                <a:solidFill>
                  <a:schemeClr val="tx1"/>
                </a:solidFill>
              </a:endParaRPr>
            </a:p>
          </p:txBody>
        </p:sp>
        <p:sp>
          <p:nvSpPr>
            <p:cNvPr id="54" name="Rectangle 53"/>
            <p:cNvSpPr/>
            <p:nvPr/>
          </p:nvSpPr>
          <p:spPr>
            <a:xfrm>
              <a:off x="8317853" y="2022934"/>
              <a:ext cx="706717" cy="290275"/>
            </a:xfrm>
            <a:prstGeom prst="rect">
              <a:avLst/>
            </a:prstGeom>
            <a:pattFill prst="wdUpDiag">
              <a:fgClr>
                <a:schemeClr val="bg1">
                  <a:lumMod val="75000"/>
                </a:schemeClr>
              </a:fgClr>
              <a:bgClr>
                <a:schemeClr val="bg1"/>
              </a:bgClr>
            </a:patt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endParaRPr>
            </a:p>
          </p:txBody>
        </p:sp>
        <p:sp>
          <p:nvSpPr>
            <p:cNvPr id="55" name="Rectangle 54"/>
            <p:cNvSpPr/>
            <p:nvPr/>
          </p:nvSpPr>
          <p:spPr>
            <a:xfrm>
              <a:off x="7611136" y="2010105"/>
              <a:ext cx="1407009"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A</a:t>
              </a:r>
              <a:r>
                <a:rPr lang="en-US" baseline="-25000" dirty="0" smtClean="0">
                  <a:solidFill>
                    <a:schemeClr val="tx1"/>
                  </a:solidFill>
                </a:rPr>
                <a:t>LO</a:t>
              </a:r>
              <a:r>
                <a:rPr lang="en-US" dirty="0" smtClean="0">
                  <a:solidFill>
                    <a:schemeClr val="tx1"/>
                  </a:solidFill>
                </a:rPr>
                <a:t>B</a:t>
              </a:r>
              <a:r>
                <a:rPr lang="en-US" baseline="-25000" dirty="0" smtClean="0">
                  <a:solidFill>
                    <a:schemeClr val="tx1"/>
                  </a:solidFill>
                </a:rPr>
                <a:t>LO</a:t>
              </a:r>
              <a:endParaRPr lang="en-US" dirty="0">
                <a:solidFill>
                  <a:schemeClr val="tx1"/>
                </a:solidFill>
              </a:endParaRPr>
            </a:p>
          </p:txBody>
        </p:sp>
      </p:grpSp>
      <p:grpSp>
        <p:nvGrpSpPr>
          <p:cNvPr id="11" name="Group 10"/>
          <p:cNvGrpSpPr/>
          <p:nvPr/>
        </p:nvGrpSpPr>
        <p:grpSpPr>
          <a:xfrm>
            <a:off x="6188760" y="5274328"/>
            <a:ext cx="2844750" cy="290275"/>
            <a:chOff x="6188760" y="5274328"/>
            <a:chExt cx="2844750" cy="290275"/>
          </a:xfrm>
        </p:grpSpPr>
        <p:cxnSp>
          <p:nvCxnSpPr>
            <p:cNvPr id="42" name="Straight Arrow Connector 41"/>
            <p:cNvCxnSpPr/>
            <p:nvPr/>
          </p:nvCxnSpPr>
          <p:spPr>
            <a:xfrm>
              <a:off x="6188760" y="5419466"/>
              <a:ext cx="284475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Rectangle 42"/>
            <p:cNvSpPr/>
            <p:nvPr/>
          </p:nvSpPr>
          <p:spPr>
            <a:xfrm>
              <a:off x="7340142" y="5274328"/>
              <a:ext cx="578223" cy="2902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S</a:t>
              </a:r>
              <a:r>
                <a:rPr lang="en-US" dirty="0" smtClean="0">
                  <a:solidFill>
                    <a:schemeClr val="tx1"/>
                  </a:solidFill>
                </a:rPr>
                <a:t>B</a:t>
              </a:r>
              <a:r>
                <a:rPr lang="en-US" baseline="-25000" dirty="0">
                  <a:solidFill>
                    <a:schemeClr val="tx1"/>
                  </a:solidFill>
                </a:rPr>
                <a:t>S</a:t>
              </a:r>
            </a:p>
          </p:txBody>
        </p:sp>
      </p:grpSp>
      <p:sp>
        <p:nvSpPr>
          <p:cNvPr id="36" name="TextBox 35"/>
          <p:cNvSpPr txBox="1"/>
          <p:nvPr/>
        </p:nvSpPr>
        <p:spPr>
          <a:xfrm>
            <a:off x="1155956" y="6239797"/>
            <a:ext cx="3135086" cy="369332"/>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i="1" dirty="0" smtClean="0">
                <a:latin typeface="Times New Roman" panose="02020603050405020304" pitchFamily="18" charset="0"/>
                <a:cs typeface="Times New Roman" panose="02020603050405020304" pitchFamily="18" charset="0"/>
              </a:rPr>
              <a:t>Execution Time: 17 clock cycles</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0830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0">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
                                            <p:txEl>
                                              <p:pRg st="23" end="2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0">
                                            <p:txEl>
                                              <p:pRg st="24" end="2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0">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0" end="10"/>
                                            </p:txEl>
                                          </p:spTgt>
                                        </p:tgtEl>
                                        <p:attrNameLst>
                                          <p:attrName>ppt_c</p:attrName>
                                        </p:attrNameLst>
                                      </p:cBhvr>
                                      <p:to>
                                        <a:schemeClr val="tx1"/>
                                      </p:to>
                                    </p:animClr>
                                  </p:sub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1" end="11"/>
                                            </p:txEl>
                                          </p:spTgt>
                                        </p:tgtEl>
                                        <p:attrNameLst>
                                          <p:attrName>ppt_c</p:attrName>
                                        </p:attrNameLst>
                                      </p:cBhvr>
                                      <p:to>
                                        <a:schemeClr val="tx1"/>
                                      </p:to>
                                    </p:animClr>
                                  </p:subTnLst>
                                </p:cTn>
                              </p:par>
                              <p:par>
                                <p:cTn id="27" presetID="1" presetClass="entr" presetSubtype="0" fill="hold" nodeType="withEffect">
                                  <p:stCondLst>
                                    <p:cond delay="0"/>
                                  </p:stCondLst>
                                  <p:childTnLst>
                                    <p:set>
                                      <p:cBhvr>
                                        <p:cTn id="28" dur="1" fill="hold">
                                          <p:stCondLst>
                                            <p:cond delay="0"/>
                                          </p:stCondLst>
                                        </p:cTn>
                                        <p:tgtEl>
                                          <p:spTgt spid="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0">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2" end="12"/>
                                            </p:txEl>
                                          </p:spTgt>
                                        </p:tgtEl>
                                        <p:attrNameLst>
                                          <p:attrName>ppt_c</p:attrName>
                                        </p:attrNameLst>
                                      </p:cBhvr>
                                      <p:to>
                                        <a:schemeClr val="tx1"/>
                                      </p:to>
                                    </p:animClr>
                                  </p:subTnLst>
                                </p:cTn>
                              </p:par>
                              <p:par>
                                <p:cTn id="33" presetID="1" presetClass="entr" presetSubtype="0" fill="hold"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0">
                                            <p:txEl>
                                              <p:pRg st="13" end="13"/>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3" end="13"/>
                                            </p:txEl>
                                          </p:spTgt>
                                        </p:tgtEl>
                                        <p:attrNameLst>
                                          <p:attrName>ppt_c</p:attrName>
                                        </p:attrNameLst>
                                      </p:cBhvr>
                                      <p:to>
                                        <a:schemeClr val="tx1"/>
                                      </p:to>
                                    </p:animClr>
                                  </p:subTnLst>
                                </p:cTn>
                              </p:par>
                              <p:par>
                                <p:cTn id="39" presetID="1" presetClass="entr" presetSubtype="0" fill="hold" nodeType="withEffect">
                                  <p:stCondLst>
                                    <p:cond delay="0"/>
                                  </p:stCondLst>
                                  <p:childTnLst>
                                    <p:set>
                                      <p:cBhvr>
                                        <p:cTn id="40" dur="1" fill="hold">
                                          <p:stCondLst>
                                            <p:cond delay="0"/>
                                          </p:stCondLst>
                                        </p:cTn>
                                        <p:tgtEl>
                                          <p:spTgt spid="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0">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0">
                                            <p:txEl>
                                              <p:pRg st="17" end="17"/>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7" end="17"/>
                                            </p:txEl>
                                          </p:spTgt>
                                        </p:tgtEl>
                                        <p:attrNameLst>
                                          <p:attrName>ppt_c</p:attrName>
                                        </p:attrNameLst>
                                      </p:cBhvr>
                                      <p:to>
                                        <a:schemeClr val="tx1"/>
                                      </p:to>
                                    </p:animClr>
                                  </p:subTnLst>
                                </p:cTn>
                              </p:par>
                              <p:par>
                                <p:cTn id="51" presetID="1" presetClass="entr" presetSubtype="0" fill="hold" nodeType="withEffect">
                                  <p:stCondLst>
                                    <p:cond delay="0"/>
                                  </p:stCondLst>
                                  <p:childTnLst>
                                    <p:set>
                                      <p:cBhvr>
                                        <p:cTn id="52" dur="1" fill="hold">
                                          <p:stCondLst>
                                            <p:cond delay="0"/>
                                          </p:stCondLst>
                                        </p:cTn>
                                        <p:tgtEl>
                                          <p:spTgt spid="30">
                                            <p:txEl>
                                              <p:pRg st="18" end="18"/>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8" end="18"/>
                                            </p:txEl>
                                          </p:spTgt>
                                        </p:tgtEl>
                                        <p:attrNameLst>
                                          <p:attrName>ppt_c</p:attrName>
                                        </p:attrNameLst>
                                      </p:cBhvr>
                                      <p:to>
                                        <a:schemeClr val="tx1"/>
                                      </p:to>
                                    </p:animClr>
                                  </p:subTnLst>
                                </p:cTn>
                              </p:par>
                              <p:par>
                                <p:cTn id="53" presetID="1" presetClass="entr" presetSubtype="0" fill="hold" nodeType="withEffect">
                                  <p:stCondLst>
                                    <p:cond delay="0"/>
                                  </p:stCondLst>
                                  <p:childTnLst>
                                    <p:set>
                                      <p:cBhvr>
                                        <p:cTn id="54" dur="1" fill="hold">
                                          <p:stCondLst>
                                            <p:cond delay="0"/>
                                          </p:stCondLst>
                                        </p:cTn>
                                        <p:tgtEl>
                                          <p:spTgt spid="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0">
                                            <p:txEl>
                                              <p:pRg st="19" end="19"/>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19" end="19"/>
                                            </p:txEl>
                                          </p:spTgt>
                                        </p:tgtEl>
                                        <p:attrNameLst>
                                          <p:attrName>ppt_c</p:attrName>
                                        </p:attrNameLst>
                                      </p:cBhvr>
                                      <p:to>
                                        <a:schemeClr val="tx1"/>
                                      </p:to>
                                    </p:animClr>
                                  </p:subTnLst>
                                </p:cTn>
                              </p:par>
                              <p:par>
                                <p:cTn id="59" presetID="1" presetClass="entr" presetSubtype="0" fill="hold" nodeType="withEffect">
                                  <p:stCondLst>
                                    <p:cond delay="0"/>
                                  </p:stCondLst>
                                  <p:childTnLst>
                                    <p:set>
                                      <p:cBhvr>
                                        <p:cTn id="60" dur="1" fill="hold">
                                          <p:stCondLst>
                                            <p:cond delay="0"/>
                                          </p:stCondLst>
                                        </p:cTn>
                                        <p:tgtEl>
                                          <p:spTgt spid="30">
                                            <p:txEl>
                                              <p:pRg st="20" end="20"/>
                                            </p:txEl>
                                          </p:spTgt>
                                        </p:tgtEl>
                                        <p:attrNameLst>
                                          <p:attrName>style.visibility</p:attrName>
                                        </p:attrNameLst>
                                      </p:cBhvr>
                                      <p:to>
                                        <p:strVal val="visible"/>
                                      </p:to>
                                    </p:set>
                                  </p:childTnLst>
                                  <p:subTnLst>
                                    <p:animClr clrSpc="rgb" dir="cw">
                                      <p:cBhvr override="childStyle">
                                        <p:cTn dur="1" fill="hold" display="0" masterRel="nextClick" afterEffect="1"/>
                                        <p:tgtEl>
                                          <p:spTgt spid="30">
                                            <p:txEl>
                                              <p:pRg st="20" end="20"/>
                                            </p:txEl>
                                          </p:spTgt>
                                        </p:tgtEl>
                                        <p:attrNameLst>
                                          <p:attrName>ppt_c</p:attrName>
                                        </p:attrNameLst>
                                      </p:cBhvr>
                                      <p:to>
                                        <a:schemeClr val="tx1"/>
                                      </p:to>
                                    </p:animClr>
                                  </p:subTnLst>
                                </p:cTn>
                              </p:par>
                              <p:par>
                                <p:cTn id="61" presetID="1" presetClass="entr" presetSubtype="0" fill="hold" nodeType="withEffect">
                                  <p:stCondLst>
                                    <p:cond delay="0"/>
                                  </p:stCondLst>
                                  <p:childTnLst>
                                    <p:set>
                                      <p:cBhvr>
                                        <p:cTn id="62" dur="1" fill="hold">
                                          <p:stCondLst>
                                            <p:cond delay="0"/>
                                          </p:stCondLst>
                                        </p:cTn>
                                        <p:tgtEl>
                                          <p:spTgt spid="9"/>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0">
                                            <p:txEl>
                                              <p:pRg st="21" end="21"/>
                                            </p:txEl>
                                          </p:spTgt>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Q32.32 × Q32.0 Multiplication</a:t>
            </a:r>
            <a:br>
              <a:rPr lang="en-US" dirty="0" smtClean="0"/>
            </a:br>
            <a:r>
              <a:rPr lang="en-US" dirty="0" smtClean="0"/>
              <a:t>B is an Integer </a:t>
            </a:r>
            <a:r>
              <a:rPr lang="en-US" dirty="0" smtClean="0"/>
              <a:t>(B</a:t>
            </a:r>
            <a:r>
              <a:rPr lang="en-US" baseline="-25000" dirty="0" smtClean="0"/>
              <a:t>LO</a:t>
            </a:r>
            <a:r>
              <a:rPr lang="en-US" dirty="0" smtClean="0"/>
              <a:t> = 0)</a:t>
            </a:r>
            <a:endParaRPr lang="en-US" baseline="-25000" dirty="0"/>
          </a:p>
        </p:txBody>
      </p:sp>
      <p:grpSp>
        <p:nvGrpSpPr>
          <p:cNvPr id="1036" name="Group 1035"/>
          <p:cNvGrpSpPr/>
          <p:nvPr/>
        </p:nvGrpSpPr>
        <p:grpSpPr>
          <a:xfrm>
            <a:off x="713014" y="1302588"/>
            <a:ext cx="7284577" cy="5441112"/>
            <a:chOff x="713014" y="1302588"/>
            <a:chExt cx="7284577" cy="5441112"/>
          </a:xfrm>
        </p:grpSpPr>
        <p:sp>
          <p:nvSpPr>
            <p:cNvPr id="3" name="Rectangle 2"/>
            <p:cNvSpPr/>
            <p:nvPr/>
          </p:nvSpPr>
          <p:spPr>
            <a:xfrm>
              <a:off x="1151975" y="1584085"/>
              <a:ext cx="3399570" cy="268665"/>
            </a:xfrm>
            <a:prstGeom prst="rect">
              <a:avLst/>
            </a:prstGeom>
            <a:solidFill>
              <a:srgbClr val="00B05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HI</a:t>
              </a:r>
              <a:r>
                <a:rPr lang="en-US" dirty="0" smtClean="0"/>
                <a:t>B</a:t>
              </a:r>
              <a:r>
                <a:rPr lang="en-US" baseline="-25000" dirty="0" smtClean="0"/>
                <a:t>HI</a:t>
              </a:r>
              <a:endParaRPr lang="en-US" dirty="0"/>
            </a:p>
          </p:txBody>
        </p:sp>
        <p:grpSp>
          <p:nvGrpSpPr>
            <p:cNvPr id="4" name="Group 3"/>
            <p:cNvGrpSpPr/>
            <p:nvPr/>
          </p:nvGrpSpPr>
          <p:grpSpPr>
            <a:xfrm>
              <a:off x="740620" y="2118265"/>
              <a:ext cx="5513675" cy="325546"/>
              <a:chOff x="2057400" y="2433935"/>
              <a:chExt cx="5181598" cy="461665"/>
            </a:xfrm>
          </p:grpSpPr>
          <p:sp>
            <p:nvSpPr>
              <p:cNvPr id="5" name="Rectangle 4"/>
              <p:cNvSpPr/>
              <p:nvPr/>
            </p:nvSpPr>
            <p:spPr>
              <a:xfrm>
                <a:off x="4038599" y="2474268"/>
                <a:ext cx="3200399" cy="381000"/>
              </a:xfrm>
              <a:prstGeom prst="rect">
                <a:avLst/>
              </a:prstGeom>
              <a:solidFill>
                <a:srgbClr val="FF000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HI</a:t>
                </a:r>
                <a:r>
                  <a:rPr lang="en-US" dirty="0" smtClean="0"/>
                  <a:t>B</a:t>
                </a:r>
                <a:r>
                  <a:rPr lang="en-US" baseline="-25000" dirty="0" smtClean="0"/>
                  <a:t>LO</a:t>
                </a:r>
                <a:endParaRPr lang="en-US" dirty="0"/>
              </a:p>
            </p:txBody>
          </p:sp>
          <p:sp>
            <p:nvSpPr>
              <p:cNvPr id="6" name="TextBox 5"/>
              <p:cNvSpPr txBox="1"/>
              <p:nvPr/>
            </p:nvSpPr>
            <p:spPr>
              <a:xfrm>
                <a:off x="2057400" y="2433935"/>
                <a:ext cx="533400" cy="461665"/>
              </a:xfrm>
              <a:prstGeom prst="rect">
                <a:avLst/>
              </a:prstGeom>
              <a:noFill/>
            </p:spPr>
            <p:txBody>
              <a:bodyPr wrap="square" rtlCol="0">
                <a:spAutoFit/>
              </a:bodyPr>
              <a:lstStyle/>
              <a:p>
                <a:pPr algn="ctr"/>
                <a:r>
                  <a:rPr lang="en-US" sz="2400" dirty="0" smtClean="0"/>
                  <a:t>+</a:t>
                </a:r>
                <a:endParaRPr lang="en-US" sz="2400" dirty="0"/>
              </a:p>
            </p:txBody>
          </p:sp>
        </p:grpSp>
        <p:grpSp>
          <p:nvGrpSpPr>
            <p:cNvPr id="7" name="Group 6"/>
            <p:cNvGrpSpPr/>
            <p:nvPr/>
          </p:nvGrpSpPr>
          <p:grpSpPr>
            <a:xfrm>
              <a:off x="713014" y="2709327"/>
              <a:ext cx="5541282" cy="325546"/>
              <a:chOff x="1968186" y="3424535"/>
              <a:chExt cx="4966014" cy="461665"/>
            </a:xfrm>
          </p:grpSpPr>
          <p:sp>
            <p:nvSpPr>
              <p:cNvPr id="8" name="Rectangle 7"/>
              <p:cNvSpPr/>
              <p:nvPr/>
            </p:nvSpPr>
            <p:spPr>
              <a:xfrm>
                <a:off x="3882234" y="3464868"/>
                <a:ext cx="3051966" cy="381000"/>
              </a:xfrm>
              <a:prstGeom prst="rect">
                <a:avLst/>
              </a:prstGeom>
              <a:solidFill>
                <a:srgbClr val="00B05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LO</a:t>
                </a:r>
                <a:r>
                  <a:rPr lang="en-US" dirty="0" smtClean="0"/>
                  <a:t>B</a:t>
                </a:r>
                <a:r>
                  <a:rPr lang="en-US" baseline="-25000" dirty="0" smtClean="0"/>
                  <a:t>HI</a:t>
                </a:r>
                <a:endParaRPr lang="en-US" dirty="0"/>
              </a:p>
            </p:txBody>
          </p:sp>
          <p:sp>
            <p:nvSpPr>
              <p:cNvPr id="9" name="TextBox 8"/>
              <p:cNvSpPr txBox="1"/>
              <p:nvPr/>
            </p:nvSpPr>
            <p:spPr>
              <a:xfrm>
                <a:off x="1968186" y="3424535"/>
                <a:ext cx="533400" cy="461665"/>
              </a:xfrm>
              <a:prstGeom prst="rect">
                <a:avLst/>
              </a:prstGeom>
              <a:noFill/>
            </p:spPr>
            <p:txBody>
              <a:bodyPr wrap="square" rtlCol="0">
                <a:spAutoFit/>
              </a:bodyPr>
              <a:lstStyle/>
              <a:p>
                <a:pPr algn="ctr"/>
                <a:r>
                  <a:rPr lang="en-US" sz="2400" dirty="0" smtClean="0"/>
                  <a:t>+</a:t>
                </a:r>
                <a:endParaRPr lang="en-US" sz="2400" dirty="0"/>
              </a:p>
            </p:txBody>
          </p:sp>
        </p:grpSp>
        <p:grpSp>
          <p:nvGrpSpPr>
            <p:cNvPr id="10" name="Group 9"/>
            <p:cNvGrpSpPr/>
            <p:nvPr/>
          </p:nvGrpSpPr>
          <p:grpSpPr>
            <a:xfrm>
              <a:off x="740620" y="3246825"/>
              <a:ext cx="7216430" cy="325546"/>
              <a:chOff x="2057400" y="4419600"/>
              <a:chExt cx="6781799" cy="461665"/>
            </a:xfrm>
          </p:grpSpPr>
          <p:sp>
            <p:nvSpPr>
              <p:cNvPr id="11" name="Rectangle 10"/>
              <p:cNvSpPr/>
              <p:nvPr/>
            </p:nvSpPr>
            <p:spPr>
              <a:xfrm>
                <a:off x="5638800" y="4431268"/>
                <a:ext cx="3200399" cy="381000"/>
              </a:xfrm>
              <a:prstGeom prst="rect">
                <a:avLst/>
              </a:prstGeom>
              <a:solidFill>
                <a:srgbClr val="FF000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LO</a:t>
                </a:r>
                <a:r>
                  <a:rPr lang="en-US" dirty="0" smtClean="0"/>
                  <a:t>B</a:t>
                </a:r>
                <a:r>
                  <a:rPr lang="en-US" baseline="-25000" dirty="0" smtClean="0"/>
                  <a:t>LO</a:t>
                </a:r>
                <a:endParaRPr lang="en-US" dirty="0"/>
              </a:p>
            </p:txBody>
          </p:sp>
          <p:sp>
            <p:nvSpPr>
              <p:cNvPr id="12" name="TextBox 11"/>
              <p:cNvSpPr txBox="1"/>
              <p:nvPr/>
            </p:nvSpPr>
            <p:spPr>
              <a:xfrm>
                <a:off x="2057400" y="4419600"/>
                <a:ext cx="533400" cy="461665"/>
              </a:xfrm>
              <a:prstGeom prst="rect">
                <a:avLst/>
              </a:prstGeom>
              <a:noFill/>
            </p:spPr>
            <p:txBody>
              <a:bodyPr wrap="square" rtlCol="0">
                <a:spAutoFit/>
              </a:bodyPr>
              <a:lstStyle/>
              <a:p>
                <a:pPr algn="ctr"/>
                <a:r>
                  <a:rPr lang="en-US" sz="2400" dirty="0" smtClean="0"/>
                  <a:t>+</a:t>
                </a:r>
                <a:endParaRPr lang="en-US" sz="2400" dirty="0"/>
              </a:p>
            </p:txBody>
          </p:sp>
        </p:grpSp>
        <p:sp>
          <p:nvSpPr>
            <p:cNvPr id="13" name="TextBox 12"/>
            <p:cNvSpPr txBox="1"/>
            <p:nvPr/>
          </p:nvSpPr>
          <p:spPr>
            <a:xfrm>
              <a:off x="1175145" y="1302588"/>
              <a:ext cx="405417" cy="217031"/>
            </a:xfrm>
            <a:prstGeom prst="rect">
              <a:avLst/>
            </a:prstGeom>
            <a:noFill/>
          </p:spPr>
          <p:txBody>
            <a:bodyPr wrap="square" lIns="0" rIns="0" rtlCol="0">
              <a:spAutoFit/>
            </a:bodyPr>
            <a:lstStyle/>
            <a:p>
              <a:r>
                <a:rPr lang="en-US" sz="1400" dirty="0" smtClean="0"/>
                <a:t>63</a:t>
              </a:r>
              <a:endParaRPr lang="en-US" sz="1400" dirty="0"/>
            </a:p>
          </p:txBody>
        </p:sp>
        <p:sp>
          <p:nvSpPr>
            <p:cNvPr id="14" name="TextBox 13"/>
            <p:cNvSpPr txBox="1"/>
            <p:nvPr/>
          </p:nvSpPr>
          <p:spPr>
            <a:xfrm>
              <a:off x="2848790" y="1876212"/>
              <a:ext cx="405417" cy="217031"/>
            </a:xfrm>
            <a:prstGeom prst="rect">
              <a:avLst/>
            </a:prstGeom>
            <a:noFill/>
          </p:spPr>
          <p:txBody>
            <a:bodyPr wrap="square" lIns="0" rIns="0" rtlCol="0">
              <a:spAutoFit/>
            </a:bodyPr>
            <a:lstStyle/>
            <a:p>
              <a:r>
                <a:rPr lang="en-US" sz="1400" dirty="0" smtClean="0"/>
                <a:t>63</a:t>
              </a:r>
              <a:endParaRPr lang="en-US" sz="1400" dirty="0"/>
            </a:p>
          </p:txBody>
        </p:sp>
        <p:sp>
          <p:nvSpPr>
            <p:cNvPr id="15" name="TextBox 14"/>
            <p:cNvSpPr txBox="1"/>
            <p:nvPr/>
          </p:nvSpPr>
          <p:spPr>
            <a:xfrm>
              <a:off x="2848790" y="2497544"/>
              <a:ext cx="405417" cy="217031"/>
            </a:xfrm>
            <a:prstGeom prst="rect">
              <a:avLst/>
            </a:prstGeom>
            <a:noFill/>
          </p:spPr>
          <p:txBody>
            <a:bodyPr wrap="square" lIns="0" rIns="0" rtlCol="0">
              <a:spAutoFit/>
            </a:bodyPr>
            <a:lstStyle/>
            <a:p>
              <a:r>
                <a:rPr lang="en-US" sz="1400" dirty="0" smtClean="0"/>
                <a:t>63</a:t>
              </a:r>
              <a:endParaRPr lang="en-US" sz="1400" dirty="0"/>
            </a:p>
          </p:txBody>
        </p:sp>
        <p:sp>
          <p:nvSpPr>
            <p:cNvPr id="16" name="TextBox 15"/>
            <p:cNvSpPr txBox="1"/>
            <p:nvPr/>
          </p:nvSpPr>
          <p:spPr>
            <a:xfrm>
              <a:off x="4551541" y="3006957"/>
              <a:ext cx="405417" cy="217031"/>
            </a:xfrm>
            <a:prstGeom prst="rect">
              <a:avLst/>
            </a:prstGeom>
            <a:noFill/>
          </p:spPr>
          <p:txBody>
            <a:bodyPr wrap="square" lIns="0" rIns="0" rtlCol="0">
              <a:spAutoFit/>
            </a:bodyPr>
            <a:lstStyle/>
            <a:p>
              <a:r>
                <a:rPr lang="en-US" sz="1400" dirty="0" smtClean="0"/>
                <a:t>63</a:t>
              </a:r>
              <a:endParaRPr lang="en-US" sz="1400" dirty="0"/>
            </a:p>
          </p:txBody>
        </p:sp>
        <p:sp>
          <p:nvSpPr>
            <p:cNvPr id="17" name="TextBox 16"/>
            <p:cNvSpPr txBox="1"/>
            <p:nvPr/>
          </p:nvSpPr>
          <p:spPr>
            <a:xfrm>
              <a:off x="4175214" y="1322399"/>
              <a:ext cx="405417" cy="217031"/>
            </a:xfrm>
            <a:prstGeom prst="rect">
              <a:avLst/>
            </a:prstGeom>
            <a:noFill/>
          </p:spPr>
          <p:txBody>
            <a:bodyPr wrap="square" lIns="0" rIns="0" rtlCol="0">
              <a:spAutoFit/>
            </a:bodyPr>
            <a:lstStyle/>
            <a:p>
              <a:pPr algn="r"/>
              <a:r>
                <a:rPr lang="en-US" sz="1400" dirty="0" smtClean="0"/>
                <a:t>0</a:t>
              </a:r>
              <a:endParaRPr lang="en-US" sz="1400" dirty="0"/>
            </a:p>
          </p:txBody>
        </p:sp>
        <p:sp>
          <p:nvSpPr>
            <p:cNvPr id="18" name="TextBox 17"/>
            <p:cNvSpPr txBox="1"/>
            <p:nvPr/>
          </p:nvSpPr>
          <p:spPr>
            <a:xfrm>
              <a:off x="5848880" y="1892462"/>
              <a:ext cx="405417" cy="217031"/>
            </a:xfrm>
            <a:prstGeom prst="rect">
              <a:avLst/>
            </a:prstGeom>
            <a:noFill/>
          </p:spPr>
          <p:txBody>
            <a:bodyPr wrap="square" lIns="0" rIns="0" rtlCol="0">
              <a:spAutoFit/>
            </a:bodyPr>
            <a:lstStyle/>
            <a:p>
              <a:pPr algn="r"/>
              <a:r>
                <a:rPr lang="en-US" sz="1400" dirty="0" smtClean="0"/>
                <a:t>0</a:t>
              </a:r>
              <a:endParaRPr lang="en-US" sz="1400" dirty="0"/>
            </a:p>
          </p:txBody>
        </p:sp>
        <p:sp>
          <p:nvSpPr>
            <p:cNvPr id="19" name="TextBox 18"/>
            <p:cNvSpPr txBox="1"/>
            <p:nvPr/>
          </p:nvSpPr>
          <p:spPr>
            <a:xfrm>
              <a:off x="5848880" y="2494396"/>
              <a:ext cx="405417" cy="217031"/>
            </a:xfrm>
            <a:prstGeom prst="rect">
              <a:avLst/>
            </a:prstGeom>
            <a:noFill/>
          </p:spPr>
          <p:txBody>
            <a:bodyPr wrap="square" lIns="0" rIns="0" rtlCol="0">
              <a:spAutoFit/>
            </a:bodyPr>
            <a:lstStyle/>
            <a:p>
              <a:pPr algn="r"/>
              <a:r>
                <a:rPr lang="en-US" sz="1400" dirty="0" smtClean="0"/>
                <a:t>0</a:t>
              </a:r>
              <a:endParaRPr lang="en-US" sz="1400" dirty="0"/>
            </a:p>
          </p:txBody>
        </p:sp>
        <p:sp>
          <p:nvSpPr>
            <p:cNvPr id="20" name="TextBox 19"/>
            <p:cNvSpPr txBox="1"/>
            <p:nvPr/>
          </p:nvSpPr>
          <p:spPr>
            <a:xfrm>
              <a:off x="7540338" y="3022489"/>
              <a:ext cx="405417" cy="217031"/>
            </a:xfrm>
            <a:prstGeom prst="rect">
              <a:avLst/>
            </a:prstGeom>
            <a:noFill/>
          </p:spPr>
          <p:txBody>
            <a:bodyPr wrap="square" lIns="0" rIns="0" rtlCol="0">
              <a:spAutoFit/>
            </a:bodyPr>
            <a:lstStyle/>
            <a:p>
              <a:pPr algn="r"/>
              <a:r>
                <a:rPr lang="en-US" sz="1400" dirty="0" smtClean="0"/>
                <a:t>0</a:t>
              </a:r>
              <a:endParaRPr lang="en-US" sz="1400" dirty="0"/>
            </a:p>
          </p:txBody>
        </p:sp>
        <p:grpSp>
          <p:nvGrpSpPr>
            <p:cNvPr id="21" name="Group 20"/>
            <p:cNvGrpSpPr/>
            <p:nvPr/>
          </p:nvGrpSpPr>
          <p:grpSpPr>
            <a:xfrm>
              <a:off x="1151975" y="3688745"/>
              <a:ext cx="6805073" cy="530351"/>
              <a:chOff x="2133598" y="5115296"/>
              <a:chExt cx="6705601" cy="752104"/>
            </a:xfrm>
          </p:grpSpPr>
          <p:sp>
            <p:nvSpPr>
              <p:cNvPr id="22" name="Rectangle 21"/>
              <p:cNvSpPr/>
              <p:nvPr/>
            </p:nvSpPr>
            <p:spPr>
              <a:xfrm>
                <a:off x="2133598" y="5486400"/>
                <a:ext cx="6705601"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U</a:t>
                </a:r>
                <a:r>
                  <a:rPr lang="en-US" dirty="0" smtClean="0"/>
                  <a:t>B</a:t>
                </a:r>
                <a:r>
                  <a:rPr lang="en-US" baseline="-25000" dirty="0" smtClean="0"/>
                  <a:t>U</a:t>
                </a:r>
                <a:endParaRPr lang="en-US" dirty="0"/>
              </a:p>
            </p:txBody>
          </p:sp>
          <p:sp>
            <p:nvSpPr>
              <p:cNvPr id="23" name="TextBox 22"/>
              <p:cNvSpPr txBox="1"/>
              <p:nvPr/>
            </p:nvSpPr>
            <p:spPr>
              <a:xfrm>
                <a:off x="8458199" y="5115819"/>
                <a:ext cx="381000" cy="307777"/>
              </a:xfrm>
              <a:prstGeom prst="rect">
                <a:avLst/>
              </a:prstGeom>
              <a:noFill/>
            </p:spPr>
            <p:txBody>
              <a:bodyPr wrap="square" lIns="0" rIns="0" rtlCol="0">
                <a:spAutoFit/>
              </a:bodyPr>
              <a:lstStyle/>
              <a:p>
                <a:pPr algn="r"/>
                <a:r>
                  <a:rPr lang="en-US" sz="1400" dirty="0" smtClean="0"/>
                  <a:t>0</a:t>
                </a:r>
                <a:endParaRPr lang="en-US" sz="1400" dirty="0"/>
              </a:p>
            </p:txBody>
          </p:sp>
          <p:sp>
            <p:nvSpPr>
              <p:cNvPr id="24" name="TextBox 23"/>
              <p:cNvSpPr txBox="1"/>
              <p:nvPr/>
            </p:nvSpPr>
            <p:spPr>
              <a:xfrm>
                <a:off x="2147909" y="5115296"/>
                <a:ext cx="381000" cy="307777"/>
              </a:xfrm>
              <a:prstGeom prst="rect">
                <a:avLst/>
              </a:prstGeom>
              <a:noFill/>
            </p:spPr>
            <p:txBody>
              <a:bodyPr wrap="square" lIns="0" rIns="0" rtlCol="0">
                <a:spAutoFit/>
              </a:bodyPr>
              <a:lstStyle/>
              <a:p>
                <a:r>
                  <a:rPr lang="en-US" sz="1400" dirty="0" smtClean="0"/>
                  <a:t>127</a:t>
                </a:r>
                <a:endParaRPr lang="en-US" sz="1400" dirty="0"/>
              </a:p>
            </p:txBody>
          </p:sp>
        </p:grpSp>
        <p:sp>
          <p:nvSpPr>
            <p:cNvPr id="25" name="Down Arrow 24"/>
            <p:cNvSpPr/>
            <p:nvPr/>
          </p:nvSpPr>
          <p:spPr>
            <a:xfrm>
              <a:off x="4429918" y="3625936"/>
              <a:ext cx="283792" cy="214932"/>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x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56961" y="1937834"/>
              <a:ext cx="1054932" cy="657967"/>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x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698561" y="3046469"/>
              <a:ext cx="1054932" cy="657967"/>
            </a:xfrm>
            <a:prstGeom prst="rect">
              <a:avLst/>
            </a:prstGeom>
            <a:noFill/>
            <a:extLst>
              <a:ext uri="{909E8E84-426E-40DD-AFC4-6F175D3DCCD1}">
                <a14:hiddenFill xmlns:a14="http://schemas.microsoft.com/office/drawing/2010/main">
                  <a:solidFill>
                    <a:srgbClr val="FFFFFF"/>
                  </a:solidFill>
                </a14:hiddenFill>
              </a:ext>
            </a:extLst>
          </p:spPr>
        </p:pic>
        <p:sp>
          <p:nvSpPr>
            <p:cNvPr id="39" name="Down Arrow 38"/>
            <p:cNvSpPr/>
            <p:nvPr/>
          </p:nvSpPr>
          <p:spPr>
            <a:xfrm>
              <a:off x="4470458" y="5655748"/>
              <a:ext cx="283792" cy="196747"/>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p:cNvSpPr/>
            <p:nvPr/>
          </p:nvSpPr>
          <p:spPr>
            <a:xfrm>
              <a:off x="1198449" y="4575562"/>
              <a:ext cx="3399571" cy="245934"/>
            </a:xfrm>
            <a:prstGeom prst="rect">
              <a:avLst/>
            </a:prstGeom>
            <a:solidFill>
              <a:srgbClr val="FF000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63</a:t>
              </a:r>
              <a:r>
                <a:rPr lang="en-US" dirty="0" smtClean="0"/>
                <a:t>×B</a:t>
              </a:r>
              <a:endParaRPr lang="en-US" sz="1400" dirty="0"/>
            </a:p>
          </p:txBody>
        </p:sp>
        <p:sp>
          <p:nvSpPr>
            <p:cNvPr id="41" name="Rectangle 40"/>
            <p:cNvSpPr/>
            <p:nvPr/>
          </p:nvSpPr>
          <p:spPr>
            <a:xfrm>
              <a:off x="1198449" y="5256644"/>
              <a:ext cx="3399570" cy="245934"/>
            </a:xfrm>
            <a:prstGeom prst="rect">
              <a:avLst/>
            </a:prstGeom>
            <a:solidFill>
              <a:srgbClr val="00B050">
                <a:alpha val="25000"/>
              </a:srgb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B</a:t>
              </a:r>
              <a:r>
                <a:rPr lang="en-US" baseline="-25000" dirty="0" smtClean="0"/>
                <a:t>63</a:t>
              </a:r>
              <a:r>
                <a:rPr lang="en-US" dirty="0" smtClean="0"/>
                <a:t>×A</a:t>
              </a:r>
              <a:endParaRPr lang="en-US" sz="1400" dirty="0"/>
            </a:p>
          </p:txBody>
        </p:sp>
        <p:grpSp>
          <p:nvGrpSpPr>
            <p:cNvPr id="42" name="Group 41"/>
            <p:cNvGrpSpPr/>
            <p:nvPr/>
          </p:nvGrpSpPr>
          <p:grpSpPr>
            <a:xfrm>
              <a:off x="1186577" y="5739056"/>
              <a:ext cx="6811014" cy="508852"/>
              <a:chOff x="1565564" y="5079086"/>
              <a:chExt cx="7273636" cy="788314"/>
            </a:xfrm>
          </p:grpSpPr>
          <p:sp>
            <p:nvSpPr>
              <p:cNvPr id="52" name="Rectangle 51"/>
              <p:cNvSpPr/>
              <p:nvPr/>
            </p:nvSpPr>
            <p:spPr>
              <a:xfrm>
                <a:off x="1578243" y="5486400"/>
                <a:ext cx="7260957"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A</a:t>
                </a:r>
                <a:r>
                  <a:rPr lang="en-US" baseline="-25000" dirty="0" smtClean="0"/>
                  <a:t>S</a:t>
                </a:r>
                <a:r>
                  <a:rPr lang="en-US" dirty="0" smtClean="0"/>
                  <a:t>B</a:t>
                </a:r>
                <a:r>
                  <a:rPr lang="en-US" baseline="-25000" dirty="0" smtClean="0"/>
                  <a:t>S</a:t>
                </a:r>
                <a:endParaRPr lang="en-US" baseline="-25000" dirty="0"/>
              </a:p>
            </p:txBody>
          </p:sp>
          <p:sp>
            <p:nvSpPr>
              <p:cNvPr id="53" name="TextBox 52"/>
              <p:cNvSpPr txBox="1"/>
              <p:nvPr/>
            </p:nvSpPr>
            <p:spPr>
              <a:xfrm>
                <a:off x="8458198" y="5102425"/>
                <a:ext cx="380999" cy="307777"/>
              </a:xfrm>
              <a:prstGeom prst="rect">
                <a:avLst/>
              </a:prstGeom>
              <a:noFill/>
            </p:spPr>
            <p:txBody>
              <a:bodyPr wrap="square" lIns="0" rIns="0" rtlCol="0">
                <a:spAutoFit/>
              </a:bodyPr>
              <a:lstStyle/>
              <a:p>
                <a:pPr algn="r"/>
                <a:r>
                  <a:rPr lang="en-US" sz="1400" dirty="0" smtClean="0"/>
                  <a:t>0</a:t>
                </a:r>
                <a:endParaRPr lang="en-US" sz="1400" dirty="0"/>
              </a:p>
            </p:txBody>
          </p:sp>
          <p:sp>
            <p:nvSpPr>
              <p:cNvPr id="54" name="TextBox 53"/>
              <p:cNvSpPr txBox="1"/>
              <p:nvPr/>
            </p:nvSpPr>
            <p:spPr>
              <a:xfrm>
                <a:off x="1565564" y="5079086"/>
                <a:ext cx="381000" cy="307777"/>
              </a:xfrm>
              <a:prstGeom prst="rect">
                <a:avLst/>
              </a:prstGeom>
              <a:noFill/>
            </p:spPr>
            <p:txBody>
              <a:bodyPr wrap="square" lIns="0" rIns="0" rtlCol="0">
                <a:spAutoFit/>
              </a:bodyPr>
              <a:lstStyle/>
              <a:p>
                <a:r>
                  <a:rPr lang="en-US" sz="1400" dirty="0" smtClean="0"/>
                  <a:t>127</a:t>
                </a:r>
                <a:endParaRPr lang="en-US" sz="1400" dirty="0"/>
              </a:p>
            </p:txBody>
          </p:sp>
        </p:grpSp>
        <p:sp>
          <p:nvSpPr>
            <p:cNvPr id="43" name="TextBox 42"/>
            <p:cNvSpPr txBox="1"/>
            <p:nvPr/>
          </p:nvSpPr>
          <p:spPr>
            <a:xfrm>
              <a:off x="781159" y="4573640"/>
              <a:ext cx="405417" cy="258269"/>
            </a:xfrm>
            <a:prstGeom prst="rect">
              <a:avLst/>
            </a:prstGeom>
            <a:noFill/>
          </p:spPr>
          <p:txBody>
            <a:bodyPr wrap="square" lIns="0" rIns="0" rtlCol="0">
              <a:spAutoFit/>
            </a:bodyPr>
            <a:lstStyle/>
            <a:p>
              <a:pPr algn="ctr"/>
              <a:r>
                <a:rPr lang="en-US" sz="2000" dirty="0" smtClean="0"/>
                <a:t>−</a:t>
              </a:r>
              <a:endParaRPr lang="en-US" sz="2000" dirty="0"/>
            </a:p>
          </p:txBody>
        </p:sp>
        <p:sp>
          <p:nvSpPr>
            <p:cNvPr id="44" name="TextBox 43"/>
            <p:cNvSpPr txBox="1"/>
            <p:nvPr/>
          </p:nvSpPr>
          <p:spPr>
            <a:xfrm>
              <a:off x="781159" y="5251840"/>
              <a:ext cx="405417" cy="258269"/>
            </a:xfrm>
            <a:prstGeom prst="rect">
              <a:avLst/>
            </a:prstGeom>
            <a:noFill/>
          </p:spPr>
          <p:txBody>
            <a:bodyPr wrap="square" lIns="0" rIns="0" rtlCol="0">
              <a:spAutoFit/>
            </a:bodyPr>
            <a:lstStyle/>
            <a:p>
              <a:pPr algn="ctr"/>
              <a:r>
                <a:rPr lang="en-US" sz="2000" dirty="0" smtClean="0"/>
                <a:t>−</a:t>
              </a:r>
              <a:endParaRPr lang="en-US" sz="2000" dirty="0"/>
            </a:p>
          </p:txBody>
        </p:sp>
        <p:sp>
          <p:nvSpPr>
            <p:cNvPr id="45" name="TextBox 44"/>
            <p:cNvSpPr txBox="1"/>
            <p:nvPr/>
          </p:nvSpPr>
          <p:spPr>
            <a:xfrm>
              <a:off x="1210901" y="4313626"/>
              <a:ext cx="405417" cy="198668"/>
            </a:xfrm>
            <a:prstGeom prst="rect">
              <a:avLst/>
            </a:prstGeom>
            <a:noFill/>
          </p:spPr>
          <p:txBody>
            <a:bodyPr wrap="square" lIns="0" rIns="0" rtlCol="0">
              <a:spAutoFit/>
            </a:bodyPr>
            <a:lstStyle/>
            <a:p>
              <a:r>
                <a:rPr lang="en-US" sz="1400" dirty="0" smtClean="0"/>
                <a:t>63</a:t>
              </a:r>
              <a:endParaRPr lang="en-US" sz="1400" dirty="0"/>
            </a:p>
          </p:txBody>
        </p:sp>
        <p:sp>
          <p:nvSpPr>
            <p:cNvPr id="46" name="TextBox 45"/>
            <p:cNvSpPr txBox="1"/>
            <p:nvPr/>
          </p:nvSpPr>
          <p:spPr>
            <a:xfrm>
              <a:off x="1217154" y="5002658"/>
              <a:ext cx="405417" cy="198668"/>
            </a:xfrm>
            <a:prstGeom prst="rect">
              <a:avLst/>
            </a:prstGeom>
            <a:noFill/>
          </p:spPr>
          <p:txBody>
            <a:bodyPr wrap="square" lIns="0" rIns="0" rtlCol="0">
              <a:spAutoFit/>
            </a:bodyPr>
            <a:lstStyle/>
            <a:p>
              <a:r>
                <a:rPr lang="en-US" sz="1400" dirty="0" smtClean="0"/>
                <a:t>63</a:t>
              </a:r>
              <a:endParaRPr lang="en-US" sz="1400" dirty="0"/>
            </a:p>
          </p:txBody>
        </p:sp>
        <p:sp>
          <p:nvSpPr>
            <p:cNvPr id="47" name="TextBox 46"/>
            <p:cNvSpPr txBox="1"/>
            <p:nvPr/>
          </p:nvSpPr>
          <p:spPr>
            <a:xfrm>
              <a:off x="4186666" y="4296443"/>
              <a:ext cx="405417" cy="198668"/>
            </a:xfrm>
            <a:prstGeom prst="rect">
              <a:avLst/>
            </a:prstGeom>
            <a:noFill/>
          </p:spPr>
          <p:txBody>
            <a:bodyPr wrap="square" lIns="0" rIns="0" rtlCol="0">
              <a:spAutoFit/>
            </a:bodyPr>
            <a:lstStyle/>
            <a:p>
              <a:pPr algn="r"/>
              <a:r>
                <a:rPr lang="en-US" sz="1400" dirty="0" smtClean="0"/>
                <a:t>0</a:t>
              </a:r>
              <a:endParaRPr lang="en-US" sz="1400" dirty="0"/>
            </a:p>
          </p:txBody>
        </p:sp>
        <p:sp>
          <p:nvSpPr>
            <p:cNvPr id="48" name="TextBox 47"/>
            <p:cNvSpPr txBox="1"/>
            <p:nvPr/>
          </p:nvSpPr>
          <p:spPr>
            <a:xfrm>
              <a:off x="4186666" y="5002658"/>
              <a:ext cx="405417" cy="198668"/>
            </a:xfrm>
            <a:prstGeom prst="rect">
              <a:avLst/>
            </a:prstGeom>
            <a:noFill/>
          </p:spPr>
          <p:txBody>
            <a:bodyPr wrap="square" lIns="0" rIns="0" rtlCol="0">
              <a:spAutoFit/>
            </a:bodyPr>
            <a:lstStyle/>
            <a:p>
              <a:pPr algn="r"/>
              <a:r>
                <a:rPr lang="en-US" sz="1400" dirty="0" smtClean="0"/>
                <a:t>0</a:t>
              </a:r>
              <a:endParaRPr lang="en-US" sz="1400" dirty="0"/>
            </a:p>
          </p:txBody>
        </p:sp>
        <p:pic>
          <p:nvPicPr>
            <p:cNvPr id="51" name="Picture 4" descr="x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3150" y="4353095"/>
              <a:ext cx="1054932" cy="602298"/>
            </a:xfrm>
            <a:prstGeom prst="rect">
              <a:avLst/>
            </a:prstGeom>
            <a:noFill/>
            <a:extLst>
              <a:ext uri="{909E8E84-426E-40DD-AFC4-6F175D3DCCD1}">
                <a14:hiddenFill xmlns:a14="http://schemas.microsoft.com/office/drawing/2010/main">
                  <a:solidFill>
                    <a:srgbClr val="FFFFFF"/>
                  </a:solidFill>
                </a14:hiddenFill>
              </a:ext>
            </a:extLst>
          </p:spPr>
        </p:pic>
        <p:cxnSp>
          <p:nvCxnSpPr>
            <p:cNvPr id="58" name="Straight Connector 57"/>
            <p:cNvCxnSpPr/>
            <p:nvPr/>
          </p:nvCxnSpPr>
          <p:spPr>
            <a:xfrm>
              <a:off x="2848787" y="1302588"/>
              <a:ext cx="0" cy="5441112"/>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a:off x="6254295" y="1336010"/>
              <a:ext cx="13059" cy="540769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24" name="Straight Arrow Connector 1023"/>
            <p:cNvCxnSpPr/>
            <p:nvPr/>
          </p:nvCxnSpPr>
          <p:spPr>
            <a:xfrm>
              <a:off x="2848785" y="6519004"/>
              <a:ext cx="3405510" cy="2563"/>
            </a:xfrm>
            <a:prstGeom prst="straightConnector1">
              <a:avLst/>
            </a:prstGeom>
            <a:ln>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1034" name="TextBox 1033"/>
            <p:cNvSpPr txBox="1"/>
            <p:nvPr/>
          </p:nvSpPr>
          <p:spPr>
            <a:xfrm>
              <a:off x="3371850" y="6334338"/>
              <a:ext cx="2477026" cy="369332"/>
            </a:xfrm>
            <a:prstGeom prst="rect">
              <a:avLst/>
            </a:prstGeom>
            <a:solidFill>
              <a:schemeClr val="bg1"/>
            </a:solidFill>
          </p:spPr>
          <p:txBody>
            <a:bodyPr wrap="square" rtlCol="0">
              <a:spAutoFit/>
            </a:bodyPr>
            <a:lstStyle/>
            <a:p>
              <a:r>
                <a:rPr lang="en-US" dirty="0" smtClean="0">
                  <a:solidFill>
                    <a:srgbClr val="FF0000"/>
                  </a:solidFill>
                </a:rPr>
                <a:t>Keep only middle 64 bits</a:t>
              </a:r>
              <a:endParaRPr lang="en-US" dirty="0">
                <a:solidFill>
                  <a:srgbClr val="FF0000"/>
                </a:solidFill>
              </a:endParaRPr>
            </a:p>
          </p:txBody>
        </p:sp>
        <p:sp>
          <p:nvSpPr>
            <p:cNvPr id="1035" name="Rectangular Callout 1034"/>
            <p:cNvSpPr/>
            <p:nvPr/>
          </p:nvSpPr>
          <p:spPr>
            <a:xfrm>
              <a:off x="5186226" y="4649148"/>
              <a:ext cx="2759529" cy="922870"/>
            </a:xfrm>
            <a:prstGeom prst="wedgeRectCallout">
              <a:avLst>
                <a:gd name="adj1" fmla="val -101037"/>
                <a:gd name="adj2" fmla="val -48157"/>
              </a:avLst>
            </a:prstGeom>
            <a:solidFill>
              <a:schemeClr val="accent6">
                <a:lumMod val="20000"/>
                <a:lumOff val="80000"/>
              </a:schemeClr>
            </a:solid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The bits we would normally keep here are those of B</a:t>
              </a:r>
              <a:r>
                <a:rPr lang="en-US" baseline="-25000" dirty="0" smtClean="0">
                  <a:solidFill>
                    <a:schemeClr val="tx1"/>
                  </a:solidFill>
                </a:rPr>
                <a:t>LO</a:t>
              </a:r>
              <a:r>
                <a:rPr lang="en-US" dirty="0" smtClean="0">
                  <a:solidFill>
                    <a:schemeClr val="tx1"/>
                  </a:solidFill>
                </a:rPr>
                <a:t>, which happen to be all 0’s.</a:t>
              </a:r>
              <a:endParaRPr lang="en-US" dirty="0">
                <a:solidFill>
                  <a:schemeClr val="tx1"/>
                </a:solidFill>
              </a:endParaRPr>
            </a:p>
          </p:txBody>
        </p:sp>
      </p:grpSp>
    </p:spTree>
    <p:extLst>
      <p:ext uri="{BB962C8B-B14F-4D97-AF65-F5344CB8AC3E}">
        <p14:creationId xmlns:p14="http://schemas.microsoft.com/office/powerpoint/2010/main" val="11241101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Q32.32 × Q32.0 Multiplication</a:t>
            </a:r>
            <a:br>
              <a:rPr lang="en-US" dirty="0"/>
            </a:br>
            <a:r>
              <a:rPr lang="en-US" dirty="0"/>
              <a:t>B is an Integer (B</a:t>
            </a:r>
            <a:r>
              <a:rPr lang="en-US" baseline="-25000" dirty="0"/>
              <a:t>LO</a:t>
            </a:r>
            <a:r>
              <a:rPr lang="en-US" dirty="0"/>
              <a:t> = 0)</a:t>
            </a:r>
            <a:endParaRPr lang="en-US" dirty="0"/>
          </a:p>
        </p:txBody>
      </p:sp>
      <p:sp>
        <p:nvSpPr>
          <p:cNvPr id="3" name="TextBox 2"/>
          <p:cNvSpPr txBox="1"/>
          <p:nvPr/>
        </p:nvSpPr>
        <p:spPr>
          <a:xfrm>
            <a:off x="130357" y="2312535"/>
            <a:ext cx="5342746" cy="2031325"/>
          </a:xfrm>
          <a:prstGeom prst="rect">
            <a:avLst/>
          </a:prstGeom>
          <a:noFill/>
        </p:spPr>
        <p:txBody>
          <a:bodyPr wrap="square" rtlCol="0">
            <a:spAutoFit/>
          </a:bodyPr>
          <a:lstStyle/>
          <a:p>
            <a:r>
              <a:rPr lang="en-US" sz="1400" dirty="0" smtClean="0">
                <a:latin typeface="Consolas" panose="020B0609020204030204" pitchFamily="49" charset="0"/>
              </a:rPr>
              <a:t>// int64_t Q32xInteger(int64_t A, int32_t </a:t>
            </a:r>
            <a:r>
              <a:rPr lang="en-US" sz="1400" dirty="0" err="1" smtClean="0">
                <a:latin typeface="Consolas" panose="020B0609020204030204" pitchFamily="49" charset="0"/>
              </a:rPr>
              <a:t>Bhi</a:t>
            </a:r>
            <a:r>
              <a:rPr lang="en-US" sz="1400" dirty="0" smtClean="0">
                <a:latin typeface="Consolas" panose="020B0609020204030204" pitchFamily="49" charset="0"/>
              </a:rPr>
              <a:t>)</a:t>
            </a:r>
          </a:p>
          <a:p>
            <a:endParaRPr lang="en-US" sz="1400" dirty="0">
              <a:latin typeface="Consolas" panose="020B0609020204030204" pitchFamily="49" charset="0"/>
            </a:endParaRPr>
          </a:p>
          <a:p>
            <a:r>
              <a:rPr lang="en-US" sz="1400" dirty="0" smtClean="0">
                <a:latin typeface="Consolas" panose="020B0609020204030204" pitchFamily="49" charset="0"/>
              </a:rPr>
              <a:t>Q32xInteger:</a:t>
            </a:r>
          </a:p>
          <a:p>
            <a:pPr marL="342900" lvl="1">
              <a:tabLst>
                <a:tab pos="979488" algn="l"/>
                <a:tab pos="2579688" algn="l"/>
              </a:tabLst>
            </a:pPr>
            <a:r>
              <a:rPr lang="en-US" sz="1400" dirty="0" smtClean="0">
                <a:solidFill>
                  <a:srgbClr val="FF0000"/>
                </a:solidFill>
                <a:latin typeface="Consolas" panose="020B0609020204030204" pitchFamily="49" charset="0"/>
              </a:rPr>
              <a:t>UMULL	R12,R3,R0,R2	// R3.R12 = </a:t>
            </a:r>
            <a:r>
              <a:rPr lang="en-US" sz="1400" dirty="0" err="1" smtClean="0">
                <a:solidFill>
                  <a:srgbClr val="FF0000"/>
                </a:solidFill>
                <a:latin typeface="Consolas" panose="020B0609020204030204" pitchFamily="49" charset="0"/>
              </a:rPr>
              <a:t>Alo</a:t>
            </a:r>
            <a:r>
              <a:rPr lang="en-US" sz="1400" dirty="0" smtClean="0">
                <a:solidFill>
                  <a:srgbClr val="FF0000"/>
                </a:solidFill>
                <a:latin typeface="Consolas" panose="020B0609020204030204" pitchFamily="49" charset="0"/>
              </a:rPr>
              <a:t> x </a:t>
            </a:r>
            <a:r>
              <a:rPr lang="en-US" sz="1400" dirty="0" err="1" smtClean="0">
                <a:solidFill>
                  <a:srgbClr val="FF0000"/>
                </a:solidFill>
                <a:latin typeface="Consolas" panose="020B0609020204030204" pitchFamily="49" charset="0"/>
              </a:rPr>
              <a:t>Bhi</a:t>
            </a:r>
            <a:endParaRPr lang="en-US" sz="1400" dirty="0" smtClean="0">
              <a:solidFill>
                <a:srgbClr val="FF0000"/>
              </a:solidFill>
              <a:latin typeface="Consolas" panose="020B0609020204030204" pitchFamily="49" charset="0"/>
            </a:endParaRPr>
          </a:p>
          <a:p>
            <a:pPr marL="342900" lvl="1">
              <a:tabLst>
                <a:tab pos="979488" algn="l"/>
                <a:tab pos="2579688" algn="l"/>
              </a:tabLst>
            </a:pPr>
            <a:r>
              <a:rPr lang="en-US" sz="1400" dirty="0" smtClean="0">
                <a:solidFill>
                  <a:srgbClr val="FF0000"/>
                </a:solidFill>
                <a:latin typeface="Consolas" panose="020B0609020204030204" pitchFamily="49" charset="0"/>
              </a:rPr>
              <a:t>MLA	R3,R1,R2,R3	// R3 += Ahi x </a:t>
            </a:r>
            <a:r>
              <a:rPr lang="en-US" sz="1400" dirty="0" err="1" smtClean="0">
                <a:solidFill>
                  <a:srgbClr val="FF0000"/>
                </a:solidFill>
                <a:latin typeface="Consolas" panose="020B0609020204030204" pitchFamily="49" charset="0"/>
              </a:rPr>
              <a:t>Bhi</a:t>
            </a:r>
            <a:endParaRPr lang="en-US" sz="1400" dirty="0" smtClean="0">
              <a:solidFill>
                <a:srgbClr val="FF0000"/>
              </a:solidFill>
              <a:latin typeface="Consolas" panose="020B0609020204030204" pitchFamily="49" charset="0"/>
            </a:endParaRPr>
          </a:p>
          <a:p>
            <a:pPr marL="342900" lvl="1">
              <a:tabLst>
                <a:tab pos="979488" algn="l"/>
                <a:tab pos="2579688" algn="l"/>
              </a:tabLst>
            </a:pPr>
            <a:r>
              <a:rPr lang="en-US" sz="1400" dirty="0" smtClean="0">
                <a:solidFill>
                  <a:srgbClr val="FF0000"/>
                </a:solidFill>
                <a:latin typeface="Consolas" panose="020B0609020204030204" pitchFamily="49" charset="0"/>
              </a:rPr>
              <a:t>AND	R2,R0,R2,ASR 31	// R2 = </a:t>
            </a:r>
            <a:r>
              <a:rPr lang="en-US" sz="1400" dirty="0" err="1" smtClean="0">
                <a:solidFill>
                  <a:srgbClr val="FF0000"/>
                </a:solidFill>
                <a:latin typeface="Consolas" panose="020B0609020204030204" pitchFamily="49" charset="0"/>
              </a:rPr>
              <a:t>Bhi</a:t>
            </a:r>
            <a:r>
              <a:rPr lang="en-US" sz="1400" dirty="0" smtClean="0">
                <a:solidFill>
                  <a:srgbClr val="FF0000"/>
                </a:solidFill>
                <a:latin typeface="Consolas" panose="020B0609020204030204" pitchFamily="49" charset="0"/>
              </a:rPr>
              <a:t>&lt;0 ? </a:t>
            </a:r>
            <a:r>
              <a:rPr lang="en-US" sz="1400" dirty="0" err="1" smtClean="0">
                <a:solidFill>
                  <a:srgbClr val="FF0000"/>
                </a:solidFill>
                <a:latin typeface="Consolas" panose="020B0609020204030204" pitchFamily="49" charset="0"/>
              </a:rPr>
              <a:t>Alo</a:t>
            </a:r>
            <a:r>
              <a:rPr lang="en-US" sz="1400" dirty="0" smtClean="0">
                <a:solidFill>
                  <a:srgbClr val="FF0000"/>
                </a:solidFill>
                <a:latin typeface="Consolas" panose="020B0609020204030204" pitchFamily="49" charset="0"/>
              </a:rPr>
              <a:t> : 0</a:t>
            </a:r>
          </a:p>
          <a:p>
            <a:pPr marL="342900" lvl="1">
              <a:tabLst>
                <a:tab pos="979488" algn="l"/>
                <a:tab pos="2579688" algn="l"/>
              </a:tabLst>
            </a:pPr>
            <a:r>
              <a:rPr lang="en-US" sz="1400" dirty="0" smtClean="0">
                <a:solidFill>
                  <a:srgbClr val="FF0000"/>
                </a:solidFill>
                <a:latin typeface="Consolas" panose="020B0609020204030204" pitchFamily="49" charset="0"/>
              </a:rPr>
              <a:t>SUB	R1,R3,R2	// R1 = R3–R2 (</a:t>
            </a:r>
            <a:r>
              <a:rPr lang="en-US" sz="1400" dirty="0" err="1" smtClean="0">
                <a:solidFill>
                  <a:srgbClr val="FF0000"/>
                </a:solidFill>
                <a:latin typeface="Consolas" panose="020B0609020204030204" pitchFamily="49" charset="0"/>
              </a:rPr>
              <a:t>MSHalf</a:t>
            </a:r>
            <a:r>
              <a:rPr lang="en-US" sz="1400" dirty="0" smtClean="0">
                <a:solidFill>
                  <a:srgbClr val="FF0000"/>
                </a:solidFill>
                <a:latin typeface="Consolas" panose="020B0609020204030204" pitchFamily="49" charset="0"/>
              </a:rPr>
              <a:t>)</a:t>
            </a:r>
          </a:p>
          <a:p>
            <a:pPr marL="342900" lvl="1">
              <a:tabLst>
                <a:tab pos="979488" algn="l"/>
                <a:tab pos="2579688" algn="l"/>
              </a:tabLst>
            </a:pPr>
            <a:r>
              <a:rPr lang="en-US" sz="1400" dirty="0" smtClean="0">
                <a:solidFill>
                  <a:srgbClr val="FF0000"/>
                </a:solidFill>
                <a:latin typeface="Consolas" panose="020B0609020204030204" pitchFamily="49" charset="0"/>
              </a:rPr>
              <a:t>MOV	R0,R12	// R0 = </a:t>
            </a:r>
            <a:r>
              <a:rPr lang="en-US" sz="1400" dirty="0" err="1" smtClean="0">
                <a:solidFill>
                  <a:srgbClr val="FF0000"/>
                </a:solidFill>
                <a:latin typeface="Consolas" panose="020B0609020204030204" pitchFamily="49" charset="0"/>
              </a:rPr>
              <a:t>LSHalf</a:t>
            </a:r>
            <a:r>
              <a:rPr lang="en-US" sz="1400" dirty="0" smtClean="0">
                <a:solidFill>
                  <a:srgbClr val="FF0000"/>
                </a:solidFill>
                <a:latin typeface="Consolas" panose="020B0609020204030204" pitchFamily="49" charset="0"/>
              </a:rPr>
              <a:t> of product</a:t>
            </a:r>
          </a:p>
          <a:p>
            <a:pPr marL="342900" lvl="1">
              <a:tabLst>
                <a:tab pos="979488" algn="l"/>
                <a:tab pos="2579688" algn="l"/>
              </a:tabLst>
            </a:pPr>
            <a:r>
              <a:rPr lang="en-US" sz="1400" dirty="0" smtClean="0">
                <a:latin typeface="Consolas" panose="020B0609020204030204" pitchFamily="49" charset="0"/>
              </a:rPr>
              <a:t>BX	LR</a:t>
            </a:r>
            <a:endParaRPr lang="en-US" sz="1400" dirty="0">
              <a:latin typeface="Consolas" panose="020B0609020204030204" pitchFamily="49" charset="0"/>
            </a:endParaRPr>
          </a:p>
        </p:txBody>
      </p:sp>
      <p:sp>
        <p:nvSpPr>
          <p:cNvPr id="4" name="TextBox 3"/>
          <p:cNvSpPr txBox="1"/>
          <p:nvPr/>
        </p:nvSpPr>
        <p:spPr>
          <a:xfrm>
            <a:off x="547008" y="4499122"/>
            <a:ext cx="3804555" cy="369332"/>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i="1" dirty="0" smtClean="0">
                <a:latin typeface="Times New Roman" panose="02020603050405020304" pitchFamily="18" charset="0"/>
                <a:cs typeface="Times New Roman" panose="02020603050405020304" pitchFamily="18" charset="0"/>
              </a:rPr>
              <a:t>Execution Time: 9 clock cycles (vs 17)</a:t>
            </a:r>
            <a:endParaRPr lang="en-US" i="1" dirty="0">
              <a:latin typeface="Times New Roman" panose="02020603050405020304" pitchFamily="18" charset="0"/>
              <a:cs typeface="Times New Roman" panose="02020603050405020304" pitchFamily="18" charset="0"/>
            </a:endParaRPr>
          </a:p>
        </p:txBody>
      </p:sp>
      <p:grpSp>
        <p:nvGrpSpPr>
          <p:cNvPr id="6" name="Group 5"/>
          <p:cNvGrpSpPr/>
          <p:nvPr/>
        </p:nvGrpSpPr>
        <p:grpSpPr>
          <a:xfrm>
            <a:off x="5865009" y="2483310"/>
            <a:ext cx="1739701" cy="294993"/>
            <a:chOff x="5865009" y="2483310"/>
            <a:chExt cx="1739701" cy="294993"/>
          </a:xfrm>
        </p:grpSpPr>
        <p:sp>
          <p:nvSpPr>
            <p:cNvPr id="36" name="Rectangle 35"/>
            <p:cNvSpPr/>
            <p:nvPr/>
          </p:nvSpPr>
          <p:spPr>
            <a:xfrm>
              <a:off x="5865009" y="2483310"/>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MLA</a:t>
              </a:r>
              <a:endParaRPr lang="en-US" dirty="0">
                <a:solidFill>
                  <a:schemeClr val="tx1"/>
                </a:solidFill>
              </a:endParaRPr>
            </a:p>
          </p:txBody>
        </p:sp>
        <p:sp>
          <p:nvSpPr>
            <p:cNvPr id="37" name="Rectangle 36"/>
            <p:cNvSpPr/>
            <p:nvPr/>
          </p:nvSpPr>
          <p:spPr>
            <a:xfrm>
              <a:off x="6897993" y="2488028"/>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HI</a:t>
              </a:r>
              <a:r>
                <a:rPr lang="en-US" dirty="0" smtClean="0">
                  <a:solidFill>
                    <a:schemeClr val="tx1"/>
                  </a:solidFill>
                </a:rPr>
                <a:t>B</a:t>
              </a:r>
              <a:r>
                <a:rPr lang="en-US" baseline="-25000" dirty="0" smtClean="0">
                  <a:solidFill>
                    <a:schemeClr val="tx1"/>
                  </a:solidFill>
                </a:rPr>
                <a:t>HI</a:t>
              </a:r>
              <a:endParaRPr lang="en-US" dirty="0">
                <a:solidFill>
                  <a:schemeClr val="tx1"/>
                </a:solidFill>
              </a:endParaRPr>
            </a:p>
          </p:txBody>
        </p:sp>
      </p:grpSp>
      <p:grpSp>
        <p:nvGrpSpPr>
          <p:cNvPr id="9" name="Group 8"/>
          <p:cNvGrpSpPr/>
          <p:nvPr/>
        </p:nvGrpSpPr>
        <p:grpSpPr>
          <a:xfrm>
            <a:off x="6217679" y="2927656"/>
            <a:ext cx="2844749" cy="290275"/>
            <a:chOff x="1402916" y="2290427"/>
            <a:chExt cx="3374007" cy="304800"/>
          </a:xfrm>
        </p:grpSpPr>
        <p:cxnSp>
          <p:nvCxnSpPr>
            <p:cNvPr id="30" name="Straight Arrow Connector 29"/>
            <p:cNvCxnSpPr/>
            <p:nvPr/>
          </p:nvCxnSpPr>
          <p:spPr>
            <a:xfrm>
              <a:off x="1402916" y="2442829"/>
              <a:ext cx="337400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1" name="Rectangle 30"/>
            <p:cNvSpPr/>
            <p:nvPr/>
          </p:nvSpPr>
          <p:spPr>
            <a:xfrm>
              <a:off x="2675992" y="2290427"/>
              <a:ext cx="827854" cy="3048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U</a:t>
              </a:r>
              <a:r>
                <a:rPr lang="en-US" dirty="0" smtClean="0">
                  <a:solidFill>
                    <a:schemeClr val="tx1"/>
                  </a:solidFill>
                </a:rPr>
                <a:t>B</a:t>
              </a:r>
              <a:r>
                <a:rPr lang="en-US" baseline="-25000" dirty="0" smtClean="0">
                  <a:solidFill>
                    <a:schemeClr val="tx1"/>
                  </a:solidFill>
                </a:rPr>
                <a:t>U</a:t>
              </a:r>
              <a:endParaRPr lang="en-US" baseline="-25000" dirty="0">
                <a:solidFill>
                  <a:schemeClr val="tx1"/>
                </a:solidFill>
              </a:endParaRPr>
            </a:p>
          </p:txBody>
        </p:sp>
      </p:grpSp>
      <p:grpSp>
        <p:nvGrpSpPr>
          <p:cNvPr id="11" name="Group 10"/>
          <p:cNvGrpSpPr/>
          <p:nvPr/>
        </p:nvGrpSpPr>
        <p:grpSpPr>
          <a:xfrm>
            <a:off x="5869854" y="3474033"/>
            <a:ext cx="1739888" cy="290275"/>
            <a:chOff x="5869854" y="3474033"/>
            <a:chExt cx="1739888" cy="290275"/>
          </a:xfrm>
        </p:grpSpPr>
        <p:sp>
          <p:nvSpPr>
            <p:cNvPr id="26" name="Rectangle 25"/>
            <p:cNvSpPr/>
            <p:nvPr/>
          </p:nvSpPr>
          <p:spPr>
            <a:xfrm>
              <a:off x="5869854" y="3484625"/>
              <a:ext cx="899458" cy="269722"/>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AND/SUB</a:t>
              </a:r>
              <a:endParaRPr lang="en-US" dirty="0">
                <a:solidFill>
                  <a:schemeClr val="tx1"/>
                </a:solidFill>
              </a:endParaRPr>
            </a:p>
          </p:txBody>
        </p:sp>
        <p:sp>
          <p:nvSpPr>
            <p:cNvPr id="27" name="Rectangle 26"/>
            <p:cNvSpPr/>
            <p:nvPr/>
          </p:nvSpPr>
          <p:spPr>
            <a:xfrm>
              <a:off x="6903025" y="3474033"/>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a:solidFill>
                    <a:schemeClr val="tx1"/>
                  </a:solidFill>
                </a:rPr>
                <a:t>– </a:t>
              </a:r>
              <a:r>
                <a:rPr lang="en-US" dirty="0" smtClean="0">
                  <a:solidFill>
                    <a:schemeClr val="tx1"/>
                  </a:solidFill>
                </a:rPr>
                <a:t>A</a:t>
              </a:r>
              <a:r>
                <a:rPr lang="en-US" baseline="-25000" dirty="0" smtClean="0">
                  <a:solidFill>
                    <a:schemeClr val="tx1"/>
                  </a:solidFill>
                </a:rPr>
                <a:t>LO</a:t>
              </a:r>
              <a:r>
                <a:rPr lang="en-US" dirty="0" smtClean="0">
                  <a:solidFill>
                    <a:schemeClr val="tx1"/>
                  </a:solidFill>
                </a:rPr>
                <a:t> </a:t>
              </a:r>
              <a:endParaRPr lang="en-US" dirty="0">
                <a:solidFill>
                  <a:schemeClr val="tx1"/>
                </a:solidFill>
              </a:endParaRPr>
            </a:p>
          </p:txBody>
        </p:sp>
      </p:grpSp>
      <p:grpSp>
        <p:nvGrpSpPr>
          <p:cNvPr id="12" name="Group 11"/>
          <p:cNvGrpSpPr/>
          <p:nvPr/>
        </p:nvGrpSpPr>
        <p:grpSpPr>
          <a:xfrm>
            <a:off x="6891568" y="1718474"/>
            <a:ext cx="1437743" cy="3294444"/>
            <a:chOff x="6891568" y="1719148"/>
            <a:chExt cx="1437743" cy="3294444"/>
          </a:xfrm>
        </p:grpSpPr>
        <p:cxnSp>
          <p:nvCxnSpPr>
            <p:cNvPr id="21" name="Straight Connector 20"/>
            <p:cNvCxnSpPr/>
            <p:nvPr/>
          </p:nvCxnSpPr>
          <p:spPr>
            <a:xfrm>
              <a:off x="6897993" y="1882047"/>
              <a:ext cx="17884" cy="3131545"/>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7598704" y="1837024"/>
              <a:ext cx="26532" cy="317656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8311427" y="1865191"/>
              <a:ext cx="17884" cy="3148401"/>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4" name="Rectangle 23"/>
            <p:cNvSpPr/>
            <p:nvPr/>
          </p:nvSpPr>
          <p:spPr>
            <a:xfrm>
              <a:off x="6891568" y="1719148"/>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R3</a:t>
              </a:r>
              <a:endParaRPr lang="en-US" dirty="0">
                <a:solidFill>
                  <a:schemeClr val="tx1"/>
                </a:solidFill>
              </a:endParaRPr>
            </a:p>
          </p:txBody>
        </p:sp>
        <p:sp>
          <p:nvSpPr>
            <p:cNvPr id="25" name="Rectangle 24"/>
            <p:cNvSpPr/>
            <p:nvPr/>
          </p:nvSpPr>
          <p:spPr>
            <a:xfrm>
              <a:off x="7598285" y="1723781"/>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R12</a:t>
              </a:r>
              <a:endParaRPr lang="en-US" dirty="0">
                <a:solidFill>
                  <a:schemeClr val="tx1"/>
                </a:solidFill>
              </a:endParaRPr>
            </a:p>
          </p:txBody>
        </p:sp>
      </p:grpSp>
      <p:grpSp>
        <p:nvGrpSpPr>
          <p:cNvPr id="13" name="Group 12"/>
          <p:cNvGrpSpPr/>
          <p:nvPr/>
        </p:nvGrpSpPr>
        <p:grpSpPr>
          <a:xfrm>
            <a:off x="5852160" y="2022260"/>
            <a:ext cx="2454236" cy="307025"/>
            <a:chOff x="5852160" y="2022934"/>
            <a:chExt cx="2454236" cy="307025"/>
          </a:xfrm>
        </p:grpSpPr>
        <p:sp>
          <p:nvSpPr>
            <p:cNvPr id="17" name="Rectangle 16"/>
            <p:cNvSpPr/>
            <p:nvPr/>
          </p:nvSpPr>
          <p:spPr>
            <a:xfrm>
              <a:off x="6886536" y="2039684"/>
              <a:ext cx="713143"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8" name="Rectangle 17"/>
            <p:cNvSpPr/>
            <p:nvPr/>
          </p:nvSpPr>
          <p:spPr>
            <a:xfrm>
              <a:off x="5852160" y="2022934"/>
              <a:ext cx="835211"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r>
                <a:rPr lang="en-US" dirty="0" smtClean="0">
                  <a:solidFill>
                    <a:schemeClr val="tx1"/>
                  </a:solidFill>
                </a:rPr>
                <a:t>UMULL</a:t>
              </a:r>
              <a:endParaRPr lang="en-US" dirty="0">
                <a:solidFill>
                  <a:schemeClr val="tx1"/>
                </a:solidFill>
              </a:endParaRPr>
            </a:p>
          </p:txBody>
        </p:sp>
        <p:sp>
          <p:nvSpPr>
            <p:cNvPr id="19" name="Rectangle 18"/>
            <p:cNvSpPr/>
            <p:nvPr/>
          </p:nvSpPr>
          <p:spPr>
            <a:xfrm>
              <a:off x="7599679" y="2039684"/>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endParaRPr>
            </a:p>
          </p:txBody>
        </p:sp>
        <p:sp>
          <p:nvSpPr>
            <p:cNvPr id="20" name="Rectangle 19"/>
            <p:cNvSpPr/>
            <p:nvPr/>
          </p:nvSpPr>
          <p:spPr>
            <a:xfrm>
              <a:off x="6874805" y="2027573"/>
              <a:ext cx="1407009"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A</a:t>
              </a:r>
              <a:r>
                <a:rPr lang="en-US" baseline="-25000" dirty="0" smtClean="0">
                  <a:solidFill>
                    <a:schemeClr val="tx1"/>
                  </a:solidFill>
                </a:rPr>
                <a:t>LO </a:t>
              </a:r>
              <a:r>
                <a:rPr lang="en-US" dirty="0" smtClean="0">
                  <a:solidFill>
                    <a:schemeClr val="tx1"/>
                  </a:solidFill>
                </a:rPr>
                <a:t>B</a:t>
              </a:r>
              <a:r>
                <a:rPr lang="en-US" baseline="-25000" dirty="0" smtClean="0">
                  <a:solidFill>
                    <a:schemeClr val="tx1"/>
                  </a:solidFill>
                </a:rPr>
                <a:t>HI </a:t>
              </a:r>
              <a:endParaRPr lang="en-US" dirty="0">
                <a:solidFill>
                  <a:schemeClr val="tx1"/>
                </a:solidFill>
              </a:endParaRPr>
            </a:p>
          </p:txBody>
        </p:sp>
      </p:grpSp>
      <p:grpSp>
        <p:nvGrpSpPr>
          <p:cNvPr id="14" name="Group 13"/>
          <p:cNvGrpSpPr/>
          <p:nvPr/>
        </p:nvGrpSpPr>
        <p:grpSpPr>
          <a:xfrm>
            <a:off x="6184851" y="3914410"/>
            <a:ext cx="2844750" cy="290275"/>
            <a:chOff x="6184851" y="3914410"/>
            <a:chExt cx="2844750" cy="290275"/>
          </a:xfrm>
        </p:grpSpPr>
        <p:cxnSp>
          <p:nvCxnSpPr>
            <p:cNvPr id="15" name="Straight Arrow Connector 14"/>
            <p:cNvCxnSpPr/>
            <p:nvPr/>
          </p:nvCxnSpPr>
          <p:spPr>
            <a:xfrm>
              <a:off x="6184851" y="4059548"/>
              <a:ext cx="2844750"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7336233" y="3914410"/>
              <a:ext cx="578223" cy="290275"/>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A</a:t>
              </a:r>
              <a:r>
                <a:rPr lang="en-US" baseline="-25000" dirty="0" smtClean="0">
                  <a:solidFill>
                    <a:schemeClr val="tx1"/>
                  </a:solidFill>
                </a:rPr>
                <a:t>S</a:t>
              </a:r>
              <a:r>
                <a:rPr lang="en-US" dirty="0" smtClean="0">
                  <a:solidFill>
                    <a:schemeClr val="tx1"/>
                  </a:solidFill>
                </a:rPr>
                <a:t>B</a:t>
              </a:r>
              <a:r>
                <a:rPr lang="en-US" baseline="-25000" dirty="0">
                  <a:solidFill>
                    <a:schemeClr val="tx1"/>
                  </a:solidFill>
                </a:rPr>
                <a:t>S</a:t>
              </a:r>
            </a:p>
          </p:txBody>
        </p:sp>
      </p:grpSp>
      <p:sp>
        <p:nvSpPr>
          <p:cNvPr id="38" name="Rectangle 37"/>
          <p:cNvSpPr/>
          <p:nvPr/>
        </p:nvSpPr>
        <p:spPr>
          <a:xfrm>
            <a:off x="6909451" y="4363225"/>
            <a:ext cx="713143"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39" name="Rectangle 38"/>
          <p:cNvSpPr/>
          <p:nvPr/>
        </p:nvSpPr>
        <p:spPr>
          <a:xfrm>
            <a:off x="7622594" y="4363225"/>
            <a:ext cx="706717" cy="290275"/>
          </a:xfrm>
          <a:prstGeom prst="rect">
            <a:avLst/>
          </a:prstGeom>
          <a:solidFill>
            <a:schemeClr val="bg1">
              <a:lumMod val="85000"/>
            </a:schemeClr>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US" dirty="0">
              <a:solidFill>
                <a:schemeClr val="tx1"/>
              </a:solidFill>
            </a:endParaRPr>
          </a:p>
        </p:txBody>
      </p:sp>
      <p:sp>
        <p:nvSpPr>
          <p:cNvPr id="40" name="Rectangle 39"/>
          <p:cNvSpPr/>
          <p:nvPr/>
        </p:nvSpPr>
        <p:spPr>
          <a:xfrm>
            <a:off x="6915877" y="4723317"/>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R1</a:t>
            </a:r>
            <a:endParaRPr lang="en-US" dirty="0">
              <a:solidFill>
                <a:schemeClr val="tx1"/>
              </a:solidFill>
            </a:endParaRPr>
          </a:p>
        </p:txBody>
      </p:sp>
      <p:sp>
        <p:nvSpPr>
          <p:cNvPr id="41" name="Rectangle 40"/>
          <p:cNvSpPr/>
          <p:nvPr/>
        </p:nvSpPr>
        <p:spPr>
          <a:xfrm>
            <a:off x="7622594" y="4727950"/>
            <a:ext cx="706717" cy="290275"/>
          </a:xfrm>
          <a:prstGeom prst="rect">
            <a:avLst/>
          </a:prstGeom>
          <a:noFill/>
          <a:ln w="3175">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dirty="0" smtClean="0">
                <a:solidFill>
                  <a:schemeClr val="tx1"/>
                </a:solidFill>
              </a:rPr>
              <a:t>R0</a:t>
            </a:r>
            <a:endParaRPr lang="en-US" dirty="0">
              <a:solidFill>
                <a:schemeClr val="tx1"/>
              </a:solidFill>
            </a:endParaRPr>
          </a:p>
        </p:txBody>
      </p:sp>
      <p:sp>
        <p:nvSpPr>
          <p:cNvPr id="32" name="TextBox 31"/>
          <p:cNvSpPr txBox="1"/>
          <p:nvPr/>
        </p:nvSpPr>
        <p:spPr>
          <a:xfrm>
            <a:off x="1766207" y="5389122"/>
            <a:ext cx="3804555" cy="646331"/>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i="1" dirty="0" smtClean="0">
                <a:latin typeface="Times New Roman" panose="02020603050405020304" pitchFamily="18" charset="0"/>
                <a:cs typeface="Times New Roman" panose="02020603050405020304" pitchFamily="18" charset="0"/>
              </a:rPr>
              <a:t>Note: There is a similar savings when B is a purely fractional value (B</a:t>
            </a:r>
            <a:r>
              <a:rPr lang="en-US" i="1" baseline="-25000" dirty="0" smtClean="0">
                <a:latin typeface="Times New Roman" panose="02020603050405020304" pitchFamily="18" charset="0"/>
                <a:cs typeface="Times New Roman" panose="02020603050405020304" pitchFamily="18" charset="0"/>
              </a:rPr>
              <a:t>HI</a:t>
            </a:r>
            <a:r>
              <a:rPr lang="en-US" i="1" dirty="0" smtClean="0">
                <a:latin typeface="Times New Roman" panose="02020603050405020304" pitchFamily="18" charset="0"/>
                <a:cs typeface="Times New Roman" panose="02020603050405020304" pitchFamily="18" charset="0"/>
              </a:rPr>
              <a:t> = 0)</a:t>
            </a:r>
            <a:endParaRPr lang="en-US"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994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3" end="3"/>
                                            </p:txEl>
                                          </p:spTgt>
                                        </p:tgtEl>
                                        <p:attrNameLst>
                                          <p:attrName>ppt_c</p:attrName>
                                        </p:attrNameLst>
                                      </p:cBhvr>
                                      <p:to>
                                        <a:schemeClr val="tx1"/>
                                      </p:to>
                                    </p:animClr>
                                  </p:sub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4" end="4"/>
                                            </p:txEl>
                                          </p:spTgt>
                                        </p:tgtEl>
                                        <p:attrNameLst>
                                          <p:attrName>ppt_c</p:attrName>
                                        </p:attrNameLst>
                                      </p:cBhvr>
                                      <p:to>
                                        <a:schemeClr val="tx1"/>
                                      </p:to>
                                    </p:animClr>
                                  </p:sub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5" end="5"/>
                                            </p:txEl>
                                          </p:spTgt>
                                        </p:tgtEl>
                                        <p:attrNameLst>
                                          <p:attrName>ppt_c</p:attrName>
                                        </p:attrNameLst>
                                      </p:cBhvr>
                                      <p:to>
                                        <a:schemeClr val="tx1"/>
                                      </p:to>
                                    </p:animClr>
                                  </p:subTnLst>
                                </p:cTn>
                              </p:par>
                              <p:par>
                                <p:cTn id="29" presetID="1" presetClass="entr" presetSubtype="0"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6" end="6"/>
                                            </p:txEl>
                                          </p:spTgt>
                                        </p:tgtEl>
                                        <p:attrNameLst>
                                          <p:attrName>ppt_c</p:attrName>
                                        </p:attrNameLst>
                                      </p:cBhvr>
                                      <p:to>
                                        <a:schemeClr val="tx1"/>
                                      </p:to>
                                    </p:animClr>
                                  </p:subTnLst>
                                </p:cTn>
                              </p:par>
                              <p:par>
                                <p:cTn id="31" presetID="1" presetClass="entr" presetSubtype="0" fill="hold"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3">
                                            <p:txEl>
                                              <p:pRg st="7" end="7"/>
                                            </p:txEl>
                                          </p:spTgt>
                                        </p:tgtEl>
                                        <p:attrNameLst>
                                          <p:attrName>ppt_c</p:attrName>
                                        </p:attrNameLst>
                                      </p:cBhvr>
                                      <p:to>
                                        <a:schemeClr val="tx1"/>
                                      </p:to>
                                    </p:animClr>
                                  </p:subTnLst>
                                </p:cTn>
                              </p:par>
                              <p:par>
                                <p:cTn id="43" presetID="1" presetClass="entr" presetSubtype="0" fill="hold" grpId="0" nodeType="withEffect">
                                  <p:stCondLst>
                                    <p:cond delay="0"/>
                                  </p:stCondLst>
                                  <p:childTnLst>
                                    <p:set>
                                      <p:cBhvr>
                                        <p:cTn id="44" dur="1" fill="hold">
                                          <p:stCondLst>
                                            <p:cond delay="0"/>
                                          </p:stCondLst>
                                        </p:cTn>
                                        <p:tgtEl>
                                          <p:spTgt spid="39"/>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8" grpId="0" animBg="1"/>
      <p:bldP spid="39" grpId="0" animBg="1"/>
      <p:bldP spid="40" grpId="0"/>
      <p:bldP spid="41" grpId="0"/>
      <p:bldP spid="32"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 Area of a Circle</a:t>
            </a:r>
            <a:endParaRPr lang="en-US" dirty="0"/>
          </a:p>
        </p:txBody>
      </p:sp>
      <p:sp>
        <p:nvSpPr>
          <p:cNvPr id="3" name="Rectangle 2"/>
          <p:cNvSpPr/>
          <p:nvPr/>
        </p:nvSpPr>
        <p:spPr>
          <a:xfrm>
            <a:off x="355060" y="2762212"/>
            <a:ext cx="6797908" cy="1938992"/>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Q32 </a:t>
            </a:r>
            <a:r>
              <a:rPr lang="en-US" sz="2000" dirty="0" err="1">
                <a:latin typeface="Consolas" panose="020B0609020204030204" pitchFamily="49" charset="0"/>
                <a:cs typeface="Consolas" panose="020B0609020204030204" pitchFamily="49" charset="0"/>
              </a:rPr>
              <a:t>CircleArea</a:t>
            </a:r>
            <a:r>
              <a:rPr lang="en-US" sz="2000" dirty="0">
                <a:latin typeface="Consolas" panose="020B0609020204030204" pitchFamily="49" charset="0"/>
                <a:cs typeface="Consolas" panose="020B0609020204030204" pitchFamily="49" charset="0"/>
              </a:rPr>
              <a:t>(Q32 radius)</a:t>
            </a:r>
          </a:p>
          <a:p>
            <a:pPr lvl="1"/>
            <a:r>
              <a:rPr lang="en-US" sz="2000" dirty="0">
                <a:latin typeface="Consolas" panose="020B0609020204030204" pitchFamily="49" charset="0"/>
                <a:cs typeface="Consolas" panose="020B0609020204030204" pitchFamily="49" charset="0"/>
              </a:rPr>
              <a:t>{</a:t>
            </a:r>
          </a:p>
          <a:p>
            <a:pPr lvl="1"/>
            <a:r>
              <a:rPr lang="en-US" sz="2000" dirty="0">
                <a:latin typeface="Consolas" panose="020B0609020204030204" pitchFamily="49" charset="0"/>
                <a:cs typeface="Consolas" panose="020B0609020204030204" pitchFamily="49" charset="0"/>
              </a:rPr>
              <a:t>Q32 pi = </a:t>
            </a:r>
            <a:r>
              <a:rPr lang="en-US" sz="2000" dirty="0" smtClean="0">
                <a:latin typeface="Consolas" panose="020B0609020204030204" pitchFamily="49" charset="0"/>
                <a:cs typeface="Consolas" panose="020B0609020204030204" pitchFamily="49" charset="0"/>
              </a:rPr>
              <a:t>Q32Ratio(314159</a:t>
            </a:r>
            <a:r>
              <a:rPr lang="en-US" sz="2000" dirty="0">
                <a:latin typeface="Consolas" panose="020B0609020204030204" pitchFamily="49" charset="0"/>
                <a:cs typeface="Consolas" panose="020B0609020204030204" pitchFamily="49" charset="0"/>
              </a:rPr>
              <a:t>, 100000) ;</a:t>
            </a:r>
          </a:p>
          <a:p>
            <a:pPr lvl="1"/>
            <a:r>
              <a:rPr lang="en-US" sz="2000" dirty="0">
                <a:latin typeface="Consolas" panose="020B0609020204030204" pitchFamily="49" charset="0"/>
                <a:cs typeface="Consolas" panose="020B0609020204030204" pitchFamily="49" charset="0"/>
              </a:rPr>
              <a:t>Q32 </a:t>
            </a:r>
            <a:r>
              <a:rPr lang="en-US" sz="2000" dirty="0" err="1">
                <a:latin typeface="Consolas" panose="020B0609020204030204" pitchFamily="49" charset="0"/>
                <a:cs typeface="Consolas" panose="020B0609020204030204" pitchFamily="49" charset="0"/>
              </a:rPr>
              <a:t>rSquared</a:t>
            </a:r>
            <a:r>
              <a:rPr lang="en-US" sz="2000" dirty="0">
                <a:latin typeface="Consolas" panose="020B0609020204030204" pitchFamily="49" charset="0"/>
                <a:cs typeface="Consolas" panose="020B0609020204030204" pitchFamily="49" charset="0"/>
              </a:rPr>
              <a:t> = Q32Product(radius, radius) ;</a:t>
            </a:r>
          </a:p>
          <a:p>
            <a:pPr lvl="1"/>
            <a:r>
              <a:rPr lang="en-US" sz="2000" dirty="0">
                <a:latin typeface="Consolas" panose="020B0609020204030204" pitchFamily="49" charset="0"/>
                <a:cs typeface="Consolas" panose="020B0609020204030204" pitchFamily="49" charset="0"/>
              </a:rPr>
              <a:t>return Q32Product(pi, </a:t>
            </a:r>
            <a:r>
              <a:rPr lang="en-US" sz="2000" dirty="0" err="1">
                <a:latin typeface="Consolas" panose="020B0609020204030204" pitchFamily="49" charset="0"/>
                <a:cs typeface="Consolas" panose="020B0609020204030204" pitchFamily="49" charset="0"/>
              </a:rPr>
              <a:t>rSquared</a:t>
            </a:r>
            <a:r>
              <a:rPr lang="en-US" sz="2000" dirty="0">
                <a:latin typeface="Consolas" panose="020B0609020204030204" pitchFamily="49" charset="0"/>
                <a:cs typeface="Consolas" panose="020B0609020204030204" pitchFamily="49" charset="0"/>
              </a:rPr>
              <a:t>) ;</a:t>
            </a:r>
          </a:p>
          <a:p>
            <a:pPr lvl="1"/>
            <a:r>
              <a:rPr lang="en-US" sz="2000" dirty="0">
                <a:latin typeface="Consolas" panose="020B0609020204030204" pitchFamily="49" charset="0"/>
                <a:cs typeface="Consolas" panose="020B0609020204030204" pitchFamily="49" charset="0"/>
              </a:rPr>
              <a:t>}</a:t>
            </a:r>
          </a:p>
        </p:txBody>
      </p:sp>
      <mc:AlternateContent xmlns:mc="http://schemas.openxmlformats.org/markup-compatibility/2006" xmlns:a14="http://schemas.microsoft.com/office/drawing/2010/main">
        <mc:Choice Requires="a14">
          <p:sp>
            <p:nvSpPr>
              <p:cNvPr id="4" name="Oval 3"/>
              <p:cNvSpPr/>
              <p:nvPr/>
            </p:nvSpPr>
            <p:spPr>
              <a:xfrm>
                <a:off x="6444165" y="1474839"/>
                <a:ext cx="2227886" cy="225686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800" b="0" i="1" smtClean="0">
                          <a:latin typeface="Cambria Math"/>
                        </a:rPr>
                        <m:t>𝐴</m:t>
                      </m:r>
                      <m:r>
                        <a:rPr lang="en-US" sz="2800" b="0" i="1" smtClean="0">
                          <a:latin typeface="Cambria Math"/>
                        </a:rPr>
                        <m:t>= </m:t>
                      </m:r>
                      <m:r>
                        <a:rPr lang="el-GR" sz="2800" i="1">
                          <a:latin typeface="Cambria Math"/>
                        </a:rPr>
                        <m:t>𝜋</m:t>
                      </m:r>
                      <m:sSup>
                        <m:sSupPr>
                          <m:ctrlPr>
                            <a:rPr lang="en-US" sz="2800" i="1">
                              <a:latin typeface="Cambria Math" panose="02040503050406030204" pitchFamily="18" charset="0"/>
                            </a:rPr>
                          </m:ctrlPr>
                        </m:sSupPr>
                        <m:e>
                          <m:r>
                            <a:rPr lang="en-US" sz="2800" i="1">
                              <a:latin typeface="Cambria Math"/>
                            </a:rPr>
                            <m:t>𝑟</m:t>
                          </m:r>
                        </m:e>
                        <m:sup>
                          <m:r>
                            <a:rPr lang="en-US" sz="2800" i="1">
                              <a:latin typeface="Cambria Math"/>
                            </a:rPr>
                            <m:t>2</m:t>
                          </m:r>
                        </m:sup>
                      </m:sSup>
                    </m:oMath>
                  </m:oMathPara>
                </a14:m>
                <a:endParaRPr lang="en-US" sz="2800" dirty="0"/>
              </a:p>
            </p:txBody>
          </p:sp>
        </mc:Choice>
        <mc:Fallback xmlns="">
          <p:sp>
            <p:nvSpPr>
              <p:cNvPr id="4" name="Oval 3"/>
              <p:cNvSpPr>
                <a:spLocks noRot="1" noChangeAspect="1" noMove="1" noResize="1" noEditPoints="1" noAdjustHandles="1" noChangeArrowheads="1" noChangeShapeType="1" noTextEdit="1"/>
              </p:cNvSpPr>
              <p:nvPr/>
            </p:nvSpPr>
            <p:spPr>
              <a:xfrm>
                <a:off x="6444165" y="1474839"/>
                <a:ext cx="2227886" cy="2256869"/>
              </a:xfrm>
              <a:prstGeom prst="ellipse">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755733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Discriminant</a:t>
            </a:r>
            <a:endParaRPr lang="en-US" dirty="0"/>
          </a:p>
        </p:txBody>
      </p:sp>
      <p:sp>
        <p:nvSpPr>
          <p:cNvPr id="3" name="Rectangle 2"/>
          <p:cNvSpPr/>
          <p:nvPr/>
        </p:nvSpPr>
        <p:spPr>
          <a:xfrm>
            <a:off x="1600930" y="2293582"/>
            <a:ext cx="6797908" cy="1938992"/>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Q32 </a:t>
            </a:r>
            <a:r>
              <a:rPr lang="en-US" sz="2000" dirty="0" smtClean="0">
                <a:latin typeface="Consolas" panose="020B0609020204030204" pitchFamily="49" charset="0"/>
                <a:cs typeface="Consolas" panose="020B0609020204030204" pitchFamily="49" charset="0"/>
              </a:rPr>
              <a:t>Discriminant(Q32 a, Q32 b, Q32 c)</a:t>
            </a:r>
            <a:endParaRPr lang="en-US" sz="2000" dirty="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a:t>
            </a:r>
          </a:p>
          <a:p>
            <a:pPr lvl="1"/>
            <a:r>
              <a:rPr lang="en-US" sz="2000" dirty="0">
                <a:latin typeface="Consolas" panose="020B0609020204030204" pitchFamily="49" charset="0"/>
                <a:cs typeface="Consolas" panose="020B0609020204030204" pitchFamily="49" charset="0"/>
              </a:rPr>
              <a:t>Q32 </a:t>
            </a:r>
            <a:r>
              <a:rPr lang="en-US" sz="2000" dirty="0" err="1" smtClean="0">
                <a:latin typeface="Consolas" panose="020B0609020204030204" pitchFamily="49" charset="0"/>
                <a:cs typeface="Consolas" panose="020B0609020204030204" pitchFamily="49" charset="0"/>
              </a:rPr>
              <a:t>bSquared</a:t>
            </a:r>
            <a:r>
              <a:rPr lang="en-US" sz="2000" dirty="0" smtClean="0">
                <a:latin typeface="Consolas" panose="020B0609020204030204" pitchFamily="49" charset="0"/>
                <a:cs typeface="Consolas" panose="020B0609020204030204" pitchFamily="49" charset="0"/>
              </a:rPr>
              <a:t> </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Q32Product(b, b) </a:t>
            </a:r>
            <a:r>
              <a:rPr lang="en-US" sz="2000" dirty="0">
                <a:latin typeface="Consolas" panose="020B0609020204030204" pitchFamily="49" charset="0"/>
                <a:cs typeface="Consolas" panose="020B0609020204030204" pitchFamily="49" charset="0"/>
              </a:rPr>
              <a:t>;</a:t>
            </a:r>
          </a:p>
          <a:p>
            <a:pPr lvl="1"/>
            <a:r>
              <a:rPr lang="en-US" sz="2000" dirty="0">
                <a:latin typeface="Consolas" panose="020B0609020204030204" pitchFamily="49" charset="0"/>
                <a:cs typeface="Consolas" panose="020B0609020204030204" pitchFamily="49" charset="0"/>
              </a:rPr>
              <a:t>Q32 </a:t>
            </a:r>
            <a:r>
              <a:rPr lang="en-US" sz="2000" dirty="0" smtClean="0">
                <a:latin typeface="Consolas" panose="020B0609020204030204" pitchFamily="49" charset="0"/>
                <a:cs typeface="Consolas" panose="020B0609020204030204" pitchFamily="49" charset="0"/>
              </a:rPr>
              <a:t>ac </a:t>
            </a:r>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Q32Product(a, c) ;</a:t>
            </a:r>
          </a:p>
          <a:p>
            <a:pPr lvl="1"/>
            <a:r>
              <a:rPr lang="en-US" sz="2000" dirty="0" smtClean="0">
                <a:latin typeface="Consolas" panose="020B0609020204030204" pitchFamily="49" charset="0"/>
                <a:cs typeface="Consolas" panose="020B0609020204030204" pitchFamily="49" charset="0"/>
              </a:rPr>
              <a:t>return </a:t>
            </a:r>
            <a:r>
              <a:rPr lang="en-US" sz="2000" dirty="0" err="1" smtClean="0">
                <a:latin typeface="Consolas" panose="020B0609020204030204" pitchFamily="49" charset="0"/>
                <a:cs typeface="Consolas" panose="020B0609020204030204" pitchFamily="49" charset="0"/>
              </a:rPr>
              <a:t>bSquared</a:t>
            </a:r>
            <a:r>
              <a:rPr lang="en-US" sz="2000" dirty="0" smtClean="0">
                <a:latin typeface="Consolas" panose="020B0609020204030204" pitchFamily="49" charset="0"/>
                <a:cs typeface="Consolas" panose="020B0609020204030204" pitchFamily="49" charset="0"/>
              </a:rPr>
              <a:t> – (ac &lt;&lt; 2) ;</a:t>
            </a:r>
            <a:endParaRPr lang="en-US" sz="2000" dirty="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a:t>
            </a:r>
          </a:p>
        </p:txBody>
      </p:sp>
      <p:sp>
        <p:nvSpPr>
          <p:cNvPr id="5" name="Left Brace 4"/>
          <p:cNvSpPr/>
          <p:nvPr/>
        </p:nvSpPr>
        <p:spPr>
          <a:xfrm rot="16200000">
            <a:off x="5141763" y="3453597"/>
            <a:ext cx="300654" cy="1257300"/>
          </a:xfrm>
          <a:prstGeom prst="leftBrace">
            <a:avLst>
              <a:gd name="adj1" fmla="val 8333"/>
              <a:gd name="adj2" fmla="val 48396"/>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TextBox 5"/>
          <p:cNvSpPr txBox="1"/>
          <p:nvPr/>
        </p:nvSpPr>
        <p:spPr>
          <a:xfrm>
            <a:off x="4606290" y="4232574"/>
            <a:ext cx="1577340" cy="461665"/>
          </a:xfrm>
          <a:prstGeom prst="rect">
            <a:avLst/>
          </a:prstGeom>
          <a:noFill/>
        </p:spPr>
        <p:txBody>
          <a:bodyPr wrap="square" rtlCol="0">
            <a:spAutoFit/>
          </a:bodyPr>
          <a:lstStyle/>
          <a:p>
            <a:r>
              <a:rPr lang="en-US" sz="2400" dirty="0" smtClean="0">
                <a:solidFill>
                  <a:srgbClr val="FF0000"/>
                </a:solidFill>
              </a:rPr>
              <a:t>4 × a  × c  </a:t>
            </a:r>
            <a:endParaRPr lang="en-US" sz="2400" dirty="0">
              <a:solidFill>
                <a:srgbClr val="FF0000"/>
              </a:solidFill>
            </a:endParaRPr>
          </a:p>
        </p:txBody>
      </p:sp>
      <p:cxnSp>
        <p:nvCxnSpPr>
          <p:cNvPr id="7" name="Straight Arrow Connector 6"/>
          <p:cNvCxnSpPr/>
          <p:nvPr/>
        </p:nvCxnSpPr>
        <p:spPr>
          <a:xfrm flipV="1">
            <a:off x="3531870" y="3829050"/>
            <a:ext cx="845820" cy="1028700"/>
          </a:xfrm>
          <a:prstGeom prst="straightConnector1">
            <a:avLst/>
          </a:prstGeom>
          <a:ln w="1905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550852" y="4637089"/>
            <a:ext cx="3680460" cy="830997"/>
          </a:xfrm>
          <a:prstGeom prst="rect">
            <a:avLst/>
          </a:prstGeom>
          <a:noFill/>
        </p:spPr>
        <p:txBody>
          <a:bodyPr wrap="square" rtlCol="0">
            <a:spAutoFit/>
          </a:bodyPr>
          <a:lstStyle/>
          <a:p>
            <a:r>
              <a:rPr lang="en-US" sz="2400" i="1" dirty="0" smtClean="0">
                <a:solidFill>
                  <a:srgbClr val="FF0000"/>
                </a:solidFill>
                <a:latin typeface="Times New Roman" panose="02020603050405020304" pitchFamily="18" charset="0"/>
                <a:cs typeface="Times New Roman" panose="02020603050405020304" pitchFamily="18" charset="0"/>
              </a:rPr>
              <a:t>Regular addition and subtraction operators work.</a:t>
            </a:r>
            <a:endParaRPr lang="en-US" sz="2400" i="1" dirty="0">
              <a:solidFill>
                <a:srgbClr val="FF0000"/>
              </a:solidFill>
              <a:latin typeface="Times New Roman" panose="02020603050405020304" pitchFamily="18" charset="0"/>
              <a:cs typeface="Times New Roman" panose="02020603050405020304" pitchFamily="18" charset="0"/>
            </a:endParaRPr>
          </a:p>
        </p:txBody>
      </p:sp>
      <p:sp>
        <p:nvSpPr>
          <p:cNvPr id="9" name="TextBox 8"/>
          <p:cNvSpPr txBox="1"/>
          <p:nvPr/>
        </p:nvSpPr>
        <p:spPr>
          <a:xfrm>
            <a:off x="4484370" y="4867921"/>
            <a:ext cx="4431030" cy="1569660"/>
          </a:xfrm>
          <a:prstGeom prst="rect">
            <a:avLst/>
          </a:prstGeom>
          <a:noFill/>
        </p:spPr>
        <p:txBody>
          <a:bodyPr wrap="square" rtlCol="0">
            <a:spAutoFit/>
          </a:bodyPr>
          <a:lstStyle/>
          <a:p>
            <a:r>
              <a:rPr lang="en-US" sz="2400" i="1" dirty="0" smtClean="0">
                <a:solidFill>
                  <a:srgbClr val="FF0000"/>
                </a:solidFill>
                <a:latin typeface="Times New Roman" panose="02020603050405020304" pitchFamily="18" charset="0"/>
                <a:cs typeface="Times New Roman" panose="02020603050405020304" pitchFamily="18" charset="0"/>
              </a:rPr>
              <a:t>Left-shift works to multiply by 2</a:t>
            </a:r>
            <a:r>
              <a:rPr lang="en-US" sz="2400" i="1" baseline="30000" dirty="0" smtClean="0">
                <a:solidFill>
                  <a:srgbClr val="FF0000"/>
                </a:solidFill>
                <a:latin typeface="Times New Roman" panose="02020603050405020304" pitchFamily="18" charset="0"/>
                <a:cs typeface="Times New Roman" panose="02020603050405020304" pitchFamily="18" charset="0"/>
              </a:rPr>
              <a:t>k</a:t>
            </a:r>
            <a:r>
              <a:rPr lang="en-US" sz="2400" i="1" dirty="0" smtClean="0">
                <a:solidFill>
                  <a:srgbClr val="FF0000"/>
                </a:solidFill>
                <a:latin typeface="Times New Roman" panose="02020603050405020304" pitchFamily="18" charset="0"/>
                <a:cs typeface="Times New Roman" panose="02020603050405020304" pitchFamily="18" charset="0"/>
              </a:rPr>
              <a:t> because we are using a fixed-point representation. (Won’t work with floating-point!)</a:t>
            </a:r>
            <a:endParaRPr lang="en-US" sz="2400"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9047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P spid="8" grpId="0"/>
      <p:bldP spid="9"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Average</a:t>
            </a:r>
            <a:endParaRPr lang="en-US" dirty="0"/>
          </a:p>
        </p:txBody>
      </p:sp>
      <p:sp>
        <p:nvSpPr>
          <p:cNvPr id="3" name="Rectangle 2"/>
          <p:cNvSpPr/>
          <p:nvPr/>
        </p:nvSpPr>
        <p:spPr>
          <a:xfrm>
            <a:off x="1475200" y="1790662"/>
            <a:ext cx="6797908" cy="4093428"/>
          </a:xfrm>
          <a:prstGeom prst="rect">
            <a:avLst/>
          </a:prstGeom>
        </p:spPr>
        <p:txBody>
          <a:bodyPr wrap="square">
            <a:spAutoFit/>
          </a:bodyPr>
          <a:lstStyle/>
          <a:p>
            <a:r>
              <a:rPr lang="en-US" sz="2000" dirty="0">
                <a:latin typeface="Consolas" panose="020B0609020204030204" pitchFamily="49" charset="0"/>
                <a:cs typeface="Consolas" panose="020B0609020204030204" pitchFamily="49" charset="0"/>
              </a:rPr>
              <a:t>Q32 </a:t>
            </a:r>
            <a:r>
              <a:rPr lang="en-US" sz="2000" dirty="0" smtClean="0">
                <a:latin typeface="Consolas" panose="020B0609020204030204" pitchFamily="49" charset="0"/>
                <a:cs typeface="Consolas" panose="020B0609020204030204" pitchFamily="49" charset="0"/>
              </a:rPr>
              <a:t>Average(Q32 a[], int32_t n)</a:t>
            </a:r>
            <a:endParaRPr lang="en-US" sz="2000" dirty="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a:t>
            </a:r>
          </a:p>
          <a:p>
            <a:pPr lvl="1"/>
            <a:r>
              <a:rPr lang="en-US" sz="2000" dirty="0" smtClean="0">
                <a:latin typeface="Consolas" panose="020B0609020204030204" pitchFamily="49" charset="0"/>
                <a:cs typeface="Consolas" panose="020B0609020204030204" pitchFamily="49" charset="0"/>
              </a:rPr>
              <a:t>Q32 total ;</a:t>
            </a:r>
          </a:p>
          <a:p>
            <a:pPr lvl="1"/>
            <a:r>
              <a:rPr lang="en-US" sz="2000" dirty="0" smtClean="0">
                <a:latin typeface="Consolas" panose="020B0609020204030204" pitchFamily="49" charset="0"/>
                <a:cs typeface="Consolas" panose="020B0609020204030204" pitchFamily="49" charset="0"/>
              </a:rPr>
              <a:t>int32_t k ;</a:t>
            </a:r>
          </a:p>
          <a:p>
            <a:pPr lvl="1"/>
            <a:endParaRPr lang="en-US" sz="2000" dirty="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t</a:t>
            </a:r>
            <a:r>
              <a:rPr lang="en-US" sz="2000" dirty="0" smtClean="0">
                <a:latin typeface="Consolas" panose="020B0609020204030204" pitchFamily="49" charset="0"/>
                <a:cs typeface="Consolas" panose="020B0609020204030204" pitchFamily="49" charset="0"/>
              </a:rPr>
              <a:t>otal = 0 ;</a:t>
            </a:r>
          </a:p>
          <a:p>
            <a:pPr lvl="1"/>
            <a:r>
              <a:rPr lang="en-US" sz="2000" dirty="0" smtClean="0">
                <a:latin typeface="Consolas" panose="020B0609020204030204" pitchFamily="49" charset="0"/>
                <a:cs typeface="Consolas" panose="020B0609020204030204" pitchFamily="49" charset="0"/>
              </a:rPr>
              <a:t>for (k = 0; k &lt; n; k++)</a:t>
            </a:r>
          </a:p>
          <a:p>
            <a:pPr lvl="1"/>
            <a:r>
              <a:rPr lang="en-US" sz="2000" dirty="0" smtClean="0">
                <a:latin typeface="Consolas" panose="020B0609020204030204" pitchFamily="49" charset="0"/>
                <a:cs typeface="Consolas" panose="020B0609020204030204" pitchFamily="49" charset="0"/>
              </a:rPr>
              <a:t>	{</a:t>
            </a:r>
          </a:p>
          <a:p>
            <a:pPr lvl="1"/>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total += a[k] ;</a:t>
            </a:r>
          </a:p>
          <a:p>
            <a:pPr lvl="1"/>
            <a:r>
              <a:rPr lang="en-US" sz="2000" dirty="0">
                <a:latin typeface="Consolas" panose="020B0609020204030204" pitchFamily="49" charset="0"/>
                <a:cs typeface="Consolas" panose="020B0609020204030204" pitchFamily="49" charset="0"/>
              </a:rPr>
              <a:t>	</a:t>
            </a:r>
            <a:r>
              <a:rPr lang="en-US" sz="2000" dirty="0" smtClean="0">
                <a:latin typeface="Consolas" panose="020B0609020204030204" pitchFamily="49" charset="0"/>
                <a:cs typeface="Consolas" panose="020B0609020204030204" pitchFamily="49" charset="0"/>
              </a:rPr>
              <a:t>}</a:t>
            </a:r>
          </a:p>
          <a:p>
            <a:pPr lvl="1"/>
            <a:endParaRPr lang="en-US" sz="2000" dirty="0" smtClean="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r</a:t>
            </a:r>
            <a:r>
              <a:rPr lang="en-US" sz="2000" dirty="0" smtClean="0">
                <a:latin typeface="Consolas" panose="020B0609020204030204" pitchFamily="49" charset="0"/>
                <a:cs typeface="Consolas" panose="020B0609020204030204" pitchFamily="49" charset="0"/>
              </a:rPr>
              <a:t>eturn Q32Ratio(total, n) ;</a:t>
            </a:r>
            <a:endParaRPr lang="en-US" sz="2000" dirty="0">
              <a:latin typeface="Consolas" panose="020B0609020204030204" pitchFamily="49" charset="0"/>
              <a:cs typeface="Consolas" panose="020B0609020204030204" pitchFamily="49" charset="0"/>
            </a:endParaRPr>
          </a:p>
          <a:p>
            <a:pPr lvl="1"/>
            <a:r>
              <a:rPr lang="en-US" sz="2000" dirty="0">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329084300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p:cNvSpPr/>
          <p:nvPr/>
        </p:nvSpPr>
        <p:spPr>
          <a:xfrm>
            <a:off x="5116724" y="4925392"/>
            <a:ext cx="3209697"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Quotient (Q32.32)</a:t>
            </a:r>
            <a:endParaRPr lang="en-US" sz="1600" i="1" dirty="0"/>
          </a:p>
        </p:txBody>
      </p:sp>
      <p:sp>
        <p:nvSpPr>
          <p:cNvPr id="13" name="Rectangle 12"/>
          <p:cNvSpPr/>
          <p:nvPr/>
        </p:nvSpPr>
        <p:spPr>
          <a:xfrm>
            <a:off x="5116726" y="2441456"/>
            <a:ext cx="1600200"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4" name="Rectangle 13"/>
          <p:cNvSpPr/>
          <p:nvPr/>
        </p:nvSpPr>
        <p:spPr>
          <a:xfrm>
            <a:off x="6716928" y="2441456"/>
            <a:ext cx="1609493" cy="381000"/>
          </a:xfrm>
          <a:prstGeom prst="rect">
            <a:avLst/>
          </a:prstGeom>
          <a:solidFill>
            <a:schemeClr val="bg1"/>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filled with 0’s</a:t>
            </a:r>
            <a:endParaRPr lang="en-US" dirty="0"/>
          </a:p>
        </p:txBody>
      </p:sp>
      <p:sp>
        <p:nvSpPr>
          <p:cNvPr id="15" name="Rectangle 14"/>
          <p:cNvSpPr/>
          <p:nvPr/>
        </p:nvSpPr>
        <p:spPr>
          <a:xfrm>
            <a:off x="1611522" y="2441456"/>
            <a:ext cx="1905000" cy="381000"/>
          </a:xfrm>
          <a:prstGeom prst="rect">
            <a:avLst/>
          </a:prstGeom>
          <a:solidFill>
            <a:schemeClr val="bg1"/>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a:t>s</a:t>
            </a:r>
            <a:r>
              <a:rPr lang="en-US" dirty="0" smtClean="0"/>
              <a:t>ign-extension</a:t>
            </a:r>
            <a:endParaRPr lang="en-US" dirty="0"/>
          </a:p>
        </p:txBody>
      </p:sp>
      <p:sp>
        <p:nvSpPr>
          <p:cNvPr id="16" name="Rectangle 15"/>
          <p:cNvSpPr/>
          <p:nvPr/>
        </p:nvSpPr>
        <p:spPr>
          <a:xfrm>
            <a:off x="3516522" y="2441456"/>
            <a:ext cx="1600202"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21" name="Rectangle 20"/>
          <p:cNvSpPr/>
          <p:nvPr/>
        </p:nvSpPr>
        <p:spPr>
          <a:xfrm>
            <a:off x="7364629" y="2066033"/>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22" name="Rectangle 21"/>
          <p:cNvSpPr/>
          <p:nvPr/>
        </p:nvSpPr>
        <p:spPr>
          <a:xfrm>
            <a:off x="1632903" y="2066033"/>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127</a:t>
            </a:r>
            <a:endParaRPr lang="en-US" sz="1600" dirty="0"/>
          </a:p>
        </p:txBody>
      </p:sp>
      <p:sp>
        <p:nvSpPr>
          <p:cNvPr id="23" name="Rectangle 22"/>
          <p:cNvSpPr/>
          <p:nvPr/>
        </p:nvSpPr>
        <p:spPr>
          <a:xfrm>
            <a:off x="3576003" y="2066033"/>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95</a:t>
            </a:r>
            <a:endParaRPr lang="en-US" sz="1600" dirty="0"/>
          </a:p>
        </p:txBody>
      </p:sp>
      <p:sp>
        <p:nvSpPr>
          <p:cNvPr id="24" name="Rectangle 23"/>
          <p:cNvSpPr/>
          <p:nvPr/>
        </p:nvSpPr>
        <p:spPr>
          <a:xfrm>
            <a:off x="5755133" y="2066033"/>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32</a:t>
            </a:r>
            <a:endParaRPr lang="en-US" sz="1600" dirty="0"/>
          </a:p>
        </p:txBody>
      </p:sp>
      <p:sp>
        <p:nvSpPr>
          <p:cNvPr id="25" name="Rectangle 24"/>
          <p:cNvSpPr/>
          <p:nvPr/>
        </p:nvSpPr>
        <p:spPr>
          <a:xfrm>
            <a:off x="4109403" y="2066033"/>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64</a:t>
            </a:r>
            <a:endParaRPr lang="en-US" sz="1600" dirty="0"/>
          </a:p>
        </p:txBody>
      </p:sp>
      <p:sp>
        <p:nvSpPr>
          <p:cNvPr id="26" name="Rectangle 25"/>
          <p:cNvSpPr/>
          <p:nvPr/>
        </p:nvSpPr>
        <p:spPr>
          <a:xfrm>
            <a:off x="5176203" y="2064174"/>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63</a:t>
            </a:r>
            <a:endParaRPr lang="en-US" sz="1600" dirty="0"/>
          </a:p>
        </p:txBody>
      </p:sp>
      <p:grpSp>
        <p:nvGrpSpPr>
          <p:cNvPr id="12" name="Group 11"/>
          <p:cNvGrpSpPr/>
          <p:nvPr/>
        </p:nvGrpSpPr>
        <p:grpSpPr>
          <a:xfrm>
            <a:off x="3516521" y="1420192"/>
            <a:ext cx="3191111" cy="685801"/>
            <a:chOff x="3310049" y="1965868"/>
            <a:chExt cx="3191111" cy="685801"/>
          </a:xfrm>
        </p:grpSpPr>
        <p:sp>
          <p:nvSpPr>
            <p:cNvPr id="30" name="Right Brace 29"/>
            <p:cNvSpPr/>
            <p:nvPr/>
          </p:nvSpPr>
          <p:spPr>
            <a:xfrm rot="16200000">
              <a:off x="4725796" y="876304"/>
              <a:ext cx="381000" cy="3169729"/>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solidFill>
                  <a:srgbClr val="FF0000"/>
                </a:solidFill>
              </a:endParaRPr>
            </a:p>
          </p:txBody>
        </p:sp>
        <p:sp>
          <p:nvSpPr>
            <p:cNvPr id="31" name="Rectangle 30"/>
            <p:cNvSpPr/>
            <p:nvPr/>
          </p:nvSpPr>
          <p:spPr>
            <a:xfrm>
              <a:off x="3310049" y="1965868"/>
              <a:ext cx="3191111"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solidFill>
                    <a:srgbClr val="FF0000"/>
                  </a:solidFill>
                </a:rPr>
                <a:t>Dividend (Q32.32)</a:t>
              </a:r>
              <a:endParaRPr lang="en-US" sz="1600" i="1" dirty="0">
                <a:solidFill>
                  <a:srgbClr val="FF0000"/>
                </a:solidFill>
              </a:endParaRPr>
            </a:p>
          </p:txBody>
        </p:sp>
      </p:grpSp>
      <p:grpSp>
        <p:nvGrpSpPr>
          <p:cNvPr id="17" name="Group 16"/>
          <p:cNvGrpSpPr/>
          <p:nvPr/>
        </p:nvGrpSpPr>
        <p:grpSpPr>
          <a:xfrm>
            <a:off x="4642803" y="3096592"/>
            <a:ext cx="3695699" cy="762000"/>
            <a:chOff x="4436331" y="3642268"/>
            <a:chExt cx="3695699" cy="762000"/>
          </a:xfrm>
        </p:grpSpPr>
        <p:sp>
          <p:nvSpPr>
            <p:cNvPr id="29" name="Rectangle 28"/>
            <p:cNvSpPr/>
            <p:nvPr/>
          </p:nvSpPr>
          <p:spPr>
            <a:xfrm>
              <a:off x="4436331" y="4023268"/>
              <a:ext cx="4191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2800" dirty="0" smtClean="0"/>
                <a:t>÷</a:t>
              </a:r>
              <a:endParaRPr lang="en-US" sz="2800" dirty="0"/>
            </a:p>
          </p:txBody>
        </p:sp>
        <p:sp>
          <p:nvSpPr>
            <p:cNvPr id="4" name="Rectangle 3"/>
            <p:cNvSpPr/>
            <p:nvPr/>
          </p:nvSpPr>
          <p:spPr>
            <a:xfrm>
              <a:off x="4910254" y="4023268"/>
              <a:ext cx="1604848"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5" name="Rectangle 4"/>
            <p:cNvSpPr/>
            <p:nvPr/>
          </p:nvSpPr>
          <p:spPr>
            <a:xfrm>
              <a:off x="6510455" y="4023268"/>
              <a:ext cx="162157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19" name="Rectangle 18"/>
            <p:cNvSpPr/>
            <p:nvPr/>
          </p:nvSpPr>
          <p:spPr>
            <a:xfrm>
              <a:off x="4969731" y="3642268"/>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63</a:t>
              </a:r>
              <a:endParaRPr lang="en-US" sz="1600" dirty="0"/>
            </a:p>
          </p:txBody>
        </p:sp>
      </p:grpSp>
      <p:sp>
        <p:nvSpPr>
          <p:cNvPr id="20" name="Rectangle 19"/>
          <p:cNvSpPr/>
          <p:nvPr/>
        </p:nvSpPr>
        <p:spPr>
          <a:xfrm>
            <a:off x="7386003" y="3096592"/>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2" name="Rectangle 31"/>
          <p:cNvSpPr/>
          <p:nvPr/>
        </p:nvSpPr>
        <p:spPr>
          <a:xfrm>
            <a:off x="5116725" y="3172792"/>
            <a:ext cx="3221778"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ctr"/>
            <a:r>
              <a:rPr lang="en-US" sz="1600" i="1" dirty="0" smtClean="0"/>
              <a:t>Divisor (Q32.32)</a:t>
            </a:r>
            <a:endParaRPr lang="en-US" sz="1600" i="1" dirty="0"/>
          </a:p>
        </p:txBody>
      </p:sp>
      <p:sp>
        <p:nvSpPr>
          <p:cNvPr id="6" name="Rectangle 5"/>
          <p:cNvSpPr/>
          <p:nvPr/>
        </p:nvSpPr>
        <p:spPr>
          <a:xfrm>
            <a:off x="5116725" y="5230192"/>
            <a:ext cx="1590907"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whole part</a:t>
            </a:r>
            <a:endParaRPr lang="en-US" dirty="0"/>
          </a:p>
        </p:txBody>
      </p:sp>
      <p:sp>
        <p:nvSpPr>
          <p:cNvPr id="7" name="Rectangle 6"/>
          <p:cNvSpPr/>
          <p:nvPr/>
        </p:nvSpPr>
        <p:spPr>
          <a:xfrm>
            <a:off x="6707632" y="5230192"/>
            <a:ext cx="160949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fractional part</a:t>
            </a:r>
            <a:endParaRPr lang="en-US" dirty="0"/>
          </a:p>
        </p:txBody>
      </p:sp>
      <p:sp>
        <p:nvSpPr>
          <p:cNvPr id="27" name="Rectangle 26"/>
          <p:cNvSpPr/>
          <p:nvPr/>
        </p:nvSpPr>
        <p:spPr>
          <a:xfrm>
            <a:off x="5176203" y="4925392"/>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r>
              <a:rPr lang="en-US" sz="1600" dirty="0" smtClean="0"/>
              <a:t>63</a:t>
            </a:r>
            <a:endParaRPr lang="en-US" sz="1600" dirty="0"/>
          </a:p>
        </p:txBody>
      </p:sp>
      <p:sp>
        <p:nvSpPr>
          <p:cNvPr id="28" name="Rectangle 27"/>
          <p:cNvSpPr/>
          <p:nvPr/>
        </p:nvSpPr>
        <p:spPr>
          <a:xfrm>
            <a:off x="7386003" y="4925392"/>
            <a:ext cx="952500" cy="381000"/>
          </a:xfrm>
          <a:prstGeom prst="rect">
            <a:avLst/>
          </a:prstGeom>
          <a:noFill/>
          <a:ln w="3175">
            <a:noFill/>
          </a:ln>
        </p:spPr>
        <p:style>
          <a:lnRef idx="2">
            <a:schemeClr val="dk1"/>
          </a:lnRef>
          <a:fillRef idx="1">
            <a:schemeClr val="lt1"/>
          </a:fillRef>
          <a:effectRef idx="0">
            <a:schemeClr val="dk1"/>
          </a:effectRef>
          <a:fontRef idx="minor">
            <a:schemeClr val="dk1"/>
          </a:fontRef>
        </p:style>
        <p:txBody>
          <a:bodyPr lIns="0" rIns="0" rtlCol="0" anchor="ctr"/>
          <a:lstStyle/>
          <a:p>
            <a:pPr algn="r"/>
            <a:r>
              <a:rPr lang="en-US" sz="1600" dirty="0" smtClean="0"/>
              <a:t>0</a:t>
            </a:r>
            <a:endParaRPr lang="en-US" sz="1600" dirty="0"/>
          </a:p>
        </p:txBody>
      </p:sp>
      <p:sp>
        <p:nvSpPr>
          <p:cNvPr id="34" name="Down Arrow 33"/>
          <p:cNvSpPr/>
          <p:nvPr/>
        </p:nvSpPr>
        <p:spPr>
          <a:xfrm>
            <a:off x="6278779" y="4315792"/>
            <a:ext cx="266700" cy="304800"/>
          </a:xfrm>
          <a:prstGeom prst="downArrow">
            <a:avLst/>
          </a:prstGeom>
          <a:solidFill>
            <a:schemeClr val="bg1">
              <a:lumMod val="9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p:cNvSpPr/>
          <p:nvPr/>
        </p:nvSpPr>
        <p:spPr>
          <a:xfrm>
            <a:off x="1611520" y="2447033"/>
            <a:ext cx="6705605"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Double-length 128-bit integer dividend</a:t>
            </a:r>
            <a:endParaRPr lang="en-US" dirty="0"/>
          </a:p>
        </p:txBody>
      </p:sp>
      <p:sp>
        <p:nvSpPr>
          <p:cNvPr id="38" name="Rectangle 37"/>
          <p:cNvSpPr/>
          <p:nvPr/>
        </p:nvSpPr>
        <p:spPr>
          <a:xfrm>
            <a:off x="5116726" y="3477592"/>
            <a:ext cx="323571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64-bit integer divisor</a:t>
            </a:r>
            <a:endParaRPr lang="en-US" dirty="0"/>
          </a:p>
        </p:txBody>
      </p:sp>
      <p:sp>
        <p:nvSpPr>
          <p:cNvPr id="39" name="Rectangle 38"/>
          <p:cNvSpPr/>
          <p:nvPr/>
        </p:nvSpPr>
        <p:spPr>
          <a:xfrm>
            <a:off x="5116726" y="5230192"/>
            <a:ext cx="3200399" cy="381000"/>
          </a:xfrm>
          <a:prstGeom prst="rect">
            <a:avLst/>
          </a:prstGeom>
          <a:solidFill>
            <a:schemeClr val="bg1">
              <a:lumMod val="95000"/>
            </a:schemeClr>
          </a:solidFill>
          <a:ln w="31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dirty="0" smtClean="0"/>
              <a:t>64-bit integer quotient</a:t>
            </a:r>
            <a:endParaRPr lang="en-US" dirty="0"/>
          </a:p>
        </p:txBody>
      </p:sp>
      <p:sp>
        <p:nvSpPr>
          <p:cNvPr id="2" name="Title 1"/>
          <p:cNvSpPr>
            <a:spLocks noGrp="1"/>
          </p:cNvSpPr>
          <p:nvPr>
            <p:ph type="title"/>
          </p:nvPr>
        </p:nvSpPr>
        <p:spPr/>
        <p:txBody>
          <a:bodyPr/>
          <a:lstStyle/>
          <a:p>
            <a:r>
              <a:rPr lang="en-US" dirty="0" smtClean="0"/>
              <a:t>Q32.32 ÷ Q32.32 Division</a:t>
            </a:r>
            <a:endParaRPr lang="en-US" dirty="0"/>
          </a:p>
        </p:txBody>
      </p:sp>
      <p:sp>
        <p:nvSpPr>
          <p:cNvPr id="40" name="Content Placeholder 2"/>
          <p:cNvSpPr txBox="1">
            <a:spLocks/>
          </p:cNvSpPr>
          <p:nvPr/>
        </p:nvSpPr>
        <p:spPr>
          <a:xfrm>
            <a:off x="413703" y="3477592"/>
            <a:ext cx="4114800" cy="2438400"/>
          </a:xfrm>
          <a:prstGeom prst="rect">
            <a:avLst/>
          </a:prstGeom>
        </p:spPr>
        <p:txBody>
          <a:bodyPr>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1200"/>
              </a:spcBef>
            </a:pPr>
            <a:r>
              <a:rPr lang="en-US" dirty="0" smtClean="0"/>
              <a:t>Cannot be decomposed into a straight-line sequence of 32-bit ARM divide instructions</a:t>
            </a:r>
          </a:p>
          <a:p>
            <a:pPr>
              <a:spcBef>
                <a:spcPts val="1200"/>
              </a:spcBef>
            </a:pPr>
            <a:r>
              <a:rPr lang="en-US" dirty="0" smtClean="0"/>
              <a:t>Must use a loop (64 iterations)</a:t>
            </a:r>
          </a:p>
          <a:p>
            <a:pPr>
              <a:spcBef>
                <a:spcPts val="1200"/>
              </a:spcBef>
            </a:pPr>
            <a:r>
              <a:rPr lang="en-US" dirty="0" smtClean="0"/>
              <a:t>Implement </a:t>
            </a:r>
            <a:r>
              <a:rPr lang="en-US" u="sng" dirty="0" smtClean="0"/>
              <a:t>unsigned</a:t>
            </a:r>
            <a:r>
              <a:rPr lang="en-US" dirty="0" smtClean="0"/>
              <a:t> 128 ÷ 64</a:t>
            </a:r>
          </a:p>
          <a:p>
            <a:pPr>
              <a:spcBef>
                <a:spcPts val="1200"/>
              </a:spcBef>
            </a:pPr>
            <a:r>
              <a:rPr lang="en-US" dirty="0" smtClean="0"/>
              <a:t>Use wrapper function for signed</a:t>
            </a:r>
          </a:p>
        </p:txBody>
      </p:sp>
    </p:spTree>
    <p:extLst>
      <p:ext uri="{BB962C8B-B14F-4D97-AF65-F5344CB8AC3E}">
        <p14:creationId xmlns:p14="http://schemas.microsoft.com/office/powerpoint/2010/main" val="153981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9"/>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0">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0">
                                            <p:txEl>
                                              <p:pRg st="1" end="1"/>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0">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23" grpId="0"/>
      <p:bldP spid="24" grpId="0"/>
      <p:bldP spid="25" grpId="0"/>
      <p:bldP spid="26" grpId="0"/>
      <p:bldP spid="32" grpId="0"/>
      <p:bldP spid="37" grpId="0" animBg="1"/>
      <p:bldP spid="38" grpId="0" animBg="1"/>
      <p:bldP spid="3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ADDITION AND </a:t>
            </a:r>
            <a:r>
              <a:rPr lang="en-US" dirty="0" smtClean="0"/>
              <a:t>SUBTRACTION</a:t>
            </a:r>
            <a:br>
              <a:rPr lang="en-US" dirty="0" smtClean="0"/>
            </a:br>
            <a:r>
              <a:rPr lang="en-US" dirty="0" smtClean="0"/>
              <a:t>OF </a:t>
            </a:r>
            <a:r>
              <a:rPr lang="en-US" dirty="0"/>
              <a:t>FIXED-POINT REALS  </a:t>
            </a:r>
          </a:p>
        </p:txBody>
      </p:sp>
      <p:sp>
        <p:nvSpPr>
          <p:cNvPr id="3" name="Content Placeholder 2"/>
          <p:cNvSpPr>
            <a:spLocks noGrp="1"/>
          </p:cNvSpPr>
          <p:nvPr>
            <p:ph idx="1"/>
          </p:nvPr>
        </p:nvSpPr>
        <p:spPr>
          <a:xfrm>
            <a:off x="457200" y="1661160"/>
            <a:ext cx="8229600" cy="4525963"/>
          </a:xfrm>
        </p:spPr>
        <p:txBody>
          <a:bodyPr/>
          <a:lstStyle/>
          <a:p>
            <a:r>
              <a:rPr lang="en-US" dirty="0" smtClean="0"/>
              <a:t>Easy as long as operands have same Q format</a:t>
            </a:r>
          </a:p>
          <a:p>
            <a:endParaRPr lang="en-US" dirty="0"/>
          </a:p>
          <a:p>
            <a:endParaRPr lang="en-US" dirty="0" smtClean="0"/>
          </a:p>
          <a:p>
            <a:endParaRPr lang="en-US" dirty="0" smtClean="0"/>
          </a:p>
          <a:p>
            <a:pPr lvl="1"/>
            <a:r>
              <a:rPr lang="en-US" dirty="0" smtClean="0"/>
              <a:t>Just use regular </a:t>
            </a:r>
            <a:r>
              <a:rPr lang="en-US" u="sng" dirty="0" smtClean="0"/>
              <a:t>integer</a:t>
            </a:r>
            <a:r>
              <a:rPr lang="en-US" dirty="0" smtClean="0"/>
              <a:t> addition or subtraction:</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823995063"/>
              </p:ext>
            </p:extLst>
          </p:nvPr>
        </p:nvGraphicFramePr>
        <p:xfrm>
          <a:off x="944880" y="2346960"/>
          <a:ext cx="7315200" cy="1268984"/>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Operand</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Integer</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Q</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400" b="1" i="1" dirty="0" smtClean="0">
                          <a:solidFill>
                            <a:schemeClr val="bg1"/>
                          </a:solidFill>
                          <a:effectLst/>
                          <a:latin typeface="+mn-lt"/>
                          <a:ea typeface="Arial"/>
                          <a:cs typeface="Calibri"/>
                        </a:rPr>
                        <a:t>Interpretation</a:t>
                      </a:r>
                      <a:endParaRPr lang="en-US" sz="2400" b="1" i="1" dirty="0">
                        <a:solidFill>
                          <a:schemeClr val="bg1"/>
                        </a:solidFill>
                        <a:effectLst/>
                        <a:latin typeface="+mn-lt"/>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+30</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Q3</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+30/2</a:t>
                      </a:r>
                      <a:r>
                        <a:rPr lang="en-US" sz="2000" baseline="30000" dirty="0" smtClean="0">
                          <a:solidFill>
                            <a:srgbClr val="000000"/>
                          </a:solidFill>
                          <a:effectLst/>
                          <a:latin typeface="+mn-lt"/>
                          <a:ea typeface="Calibri"/>
                          <a:cs typeface="Calibri"/>
                        </a:rPr>
                        <a:t>3</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+3.75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2000">
                          <a:solidFill>
                            <a:srgbClr val="000000"/>
                          </a:solidFill>
                          <a:effectLst/>
                          <a:latin typeface="+mn-lt"/>
                          <a:ea typeface="Calibri"/>
                          <a:cs typeface="Calibri"/>
                        </a:rPr>
                        <a:t>B</a:t>
                      </a:r>
                      <a:endParaRPr lang="en-US" sz="200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−54</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Q3</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-54/2</a:t>
                      </a:r>
                      <a:r>
                        <a:rPr lang="en-US" sz="2000" baseline="30000" dirty="0" smtClean="0">
                          <a:solidFill>
                            <a:srgbClr val="000000"/>
                          </a:solidFill>
                          <a:effectLst/>
                          <a:latin typeface="+mn-lt"/>
                          <a:ea typeface="Calibri"/>
                          <a:cs typeface="Calibri"/>
                        </a:rPr>
                        <a:t>3</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−6.75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245651410"/>
              </p:ext>
            </p:extLst>
          </p:nvPr>
        </p:nvGraphicFramePr>
        <p:xfrm>
          <a:off x="929640" y="4739640"/>
          <a:ext cx="7315200" cy="844804"/>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Result</a:t>
                      </a:r>
                      <a:endParaRPr lang="en-US" sz="2400" dirty="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a:solidFill>
                            <a:schemeClr val="bg1"/>
                          </a:solidFill>
                          <a:effectLst/>
                          <a:latin typeface="Calibri"/>
                          <a:ea typeface="Calibri"/>
                          <a:cs typeface="Calibri"/>
                        </a:rPr>
                        <a:t>Integer</a:t>
                      </a:r>
                      <a:endParaRPr lang="en-US" sz="240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a:solidFill>
                            <a:schemeClr val="bg1"/>
                          </a:solidFill>
                          <a:effectLst/>
                          <a:latin typeface="Calibri"/>
                          <a:ea typeface="Calibri"/>
                          <a:cs typeface="Calibri"/>
                        </a:rPr>
                        <a:t>Q</a:t>
                      </a:r>
                      <a:endParaRPr lang="en-US" sz="240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400" b="1" i="1" dirty="0" smtClean="0">
                          <a:solidFill>
                            <a:schemeClr val="bg1"/>
                          </a:solidFill>
                          <a:effectLst/>
                          <a:latin typeface="Calibri"/>
                          <a:ea typeface="Calibri"/>
                          <a:cs typeface="Calibri"/>
                        </a:rPr>
                        <a:t>Interpretation</a:t>
                      </a:r>
                      <a:endParaRPr lang="en-US" sz="2400" dirty="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A+B</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−24</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Q3</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-24/2</a:t>
                      </a:r>
                      <a:r>
                        <a:rPr lang="en-US" sz="2000" baseline="30000" dirty="0" smtClean="0">
                          <a:solidFill>
                            <a:srgbClr val="000000"/>
                          </a:solidFill>
                          <a:effectLst/>
                          <a:latin typeface="+mn-lt"/>
                          <a:ea typeface="Calibri"/>
                          <a:cs typeface="Calibri"/>
                        </a:rPr>
                        <a:t>3</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−3.00</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498440914"/>
              </p:ext>
            </p:extLst>
          </p:nvPr>
        </p:nvGraphicFramePr>
        <p:xfrm>
          <a:off x="929640" y="5577840"/>
          <a:ext cx="7315200" cy="424180"/>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A−B</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+84</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a:solidFill>
                            <a:srgbClr val="000000"/>
                          </a:solidFill>
                          <a:effectLst/>
                          <a:latin typeface="+mn-lt"/>
                          <a:ea typeface="Calibri"/>
                          <a:cs typeface="Calibri"/>
                        </a:rPr>
                        <a:t>Q3</a:t>
                      </a:r>
                      <a:endParaRPr lang="en-US" sz="200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+84/2</a:t>
                      </a:r>
                      <a:r>
                        <a:rPr lang="en-US" sz="2000" baseline="30000" dirty="0" smtClean="0">
                          <a:solidFill>
                            <a:srgbClr val="000000"/>
                          </a:solidFill>
                          <a:effectLst/>
                          <a:latin typeface="+mn-lt"/>
                          <a:ea typeface="Calibri"/>
                          <a:cs typeface="Calibri"/>
                        </a:rPr>
                        <a:t>3</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2000" dirty="0" smtClean="0">
                          <a:solidFill>
                            <a:srgbClr val="000000"/>
                          </a:solidFill>
                          <a:effectLst/>
                          <a:latin typeface="+mn-lt"/>
                          <a:ea typeface="Calibri"/>
                          <a:cs typeface="Calibri"/>
                        </a:rPr>
                        <a:t>+10.50</a:t>
                      </a:r>
                      <a:r>
                        <a:rPr lang="en-US" sz="2000" baseline="-25000" dirty="0" smtClean="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sp>
        <p:nvSpPr>
          <p:cNvPr id="7" name="Rectangle 6"/>
          <p:cNvSpPr/>
          <p:nvPr/>
        </p:nvSpPr>
        <p:spPr>
          <a:xfrm>
            <a:off x="4024313" y="2786063"/>
            <a:ext cx="1133473" cy="825816"/>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651760" y="2786063"/>
            <a:ext cx="1372553" cy="825816"/>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a:off x="2651759" y="5148263"/>
            <a:ext cx="1372553" cy="41290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2651758" y="5577840"/>
            <a:ext cx="1372553" cy="412908"/>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94044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xit"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subTnLst>
                                    <p:set>
                                      <p:cBhvr override="childStyle">
                                        <p:cTn dur="1" fill="hold" display="0" masterRel="nextClick" afterEffect="1"/>
                                        <p:tgtEl>
                                          <p:spTgt spid="9"/>
                                        </p:tgtEl>
                                        <p:attrNameLst>
                                          <p:attrName>style.visibility</p:attrName>
                                        </p:attrNameLst>
                                      </p:cBhvr>
                                      <p:to>
                                        <p:strVal val="hidden"/>
                                      </p:to>
                                    </p:set>
                                  </p:sub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994304045"/>
              </p:ext>
            </p:extLst>
          </p:nvPr>
        </p:nvGraphicFramePr>
        <p:xfrm>
          <a:off x="1373505" y="1776825"/>
          <a:ext cx="6396990" cy="4206240"/>
        </p:xfrm>
        <a:graphic>
          <a:graphicData uri="http://schemas.openxmlformats.org/drawingml/2006/table">
            <a:tbl>
              <a:tblPr firstRow="1" firstCol="1" bandRow="1"/>
              <a:tblGrid>
                <a:gridCol w="6396990">
                  <a:extLst>
                    <a:ext uri="{9D8B030D-6E8A-4147-A177-3AD203B41FA5}">
                      <a16:colId xmlns:a16="http://schemas.microsoft.com/office/drawing/2014/main" val="20000"/>
                    </a:ext>
                  </a:extLst>
                </a:gridCol>
              </a:tblGrid>
              <a:tr h="0">
                <a:tc>
                  <a:txBody>
                    <a:bodyPr/>
                    <a:lstStyle/>
                    <a:p>
                      <a:pPr marL="0" marR="0" algn="just">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200" b="1" dirty="0" smtClean="0">
                          <a:solidFill>
                            <a:srgbClr val="000000"/>
                          </a:solidFill>
                          <a:effectLst/>
                          <a:latin typeface="Consolas" panose="020B0609020204030204" pitchFamily="49" charset="0"/>
                          <a:ea typeface="Calibri"/>
                          <a:cs typeface="Consolas" panose="020B0609020204030204" pitchFamily="49" charset="0"/>
                        </a:rPr>
                        <a:t>extern uint64_t UQ32Quotient(uint64_t dividend, uint64_t divisor) ;</a:t>
                      </a:r>
                      <a:endParaRPr lang="en-US" sz="1200" b="1" dirty="0" smtClean="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#define MSWord(x) </a:t>
                      </a:r>
                      <a:r>
                        <a:rPr lang="en-US" sz="1200" b="1" dirty="0" smtClean="0">
                          <a:solidFill>
                            <a:srgbClr val="000000"/>
                          </a:solidFill>
                          <a:effectLst/>
                          <a:latin typeface="Consolas" panose="020B0609020204030204" pitchFamily="49" charset="0"/>
                          <a:ea typeface="Calibri"/>
                          <a:cs typeface="Consolas" panose="020B0609020204030204" pitchFamily="49" charset="0"/>
                        </a:rPr>
                        <a:t>((int32_t </a:t>
                      </a:r>
                      <a:r>
                        <a:rPr lang="en-US" sz="1200" b="1" dirty="0">
                          <a:solidFill>
                            <a:srgbClr val="000000"/>
                          </a:solidFill>
                          <a:effectLst/>
                          <a:latin typeface="Consolas" panose="020B0609020204030204" pitchFamily="49" charset="0"/>
                          <a:ea typeface="Calibri"/>
                          <a:cs typeface="Consolas" panose="020B0609020204030204" pitchFamily="49" charset="0"/>
                        </a:rPr>
                        <a:t>*) &amp;x)[1]</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int64_t Q32Quotient(int64_t dividend, int64_t divisor)</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uint64_t quotient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r>
                        <a:rPr lang="en-US" sz="1200" b="1" dirty="0" err="1">
                          <a:solidFill>
                            <a:srgbClr val="000000"/>
                          </a:solidFill>
                          <a:effectLst/>
                          <a:latin typeface="Consolas" panose="020B0609020204030204" pitchFamily="49" charset="0"/>
                          <a:ea typeface="Calibri"/>
                          <a:cs typeface="Consolas" panose="020B0609020204030204" pitchFamily="49" charset="0"/>
                        </a:rPr>
                        <a:t>int</a:t>
                      </a:r>
                      <a:r>
                        <a:rPr lang="en-US" sz="1200" b="1" dirty="0">
                          <a:solidFill>
                            <a:srgbClr val="000000"/>
                          </a:solidFill>
                          <a:effectLst/>
                          <a:latin typeface="Consolas" panose="020B0609020204030204" pitchFamily="49" charset="0"/>
                          <a:ea typeface="Calibri"/>
                          <a:cs typeface="Consolas" panose="020B0609020204030204" pitchFamily="49" charset="0"/>
                        </a:rPr>
                        <a:t> negate = 0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if ((MSWord(dividend) ^ MSWord(divisor)) </a:t>
                      </a:r>
                      <a:r>
                        <a:rPr lang="en-US" sz="1200" b="1" dirty="0" smtClean="0">
                          <a:solidFill>
                            <a:srgbClr val="000000"/>
                          </a:solidFill>
                          <a:effectLst/>
                          <a:latin typeface="Consolas" panose="020B0609020204030204" pitchFamily="49" charset="0"/>
                          <a:ea typeface="Calibri"/>
                          <a:cs typeface="Consolas" panose="020B0609020204030204" pitchFamily="49" charset="0"/>
                        </a:rPr>
                        <a:t>&lt;</a:t>
                      </a:r>
                      <a:r>
                        <a:rPr lang="en-US" sz="1200" b="1" baseline="0" dirty="0" smtClean="0">
                          <a:solidFill>
                            <a:srgbClr val="000000"/>
                          </a:solidFill>
                          <a:effectLst/>
                          <a:latin typeface="Consolas" panose="020B0609020204030204" pitchFamily="49" charset="0"/>
                          <a:ea typeface="Calibri"/>
                          <a:cs typeface="Consolas" panose="020B0609020204030204" pitchFamily="49" charset="0"/>
                        </a:rPr>
                        <a:t> 0</a:t>
                      </a:r>
                      <a:r>
                        <a:rPr lang="en-US" sz="1200" b="1" dirty="0" smtClean="0">
                          <a:solidFill>
                            <a:srgbClr val="000000"/>
                          </a:solidFill>
                          <a:effectLst/>
                          <a:latin typeface="Consolas" panose="020B0609020204030204" pitchFamily="49" charset="0"/>
                          <a:ea typeface="Calibri"/>
                          <a:cs typeface="Consolas" panose="020B0609020204030204" pitchFamily="49" charset="0"/>
                        </a:rPr>
                        <a:t>) </a:t>
                      </a:r>
                      <a:r>
                        <a:rPr lang="en-US" sz="1200" b="1" dirty="0">
                          <a:solidFill>
                            <a:srgbClr val="000000"/>
                          </a:solidFill>
                          <a:effectLst/>
                          <a:latin typeface="Consolas" panose="020B0609020204030204" pitchFamily="49" charset="0"/>
                          <a:ea typeface="Calibri"/>
                          <a:cs typeface="Consolas" panose="020B0609020204030204" pitchFamily="49" charset="0"/>
                        </a:rPr>
                        <a:t>negate = 1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if (dividend &lt; 0) dividend = -dividend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if (divisor  &lt; 0) divisor  = -divisor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quotient = UQ32Quotient((uint64_t) dividend, (uint64_t) divisor)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return negate ? –((int64_t) quotient) : (int64_t) quotient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Ls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p>
                      <a:pPr marL="0" marR="0" algn="just">
                        <a:lnSpc>
                          <a:spcPct val="115000"/>
                        </a:lnSpc>
                        <a:spcBef>
                          <a:spcPts val="0"/>
                        </a:spcBef>
                        <a:spcAft>
                          <a:spcPts val="0"/>
                        </a:spcAft>
                      </a:pPr>
                      <a:r>
                        <a:rPr lang="en-US" sz="1200" b="1" dirty="0">
                          <a:solidFill>
                            <a:srgbClr val="000000"/>
                          </a:solidFill>
                          <a:effectLst/>
                          <a:latin typeface="Consolas" panose="020B0609020204030204" pitchFamily="49" charset="0"/>
                          <a:ea typeface="Calibri"/>
                          <a:cs typeface="Consolas" panose="020B0609020204030204" pitchFamily="49" charset="0"/>
                        </a:rPr>
                        <a:t> </a:t>
                      </a:r>
                      <a:endParaRPr lang="en-US" sz="1200" b="1" dirty="0">
                        <a:solidFill>
                          <a:srgbClr val="000000"/>
                        </a:solidFill>
                        <a:effectLst/>
                        <a:latin typeface="Consolas" panose="020B0609020204030204" pitchFamily="49" charset="0"/>
                        <a:ea typeface="Arial"/>
                        <a:cs typeface="Consolas" panose="020B0609020204030204" pitchFamily="49" charset="0"/>
                      </a:endParaRPr>
                    </a:p>
                  </a:txBody>
                  <a:tcPr marL="68580" marR="68580"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
        <p:nvSpPr>
          <p:cNvPr id="3" name="Title 2"/>
          <p:cNvSpPr>
            <a:spLocks noGrp="1"/>
          </p:cNvSpPr>
          <p:nvPr>
            <p:ph type="title"/>
          </p:nvPr>
        </p:nvSpPr>
        <p:spPr/>
        <p:txBody>
          <a:bodyPr>
            <a:normAutofit fontScale="90000"/>
          </a:bodyPr>
          <a:lstStyle/>
          <a:p>
            <a:r>
              <a:rPr lang="en-US" dirty="0" smtClean="0"/>
              <a:t>Q32.32 ÷ Q32.32 Division</a:t>
            </a:r>
            <a:r>
              <a:rPr lang="en-US" dirty="0" smtClean="0"/>
              <a:t/>
            </a:r>
            <a:br>
              <a:rPr lang="en-US" dirty="0" smtClean="0"/>
            </a:br>
            <a:r>
              <a:rPr lang="en-US" dirty="0" smtClean="0"/>
              <a:t>Wrapper Function for Signed #’s</a:t>
            </a:r>
            <a:endParaRPr lang="en-US" dirty="0"/>
          </a:p>
        </p:txBody>
      </p:sp>
    </p:spTree>
    <p:extLst>
      <p:ext uri="{BB962C8B-B14F-4D97-AF65-F5344CB8AC3E}">
        <p14:creationId xmlns:p14="http://schemas.microsoft.com/office/powerpoint/2010/main" val="155797109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002884" y="1445342"/>
            <a:ext cx="7890387" cy="5078313"/>
          </a:xfrm>
          <a:prstGeom prst="rect">
            <a:avLst/>
          </a:prstGeom>
          <a:noFill/>
        </p:spPr>
        <p:txBody>
          <a:bodyPr wrap="square" rtlCol="0">
            <a:spAutoFit/>
          </a:bodyPr>
          <a:lstStyle/>
          <a:p>
            <a:r>
              <a:rPr lang="en-US" dirty="0" smtClean="0"/>
              <a:t>Example: 4-bit dividend </a:t>
            </a:r>
            <a:r>
              <a:rPr lang="en-US" dirty="0"/>
              <a:t>÷ </a:t>
            </a:r>
            <a:r>
              <a:rPr lang="en-US" dirty="0" smtClean="0"/>
              <a:t>4-bit divisor = 13</a:t>
            </a:r>
            <a:r>
              <a:rPr lang="en-US" baseline="-25000" dirty="0" smtClean="0"/>
              <a:t>10</a:t>
            </a:r>
            <a:r>
              <a:rPr lang="en-US" dirty="0" smtClean="0"/>
              <a:t> ÷ 2</a:t>
            </a:r>
            <a:r>
              <a:rPr lang="en-US" baseline="-25000" dirty="0" smtClean="0"/>
              <a:t>10</a:t>
            </a:r>
            <a:r>
              <a:rPr lang="en-US" dirty="0" smtClean="0"/>
              <a:t> = 1101</a:t>
            </a:r>
            <a:r>
              <a:rPr lang="en-US" baseline="-25000" dirty="0" smtClean="0"/>
              <a:t>2</a:t>
            </a:r>
            <a:r>
              <a:rPr lang="en-US" dirty="0" smtClean="0"/>
              <a:t> ÷ 0010</a:t>
            </a:r>
            <a:r>
              <a:rPr lang="en-US" baseline="-25000" dirty="0" smtClean="0"/>
              <a:t>2</a:t>
            </a:r>
          </a:p>
          <a:p>
            <a:endParaRPr lang="en-US" dirty="0"/>
          </a:p>
          <a:p>
            <a:r>
              <a:rPr lang="en-US" sz="2400" dirty="0" smtClean="0">
                <a:latin typeface="Consolas" panose="020B0609020204030204" pitchFamily="49" charset="0"/>
              </a:rPr>
              <a:t>                         0110</a:t>
            </a:r>
            <a:endParaRPr lang="en-US" sz="2400" dirty="0">
              <a:latin typeface="Consolas" panose="020B0609020204030204" pitchFamily="49" charset="0"/>
            </a:endParaRPr>
          </a:p>
          <a:p>
            <a:r>
              <a:rPr lang="en-US" sz="2400" dirty="0" smtClean="0">
                <a:latin typeface="Consolas" panose="020B0609020204030204" pitchFamily="49" charset="0"/>
              </a:rPr>
              <a:t>0010 1101	      0010 0001101</a:t>
            </a:r>
          </a:p>
          <a:p>
            <a:r>
              <a:rPr lang="en-US" sz="2400" dirty="0">
                <a:latin typeface="Consolas" panose="020B0609020204030204" pitchFamily="49" charset="0"/>
              </a:rPr>
              <a:t> </a:t>
            </a:r>
            <a:r>
              <a:rPr lang="en-US" sz="2400" dirty="0" smtClean="0">
                <a:latin typeface="Consolas" panose="020B0609020204030204" pitchFamily="49" charset="0"/>
              </a:rPr>
              <a:t>                     </a:t>
            </a:r>
            <a:r>
              <a:rPr lang="en-US" sz="2400" u="sng" dirty="0" smtClean="0">
                <a:latin typeface="Consolas" panose="020B0609020204030204" pitchFamily="49" charset="0"/>
              </a:rPr>
              <a:t>0010</a:t>
            </a:r>
          </a:p>
          <a:p>
            <a:r>
              <a:rPr lang="en-US" sz="2400" dirty="0">
                <a:latin typeface="Consolas" panose="020B0609020204030204" pitchFamily="49" charset="0"/>
              </a:rPr>
              <a:t> </a:t>
            </a:r>
            <a:r>
              <a:rPr lang="en-US" sz="2400" dirty="0" smtClean="0">
                <a:latin typeface="Consolas" panose="020B0609020204030204" pitchFamily="49" charset="0"/>
              </a:rPr>
              <a:t>                      0011</a:t>
            </a:r>
            <a:endParaRPr lang="en-US" sz="2400" dirty="0">
              <a:latin typeface="Consolas" panose="020B0609020204030204" pitchFamily="49" charset="0"/>
            </a:endParaRPr>
          </a:p>
          <a:p>
            <a:r>
              <a:rPr lang="en-US" sz="2400" dirty="0" smtClean="0">
                <a:latin typeface="Consolas" panose="020B0609020204030204" pitchFamily="49" charset="0"/>
              </a:rPr>
              <a:t>                       </a:t>
            </a:r>
            <a:r>
              <a:rPr lang="en-US" sz="2400" u="sng" dirty="0" smtClean="0">
                <a:latin typeface="Consolas" panose="020B0609020204030204" pitchFamily="49" charset="0"/>
              </a:rPr>
              <a:t>0010</a:t>
            </a:r>
          </a:p>
          <a:p>
            <a:r>
              <a:rPr lang="en-US" sz="2400" dirty="0" smtClean="0">
                <a:latin typeface="Consolas" panose="020B0609020204030204" pitchFamily="49" charset="0"/>
              </a:rPr>
              <a:t>                        0010</a:t>
            </a:r>
          </a:p>
          <a:p>
            <a:r>
              <a:rPr lang="en-US" sz="2400" dirty="0">
                <a:latin typeface="Consolas" panose="020B0609020204030204" pitchFamily="49" charset="0"/>
              </a:rPr>
              <a:t> </a:t>
            </a:r>
            <a:r>
              <a:rPr lang="en-US" sz="2400" dirty="0" smtClean="0">
                <a:latin typeface="Consolas" panose="020B0609020204030204" pitchFamily="49" charset="0"/>
              </a:rPr>
              <a:t>                       </a:t>
            </a:r>
            <a:r>
              <a:rPr lang="en-US" sz="2400" u="sng" dirty="0" smtClean="0">
                <a:latin typeface="Consolas" panose="020B0609020204030204" pitchFamily="49" charset="0"/>
              </a:rPr>
              <a:t>0010</a:t>
            </a:r>
            <a:endParaRPr lang="en-US" sz="2400" u="sng" dirty="0">
              <a:latin typeface="Consolas" panose="020B0609020204030204" pitchFamily="49" charset="0"/>
            </a:endParaRPr>
          </a:p>
          <a:p>
            <a:r>
              <a:rPr lang="en-US" sz="2400" dirty="0" smtClean="0">
                <a:latin typeface="Consolas" panose="020B0609020204030204" pitchFamily="49" charset="0"/>
              </a:rPr>
              <a:t>                         0001</a:t>
            </a:r>
          </a:p>
          <a:p>
            <a:r>
              <a:rPr lang="en-US" sz="2400" dirty="0">
                <a:latin typeface="Consolas" panose="020B0609020204030204" pitchFamily="49" charset="0"/>
              </a:rPr>
              <a:t> </a:t>
            </a:r>
            <a:r>
              <a:rPr lang="en-US" sz="2400" dirty="0" smtClean="0">
                <a:latin typeface="Consolas" panose="020B0609020204030204" pitchFamily="49" charset="0"/>
              </a:rPr>
              <a:t>                        </a:t>
            </a:r>
            <a:r>
              <a:rPr lang="en-US" sz="2400" u="sng" dirty="0" smtClean="0">
                <a:latin typeface="Consolas" panose="020B0609020204030204" pitchFamily="49" charset="0"/>
              </a:rPr>
              <a:t>0010</a:t>
            </a:r>
          </a:p>
          <a:p>
            <a:r>
              <a:rPr lang="en-US" sz="2400" dirty="0">
                <a:latin typeface="Consolas" panose="020B0609020204030204" pitchFamily="49" charset="0"/>
              </a:rPr>
              <a:t> </a:t>
            </a:r>
            <a:r>
              <a:rPr lang="en-US" sz="2400" dirty="0" smtClean="0">
                <a:latin typeface="Consolas" panose="020B0609020204030204" pitchFamily="49" charset="0"/>
              </a:rPr>
              <a:t>                        0001</a:t>
            </a:r>
          </a:p>
          <a:p>
            <a:endParaRPr lang="en-US" sz="2400" dirty="0">
              <a:latin typeface="Consolas" panose="020B0609020204030204" pitchFamily="49" charset="0"/>
            </a:endParaRPr>
          </a:p>
          <a:p>
            <a:endParaRPr lang="en-US" sz="2400" dirty="0">
              <a:latin typeface="Consolas" panose="020B0609020204030204" pitchFamily="49" charset="0"/>
            </a:endParaRPr>
          </a:p>
        </p:txBody>
      </p:sp>
      <p:sp>
        <p:nvSpPr>
          <p:cNvPr id="24" name="Rectangle 23"/>
          <p:cNvSpPr/>
          <p:nvPr/>
        </p:nvSpPr>
        <p:spPr>
          <a:xfrm>
            <a:off x="5048250" y="4258472"/>
            <a:ext cx="1045029" cy="6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4950520" y="3532406"/>
            <a:ext cx="1045029" cy="6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p:cNvSpPr/>
          <p:nvPr/>
        </p:nvSpPr>
        <p:spPr>
          <a:xfrm>
            <a:off x="4727361" y="2803058"/>
            <a:ext cx="1045029" cy="6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a:t>Unsigned </a:t>
            </a:r>
            <a:r>
              <a:rPr lang="en-US" dirty="0" smtClean="0"/>
              <a:t>Division: N-Bits ÷ N-Bits</a:t>
            </a:r>
            <a:endParaRPr lang="en-US" dirty="0"/>
          </a:p>
        </p:txBody>
      </p:sp>
      <p:cxnSp>
        <p:nvCxnSpPr>
          <p:cNvPr id="9" name="Elbow Connector 8"/>
          <p:cNvCxnSpPr/>
          <p:nvPr/>
        </p:nvCxnSpPr>
        <p:spPr>
          <a:xfrm flipV="1">
            <a:off x="1910441" y="2400308"/>
            <a:ext cx="653142" cy="375557"/>
          </a:xfrm>
          <a:prstGeom prst="bentConnector3">
            <a:avLst>
              <a:gd name="adj1" fmla="val -25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Elbow Connector 16"/>
          <p:cNvCxnSpPr/>
          <p:nvPr/>
        </p:nvCxnSpPr>
        <p:spPr>
          <a:xfrm flipV="1">
            <a:off x="4703151" y="2400308"/>
            <a:ext cx="1387408" cy="375557"/>
          </a:xfrm>
          <a:prstGeom prst="bentConnector3">
            <a:avLst>
              <a:gd name="adj1" fmla="val -1784"/>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Rectangle 19"/>
          <p:cNvSpPr/>
          <p:nvPr/>
        </p:nvSpPr>
        <p:spPr>
          <a:xfrm>
            <a:off x="5816747" y="2047741"/>
            <a:ext cx="1045029" cy="31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5671712" y="2021107"/>
            <a:ext cx="1045029" cy="31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5473034" y="2001552"/>
            <a:ext cx="1045029" cy="31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5301493" y="2044091"/>
            <a:ext cx="1045029" cy="31023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ight Arrow 26"/>
          <p:cNvSpPr/>
          <p:nvPr/>
        </p:nvSpPr>
        <p:spPr>
          <a:xfrm>
            <a:off x="3069771" y="2400308"/>
            <a:ext cx="391886" cy="3755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p:cNvCxnSpPr/>
          <p:nvPr/>
        </p:nvCxnSpPr>
        <p:spPr>
          <a:xfrm>
            <a:off x="5554679" y="2781801"/>
            <a:ext cx="0" cy="37752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a:off x="5716616" y="2803058"/>
            <a:ext cx="0" cy="105295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5869016" y="2803058"/>
            <a:ext cx="26959" cy="1864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8105775" y="676275"/>
            <a:ext cx="184731" cy="369332"/>
          </a:xfrm>
          <a:prstGeom prst="rect">
            <a:avLst/>
          </a:prstGeom>
          <a:noFill/>
        </p:spPr>
        <p:txBody>
          <a:bodyPr wrap="none" rtlCol="0">
            <a:spAutoFit/>
          </a:bodyPr>
          <a:lstStyle/>
          <a:p>
            <a:endParaRPr lang="en-US" dirty="0"/>
          </a:p>
        </p:txBody>
      </p:sp>
      <p:sp>
        <p:nvSpPr>
          <p:cNvPr id="39" name="TextBox 38"/>
          <p:cNvSpPr txBox="1"/>
          <p:nvPr/>
        </p:nvSpPr>
        <p:spPr>
          <a:xfrm>
            <a:off x="6507187" y="2051479"/>
            <a:ext cx="1522388" cy="369332"/>
          </a:xfrm>
          <a:prstGeom prst="rect">
            <a:avLst/>
          </a:prstGeom>
          <a:noFill/>
        </p:spPr>
        <p:txBody>
          <a:bodyPr wrap="square" rtlCol="0">
            <a:spAutoFit/>
          </a:bodyPr>
          <a:lstStyle/>
          <a:p>
            <a:r>
              <a:rPr lang="en-US" dirty="0" smtClean="0"/>
              <a:t>Quotient = 6</a:t>
            </a:r>
            <a:endParaRPr lang="en-US" dirty="0"/>
          </a:p>
        </p:txBody>
      </p:sp>
      <p:sp>
        <p:nvSpPr>
          <p:cNvPr id="40" name="TextBox 39"/>
          <p:cNvSpPr txBox="1"/>
          <p:nvPr/>
        </p:nvSpPr>
        <p:spPr>
          <a:xfrm>
            <a:off x="6259799" y="5337435"/>
            <a:ext cx="1804054" cy="369332"/>
          </a:xfrm>
          <a:prstGeom prst="rect">
            <a:avLst/>
          </a:prstGeom>
          <a:noFill/>
        </p:spPr>
        <p:txBody>
          <a:bodyPr wrap="square" rtlCol="0">
            <a:spAutoFit/>
          </a:bodyPr>
          <a:lstStyle/>
          <a:p>
            <a:r>
              <a:rPr lang="en-US" dirty="0" smtClean="0"/>
              <a:t>Remainder = 1</a:t>
            </a:r>
            <a:endParaRPr lang="en-US" dirty="0"/>
          </a:p>
        </p:txBody>
      </p:sp>
      <p:cxnSp>
        <p:nvCxnSpPr>
          <p:cNvPr id="42" name="Straight Connector 41"/>
          <p:cNvCxnSpPr/>
          <p:nvPr/>
        </p:nvCxnSpPr>
        <p:spPr>
          <a:xfrm>
            <a:off x="4810125" y="2775865"/>
            <a:ext cx="476250"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44" name="Line Callout 1 (No Border) 43"/>
          <p:cNvSpPr/>
          <p:nvPr/>
        </p:nvSpPr>
        <p:spPr>
          <a:xfrm>
            <a:off x="1238250" y="3532405"/>
            <a:ext cx="2943225" cy="839569"/>
          </a:xfrm>
          <a:prstGeom prst="callout1">
            <a:avLst>
              <a:gd name="adj1" fmla="val 3533"/>
              <a:gd name="adj2" fmla="val 50083"/>
              <a:gd name="adj3" fmla="val -88397"/>
              <a:gd name="adj4" fmla="val 120015"/>
            </a:avLst>
          </a:prstGeom>
          <a:noFill/>
          <a:ln w="3175">
            <a:solidFill>
              <a:srgbClr val="FF0000"/>
            </a:solidFill>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rgbClr val="FF0000"/>
                </a:solidFill>
              </a:rPr>
              <a:t>W</a:t>
            </a:r>
            <a:r>
              <a:rPr lang="en-US" sz="1400" dirty="0" smtClean="0">
                <a:solidFill>
                  <a:srgbClr val="FF0000"/>
                </a:solidFill>
              </a:rPr>
              <a:t>e must prepend three 0’s to the dividend in order to compare the divisor to the first dividend digit.</a:t>
            </a:r>
            <a:endParaRPr lang="en-US" sz="1400" dirty="0">
              <a:solidFill>
                <a:srgbClr val="FF0000"/>
              </a:solidFill>
            </a:endParaRPr>
          </a:p>
        </p:txBody>
      </p:sp>
      <p:sp>
        <p:nvSpPr>
          <p:cNvPr id="45" name="Line Callout 1 (No Border) 44"/>
          <p:cNvSpPr/>
          <p:nvPr/>
        </p:nvSpPr>
        <p:spPr>
          <a:xfrm>
            <a:off x="796711" y="3984498"/>
            <a:ext cx="2545657" cy="679240"/>
          </a:xfrm>
          <a:prstGeom prst="callout1">
            <a:avLst>
              <a:gd name="adj1" fmla="val 3325"/>
              <a:gd name="adj2" fmla="val 47862"/>
              <a:gd name="adj3" fmla="val -134305"/>
              <a:gd name="adj4" fmla="val 155916"/>
            </a:avLst>
          </a:prstGeom>
          <a:solidFill>
            <a:schemeClr val="bg1"/>
          </a:solidFill>
          <a:ln w="31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(1) Divisor &gt; dividend, so don’t subtract; quotient bit = 0</a:t>
            </a:r>
            <a:endParaRPr lang="en-US" sz="1400" dirty="0">
              <a:solidFill>
                <a:srgbClr val="FF0000"/>
              </a:solidFill>
            </a:endParaRPr>
          </a:p>
        </p:txBody>
      </p:sp>
      <p:sp>
        <p:nvSpPr>
          <p:cNvPr id="46" name="Line Callout 1 (No Border) 45"/>
          <p:cNvSpPr/>
          <p:nvPr/>
        </p:nvSpPr>
        <p:spPr>
          <a:xfrm>
            <a:off x="1467785" y="4327630"/>
            <a:ext cx="2152650" cy="679240"/>
          </a:xfrm>
          <a:prstGeom prst="callout1">
            <a:avLst>
              <a:gd name="adj1" fmla="val 3325"/>
              <a:gd name="adj2" fmla="val 47862"/>
              <a:gd name="adj3" fmla="val -92236"/>
              <a:gd name="adj4" fmla="val 160341"/>
            </a:avLst>
          </a:prstGeom>
          <a:solidFill>
            <a:schemeClr val="bg1"/>
          </a:solidFill>
          <a:ln w="31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(2) Divisor ≤ dividend, so subtract; quotient bit = 1</a:t>
            </a:r>
            <a:endParaRPr lang="en-US" sz="1400" dirty="0">
              <a:solidFill>
                <a:srgbClr val="FF0000"/>
              </a:solidFill>
            </a:endParaRPr>
          </a:p>
        </p:txBody>
      </p:sp>
      <p:sp>
        <p:nvSpPr>
          <p:cNvPr id="47" name="Line Callout 1 (No Border) 46"/>
          <p:cNvSpPr/>
          <p:nvPr/>
        </p:nvSpPr>
        <p:spPr>
          <a:xfrm>
            <a:off x="1602921" y="5027527"/>
            <a:ext cx="2152650" cy="679240"/>
          </a:xfrm>
          <a:prstGeom prst="callout1">
            <a:avLst>
              <a:gd name="adj1" fmla="val 3325"/>
              <a:gd name="adj2" fmla="val 47862"/>
              <a:gd name="adj3" fmla="val -92236"/>
              <a:gd name="adj4" fmla="val 160341"/>
            </a:avLst>
          </a:prstGeom>
          <a:solidFill>
            <a:schemeClr val="bg1"/>
          </a:solidFill>
          <a:ln w="31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(3) Divisor ≤ dividend, so subtract; quotient bit = 1</a:t>
            </a:r>
            <a:endParaRPr lang="en-US" sz="1400" dirty="0">
              <a:solidFill>
                <a:srgbClr val="FF0000"/>
              </a:solidFill>
            </a:endParaRPr>
          </a:p>
        </p:txBody>
      </p:sp>
      <p:sp>
        <p:nvSpPr>
          <p:cNvPr id="48" name="Line Callout 1 (No Border) 47"/>
          <p:cNvSpPr/>
          <p:nvPr/>
        </p:nvSpPr>
        <p:spPr>
          <a:xfrm>
            <a:off x="1386140" y="5834078"/>
            <a:ext cx="2417309" cy="679240"/>
          </a:xfrm>
          <a:prstGeom prst="callout1">
            <a:avLst>
              <a:gd name="adj1" fmla="val 3325"/>
              <a:gd name="adj2" fmla="val 47862"/>
              <a:gd name="adj3" fmla="val -92236"/>
              <a:gd name="adj4" fmla="val 160341"/>
            </a:avLst>
          </a:prstGeom>
          <a:solidFill>
            <a:schemeClr val="bg1"/>
          </a:solidFill>
          <a:ln w="3175">
            <a:solidFill>
              <a:srgbClr val="FF0000"/>
            </a:solidFill>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(4) Divisor &gt; dividend, so don’t subtract; quotient bit = 0</a:t>
            </a:r>
            <a:endParaRPr lang="en-US" sz="1400" dirty="0">
              <a:solidFill>
                <a:srgbClr val="FF0000"/>
              </a:solidFill>
            </a:endParaRPr>
          </a:p>
        </p:txBody>
      </p:sp>
      <p:sp>
        <p:nvSpPr>
          <p:cNvPr id="49" name="Rectangle 48"/>
          <p:cNvSpPr/>
          <p:nvPr/>
        </p:nvSpPr>
        <p:spPr>
          <a:xfrm>
            <a:off x="5122241" y="5033461"/>
            <a:ext cx="1045029" cy="6472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3755571" y="1861457"/>
            <a:ext cx="3116294" cy="347798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7164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44"/>
                                        </p:tgtEl>
                                        <p:attrNameLst>
                                          <p:attrName>style.visibility</p:attrName>
                                        </p:attrNameLst>
                                      </p:cBhvr>
                                      <p:to>
                                        <p:strVal val="visible"/>
                                      </p:to>
                                    </p:set>
                                  </p:childTnLst>
                                  <p:subTnLst>
                                    <p:set>
                                      <p:cBhvr override="childStyle">
                                        <p:cTn dur="1" fill="hold" display="0" masterRel="nextClick" afterEffect="1"/>
                                        <p:tgtEl>
                                          <p:spTgt spid="44"/>
                                        </p:tgtEl>
                                        <p:attrNameLst>
                                          <p:attrName>style.visibility</p:attrName>
                                        </p:attrNameLst>
                                      </p:cBhvr>
                                      <p:to>
                                        <p:strVal val="hidden"/>
                                      </p:to>
                                    </p:set>
                                  </p:subTnLst>
                                </p:cTn>
                              </p:par>
                              <p:par>
                                <p:cTn id="11" presetID="1"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0" nodeType="clickEffect">
                                  <p:stCondLst>
                                    <p:cond delay="0"/>
                                  </p:stCondLst>
                                  <p:childTnLst>
                                    <p:set>
                                      <p:cBhvr>
                                        <p:cTn id="16" dur="1" fill="hold">
                                          <p:stCondLst>
                                            <p:cond delay="0"/>
                                          </p:stCondLst>
                                        </p:cTn>
                                        <p:tgtEl>
                                          <p:spTgt spid="23"/>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par>
                                <p:cTn id="21" presetID="1" presetClass="entr" presetSubtype="0" fill="hold" grpId="0" nodeType="withEffect">
                                  <p:stCondLst>
                                    <p:cond delay="0"/>
                                  </p:stCondLst>
                                  <p:childTnLst>
                                    <p:set>
                                      <p:cBhvr>
                                        <p:cTn id="22" dur="1" fill="hold">
                                          <p:stCondLst>
                                            <p:cond delay="0"/>
                                          </p:stCondLst>
                                        </p:cTn>
                                        <p:tgtEl>
                                          <p:spTgt spid="45"/>
                                        </p:tgtEl>
                                        <p:attrNameLst>
                                          <p:attrName>style.visibility</p:attrName>
                                        </p:attrNameLst>
                                      </p:cBhvr>
                                      <p:to>
                                        <p:strVal val="visible"/>
                                      </p:to>
                                    </p:set>
                                  </p:childTnLst>
                                  <p:subTnLst>
                                    <p:set>
                                      <p:cBhvr override="childStyle">
                                        <p:cTn dur="1" fill="hold" display="0" masterRel="nextClick" afterEffect="1"/>
                                        <p:tgtEl>
                                          <p:spTgt spid="45"/>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hidden"/>
                                      </p:to>
                                    </p:set>
                                  </p:childTnLst>
                                </p:cTn>
                              </p:par>
                              <p:par>
                                <p:cTn id="27" presetID="1" presetClass="exit"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hidden"/>
                                      </p:to>
                                    </p:set>
                                  </p:childTnLst>
                                </p:cTn>
                              </p:par>
                              <p:par>
                                <p:cTn id="29" presetID="1" presetClass="entr" presetSubtype="0" fill="hold"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par>
                                <p:cTn id="31" presetID="1" presetClass="entr" presetSubtype="0" fill="hold" grpId="0"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subTnLst>
                                    <p:set>
                                      <p:cBhvr override="childStyle">
                                        <p:cTn dur="1" fill="hold" display="0" masterRel="nextClick" afterEffect="1"/>
                                        <p:tgtEl>
                                          <p:spTgt spid="46"/>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xit"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hidden"/>
                                      </p:to>
                                    </p:set>
                                  </p:childTnLst>
                                </p:cTn>
                              </p:par>
                              <p:par>
                                <p:cTn id="37" presetID="1" presetClass="exit"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hidden"/>
                                      </p:to>
                                    </p:set>
                                  </p:childTnLst>
                                </p:cTn>
                              </p:par>
                              <p:par>
                                <p:cTn id="39" presetID="1" presetClass="entr" presetSubtype="0" fill="hold" nodeType="withEffect">
                                  <p:stCondLst>
                                    <p:cond delay="0"/>
                                  </p:stCondLst>
                                  <p:childTnLst>
                                    <p:set>
                                      <p:cBhvr>
                                        <p:cTn id="40" dur="1" fill="hold">
                                          <p:stCondLst>
                                            <p:cond delay="0"/>
                                          </p:stCondLst>
                                        </p:cTn>
                                        <p:tgtEl>
                                          <p:spTgt spid="36"/>
                                        </p:tgtEl>
                                        <p:attrNameLst>
                                          <p:attrName>style.visibility</p:attrName>
                                        </p:attrNameLst>
                                      </p:cBhvr>
                                      <p:to>
                                        <p:strVal val="visible"/>
                                      </p:to>
                                    </p:set>
                                  </p:childTnLst>
                                  <p:subTnLst>
                                    <p:set>
                                      <p:cBhvr override="childStyle">
                                        <p:cTn dur="1" fill="hold" display="0" masterRel="nextClick" afterEffect="1"/>
                                        <p:tgtEl>
                                          <p:spTgt spid="36"/>
                                        </p:tgtEl>
                                        <p:attrNameLst>
                                          <p:attrName>style.visibility</p:attrName>
                                        </p:attrNameLst>
                                      </p:cBhvr>
                                      <p:to>
                                        <p:strVal val="hidden"/>
                                      </p:to>
                                    </p:set>
                                  </p:subTnLst>
                                </p:cTn>
                              </p:par>
                              <p:par>
                                <p:cTn id="41" presetID="1" presetClass="entr" presetSubtype="0" fill="hold" grpId="0" nodeType="withEffect">
                                  <p:stCondLst>
                                    <p:cond delay="0"/>
                                  </p:stCondLst>
                                  <p:childTnLst>
                                    <p:set>
                                      <p:cBhvr>
                                        <p:cTn id="42" dur="1" fill="hold">
                                          <p:stCondLst>
                                            <p:cond delay="0"/>
                                          </p:stCondLst>
                                        </p:cTn>
                                        <p:tgtEl>
                                          <p:spTgt spid="47"/>
                                        </p:tgtEl>
                                        <p:attrNameLst>
                                          <p:attrName>style.visibility</p:attrName>
                                        </p:attrNameLst>
                                      </p:cBhvr>
                                      <p:to>
                                        <p:strVal val="visible"/>
                                      </p:to>
                                    </p:set>
                                  </p:childTnLst>
                                  <p:subTnLst>
                                    <p:set>
                                      <p:cBhvr override="childStyle">
                                        <p:cTn dur="1" fill="hold" display="0" masterRel="nextClick" afterEffect="1"/>
                                        <p:tgtEl>
                                          <p:spTgt spid="47"/>
                                        </p:tgtEl>
                                        <p:attrNameLst>
                                          <p:attrName>style.visibility</p:attrName>
                                        </p:attrNameLst>
                                      </p:cBhvr>
                                      <p:to>
                                        <p:strVal val="hidden"/>
                                      </p:to>
                                    </p:set>
                                  </p:subTnLst>
                                </p:cTn>
                              </p:par>
                            </p:childTnLst>
                          </p:cTn>
                        </p:par>
                      </p:childTnLst>
                    </p:cTn>
                  </p:par>
                  <p:par>
                    <p:cTn id="43" fill="hold">
                      <p:stCondLst>
                        <p:cond delay="indefinite"/>
                      </p:stCondLst>
                      <p:childTnLst>
                        <p:par>
                          <p:cTn id="44" fill="hold">
                            <p:stCondLst>
                              <p:cond delay="0"/>
                            </p:stCondLst>
                            <p:childTnLst>
                              <p:par>
                                <p:cTn id="45" presetID="1" presetClass="exit"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hidden"/>
                                      </p:to>
                                    </p:set>
                                  </p:childTnLst>
                                </p:cTn>
                              </p:par>
                              <p:par>
                                <p:cTn id="47" presetID="1" presetClass="entr" presetSubtype="0" fill="hold" grpId="0" nodeType="withEffect">
                                  <p:stCondLst>
                                    <p:cond delay="0"/>
                                  </p:stCondLst>
                                  <p:childTnLst>
                                    <p:set>
                                      <p:cBhvr>
                                        <p:cTn id="48" dur="1" fill="hold">
                                          <p:stCondLst>
                                            <p:cond delay="0"/>
                                          </p:stCondLst>
                                        </p:cTn>
                                        <p:tgtEl>
                                          <p:spTgt spid="48"/>
                                        </p:tgtEl>
                                        <p:attrNameLst>
                                          <p:attrName>style.visibility</p:attrName>
                                        </p:attrNameLst>
                                      </p:cBhvr>
                                      <p:to>
                                        <p:strVal val="visible"/>
                                      </p:to>
                                    </p:set>
                                  </p:childTnLst>
                                  <p:subTnLst>
                                    <p:set>
                                      <p:cBhvr override="childStyle">
                                        <p:cTn dur="1" fill="hold" display="0" masterRel="nextClick" afterEffect="1"/>
                                        <p:tgtEl>
                                          <p:spTgt spid="48"/>
                                        </p:tgtEl>
                                        <p:attrNameLst>
                                          <p:attrName>style.visibility</p:attrName>
                                        </p:attrNameLst>
                                      </p:cBhvr>
                                      <p:to>
                                        <p:strVal val="hidden"/>
                                      </p:to>
                                    </p:set>
                                  </p:subTnLst>
                                </p:cTn>
                              </p:par>
                              <p:par>
                                <p:cTn id="49" presetID="1" presetClass="exit"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0" grpId="0" animBg="1"/>
      <p:bldP spid="21" grpId="0" animBg="1"/>
      <p:bldP spid="22" grpId="0" animBg="1"/>
      <p:bldP spid="23" grpId="0" animBg="1"/>
      <p:bldP spid="27" grpId="0" animBg="1"/>
      <p:bldP spid="39" grpId="0"/>
      <p:bldP spid="40" grpId="0"/>
      <p:bldP spid="44" grpId="0" animBg="1"/>
      <p:bldP spid="45" grpId="0" animBg="1"/>
      <p:bldP spid="46" grpId="0" animBg="1"/>
      <p:bldP spid="47" grpId="0" animBg="1"/>
      <p:bldP spid="48" grpId="0" animBg="1"/>
      <p:bldP spid="49" grpId="0" animBg="1"/>
      <p:bldP spid="2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Unsigned </a:t>
            </a:r>
            <a:r>
              <a:rPr lang="en-US" dirty="0" smtClean="0"/>
              <a:t>Division: N-Bits ÷ N-Bits</a:t>
            </a:r>
            <a:endParaRPr lang="en-US" dirty="0"/>
          </a:p>
        </p:txBody>
      </p:sp>
      <p:sp>
        <p:nvSpPr>
          <p:cNvPr id="3" name="TextBox 2"/>
          <p:cNvSpPr txBox="1"/>
          <p:nvPr/>
        </p:nvSpPr>
        <p:spPr>
          <a:xfrm>
            <a:off x="1002884" y="1445342"/>
            <a:ext cx="7890387" cy="5078313"/>
          </a:xfrm>
          <a:prstGeom prst="rect">
            <a:avLst/>
          </a:prstGeom>
          <a:noFill/>
        </p:spPr>
        <p:txBody>
          <a:bodyPr wrap="square" rtlCol="0">
            <a:spAutoFit/>
          </a:bodyPr>
          <a:lstStyle/>
          <a:p>
            <a:r>
              <a:rPr lang="en-US" dirty="0" smtClean="0"/>
              <a:t>Example: 4-bit dividend </a:t>
            </a:r>
            <a:r>
              <a:rPr lang="en-US" dirty="0"/>
              <a:t>÷ </a:t>
            </a:r>
            <a:r>
              <a:rPr lang="en-US" dirty="0" smtClean="0"/>
              <a:t>4-bit divisor = 13</a:t>
            </a:r>
            <a:r>
              <a:rPr lang="en-US" baseline="-25000" dirty="0" smtClean="0"/>
              <a:t>10</a:t>
            </a:r>
            <a:r>
              <a:rPr lang="en-US" dirty="0" smtClean="0"/>
              <a:t> ÷ 2</a:t>
            </a:r>
            <a:r>
              <a:rPr lang="en-US" baseline="-25000" dirty="0" smtClean="0"/>
              <a:t>10</a:t>
            </a:r>
            <a:r>
              <a:rPr lang="en-US" dirty="0" smtClean="0"/>
              <a:t> = 1101</a:t>
            </a:r>
            <a:r>
              <a:rPr lang="en-US" baseline="-25000" dirty="0" smtClean="0"/>
              <a:t>2</a:t>
            </a:r>
            <a:r>
              <a:rPr lang="en-US" dirty="0" smtClean="0"/>
              <a:t> ÷ 0010</a:t>
            </a:r>
            <a:r>
              <a:rPr lang="en-US" baseline="-25000" dirty="0" smtClean="0"/>
              <a:t>2</a:t>
            </a:r>
            <a:endParaRPr lang="en-US" dirty="0" smtClean="0"/>
          </a:p>
          <a:p>
            <a:endParaRPr lang="en-US" dirty="0"/>
          </a:p>
          <a:p>
            <a:r>
              <a:rPr lang="en-US" dirty="0" smtClean="0"/>
              <a:t>Zero-Extend dividend to 2N bits:			</a:t>
            </a:r>
            <a:r>
              <a:rPr lang="en-US" dirty="0" smtClean="0">
                <a:latin typeface="Consolas" panose="020B0609020204030204" pitchFamily="49" charset="0"/>
                <a:cs typeface="Consolas" panose="020B0609020204030204" pitchFamily="49" charset="0"/>
              </a:rPr>
              <a:t>  0000 1101</a:t>
            </a:r>
            <a:endParaRPr lang="en-US" dirty="0" smtClean="0"/>
          </a:p>
          <a:p>
            <a:endParaRPr lang="en-US" dirty="0"/>
          </a:p>
          <a:p>
            <a:pPr marL="342900" indent="-342900">
              <a:buFont typeface="+mj-lt"/>
              <a:buAutoNum type="arabicPeriod"/>
            </a:pPr>
            <a:r>
              <a:rPr lang="en-US" dirty="0" smtClean="0"/>
              <a:t>Shift dividend left</a:t>
            </a:r>
            <a:r>
              <a:rPr lang="en-US" dirty="0"/>
              <a:t> </a:t>
            </a:r>
            <a:r>
              <a:rPr lang="en-US" dirty="0" smtClean="0"/>
              <a:t>1 bit:		</a:t>
            </a:r>
            <a:r>
              <a:rPr lang="en-US" dirty="0">
                <a:latin typeface="Consolas" panose="020B0609020204030204" pitchFamily="49" charset="0"/>
              </a:rPr>
              <a:t> </a:t>
            </a:r>
            <a:r>
              <a:rPr lang="en-US" dirty="0" smtClean="0">
                <a:latin typeface="Consolas" panose="020B0609020204030204" pitchFamily="49" charset="0"/>
                <a:cs typeface="Consolas" panose="020B0609020204030204" pitchFamily="49" charset="0"/>
              </a:rPr>
              <a:t> 		  0001 1010</a:t>
            </a:r>
            <a:br>
              <a:rPr lang="en-US" dirty="0" smtClean="0">
                <a:latin typeface="Consolas" panose="020B0609020204030204" pitchFamily="49" charset="0"/>
                <a:cs typeface="Consolas" panose="020B0609020204030204" pitchFamily="49" charset="0"/>
              </a:rPr>
            </a:br>
            <a:r>
              <a:rPr lang="en-US" dirty="0" smtClean="0"/>
              <a:t>MSW(dividend</a:t>
            </a:r>
            <a:r>
              <a:rPr lang="en-US" dirty="0"/>
              <a:t>) &lt; divisor, do nothing</a:t>
            </a:r>
          </a:p>
          <a:p>
            <a:endParaRPr lang="en-US" dirty="0" smtClean="0"/>
          </a:p>
          <a:p>
            <a:pPr marL="342900" indent="-342900">
              <a:buFont typeface="+mj-lt"/>
              <a:buAutoNum type="arabicPeriod" startAt="2"/>
            </a:pPr>
            <a:r>
              <a:rPr lang="en-US" dirty="0"/>
              <a:t>Shift </a:t>
            </a:r>
            <a:r>
              <a:rPr lang="en-US" dirty="0" smtClean="0"/>
              <a:t>dividend left 1 bit:		 </a:t>
            </a:r>
            <a:r>
              <a:rPr lang="en-US" dirty="0"/>
              <a:t>		</a:t>
            </a:r>
            <a:r>
              <a:rPr lang="en-US" dirty="0" smtClean="0"/>
              <a:t>  </a:t>
            </a:r>
            <a:r>
              <a:rPr lang="en-US" dirty="0" smtClean="0">
                <a:latin typeface="Consolas" panose="020B0609020204030204" pitchFamily="49" charset="0"/>
                <a:cs typeface="Consolas" panose="020B0609020204030204" pitchFamily="49" charset="0"/>
              </a:rPr>
              <a:t> 0011 0100</a:t>
            </a:r>
            <a:br>
              <a:rPr lang="en-US" dirty="0" smtClean="0">
                <a:latin typeface="Consolas" panose="020B0609020204030204" pitchFamily="49" charset="0"/>
                <a:cs typeface="Consolas" panose="020B0609020204030204" pitchFamily="49" charset="0"/>
              </a:rPr>
            </a:br>
            <a:r>
              <a:rPr lang="en-US" dirty="0" smtClean="0"/>
              <a:t>MSW(dividend</a:t>
            </a:r>
            <a:r>
              <a:rPr lang="en-US" dirty="0"/>
              <a:t>) </a:t>
            </a:r>
            <a:r>
              <a:rPr lang="en-US" dirty="0" smtClean="0"/>
              <a:t>≥ divisor, subtract divisor, add 1	</a:t>
            </a:r>
            <a:r>
              <a:rPr lang="en-US" dirty="0" smtClean="0">
                <a:latin typeface="Consolas" panose="020B0609020204030204" pitchFamily="49" charset="0"/>
                <a:cs typeface="Consolas" panose="020B0609020204030204" pitchFamily="49" charset="0"/>
              </a:rPr>
              <a:t> -</a:t>
            </a:r>
            <a:r>
              <a:rPr lang="en-US" u="sng" dirty="0" smtClean="0">
                <a:latin typeface="Consolas" panose="020B0609020204030204" pitchFamily="49" charset="0"/>
                <a:cs typeface="Consolas" panose="020B0609020204030204" pitchFamily="49" charset="0"/>
              </a:rPr>
              <a:t>0010</a:t>
            </a:r>
            <a:r>
              <a:rPr lang="en-US" dirty="0" smtClean="0">
                <a:latin typeface="Consolas" panose="020B0609020204030204" pitchFamily="49" charset="0"/>
                <a:cs typeface="Consolas" panose="020B0609020204030204" pitchFamily="49" charset="0"/>
              </a:rPr>
              <a:t>+</a:t>
            </a:r>
            <a:r>
              <a:rPr lang="en-US" u="sng" dirty="0" smtClean="0">
                <a:latin typeface="Consolas" panose="020B0609020204030204" pitchFamily="49" charset="0"/>
                <a:cs typeface="Consolas" panose="020B0609020204030204" pitchFamily="49" charset="0"/>
              </a:rPr>
              <a:t>0001</a:t>
            </a:r>
            <a:endParaRPr lang="en-US" u="sng" dirty="0" smtClean="0"/>
          </a:p>
          <a:p>
            <a:r>
              <a:rPr lang="en-US" dirty="0"/>
              <a:t>	</a:t>
            </a:r>
            <a:r>
              <a:rPr lang="en-US" dirty="0" smtClean="0"/>
              <a:t>					</a:t>
            </a:r>
            <a:r>
              <a:rPr lang="en-US" dirty="0" smtClean="0">
                <a:latin typeface="Consolas" panose="020B0609020204030204" pitchFamily="49" charset="0"/>
                <a:cs typeface="Consolas" panose="020B0609020204030204" pitchFamily="49" charset="0"/>
              </a:rPr>
              <a:t>  0001 0101</a:t>
            </a:r>
            <a:endParaRPr lang="en-US" dirty="0">
              <a:latin typeface="Consolas" panose="020B0609020204030204" pitchFamily="49" charset="0"/>
              <a:cs typeface="Consolas" panose="020B0609020204030204" pitchFamily="49" charset="0"/>
            </a:endParaRPr>
          </a:p>
          <a:p>
            <a:endParaRPr lang="en-US" dirty="0" smtClean="0"/>
          </a:p>
          <a:p>
            <a:pPr marL="342900" indent="-342900">
              <a:buFont typeface="+mj-lt"/>
              <a:buAutoNum type="arabicPeriod" startAt="3"/>
            </a:pPr>
            <a:r>
              <a:rPr lang="en-US" dirty="0"/>
              <a:t>Shift </a:t>
            </a:r>
            <a:r>
              <a:rPr lang="en-US" dirty="0" smtClean="0"/>
              <a:t>dividend left:		 </a:t>
            </a:r>
            <a:r>
              <a:rPr lang="en-US" dirty="0"/>
              <a:t>		</a:t>
            </a:r>
            <a:r>
              <a:rPr lang="en-US" dirty="0">
                <a:latin typeface="Consolas" panose="020B0609020204030204" pitchFamily="49" charset="0"/>
              </a:rPr>
              <a:t> </a:t>
            </a:r>
            <a:r>
              <a:rPr lang="en-US" dirty="0" smtClean="0">
                <a:latin typeface="Consolas" panose="020B0609020204030204" pitchFamily="49" charset="0"/>
                <a:cs typeface="Consolas" panose="020B0609020204030204" pitchFamily="49" charset="0"/>
              </a:rPr>
              <a:t> 0010 1010</a:t>
            </a:r>
            <a:br>
              <a:rPr lang="en-US" dirty="0" smtClean="0">
                <a:latin typeface="Consolas" panose="020B0609020204030204" pitchFamily="49" charset="0"/>
                <a:cs typeface="Consolas" panose="020B0609020204030204" pitchFamily="49" charset="0"/>
              </a:rPr>
            </a:br>
            <a:r>
              <a:rPr lang="en-US" dirty="0"/>
              <a:t>MSW(dividend) ≥ divisor, subtract divisor, add 1	</a:t>
            </a:r>
            <a:r>
              <a:rPr lang="en-US" dirty="0">
                <a:latin typeface="Consolas" panose="020B0609020204030204" pitchFamily="49" charset="0"/>
                <a:cs typeface="Consolas" panose="020B0609020204030204" pitchFamily="49" charset="0"/>
              </a:rPr>
              <a:t> -</a:t>
            </a:r>
            <a:r>
              <a:rPr lang="en-US" u="sng" dirty="0">
                <a:latin typeface="Consolas" panose="020B0609020204030204" pitchFamily="49" charset="0"/>
                <a:cs typeface="Consolas" panose="020B0609020204030204" pitchFamily="49" charset="0"/>
              </a:rPr>
              <a:t>0010</a:t>
            </a:r>
            <a:r>
              <a:rPr lang="en-US" dirty="0">
                <a:latin typeface="Consolas" panose="020B0609020204030204" pitchFamily="49" charset="0"/>
                <a:cs typeface="Consolas" panose="020B0609020204030204" pitchFamily="49" charset="0"/>
              </a:rPr>
              <a:t>+</a:t>
            </a:r>
            <a:r>
              <a:rPr lang="en-US" u="sng" dirty="0">
                <a:latin typeface="Consolas" panose="020B0609020204030204" pitchFamily="49" charset="0"/>
                <a:cs typeface="Consolas" panose="020B0609020204030204" pitchFamily="49" charset="0"/>
              </a:rPr>
              <a:t>0001</a:t>
            </a:r>
            <a:endParaRPr lang="en-US" u="sng" dirty="0"/>
          </a:p>
          <a:p>
            <a:r>
              <a:rPr lang="en-US" dirty="0"/>
              <a:t>						</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0000 1011</a:t>
            </a:r>
            <a:endParaRPr lang="en-US" dirty="0">
              <a:latin typeface="Consolas" panose="020B0609020204030204" pitchFamily="49" charset="0"/>
              <a:cs typeface="Consolas" panose="020B0609020204030204" pitchFamily="49" charset="0"/>
            </a:endParaRPr>
          </a:p>
          <a:p>
            <a:pPr marL="342900" indent="-342900">
              <a:buFont typeface="+mj-lt"/>
              <a:buAutoNum type="arabicPeriod" startAt="3"/>
            </a:pPr>
            <a:endParaRPr lang="en-US" dirty="0" smtClean="0"/>
          </a:p>
          <a:p>
            <a:pPr marL="342900" indent="-342900">
              <a:buFont typeface="+mj-lt"/>
              <a:buAutoNum type="arabicPeriod" startAt="4"/>
            </a:pPr>
            <a:r>
              <a:rPr lang="en-US" dirty="0"/>
              <a:t>Shift </a:t>
            </a:r>
            <a:r>
              <a:rPr lang="en-US" dirty="0" smtClean="0"/>
              <a:t>dividend left</a:t>
            </a:r>
            <a:r>
              <a:rPr lang="en-US" dirty="0"/>
              <a:t>	</a:t>
            </a:r>
            <a:r>
              <a:rPr lang="en-US" dirty="0" smtClean="0"/>
              <a:t>	: </a:t>
            </a:r>
            <a:r>
              <a:rPr lang="en-US" dirty="0"/>
              <a:t>		</a:t>
            </a:r>
            <a:r>
              <a:rPr lang="en-US" dirty="0">
                <a:latin typeface="Consolas" panose="020B0609020204030204" pitchFamily="49" charset="0"/>
              </a:rPr>
              <a:t> </a:t>
            </a:r>
            <a:r>
              <a:rPr lang="en-US" dirty="0" smtClean="0">
                <a:latin typeface="Consolas" panose="020B0609020204030204" pitchFamily="49" charset="0"/>
                <a:cs typeface="Consolas" panose="020B0609020204030204" pitchFamily="49" charset="0"/>
              </a:rPr>
              <a:t> 0001 0110</a:t>
            </a:r>
            <a:br>
              <a:rPr lang="en-US" dirty="0" smtClean="0">
                <a:latin typeface="Consolas" panose="020B0609020204030204" pitchFamily="49" charset="0"/>
                <a:cs typeface="Consolas" panose="020B0609020204030204" pitchFamily="49" charset="0"/>
              </a:rPr>
            </a:br>
            <a:r>
              <a:rPr lang="en-US" dirty="0" smtClean="0"/>
              <a:t>MSW(dividend) &lt; divisor, do nothing</a:t>
            </a:r>
            <a:endParaRPr lang="en-US" dirty="0"/>
          </a:p>
          <a:p>
            <a:endParaRPr lang="en-US" dirty="0"/>
          </a:p>
        </p:txBody>
      </p:sp>
      <p:sp>
        <p:nvSpPr>
          <p:cNvPr id="6" name="Line Callout 1 (No Border) 5"/>
          <p:cNvSpPr/>
          <p:nvPr/>
        </p:nvSpPr>
        <p:spPr>
          <a:xfrm>
            <a:off x="7787141" y="6211505"/>
            <a:ext cx="1106130" cy="594803"/>
          </a:xfrm>
          <a:prstGeom prst="callout1">
            <a:avLst>
              <a:gd name="adj1" fmla="val 11312"/>
              <a:gd name="adj2" fmla="val 21000"/>
              <a:gd name="adj3" fmla="val -49872"/>
              <a:gd name="adj4" fmla="val 333"/>
            </a:avLst>
          </a:prstGeom>
          <a:noFill/>
          <a:ln w="31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Quotient = 6</a:t>
            </a:r>
            <a:endParaRPr lang="en-US" sz="1400" dirty="0">
              <a:solidFill>
                <a:srgbClr val="FF0000"/>
              </a:solidFill>
            </a:endParaRPr>
          </a:p>
        </p:txBody>
      </p:sp>
      <p:sp>
        <p:nvSpPr>
          <p:cNvPr id="7" name="Line Callout 1 (No Border) 6"/>
          <p:cNvSpPr/>
          <p:nvPr/>
        </p:nvSpPr>
        <p:spPr>
          <a:xfrm>
            <a:off x="5619129" y="6226253"/>
            <a:ext cx="1509252" cy="594803"/>
          </a:xfrm>
          <a:prstGeom prst="callout1">
            <a:avLst>
              <a:gd name="adj1" fmla="val 16270"/>
              <a:gd name="adj2" fmla="val 59775"/>
              <a:gd name="adj3" fmla="val -57310"/>
              <a:gd name="adj4" fmla="val 97915"/>
            </a:avLst>
          </a:prstGeom>
          <a:noFill/>
          <a:ln w="31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Remainder = 1</a:t>
            </a:r>
            <a:endParaRPr lang="en-US" sz="1400" dirty="0">
              <a:solidFill>
                <a:srgbClr val="FF0000"/>
              </a:solidFill>
            </a:endParaRPr>
          </a:p>
        </p:txBody>
      </p:sp>
      <p:sp>
        <p:nvSpPr>
          <p:cNvPr id="8" name="Left Brace 7"/>
          <p:cNvSpPr/>
          <p:nvPr/>
        </p:nvSpPr>
        <p:spPr>
          <a:xfrm>
            <a:off x="752161" y="2492477"/>
            <a:ext cx="250723" cy="3436375"/>
          </a:xfrm>
          <a:prstGeom prst="lef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 name="TextBox 9"/>
          <p:cNvSpPr txBox="1"/>
          <p:nvPr/>
        </p:nvSpPr>
        <p:spPr>
          <a:xfrm>
            <a:off x="0" y="3195001"/>
            <a:ext cx="855399" cy="2031325"/>
          </a:xfrm>
          <a:prstGeom prst="rect">
            <a:avLst/>
          </a:prstGeom>
          <a:noFill/>
        </p:spPr>
        <p:txBody>
          <a:bodyPr wrap="square" rtlCol="0">
            <a:spAutoFit/>
          </a:bodyPr>
          <a:lstStyle/>
          <a:p>
            <a:pPr algn="ctr"/>
            <a:r>
              <a:rPr lang="en-US" dirty="0" smtClean="0">
                <a:solidFill>
                  <a:srgbClr val="FF0000"/>
                </a:solidFill>
              </a:rPr>
              <a:t>4-bit divisor</a:t>
            </a:r>
          </a:p>
          <a:p>
            <a:pPr algn="ctr"/>
            <a:endParaRPr lang="en-US" dirty="0">
              <a:solidFill>
                <a:srgbClr val="FF0000"/>
              </a:solidFill>
            </a:endParaRPr>
          </a:p>
          <a:p>
            <a:pPr algn="ctr"/>
            <a:endParaRPr lang="en-US" dirty="0" smtClean="0">
              <a:solidFill>
                <a:srgbClr val="FF0000"/>
              </a:solidFill>
            </a:endParaRPr>
          </a:p>
          <a:p>
            <a:pPr algn="ctr"/>
            <a:r>
              <a:rPr lang="en-US" dirty="0" smtClean="0">
                <a:solidFill>
                  <a:srgbClr val="FF0000"/>
                </a:solidFill>
                <a:sym typeface="Wingdings" panose="05000000000000000000" pitchFamily="2" charset="2"/>
              </a:rPr>
              <a:t>Repeat 4 times</a:t>
            </a:r>
            <a:endParaRPr lang="en-US" dirty="0">
              <a:solidFill>
                <a:srgbClr val="FF0000"/>
              </a:solidFill>
            </a:endParaRPr>
          </a:p>
        </p:txBody>
      </p:sp>
      <p:sp>
        <p:nvSpPr>
          <p:cNvPr id="11" name="Down Arrow 10"/>
          <p:cNvSpPr/>
          <p:nvPr/>
        </p:nvSpPr>
        <p:spPr>
          <a:xfrm>
            <a:off x="368708" y="3984498"/>
            <a:ext cx="117983" cy="226166"/>
          </a:xfrm>
          <a:prstGeom prst="down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p:cNvCxnSpPr/>
          <p:nvPr/>
        </p:nvCxnSpPr>
        <p:spPr>
          <a:xfrm>
            <a:off x="7817621" y="2492477"/>
            <a:ext cx="0" cy="5098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7680461" y="3383280"/>
            <a:ext cx="0" cy="8273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7558541" y="4511040"/>
            <a:ext cx="0" cy="82738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390901" y="5479517"/>
            <a:ext cx="0" cy="50980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Line Callout 1 (No Border) 14"/>
          <p:cNvSpPr/>
          <p:nvPr/>
        </p:nvSpPr>
        <p:spPr>
          <a:xfrm>
            <a:off x="7787141" y="1281586"/>
            <a:ext cx="1106130" cy="594803"/>
          </a:xfrm>
          <a:prstGeom prst="callout1">
            <a:avLst>
              <a:gd name="adj1" fmla="val 98427"/>
              <a:gd name="adj2" fmla="val 48556"/>
              <a:gd name="adj3" fmla="val 221721"/>
              <a:gd name="adj4" fmla="val 11356"/>
            </a:avLst>
          </a:prstGeom>
          <a:noFill/>
          <a:ln w="3175">
            <a:solidFill>
              <a:srgbClr val="FF0000"/>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rgbClr val="FF0000"/>
                </a:solidFill>
              </a:rPr>
              <a:t>MS Bit of Quotient</a:t>
            </a:r>
            <a:endParaRPr lang="en-US" sz="1400" dirty="0">
              <a:solidFill>
                <a:srgbClr val="FF0000"/>
              </a:solidFill>
            </a:endParaRPr>
          </a:p>
        </p:txBody>
      </p:sp>
    </p:spTree>
    <p:extLst>
      <p:ext uri="{BB962C8B-B14F-4D97-AF65-F5344CB8AC3E}">
        <p14:creationId xmlns:p14="http://schemas.microsoft.com/office/powerpoint/2010/main" val="4155938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0" grpId="0"/>
      <p:bldP spid="11" grpId="0" animBg="1"/>
      <p:bldP spid="15" grpId="0"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6114219" y="299883"/>
            <a:ext cx="2207656" cy="1754326"/>
          </a:xfrm>
          <a:prstGeom prst="rect">
            <a:avLst/>
          </a:prstGeom>
        </p:spPr>
        <p:txBody>
          <a:bodyPr wrap="none">
            <a:spAutoFit/>
          </a:bodyPr>
          <a:lstStyle/>
          <a:p>
            <a:pPr algn="ctr"/>
            <a:r>
              <a:rPr lang="en-US" sz="3600" dirty="0" smtClean="0"/>
              <a:t>UNSIGNED</a:t>
            </a:r>
            <a:br>
              <a:rPr lang="en-US" sz="3600" dirty="0" smtClean="0"/>
            </a:br>
            <a:r>
              <a:rPr lang="en-US" sz="3600" dirty="0" smtClean="0"/>
              <a:t>Q32 ÷ Q32</a:t>
            </a:r>
            <a:br>
              <a:rPr lang="en-US" sz="3600" dirty="0" smtClean="0"/>
            </a:br>
            <a:r>
              <a:rPr lang="en-US" sz="3600" dirty="0" smtClean="0"/>
              <a:t>DIVISION</a:t>
            </a:r>
          </a:p>
        </p:txBody>
      </p:sp>
      <p:graphicFrame>
        <p:nvGraphicFramePr>
          <p:cNvPr id="5" name="Table 4"/>
          <p:cNvGraphicFramePr>
            <a:graphicFrameLocks noGrp="1"/>
          </p:cNvGraphicFramePr>
          <p:nvPr>
            <p:extLst>
              <p:ext uri="{D42A27DB-BD31-4B8C-83A1-F6EECF244321}">
                <p14:modId xmlns:p14="http://schemas.microsoft.com/office/powerpoint/2010/main" val="2854666727"/>
              </p:ext>
            </p:extLst>
          </p:nvPr>
        </p:nvGraphicFramePr>
        <p:xfrm>
          <a:off x="461010" y="308610"/>
          <a:ext cx="4800600" cy="6169152"/>
        </p:xfrm>
        <a:graphic>
          <a:graphicData uri="http://schemas.openxmlformats.org/drawingml/2006/table">
            <a:tbl>
              <a:tblPr firstRow="1" firstCol="1" bandRow="1"/>
              <a:tblGrid>
                <a:gridCol w="4800600">
                  <a:extLst>
                    <a:ext uri="{9D8B030D-6E8A-4147-A177-3AD203B41FA5}">
                      <a16:colId xmlns:a16="http://schemas.microsoft.com/office/drawing/2014/main" val="20000"/>
                    </a:ext>
                  </a:extLst>
                </a:gridCol>
              </a:tblGrid>
              <a:tr h="4525963">
                <a:tc>
                  <a:txBody>
                    <a:bodyPr/>
                    <a:lstStyle/>
                    <a:p>
                      <a:pPr marL="0" marR="0">
                        <a:lnSpc>
                          <a:spcPct val="115000"/>
                        </a:lnSpc>
                        <a:spcBef>
                          <a:spcPts val="0"/>
                        </a:spcBef>
                        <a:spcAft>
                          <a:spcPts val="0"/>
                        </a:spcAf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100" b="1" dirty="0">
                          <a:solidFill>
                            <a:srgbClr val="000000"/>
                          </a:solidFill>
                          <a:effectLst/>
                          <a:latin typeface="Consolas" panose="020B0609020204030204" pitchFamily="49" charset="0"/>
                          <a:ea typeface="Calibri"/>
                          <a:cs typeface="Consolas" panose="020B0609020204030204" pitchFamily="49" charset="0"/>
                        </a:rPr>
                        <a:t>#define MSWord(x) ((uint32_t *) &amp;x)[1]</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100" b="1" dirty="0">
                          <a:solidFill>
                            <a:srgbClr val="000000"/>
                          </a:solidFill>
                          <a:effectLst/>
                          <a:latin typeface="Consolas" panose="020B0609020204030204" pitchFamily="49" charset="0"/>
                          <a:ea typeface="Calibri"/>
                          <a:cs typeface="Consolas" panose="020B0609020204030204" pitchFamily="49" charset="0"/>
                        </a:rPr>
                        <a:t>uint64_t UQ32Quotient(uint64_t dividend, uint64_t divisor)</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uint64_t upper64, lower64 ; // 128-bit unsigned dividend</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r>
                        <a:rPr lang="en-US" sz="1100" b="1" dirty="0" err="1">
                          <a:solidFill>
                            <a:srgbClr val="000000"/>
                          </a:solidFill>
                          <a:effectLst/>
                          <a:latin typeface="Consolas" panose="020B0609020204030204" pitchFamily="49" charset="0"/>
                          <a:ea typeface="Calibri"/>
                          <a:cs typeface="Consolas" panose="020B0609020204030204" pitchFamily="49" charset="0"/>
                        </a:rPr>
                        <a:t>int</a:t>
                      </a:r>
                      <a:r>
                        <a:rPr lang="en-US" sz="1100" b="1" dirty="0">
                          <a:solidFill>
                            <a:srgbClr val="000000"/>
                          </a:solidFill>
                          <a:effectLst/>
                          <a:latin typeface="Consolas" panose="020B0609020204030204" pitchFamily="49" charset="0"/>
                          <a:ea typeface="Calibri"/>
                          <a:cs typeface="Consolas" panose="020B0609020204030204" pitchFamily="49" charset="0"/>
                        </a:rPr>
                        <a:t> </a:t>
                      </a:r>
                      <a:r>
                        <a:rPr lang="en-US" sz="1100" b="1" dirty="0" smtClean="0">
                          <a:solidFill>
                            <a:srgbClr val="000000"/>
                          </a:solidFill>
                          <a:effectLst/>
                          <a:latin typeface="Consolas" panose="020B0609020204030204" pitchFamily="49" charset="0"/>
                          <a:ea typeface="Calibri"/>
                          <a:cs typeface="Consolas" panose="020B0609020204030204" pitchFamily="49" charset="0"/>
                        </a:rPr>
                        <a:t>k</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smtClean="0">
                        <a:solidFill>
                          <a:srgbClr val="000000"/>
                        </a:solidFill>
                        <a:effectLst/>
                        <a:latin typeface="Consolas" panose="020B0609020204030204" pitchFamily="49" charset="0"/>
                        <a:ea typeface="Calibri"/>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smtClean="0">
                          <a:solidFill>
                            <a:srgbClr val="000000"/>
                          </a:solidFill>
                          <a:effectLst/>
                          <a:latin typeface="Consolas" panose="020B0609020204030204" pitchFamily="49" charset="0"/>
                          <a:ea typeface="Calibri"/>
                          <a:cs typeface="Consolas" panose="020B0609020204030204" pitchFamily="49" charset="0"/>
                        </a:rPr>
                        <a:t>	// Put</a:t>
                      </a:r>
                      <a:r>
                        <a:rPr lang="en-US" sz="1100" b="1" baseline="0" dirty="0" smtClean="0">
                          <a:solidFill>
                            <a:srgbClr val="000000"/>
                          </a:solidFill>
                          <a:effectLst/>
                          <a:latin typeface="Consolas" panose="020B0609020204030204" pitchFamily="49" charset="0"/>
                          <a:ea typeface="Calibri"/>
                          <a:cs typeface="Consolas" panose="020B0609020204030204" pitchFamily="49" charset="0"/>
                        </a:rPr>
                        <a:t> </a:t>
                      </a:r>
                      <a:r>
                        <a:rPr lang="en-US" sz="1100" b="1" dirty="0" smtClean="0">
                          <a:solidFill>
                            <a:srgbClr val="000000"/>
                          </a:solidFill>
                          <a:effectLst/>
                          <a:latin typeface="Consolas" panose="020B0609020204030204" pitchFamily="49" charset="0"/>
                          <a:ea typeface="Calibri"/>
                          <a:cs typeface="Consolas" panose="020B0609020204030204" pitchFamily="49" charset="0"/>
                        </a:rPr>
                        <a:t>64-bit dividend in middle of 128 bits</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 pos="33750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upper64 = (uint64_t) MSWord(dividend) </a:t>
                      </a:r>
                      <a:r>
                        <a:rPr lang="en-US" sz="1100" b="1" dirty="0" smtClean="0">
                          <a:solidFill>
                            <a:srgbClr val="000000"/>
                          </a:solidFill>
                          <a:effectLst/>
                          <a:latin typeface="Consolas" panose="020B0609020204030204" pitchFamily="49" charset="0"/>
                          <a:ea typeface="Calibri"/>
                          <a:cs typeface="Consolas" panose="020B0609020204030204" pitchFamily="49" charset="0"/>
                        </a:rPr>
                        <a:t>;</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 pos="33750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lower64 = dividend &lt;&lt; 32 </a:t>
                      </a:r>
                      <a:r>
                        <a:rPr lang="en-US" sz="1100" b="1" dirty="0" smtClean="0">
                          <a:solidFill>
                            <a:srgbClr val="000000"/>
                          </a:solidFill>
                          <a:effectLst/>
                          <a:latin typeface="Consolas" panose="020B0609020204030204" pitchFamily="49" charset="0"/>
                          <a:ea typeface="Calibri"/>
                          <a:cs typeface="Consolas" panose="020B0609020204030204" pitchFamily="49" charset="0"/>
                        </a:rPr>
                        <a:t>;</a:t>
                      </a:r>
                    </a:p>
                    <a:p>
                      <a:pPr marL="0" marR="0">
                        <a:lnSpc>
                          <a:spcPct val="115000"/>
                        </a:lnSpc>
                        <a:spcBef>
                          <a:spcPts val="0"/>
                        </a:spcBef>
                        <a:spcAft>
                          <a:spcPts val="0"/>
                        </a:spcAft>
                        <a:tabLst>
                          <a:tab pos="341313" algn="l"/>
                          <a:tab pos="684213" algn="l"/>
                          <a:tab pos="1025525" algn="l"/>
                          <a:tab pos="3375025" algn="l"/>
                        </a:tabLst>
                      </a:pPr>
                      <a:endParaRPr lang="en-US" sz="1100" b="1" dirty="0" smtClean="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 pos="3375025" algn="l"/>
                        </a:tabLst>
                      </a:pPr>
                      <a:r>
                        <a:rPr lang="en-US" sz="1100" b="1" dirty="0" smtClean="0">
                          <a:solidFill>
                            <a:srgbClr val="000000"/>
                          </a:solidFill>
                          <a:effectLst/>
                          <a:latin typeface="Consolas" panose="020B0609020204030204" pitchFamily="49" charset="0"/>
                          <a:ea typeface="Calibri"/>
                          <a:cs typeface="Consolas" panose="020B0609020204030204" pitchFamily="49" charset="0"/>
                        </a:rPr>
                        <a:t>	// if</a:t>
                      </a:r>
                      <a:r>
                        <a:rPr lang="en-US" sz="1100" b="1" baseline="0" dirty="0" smtClean="0">
                          <a:solidFill>
                            <a:srgbClr val="000000"/>
                          </a:solidFill>
                          <a:effectLst/>
                          <a:latin typeface="Consolas" panose="020B0609020204030204" pitchFamily="49" charset="0"/>
                          <a:ea typeface="Calibri"/>
                          <a:cs typeface="Consolas" panose="020B0609020204030204" pitchFamily="49" charset="0"/>
                        </a:rPr>
                        <a:t> (upper64 &gt;= divisor) OVERFLOW!</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for (k = 0; k &lt; 64; k++)</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 </a:t>
                      </a:r>
                      <a:r>
                        <a:rPr lang="en-US" sz="1100" b="1" dirty="0" smtClean="0">
                          <a:solidFill>
                            <a:srgbClr val="000000"/>
                          </a:solidFill>
                          <a:effectLst/>
                          <a:latin typeface="Consolas" panose="020B0609020204030204" pitchFamily="49" charset="0"/>
                          <a:ea typeface="Calibri"/>
                          <a:cs typeface="Consolas" panose="020B0609020204030204" pitchFamily="49" charset="0"/>
                        </a:rPr>
                        <a:t>The</a:t>
                      </a:r>
                      <a:r>
                        <a:rPr lang="en-US" sz="1100" b="1" baseline="0" dirty="0" smtClean="0">
                          <a:solidFill>
                            <a:srgbClr val="000000"/>
                          </a:solidFill>
                          <a:effectLst/>
                          <a:latin typeface="Consolas" panose="020B0609020204030204" pitchFamily="49" charset="0"/>
                          <a:ea typeface="Calibri"/>
                          <a:cs typeface="Consolas" panose="020B0609020204030204" pitchFamily="49" charset="0"/>
                        </a:rPr>
                        <a:t> next 3</a:t>
                      </a:r>
                      <a:r>
                        <a:rPr lang="en-US" sz="1100" b="1" dirty="0" smtClean="0">
                          <a:solidFill>
                            <a:srgbClr val="000000"/>
                          </a:solidFill>
                          <a:effectLst/>
                          <a:latin typeface="Consolas" panose="020B0609020204030204" pitchFamily="49" charset="0"/>
                          <a:ea typeface="Calibri"/>
                          <a:cs typeface="Consolas" panose="020B0609020204030204" pitchFamily="49" charset="0"/>
                        </a:rPr>
                        <a:t> lines of code shift </a:t>
                      </a:r>
                      <a:br>
                        <a:rPr lang="en-US" sz="1100" b="1" dirty="0" smtClean="0">
                          <a:solidFill>
                            <a:srgbClr val="000000"/>
                          </a:solidFill>
                          <a:effectLst/>
                          <a:latin typeface="Consolas" panose="020B0609020204030204" pitchFamily="49" charset="0"/>
                          <a:ea typeface="Calibri"/>
                          <a:cs typeface="Consolas" panose="020B0609020204030204" pitchFamily="49" charset="0"/>
                        </a:rPr>
                      </a:br>
                      <a:r>
                        <a:rPr lang="en-US" sz="1100" b="1" dirty="0" smtClean="0">
                          <a:solidFill>
                            <a:srgbClr val="000000"/>
                          </a:solidFill>
                          <a:effectLst/>
                          <a:latin typeface="Consolas" panose="020B0609020204030204" pitchFamily="49" charset="0"/>
                          <a:ea typeface="Calibri"/>
                          <a:cs typeface="Consolas" panose="020B0609020204030204" pitchFamily="49" charset="0"/>
                        </a:rPr>
                        <a:t>		// a </a:t>
                      </a:r>
                      <a:r>
                        <a:rPr lang="en-US" sz="1100" b="1" dirty="0">
                          <a:solidFill>
                            <a:srgbClr val="000000"/>
                          </a:solidFill>
                          <a:effectLst/>
                          <a:latin typeface="Consolas" panose="020B0609020204030204" pitchFamily="49" charset="0"/>
                          <a:ea typeface="Calibri"/>
                          <a:cs typeface="Consolas" panose="020B0609020204030204" pitchFamily="49" charset="0"/>
                        </a:rPr>
                        <a:t>128-bit </a:t>
                      </a:r>
                      <a:r>
                        <a:rPr lang="en-US" sz="1100" b="1" dirty="0" smtClean="0">
                          <a:solidFill>
                            <a:srgbClr val="000000"/>
                          </a:solidFill>
                          <a:effectLst/>
                          <a:latin typeface="Consolas" panose="020B0609020204030204" pitchFamily="49" charset="0"/>
                          <a:ea typeface="Calibri"/>
                          <a:cs typeface="Consolas" panose="020B0609020204030204" pitchFamily="49" charset="0"/>
                        </a:rPr>
                        <a:t>value left by 1 bit </a:t>
                      </a:r>
                    </a:p>
                    <a:p>
                      <a:pPr marL="0" marR="0">
                        <a:lnSpc>
                          <a:spcPct val="115000"/>
                        </a:lnSpc>
                        <a:spcBef>
                          <a:spcPts val="0"/>
                        </a:spcBef>
                        <a:spcAft>
                          <a:spcPts val="0"/>
                        </a:spcAft>
                        <a:tabLst>
                          <a:tab pos="341313" algn="l"/>
                          <a:tab pos="684213" algn="l"/>
                          <a:tab pos="1025525" algn="l"/>
                        </a:tabLst>
                      </a:pPr>
                      <a:r>
                        <a:rPr lang="en-US" sz="1100" b="1" dirty="0" smtClean="0">
                          <a:solidFill>
                            <a:srgbClr val="000000"/>
                          </a:solidFill>
                          <a:effectLst/>
                          <a:latin typeface="Consolas" panose="020B0609020204030204" pitchFamily="49" charset="0"/>
                          <a:ea typeface="Calibri"/>
                          <a:cs typeface="Consolas" panose="020B0609020204030204" pitchFamily="49" charset="0"/>
                        </a:rPr>
                        <a:t>		upper64 &lt;&lt;= 1 ;</a:t>
                      </a:r>
                      <a:endParaRPr lang="en-US" sz="1100" b="1" dirty="0" smtClean="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if (MSWord(lower64) &amp; 0x80000000) </a:t>
                      </a:r>
                      <a:r>
                        <a:rPr lang="en-US" sz="1100" b="1" dirty="0" smtClean="0">
                          <a:solidFill>
                            <a:srgbClr val="000000"/>
                          </a:solidFill>
                          <a:effectLst/>
                          <a:latin typeface="Consolas" panose="020B0609020204030204" pitchFamily="49" charset="0"/>
                          <a:ea typeface="Calibri"/>
                          <a:cs typeface="Consolas" panose="020B0609020204030204" pitchFamily="49" charset="0"/>
                        </a:rPr>
                        <a:t>upper64</a:t>
                      </a:r>
                      <a:r>
                        <a:rPr lang="en-US" sz="1100" b="1" baseline="0" dirty="0" smtClean="0">
                          <a:solidFill>
                            <a:srgbClr val="000000"/>
                          </a:solidFill>
                          <a:effectLst/>
                          <a:latin typeface="Consolas" panose="020B0609020204030204" pitchFamily="49" charset="0"/>
                          <a:ea typeface="Calibri"/>
                          <a:cs typeface="Consolas" panose="020B0609020204030204" pitchFamily="49" charset="0"/>
                        </a:rPr>
                        <a:t> |= 1</a:t>
                      </a:r>
                      <a:r>
                        <a:rPr lang="en-US" sz="1100" b="1" dirty="0" smtClean="0">
                          <a:solidFill>
                            <a:srgbClr val="000000"/>
                          </a:solidFill>
                          <a:effectLst/>
                          <a:latin typeface="Consolas" panose="020B0609020204030204" pitchFamily="49" charset="0"/>
                          <a:ea typeface="Calibri"/>
                          <a:cs typeface="Consolas" panose="020B0609020204030204" pitchFamily="49" charset="0"/>
                        </a:rPr>
                        <a:t> </a:t>
                      </a:r>
                      <a:r>
                        <a:rPr lang="en-US" sz="1100" b="1" dirty="0">
                          <a:solidFill>
                            <a:srgbClr val="000000"/>
                          </a:solidFill>
                          <a:effectLst/>
                          <a:latin typeface="Consolas" panose="020B0609020204030204" pitchFamily="49" charset="0"/>
                          <a:ea typeface="Calibri"/>
                          <a:cs typeface="Consolas" panose="020B0609020204030204" pitchFamily="49" charset="0"/>
                        </a:rPr>
                        <a:t>;</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lower64 &lt;&lt;= 1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if </a:t>
                      </a:r>
                      <a:r>
                        <a:rPr lang="en-US" sz="1100" b="1" dirty="0" smtClean="0">
                          <a:solidFill>
                            <a:srgbClr val="000000"/>
                          </a:solidFill>
                          <a:effectLst/>
                          <a:latin typeface="Consolas" panose="020B0609020204030204" pitchFamily="49" charset="0"/>
                          <a:ea typeface="Calibri"/>
                          <a:cs typeface="Consolas" panose="020B0609020204030204" pitchFamily="49" charset="0"/>
                        </a:rPr>
                        <a:t>(upper64 </a:t>
                      </a:r>
                      <a:r>
                        <a:rPr lang="en-US" sz="1100" b="1" dirty="0">
                          <a:solidFill>
                            <a:srgbClr val="000000"/>
                          </a:solidFill>
                          <a:effectLst/>
                          <a:latin typeface="Consolas" panose="020B0609020204030204" pitchFamily="49" charset="0"/>
                          <a:ea typeface="Calibri"/>
                          <a:cs typeface="Consolas" panose="020B0609020204030204" pitchFamily="49" charset="0"/>
                        </a:rPr>
                        <a:t>&gt;= divisor)</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upper64 -= divisor </a:t>
                      </a:r>
                      <a:r>
                        <a:rPr lang="en-US" sz="1100" b="1" dirty="0" smtClean="0">
                          <a:solidFill>
                            <a:srgbClr val="000000"/>
                          </a:solidFill>
                          <a:effectLst/>
                          <a:latin typeface="Consolas" panose="020B0609020204030204" pitchFamily="49" charset="0"/>
                          <a:ea typeface="Calibri"/>
                          <a:cs typeface="Consolas" panose="020B0609020204030204" pitchFamily="49" charset="0"/>
                        </a:rPr>
                        <a:t>;</a:t>
                      </a:r>
                    </a:p>
                    <a:p>
                      <a:pPr marL="0" marR="0">
                        <a:lnSpc>
                          <a:spcPct val="115000"/>
                        </a:lnSpc>
                        <a:spcBef>
                          <a:spcPts val="0"/>
                        </a:spcBef>
                        <a:spcAft>
                          <a:spcPts val="0"/>
                        </a:spcAft>
                        <a:tabLst>
                          <a:tab pos="341313" algn="l"/>
                          <a:tab pos="684213" algn="l"/>
                          <a:tab pos="1025525" algn="l"/>
                        </a:tabLst>
                      </a:pPr>
                      <a:r>
                        <a:rPr lang="en-US" sz="1100" b="1" dirty="0" smtClean="0">
                          <a:solidFill>
                            <a:srgbClr val="000000"/>
                          </a:solidFill>
                          <a:effectLst/>
                          <a:latin typeface="Consolas" panose="020B0609020204030204" pitchFamily="49" charset="0"/>
                          <a:ea typeface="Calibri"/>
                          <a:cs typeface="Consolas" panose="020B0609020204030204" pitchFamily="49" charset="0"/>
                        </a:rPr>
                        <a:t>			lower64 </a:t>
                      </a:r>
                      <a:r>
                        <a:rPr lang="en-US" sz="1100" b="1" dirty="0">
                          <a:solidFill>
                            <a:srgbClr val="000000"/>
                          </a:solidFill>
                          <a:effectLst/>
                          <a:latin typeface="Consolas" panose="020B0609020204030204" pitchFamily="49" charset="0"/>
                          <a:ea typeface="Calibri"/>
                          <a:cs typeface="Consolas" panose="020B0609020204030204" pitchFamily="49" charset="0"/>
                        </a:rPr>
                        <a:t>|</a:t>
                      </a:r>
                      <a:r>
                        <a:rPr lang="en-US" sz="1100" b="1" dirty="0" smtClean="0">
                          <a:solidFill>
                            <a:srgbClr val="000000"/>
                          </a:solidFill>
                          <a:effectLst/>
                          <a:latin typeface="Consolas" panose="020B0609020204030204" pitchFamily="49" charset="0"/>
                          <a:ea typeface="Calibri"/>
                          <a:cs typeface="Consolas" panose="020B0609020204030204" pitchFamily="49" charset="0"/>
                        </a:rPr>
                        <a:t>= </a:t>
                      </a:r>
                      <a:r>
                        <a:rPr lang="en-US" sz="1100" b="1" dirty="0">
                          <a:solidFill>
                            <a:srgbClr val="000000"/>
                          </a:solidFill>
                          <a:effectLst/>
                          <a:latin typeface="Consolas" panose="020B0609020204030204" pitchFamily="49" charset="0"/>
                          <a:ea typeface="Calibri"/>
                          <a:cs typeface="Consolas" panose="020B0609020204030204" pitchFamily="49" charset="0"/>
                        </a:rPr>
                        <a:t>1 </a:t>
                      </a:r>
                      <a:r>
                        <a:rPr lang="en-US" sz="1100" b="1" dirty="0" smtClean="0">
                          <a:solidFill>
                            <a:srgbClr val="000000"/>
                          </a:solidFill>
                          <a:effectLst/>
                          <a:latin typeface="Consolas" panose="020B0609020204030204" pitchFamily="49" charset="0"/>
                          <a:ea typeface="Calibri"/>
                          <a:cs typeface="Consolas" panose="020B0609020204030204" pitchFamily="49" charset="0"/>
                        </a:rPr>
                        <a:t>;</a:t>
                      </a: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r>
                        <a:rPr lang="en-US" sz="1100" b="1" dirty="0" smtClean="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smtClean="0">
                          <a:solidFill>
                            <a:srgbClr val="000000"/>
                          </a:solidFill>
                          <a:effectLst/>
                          <a:latin typeface="Consolas" panose="020B0609020204030204" pitchFamily="49" charset="0"/>
                          <a:ea typeface="Calibri"/>
                          <a:cs typeface="Consolas" panose="020B0609020204030204" pitchFamily="49" charset="0"/>
                        </a:rPr>
                        <a:t>	// </a:t>
                      </a:r>
                      <a:r>
                        <a:rPr lang="en-US" sz="1100" b="1" baseline="0" dirty="0" smtClean="0">
                          <a:solidFill>
                            <a:srgbClr val="000000"/>
                          </a:solidFill>
                          <a:effectLst/>
                          <a:latin typeface="Consolas" panose="020B0609020204030204" pitchFamily="49" charset="0"/>
                          <a:ea typeface="Calibri"/>
                          <a:cs typeface="Consolas" panose="020B0609020204030204" pitchFamily="49" charset="0"/>
                        </a:rPr>
                        <a:t>upper64 = Remainder, </a:t>
                      </a:r>
                      <a:r>
                        <a:rPr lang="en-US" sz="1100" b="1" dirty="0" smtClean="0">
                          <a:solidFill>
                            <a:srgbClr val="000000"/>
                          </a:solidFill>
                          <a:effectLst/>
                          <a:latin typeface="Consolas" panose="020B0609020204030204" pitchFamily="49" charset="0"/>
                          <a:ea typeface="Calibri"/>
                          <a:cs typeface="Consolas" panose="020B0609020204030204" pitchFamily="49" charset="0"/>
                        </a:rPr>
                        <a:t>lower64 = Quotient</a:t>
                      </a:r>
                      <a:endParaRPr lang="en-US" sz="1100" b="1" dirty="0" smtClean="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return lower64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tabLst>
                          <a:tab pos="341313" algn="l"/>
                          <a:tab pos="684213" algn="l"/>
                          <a:tab pos="1025525" algn="l"/>
                        </a:tabLs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p>
                      <a:pPr marL="0" marR="0">
                        <a:lnSpc>
                          <a:spcPct val="115000"/>
                        </a:lnSpc>
                        <a:spcBef>
                          <a:spcPts val="0"/>
                        </a:spcBef>
                        <a:spcAft>
                          <a:spcPts val="0"/>
                        </a:spcAft>
                      </a:pPr>
                      <a:r>
                        <a:rPr lang="en-US" sz="1100" b="1" dirty="0">
                          <a:solidFill>
                            <a:srgbClr val="000000"/>
                          </a:solidFill>
                          <a:effectLst/>
                          <a:latin typeface="Consolas" panose="020B0609020204030204" pitchFamily="49" charset="0"/>
                          <a:ea typeface="Calibri"/>
                          <a:cs typeface="Consolas" panose="020B0609020204030204" pitchFamily="49" charset="0"/>
                        </a:rPr>
                        <a:t> </a:t>
                      </a:r>
                      <a:endParaRPr lang="en-US" sz="1100" b="1" dirty="0">
                        <a:solidFill>
                          <a:srgbClr val="000000"/>
                        </a:solidFill>
                        <a:effectLst/>
                        <a:latin typeface="Consolas" panose="020B0609020204030204" pitchFamily="49" charset="0"/>
                        <a:ea typeface="Arial"/>
                        <a:cs typeface="Consolas" panose="020B0609020204030204" pitchFamily="49" charset="0"/>
                      </a:endParaRPr>
                    </a:p>
                  </a:txBody>
                  <a:tcPr marL="44723" marR="44723"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
        <p:nvSpPr>
          <p:cNvPr id="2" name="TextBox 1"/>
          <p:cNvSpPr txBox="1"/>
          <p:nvPr/>
        </p:nvSpPr>
        <p:spPr>
          <a:xfrm>
            <a:off x="5697164" y="3676624"/>
            <a:ext cx="3177540" cy="830997"/>
          </a:xfrm>
          <a:prstGeom prst="rect">
            <a:avLst/>
          </a:prstGeom>
          <a:noFill/>
        </p:spPr>
        <p:txBody>
          <a:bodyPr wrap="square" rtlCol="0">
            <a:spAutoFit/>
          </a:bodyPr>
          <a:lstStyle/>
          <a:p>
            <a:pPr algn="ctr"/>
            <a:r>
              <a:rPr lang="en-US" sz="2400" b="1" dirty="0" smtClean="0">
                <a:solidFill>
                  <a:srgbClr val="FF0000"/>
                </a:solidFill>
              </a:rPr>
              <a:t>Execution time = O(n), where n = # bits (64)</a:t>
            </a:r>
            <a:endParaRPr lang="en-US" sz="2400" b="1" dirty="0">
              <a:solidFill>
                <a:srgbClr val="FF0000"/>
              </a:solidFill>
            </a:endParaRPr>
          </a:p>
        </p:txBody>
      </p:sp>
      <p:sp>
        <p:nvSpPr>
          <p:cNvPr id="6" name="TextBox 5"/>
          <p:cNvSpPr txBox="1"/>
          <p:nvPr/>
        </p:nvSpPr>
        <p:spPr>
          <a:xfrm>
            <a:off x="5697164" y="5406364"/>
            <a:ext cx="3177540" cy="1200329"/>
          </a:xfrm>
          <a:prstGeom prst="rect">
            <a:avLst/>
          </a:prstGeom>
          <a:noFill/>
        </p:spPr>
        <p:txBody>
          <a:bodyPr wrap="square" rtlCol="0">
            <a:spAutoFit/>
          </a:bodyPr>
          <a:lstStyle/>
          <a:p>
            <a:pPr algn="ctr"/>
            <a:r>
              <a:rPr lang="en-US" sz="2400" b="1" dirty="0" smtClean="0">
                <a:solidFill>
                  <a:srgbClr val="FF0000"/>
                </a:solidFill>
              </a:rPr>
              <a:t>Use reciprocal multiplication whenever possible!</a:t>
            </a:r>
          </a:p>
        </p:txBody>
      </p:sp>
      <p:sp>
        <p:nvSpPr>
          <p:cNvPr id="3" name="Down Arrow 2"/>
          <p:cNvSpPr/>
          <p:nvPr/>
        </p:nvSpPr>
        <p:spPr>
          <a:xfrm>
            <a:off x="7029453" y="4659604"/>
            <a:ext cx="377190" cy="49149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p:cNvGrpSpPr/>
          <p:nvPr/>
        </p:nvGrpSpPr>
        <p:grpSpPr>
          <a:xfrm>
            <a:off x="5732148" y="2265447"/>
            <a:ext cx="2971799" cy="1015663"/>
            <a:chOff x="1138352" y="4506036"/>
            <a:chExt cx="2971799" cy="1015663"/>
          </a:xfrm>
        </p:grpSpPr>
        <p:sp>
          <p:nvSpPr>
            <p:cNvPr id="8" name="TextBox 7"/>
            <p:cNvSpPr txBox="1"/>
            <p:nvPr/>
          </p:nvSpPr>
          <p:spPr>
            <a:xfrm>
              <a:off x="1138352" y="4506036"/>
              <a:ext cx="2971799" cy="1015663"/>
            </a:xfrm>
            <a:prstGeom prst="rect">
              <a:avLst/>
            </a:prstGeom>
            <a:ln/>
          </p:spPr>
          <p:style>
            <a:lnRef idx="1">
              <a:schemeClr val="accent2"/>
            </a:lnRef>
            <a:fillRef idx="2">
              <a:schemeClr val="accent2"/>
            </a:fillRef>
            <a:effectRef idx="1">
              <a:schemeClr val="accent2"/>
            </a:effectRef>
            <a:fontRef idx="minor">
              <a:schemeClr val="dk1"/>
            </a:fontRef>
          </p:style>
          <p:txBody>
            <a:bodyPr wrap="square" tIns="91440" bIns="91440" rtlCol="0">
              <a:spAutoFit/>
            </a:bodyPr>
            <a:lstStyle/>
            <a:p>
              <a:pPr marL="1027113" lvl="1"/>
              <a:r>
                <a:rPr lang="en-US" dirty="0" smtClean="0"/>
                <a:t>Overflow is now possible for more than a zero divisor</a:t>
              </a:r>
              <a:endParaRPr lang="en-US" dirty="0"/>
            </a:p>
          </p:txBody>
        </p:sp>
        <p:pic>
          <p:nvPicPr>
            <p:cNvPr id="9" name="Picture 4" descr="http://www.aamu.edu/campuslife/living-on-campus/residentialLife/SiteAssets/pages/default/Warning_sign.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233326" y="4582236"/>
              <a:ext cx="971826" cy="8382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Rectangle 9"/>
          <p:cNvSpPr/>
          <p:nvPr/>
        </p:nvSpPr>
        <p:spPr>
          <a:xfrm>
            <a:off x="737419" y="1858297"/>
            <a:ext cx="3613355" cy="1032387"/>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737419" y="2980345"/>
            <a:ext cx="1975301" cy="30076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620346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3" grpId="0" animBg="1"/>
      <p:bldP spid="10" grpId="0" animBg="1"/>
      <p:bldP spid="13"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726942943"/>
              </p:ext>
            </p:extLst>
          </p:nvPr>
        </p:nvGraphicFramePr>
        <p:xfrm>
          <a:off x="243840" y="468630"/>
          <a:ext cx="5105400" cy="5699760"/>
        </p:xfrm>
        <a:graphic>
          <a:graphicData uri="http://schemas.openxmlformats.org/drawingml/2006/table">
            <a:tbl>
              <a:tblPr firstRow="1" firstCol="1" bandRow="1"/>
              <a:tblGrid>
                <a:gridCol w="5105400">
                  <a:extLst>
                    <a:ext uri="{9D8B030D-6E8A-4147-A177-3AD203B41FA5}">
                      <a16:colId xmlns:a16="http://schemas.microsoft.com/office/drawing/2014/main" val="20000"/>
                    </a:ext>
                  </a:extLst>
                </a:gridCol>
              </a:tblGrid>
              <a:tr h="4525963">
                <a:tc>
                  <a:txBody>
                    <a:bodyPr/>
                    <a:lstStyle/>
                    <a:p>
                      <a:pPr marL="0" marR="0">
                        <a:lnSpc>
                          <a:spcPct val="100000"/>
                        </a:lnSpc>
                        <a:spcBef>
                          <a:spcPts val="0"/>
                        </a:spcBef>
                        <a:spcAft>
                          <a:spcPts val="0"/>
                        </a:spcAft>
                        <a:tabLst>
                          <a:tab pos="341313" algn="l"/>
                          <a:tab pos="914400"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endParaRPr lang="en-US" sz="1100" dirty="0" smtClean="0">
                        <a:solidFill>
                          <a:srgbClr val="000000"/>
                        </a:solidFill>
                        <a:effectLst/>
                        <a:latin typeface="Consolas" panose="020B0609020204030204" pitchFamily="49" charset="0"/>
                        <a:ea typeface="Calibri"/>
                        <a:cs typeface="Consolas" panose="020B0609020204030204" pitchFamily="49" charset="0"/>
                      </a:endParaRPr>
                    </a:p>
                    <a:p>
                      <a:pPr marL="0" marR="0">
                        <a:lnSpc>
                          <a:spcPct val="100000"/>
                        </a:lnSpc>
                        <a:spcBef>
                          <a:spcPts val="0"/>
                        </a:spcBef>
                        <a:spcAft>
                          <a:spcPts val="0"/>
                        </a:spcAft>
                        <a:tabLst>
                          <a:tab pos="341313" algn="l"/>
                          <a:tab pos="1196975" algn="l"/>
                        </a:tabLst>
                      </a:pP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uint64_t UQ32Quotient(uint64_t dividend, uint64_t divisor)</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1196975"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1196975" algn="l"/>
                        </a:tabLst>
                      </a:pPr>
                      <a:r>
                        <a:rPr lang="en-US" sz="1100" dirty="0">
                          <a:solidFill>
                            <a:srgbClr val="000000"/>
                          </a:solidFill>
                          <a:effectLst/>
                          <a:latin typeface="Consolas" panose="020B0609020204030204" pitchFamily="49" charset="0"/>
                          <a:ea typeface="Calibri"/>
                          <a:cs typeface="Consolas" panose="020B0609020204030204" pitchFamily="49" charset="0"/>
                        </a:rPr>
                        <a:t>	.global	UQ32Quotient</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Lst>
                      </a:pPr>
                      <a:r>
                        <a:rPr lang="en-US" sz="1100" dirty="0">
                          <a:solidFill>
                            <a:srgbClr val="000000"/>
                          </a:solidFill>
                          <a:effectLst/>
                          <a:latin typeface="Consolas" panose="020B0609020204030204" pitchFamily="49" charset="0"/>
                          <a:ea typeface="Calibri"/>
                          <a:cs typeface="Consolas" panose="020B0609020204030204" pitchFamily="49" charset="0"/>
                        </a:rPr>
                        <a:t>UQ32Quotient:</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PUSH	{R4,R5}</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LDR	R5</a:t>
                      </a:r>
                      <a:r>
                        <a:rPr lang="en-US" sz="1100" dirty="0">
                          <a:solidFill>
                            <a:srgbClr val="000000"/>
                          </a:solidFill>
                          <a:effectLst/>
                          <a:latin typeface="Consolas" panose="020B0609020204030204" pitchFamily="49" charset="0"/>
                          <a:ea typeface="Calibri"/>
                          <a:cs typeface="Consolas" panose="020B0609020204030204" pitchFamily="49" charset="0"/>
                        </a:rPr>
                        <a:t>,=0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upper64 = MSW(dividend)</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MOV	R4,R1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MOV	R1,R0</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lower64 = LSW(dividend) &lt;&lt; 32</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LDR	R0</a:t>
                      </a:r>
                      <a:r>
                        <a:rPr lang="en-US" sz="1100" dirty="0">
                          <a:solidFill>
                            <a:srgbClr val="000000"/>
                          </a:solidFill>
                          <a:effectLst/>
                          <a:latin typeface="Consolas" panose="020B0609020204030204" pitchFamily="49" charset="0"/>
                          <a:ea typeface="Calibri"/>
                          <a:cs typeface="Consolas" panose="020B0609020204030204" pitchFamily="49" charset="0"/>
                        </a:rPr>
                        <a:t>,=0</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LDR	R12,=</a:t>
                      </a:r>
                      <a:r>
                        <a:rPr lang="en-US" sz="1100" dirty="0">
                          <a:solidFill>
                            <a:srgbClr val="000000"/>
                          </a:solidFill>
                          <a:effectLst/>
                          <a:latin typeface="Consolas" panose="020B0609020204030204" pitchFamily="49" charset="0"/>
                          <a:ea typeface="Calibri"/>
                          <a:cs typeface="Consolas" panose="020B0609020204030204" pitchFamily="49" charset="0"/>
                        </a:rPr>
                        <a:t>0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k = 0</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L1: 	</a:t>
                      </a:r>
                      <a:r>
                        <a:rPr lang="en-US" sz="1100" dirty="0" smtClean="0">
                          <a:solidFill>
                            <a:srgbClr val="000000"/>
                          </a:solidFill>
                          <a:effectLst/>
                          <a:latin typeface="Consolas" panose="020B0609020204030204" pitchFamily="49" charset="0"/>
                          <a:ea typeface="Calibri"/>
                          <a:cs typeface="Consolas" panose="020B0609020204030204" pitchFamily="49" charset="0"/>
                        </a:rPr>
                        <a:t>CMP	R12,64</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k &lt; 64 ?</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BHS	L4</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LSL	R5,R5,1</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upper64.lower64 &lt;&lt;= 1, C = </a:t>
                      </a:r>
                      <a:r>
                        <a:rPr lang="en-US" sz="1100" dirty="0" err="1">
                          <a:solidFill>
                            <a:srgbClr val="000000"/>
                          </a:solidFill>
                          <a:effectLst/>
                          <a:latin typeface="Consolas" panose="020B0609020204030204" pitchFamily="49" charset="0"/>
                          <a:ea typeface="Calibri"/>
                          <a:cs typeface="Consolas" panose="020B0609020204030204" pitchFamily="49" charset="0"/>
                        </a:rPr>
                        <a:t>MSbit</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ORR	R5,R5,R4,LSR </a:t>
                      </a:r>
                      <a:r>
                        <a:rPr lang="en-US" sz="1100" dirty="0">
                          <a:solidFill>
                            <a:srgbClr val="000000"/>
                          </a:solidFill>
                          <a:effectLst/>
                          <a:latin typeface="Consolas" panose="020B0609020204030204" pitchFamily="49" charset="0"/>
                          <a:ea typeface="Calibri"/>
                          <a:cs typeface="Consolas" panose="020B0609020204030204" pitchFamily="49" charset="0"/>
                        </a:rPr>
                        <a:t>31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LSL	R4,R4,1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ORR	R4,R4,R1,LSR </a:t>
                      </a:r>
                      <a:r>
                        <a:rPr lang="en-US" sz="1100" dirty="0">
                          <a:solidFill>
                            <a:srgbClr val="000000"/>
                          </a:solidFill>
                          <a:effectLst/>
                          <a:latin typeface="Consolas" panose="020B0609020204030204" pitchFamily="49" charset="0"/>
                          <a:ea typeface="Calibri"/>
                          <a:cs typeface="Consolas" panose="020B0609020204030204" pitchFamily="49" charset="0"/>
                        </a:rPr>
                        <a:t>31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LSL	R1,R1,1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ORR	R1,R1,R0,LSR </a:t>
                      </a:r>
                      <a:r>
                        <a:rPr lang="en-US" sz="1100" dirty="0">
                          <a:solidFill>
                            <a:srgbClr val="000000"/>
                          </a:solidFill>
                          <a:effectLst/>
                          <a:latin typeface="Consolas" panose="020B0609020204030204" pitchFamily="49" charset="0"/>
                          <a:ea typeface="Calibri"/>
                          <a:cs typeface="Consolas" panose="020B0609020204030204" pitchFamily="49" charset="0"/>
                        </a:rPr>
                        <a:t>31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LSL	R0,R0,1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CMP	R5,R3</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if upper64 &gt; divisor, </a:t>
                      </a:r>
                      <a:r>
                        <a:rPr lang="en-US" sz="1100" dirty="0" err="1">
                          <a:solidFill>
                            <a:srgbClr val="000000"/>
                          </a:solidFill>
                          <a:effectLst/>
                          <a:latin typeface="Consolas" panose="020B0609020204030204" pitchFamily="49" charset="0"/>
                          <a:ea typeface="Calibri"/>
                          <a:cs typeface="Consolas" panose="020B0609020204030204" pitchFamily="49" charset="0"/>
                        </a:rPr>
                        <a:t>goto</a:t>
                      </a:r>
                      <a:r>
                        <a:rPr lang="en-US" sz="1100" dirty="0">
                          <a:solidFill>
                            <a:srgbClr val="000000"/>
                          </a:solidFill>
                          <a:effectLst/>
                          <a:latin typeface="Consolas" panose="020B0609020204030204" pitchFamily="49" charset="0"/>
                          <a:ea typeface="Calibri"/>
                          <a:cs typeface="Consolas" panose="020B0609020204030204" pitchFamily="49" charset="0"/>
                        </a:rPr>
                        <a:t> L2</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BHI	L2</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BLO	L3</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CMP	R4,R2</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BLO	L3</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L2: 	</a:t>
                      </a:r>
                      <a:r>
                        <a:rPr lang="en-US" sz="1100" dirty="0" smtClean="0">
                          <a:solidFill>
                            <a:srgbClr val="000000"/>
                          </a:solidFill>
                          <a:effectLst/>
                          <a:latin typeface="Consolas" panose="020B0609020204030204" pitchFamily="49" charset="0"/>
                          <a:ea typeface="Calibri"/>
                          <a:cs typeface="Consolas" panose="020B0609020204030204" pitchFamily="49" charset="0"/>
                        </a:rPr>
                        <a:t>SUBS	R4,R4,R2</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upper64 -= divisor</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SBC	R5,R5,R3</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ORR	R0,R0,1</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lower64</a:t>
                      </a:r>
                      <a:r>
                        <a:rPr lang="en-US" sz="1100" baseline="0" dirty="0" smtClean="0">
                          <a:solidFill>
                            <a:srgbClr val="000000"/>
                          </a:solidFill>
                          <a:effectLst/>
                          <a:latin typeface="Consolas" panose="020B0609020204030204" pitchFamily="49" charset="0"/>
                          <a:ea typeface="Calibri"/>
                          <a:cs typeface="Consolas" panose="020B0609020204030204" pitchFamily="49" charset="0"/>
                        </a:rPr>
                        <a:t> |= 1</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smtClean="0">
                          <a:solidFill>
                            <a:srgbClr val="000000"/>
                          </a:solidFill>
                          <a:effectLst/>
                          <a:latin typeface="Consolas" panose="020B0609020204030204" pitchFamily="49" charset="0"/>
                          <a:ea typeface="Calibri"/>
                          <a:cs typeface="Consolas" panose="020B0609020204030204" pitchFamily="49" charset="0"/>
                        </a:rPr>
                        <a:t>L3</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ADD	R12,R12,1</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k++</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	L1</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repeat</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L4: 	</a:t>
                      </a:r>
                      <a:r>
                        <a:rPr lang="en-US" sz="1100" dirty="0" smtClean="0">
                          <a:solidFill>
                            <a:srgbClr val="000000"/>
                          </a:solidFill>
                          <a:effectLst/>
                          <a:latin typeface="Consolas" panose="020B0609020204030204" pitchFamily="49" charset="0"/>
                          <a:ea typeface="Calibri"/>
                          <a:cs typeface="Consolas" panose="020B0609020204030204" pitchFamily="49" charset="0"/>
                        </a:rPr>
                        <a:t>POP	{R4,R5}</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BX	LR</a:t>
                      </a: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 </a:t>
                      </a:r>
                      <a:r>
                        <a:rPr lang="en-US" sz="1100" dirty="0">
                          <a:solidFill>
                            <a:srgbClr val="000000"/>
                          </a:solidFill>
                          <a:effectLst/>
                          <a:latin typeface="Consolas" panose="020B0609020204030204" pitchFamily="49" charset="0"/>
                          <a:ea typeface="Calibri"/>
                          <a:cs typeface="Consolas" panose="020B0609020204030204" pitchFamily="49" charset="0"/>
                        </a:rPr>
                        <a:t>Return (quotient in lower64)</a:t>
                      </a:r>
                      <a:endParaRPr lang="en-US" sz="1100" dirty="0">
                        <a:solidFill>
                          <a:srgbClr val="000000"/>
                        </a:solidFill>
                        <a:effectLst/>
                        <a:latin typeface="Consolas" panose="020B0609020204030204" pitchFamily="49" charset="0"/>
                        <a:ea typeface="Arial"/>
                        <a:cs typeface="Consolas" panose="020B0609020204030204" pitchFamily="49" charset="0"/>
                      </a:endParaRPr>
                    </a:p>
                    <a:p>
                      <a:pPr marL="0" marR="0">
                        <a:lnSpc>
                          <a:spcPct val="100000"/>
                        </a:lnSpc>
                        <a:spcBef>
                          <a:spcPts val="0"/>
                        </a:spcBef>
                        <a:spcAft>
                          <a:spcPts val="0"/>
                        </a:spcAft>
                        <a:tabLst>
                          <a:tab pos="341313" algn="l"/>
                          <a:tab pos="914400" algn="l"/>
                          <a:tab pos="2230438" algn="l"/>
                        </a:tabLst>
                      </a:pPr>
                      <a:r>
                        <a:rPr lang="en-US" sz="1100" dirty="0">
                          <a:solidFill>
                            <a:srgbClr val="000000"/>
                          </a:solidFill>
                          <a:effectLst/>
                          <a:latin typeface="Consolas" panose="020B0609020204030204" pitchFamily="49" charset="0"/>
                          <a:ea typeface="Calibri"/>
                          <a:cs typeface="Consolas" panose="020B0609020204030204" pitchFamily="49" charset="0"/>
                        </a:rPr>
                        <a:t> 	.</a:t>
                      </a:r>
                      <a:r>
                        <a:rPr lang="en-US" sz="1100" dirty="0" smtClean="0">
                          <a:solidFill>
                            <a:srgbClr val="000000"/>
                          </a:solidFill>
                          <a:effectLst/>
                          <a:latin typeface="Consolas" panose="020B0609020204030204" pitchFamily="49" charset="0"/>
                          <a:ea typeface="Calibri"/>
                          <a:cs typeface="Consolas" panose="020B0609020204030204" pitchFamily="49" charset="0"/>
                        </a:rPr>
                        <a:t>end</a:t>
                      </a:r>
                    </a:p>
                    <a:p>
                      <a:pPr marL="0" marR="0">
                        <a:lnSpc>
                          <a:spcPct val="100000"/>
                        </a:lnSpc>
                        <a:spcBef>
                          <a:spcPts val="0"/>
                        </a:spcBef>
                        <a:spcAft>
                          <a:spcPts val="0"/>
                        </a:spcAft>
                        <a:tabLst>
                          <a:tab pos="341313" algn="l"/>
                          <a:tab pos="914400" algn="l"/>
                          <a:tab pos="2230438" algn="l"/>
                        </a:tabLst>
                      </a:pPr>
                      <a:endParaRPr lang="en-US" sz="1100" dirty="0">
                        <a:solidFill>
                          <a:srgbClr val="000000"/>
                        </a:solidFill>
                        <a:effectLst/>
                        <a:latin typeface="Consolas" panose="020B0609020204030204" pitchFamily="49" charset="0"/>
                        <a:ea typeface="Arial"/>
                        <a:cs typeface="Consolas" panose="020B0609020204030204" pitchFamily="49" charset="0"/>
                      </a:endParaRPr>
                    </a:p>
                  </a:txBody>
                  <a:tcPr marL="29815" marR="29815" marT="0" marB="0">
                    <a:lnL>
                      <a:noFill/>
                    </a:lnL>
                    <a:lnR>
                      <a:noFill/>
                    </a:lnR>
                    <a:lnT>
                      <a:noFill/>
                    </a:lnT>
                    <a:lnB>
                      <a:noFill/>
                    </a:lnB>
                    <a:solidFill>
                      <a:srgbClr val="F2F2F2"/>
                    </a:solidFill>
                  </a:tcPr>
                </a:tc>
                <a:extLst>
                  <a:ext uri="{0D108BD9-81ED-4DB2-BD59-A6C34878D82A}">
                    <a16:rowId xmlns:a16="http://schemas.microsoft.com/office/drawing/2014/main" val="10000"/>
                  </a:ext>
                </a:extLst>
              </a:tr>
            </a:tbl>
          </a:graphicData>
        </a:graphic>
      </p:graphicFrame>
      <p:sp>
        <p:nvSpPr>
          <p:cNvPr id="3" name="Rectangle 2"/>
          <p:cNvSpPr/>
          <p:nvPr/>
        </p:nvSpPr>
        <p:spPr>
          <a:xfrm>
            <a:off x="5254663" y="346709"/>
            <a:ext cx="3788217" cy="1754326"/>
          </a:xfrm>
          <a:prstGeom prst="rect">
            <a:avLst/>
          </a:prstGeom>
        </p:spPr>
        <p:txBody>
          <a:bodyPr wrap="none">
            <a:spAutoFit/>
          </a:bodyPr>
          <a:lstStyle/>
          <a:p>
            <a:pPr algn="ctr"/>
            <a:r>
              <a:rPr lang="en-US" sz="3600" dirty="0"/>
              <a:t>Q32÷Q32 DIVISION</a:t>
            </a:r>
          </a:p>
          <a:p>
            <a:pPr algn="ctr"/>
            <a:r>
              <a:rPr lang="en-US" sz="3600" dirty="0" smtClean="0"/>
              <a:t>Assembly for </a:t>
            </a:r>
            <a:br>
              <a:rPr lang="en-US" sz="3600" dirty="0" smtClean="0"/>
            </a:br>
            <a:r>
              <a:rPr lang="en-US" sz="3600" dirty="0" smtClean="0"/>
              <a:t>unsigned 128</a:t>
            </a:r>
            <a:r>
              <a:rPr lang="en-US" sz="3600" dirty="0"/>
              <a:t> ÷ </a:t>
            </a:r>
            <a:r>
              <a:rPr lang="en-US" sz="3600" dirty="0" smtClean="0"/>
              <a:t>64</a:t>
            </a:r>
            <a:endParaRPr lang="en-US" sz="3600" dirty="0"/>
          </a:p>
        </p:txBody>
      </p:sp>
    </p:spTree>
    <p:extLst>
      <p:ext uri="{BB962C8B-B14F-4D97-AF65-F5344CB8AC3E}">
        <p14:creationId xmlns:p14="http://schemas.microsoft.com/office/powerpoint/2010/main" val="39328300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ADDITION AND </a:t>
            </a:r>
            <a:r>
              <a:rPr lang="en-US" dirty="0" smtClean="0"/>
              <a:t>SUBTRACTION</a:t>
            </a:r>
            <a:br>
              <a:rPr lang="en-US" dirty="0" smtClean="0"/>
            </a:br>
            <a:r>
              <a:rPr lang="en-US" dirty="0" smtClean="0"/>
              <a:t>OF </a:t>
            </a:r>
            <a:r>
              <a:rPr lang="en-US" dirty="0"/>
              <a:t>FIXED-POINT REALS  </a:t>
            </a:r>
          </a:p>
        </p:txBody>
      </p:sp>
      <p:sp>
        <p:nvSpPr>
          <p:cNvPr id="3" name="Content Placeholder 2"/>
          <p:cNvSpPr>
            <a:spLocks noGrp="1"/>
          </p:cNvSpPr>
          <p:nvPr>
            <p:ph idx="1"/>
          </p:nvPr>
        </p:nvSpPr>
        <p:spPr>
          <a:xfrm>
            <a:off x="457200" y="1661160"/>
            <a:ext cx="8686800" cy="4525963"/>
          </a:xfrm>
        </p:spPr>
        <p:txBody>
          <a:bodyPr/>
          <a:lstStyle/>
          <a:p>
            <a:r>
              <a:rPr lang="en-US" dirty="0" smtClean="0"/>
              <a:t>Must pre-align operands w/different Q formats must be </a:t>
            </a:r>
          </a:p>
          <a:p>
            <a:endParaRPr lang="en-US" dirty="0"/>
          </a:p>
          <a:p>
            <a:endParaRPr lang="en-US" sz="2400" dirty="0" smtClean="0"/>
          </a:p>
          <a:p>
            <a:r>
              <a:rPr lang="en-US" dirty="0" smtClean="0"/>
              <a:t>Shift the operand w/fewer fractional bits left:</a:t>
            </a:r>
          </a:p>
        </p:txBody>
      </p:sp>
      <p:graphicFrame>
        <p:nvGraphicFramePr>
          <p:cNvPr id="4" name="Table 3"/>
          <p:cNvGraphicFramePr>
            <a:graphicFrameLocks noGrp="1"/>
          </p:cNvGraphicFramePr>
          <p:nvPr>
            <p:extLst>
              <p:ext uri="{D42A27DB-BD31-4B8C-83A1-F6EECF244321}">
                <p14:modId xmlns:p14="http://schemas.microsoft.com/office/powerpoint/2010/main" val="2410119458"/>
              </p:ext>
            </p:extLst>
          </p:nvPr>
        </p:nvGraphicFramePr>
        <p:xfrm>
          <a:off x="944880" y="2346960"/>
          <a:ext cx="7315200" cy="1268984"/>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Operand</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Integer</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Q</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400" b="1" i="1" dirty="0" smtClean="0">
                          <a:solidFill>
                            <a:schemeClr val="bg1"/>
                          </a:solidFill>
                          <a:effectLst/>
                          <a:latin typeface="+mn-lt"/>
                          <a:ea typeface="Arial"/>
                          <a:cs typeface="Calibri"/>
                        </a:rPr>
                        <a:t>Interpretation</a:t>
                      </a:r>
                      <a:endParaRPr lang="en-US" sz="2400" b="1" i="1" dirty="0">
                        <a:solidFill>
                          <a:schemeClr val="bg1"/>
                        </a:solidFill>
                        <a:effectLst/>
                        <a:latin typeface="+mn-lt"/>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+30</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Q3</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+30/2</a:t>
                      </a:r>
                      <a:r>
                        <a:rPr lang="en-US" sz="2000" baseline="30000" dirty="0" smtClean="0">
                          <a:solidFill>
                            <a:srgbClr val="000000"/>
                          </a:solidFill>
                          <a:effectLst/>
                          <a:latin typeface="+mn-lt"/>
                          <a:ea typeface="Calibri"/>
                          <a:cs typeface="Calibri"/>
                        </a:rPr>
                        <a:t>3</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+3.75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B</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−54</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Q5</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-54/2</a:t>
                      </a:r>
                      <a:r>
                        <a:rPr lang="en-US" sz="2000" baseline="30000" dirty="0" smtClean="0">
                          <a:solidFill>
                            <a:srgbClr val="000000"/>
                          </a:solidFill>
                          <a:effectLst/>
                          <a:latin typeface="+mn-lt"/>
                          <a:ea typeface="Calibri"/>
                          <a:cs typeface="Calibri"/>
                        </a:rPr>
                        <a:t>5</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−1.6875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085184386"/>
              </p:ext>
            </p:extLst>
          </p:nvPr>
        </p:nvGraphicFramePr>
        <p:xfrm>
          <a:off x="929640" y="5654040"/>
          <a:ext cx="7315200" cy="844804"/>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Result</a:t>
                      </a:r>
                      <a:endParaRPr lang="en-US" sz="2400" dirty="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Integer</a:t>
                      </a:r>
                      <a:endParaRPr lang="en-US" sz="2400" dirty="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a:solidFill>
                            <a:schemeClr val="bg1"/>
                          </a:solidFill>
                          <a:effectLst/>
                          <a:latin typeface="Calibri"/>
                          <a:ea typeface="Calibri"/>
                          <a:cs typeface="Calibri"/>
                        </a:rPr>
                        <a:t>Q</a:t>
                      </a:r>
                      <a:endParaRPr lang="en-US" sz="240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400" b="1" i="1" dirty="0" smtClean="0">
                          <a:solidFill>
                            <a:schemeClr val="bg1"/>
                          </a:solidFill>
                          <a:effectLst/>
                          <a:latin typeface="Calibri"/>
                          <a:ea typeface="Calibri"/>
                          <a:cs typeface="Calibri"/>
                        </a:rPr>
                        <a:t>Interpretation</a:t>
                      </a:r>
                      <a:endParaRPr lang="en-US" sz="2400" dirty="0">
                        <a:solidFill>
                          <a:schemeClr val="bg1"/>
                        </a:solidFill>
                        <a:effectLst/>
                        <a:latin typeface="Arial"/>
                        <a:ea typeface="Arial"/>
                        <a:cs typeface="Calibri"/>
                      </a:endParaRPr>
                    </a:p>
                  </a:txBody>
                  <a:tcPr marL="0" marR="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A+B</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+66</a:t>
                      </a:r>
                      <a:r>
                        <a:rPr lang="en-US" sz="2000" baseline="-25000" dirty="0" smtClean="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Q5</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+66/2</a:t>
                      </a:r>
                      <a:r>
                        <a:rPr lang="en-US" sz="2000" baseline="30000" dirty="0" smtClean="0">
                          <a:solidFill>
                            <a:srgbClr val="000000"/>
                          </a:solidFill>
                          <a:effectLst/>
                          <a:latin typeface="+mn-lt"/>
                          <a:ea typeface="Calibri"/>
                          <a:cs typeface="Calibri"/>
                        </a:rPr>
                        <a:t>5</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+2.0625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3652889034"/>
              </p:ext>
            </p:extLst>
          </p:nvPr>
        </p:nvGraphicFramePr>
        <p:xfrm>
          <a:off x="929640" y="4389120"/>
          <a:ext cx="7315200" cy="1268984"/>
        </p:xfrm>
        <a:graphic>
          <a:graphicData uri="http://schemas.openxmlformats.org/drawingml/2006/table">
            <a:tbl>
              <a:tblPr firstRow="1" firstCol="1" bandRow="1"/>
              <a:tblGrid>
                <a:gridCol w="1702225">
                  <a:extLst>
                    <a:ext uri="{9D8B030D-6E8A-4147-A177-3AD203B41FA5}">
                      <a16:colId xmlns:a16="http://schemas.microsoft.com/office/drawing/2014/main" val="20000"/>
                    </a:ext>
                  </a:extLst>
                </a:gridCol>
                <a:gridCol w="1381120">
                  <a:extLst>
                    <a:ext uri="{9D8B030D-6E8A-4147-A177-3AD203B41FA5}">
                      <a16:colId xmlns:a16="http://schemas.microsoft.com/office/drawing/2014/main" val="20001"/>
                    </a:ext>
                  </a:extLst>
                </a:gridCol>
                <a:gridCol w="1117539">
                  <a:extLst>
                    <a:ext uri="{9D8B030D-6E8A-4147-A177-3AD203B41FA5}">
                      <a16:colId xmlns:a16="http://schemas.microsoft.com/office/drawing/2014/main" val="20002"/>
                    </a:ext>
                  </a:extLst>
                </a:gridCol>
                <a:gridCol w="1293892">
                  <a:extLst>
                    <a:ext uri="{9D8B030D-6E8A-4147-A177-3AD203B41FA5}">
                      <a16:colId xmlns:a16="http://schemas.microsoft.com/office/drawing/2014/main" val="20003"/>
                    </a:ext>
                  </a:extLst>
                </a:gridCol>
                <a:gridCol w="455106">
                  <a:extLst>
                    <a:ext uri="{9D8B030D-6E8A-4147-A177-3AD203B41FA5}">
                      <a16:colId xmlns:a16="http://schemas.microsoft.com/office/drawing/2014/main" val="20004"/>
                    </a:ext>
                  </a:extLst>
                </a:gridCol>
                <a:gridCol w="136531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Operand</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Integer</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400" b="1" i="1" dirty="0">
                          <a:solidFill>
                            <a:schemeClr val="bg1"/>
                          </a:solidFill>
                          <a:effectLst/>
                          <a:latin typeface="Calibri"/>
                          <a:ea typeface="Calibri"/>
                          <a:cs typeface="Calibri"/>
                        </a:rPr>
                        <a:t>Q</a:t>
                      </a:r>
                      <a:endParaRPr lang="en-US" sz="2400" dirty="0">
                        <a:solidFill>
                          <a:schemeClr val="bg1"/>
                        </a:solidFill>
                        <a:effectLst/>
                        <a:latin typeface="Arial"/>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400" b="1" i="1" dirty="0" smtClean="0">
                          <a:solidFill>
                            <a:schemeClr val="bg1"/>
                          </a:solidFill>
                          <a:effectLst/>
                          <a:latin typeface="+mn-lt"/>
                          <a:ea typeface="Arial"/>
                          <a:cs typeface="Calibri"/>
                        </a:rPr>
                        <a:t>Interpretation</a:t>
                      </a:r>
                      <a:endParaRPr lang="en-US" sz="2400" b="1" i="1" dirty="0">
                        <a:solidFill>
                          <a:schemeClr val="bg1"/>
                        </a:solidFill>
                        <a:effectLst/>
                        <a:latin typeface="+mn-lt"/>
                        <a:ea typeface="Arial"/>
                        <a:cs typeface="Calibri"/>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A</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+120</a:t>
                      </a:r>
                      <a:r>
                        <a:rPr lang="en-US" sz="2000" baseline="-25000" dirty="0" smtClean="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Q5</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+120/2</a:t>
                      </a:r>
                      <a:r>
                        <a:rPr lang="en-US" sz="2000" baseline="30000" dirty="0" smtClean="0">
                          <a:solidFill>
                            <a:srgbClr val="000000"/>
                          </a:solidFill>
                          <a:effectLst/>
                          <a:latin typeface="+mn-lt"/>
                          <a:ea typeface="Calibri"/>
                          <a:cs typeface="Calibri"/>
                        </a:rPr>
                        <a:t>5</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+3.75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2000">
                          <a:solidFill>
                            <a:srgbClr val="000000"/>
                          </a:solidFill>
                          <a:effectLst/>
                          <a:latin typeface="+mn-lt"/>
                          <a:ea typeface="Calibri"/>
                          <a:cs typeface="Calibri"/>
                        </a:rPr>
                        <a:t>B</a:t>
                      </a:r>
                      <a:endParaRPr lang="en-US" sz="200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a:solidFill>
                            <a:srgbClr val="000000"/>
                          </a:solidFill>
                          <a:effectLst/>
                          <a:latin typeface="+mn-lt"/>
                          <a:ea typeface="Calibri"/>
                          <a:cs typeface="Calibri"/>
                        </a:rPr>
                        <a:t>−54</a:t>
                      </a:r>
                      <a:r>
                        <a:rPr lang="en-US" sz="2000" baseline="-25000" dirty="0">
                          <a:solidFill>
                            <a:srgbClr val="000000"/>
                          </a:solidFill>
                          <a:effectLst/>
                          <a:latin typeface="+mn-lt"/>
                          <a:ea typeface="Calibri"/>
                          <a:cs typeface="Calibri"/>
                        </a:rPr>
                        <a:t>10</a:t>
                      </a:r>
                      <a:endParaRPr lang="en-US" sz="20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Calibri"/>
                          <a:cs typeface="Calibri"/>
                        </a:rPr>
                        <a:t>Q5</a:t>
                      </a:r>
                      <a:endParaRPr lang="en-US" sz="2000" dirty="0">
                        <a:solidFill>
                          <a:srgbClr val="000000"/>
                        </a:solidFill>
                        <a:effectLst/>
                        <a:latin typeface="+mn-lt"/>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2000" dirty="0" smtClean="0">
                          <a:solidFill>
                            <a:srgbClr val="000000"/>
                          </a:solidFill>
                          <a:effectLst/>
                          <a:latin typeface="+mn-lt"/>
                          <a:ea typeface="Calibri"/>
                          <a:cs typeface="Calibri"/>
                        </a:rPr>
                        <a:t>-54/2</a:t>
                      </a:r>
                      <a:r>
                        <a:rPr lang="en-US" sz="2000" baseline="30000" dirty="0" smtClean="0">
                          <a:solidFill>
                            <a:srgbClr val="000000"/>
                          </a:solidFill>
                          <a:effectLst/>
                          <a:latin typeface="+mn-lt"/>
                          <a:ea typeface="Calibri"/>
                          <a:cs typeface="Calibri"/>
                        </a:rPr>
                        <a:t>5</a:t>
                      </a:r>
                      <a:endParaRPr lang="en-US" sz="20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2000" dirty="0" smtClean="0">
                          <a:solidFill>
                            <a:srgbClr val="000000"/>
                          </a:solidFill>
                          <a:effectLst/>
                          <a:latin typeface="+mn-lt"/>
                          <a:ea typeface="Arial"/>
                          <a:cs typeface="Calibri"/>
                        </a:rPr>
                        <a:t>=</a:t>
                      </a:r>
                      <a:endParaRPr lang="en-US" sz="2000" dirty="0">
                        <a:solidFill>
                          <a:srgbClr val="000000"/>
                        </a:solidFill>
                        <a:effectLst/>
                        <a:latin typeface="+mn-lt"/>
                        <a:ea typeface="Arial"/>
                        <a:cs typeface="Calibri"/>
                      </a:endParaRPr>
                    </a:p>
                  </a:txBody>
                  <a:tcPr marL="0" marR="0" marT="0" marB="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smtClean="0">
                          <a:solidFill>
                            <a:srgbClr val="000000"/>
                          </a:solidFill>
                          <a:effectLst/>
                          <a:latin typeface="+mn-lt"/>
                          <a:ea typeface="Calibri"/>
                          <a:cs typeface="Calibri"/>
                        </a:rPr>
                        <a:t>−1.6875</a:t>
                      </a:r>
                      <a:r>
                        <a:rPr lang="en-US" sz="2000" baseline="-25000" dirty="0" smtClean="0">
                          <a:solidFill>
                            <a:srgbClr val="000000"/>
                          </a:solidFill>
                          <a:effectLst/>
                          <a:latin typeface="+mn-lt"/>
                          <a:ea typeface="Calibri"/>
                          <a:cs typeface="Calibri"/>
                        </a:rPr>
                        <a:t>10</a:t>
                      </a:r>
                      <a:endParaRPr lang="en-US" sz="2000" dirty="0" smtClean="0">
                        <a:solidFill>
                          <a:srgbClr val="000000"/>
                        </a:solidFill>
                        <a:effectLst/>
                        <a:latin typeface="+mn-lt"/>
                        <a:ea typeface="Arial"/>
                        <a:cs typeface="Calibri"/>
                      </a:endParaRPr>
                    </a:p>
                  </a:txBody>
                  <a:tcPr marL="68580" marR="68580" marT="0" marB="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11" name="Rectangle 10"/>
          <p:cNvSpPr/>
          <p:nvPr/>
        </p:nvSpPr>
        <p:spPr>
          <a:xfrm>
            <a:off x="2651760" y="4831080"/>
            <a:ext cx="1356360" cy="381000"/>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9427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MULTIPLICATION </a:t>
            </a:r>
            <a:br>
              <a:rPr lang="en-US" dirty="0"/>
            </a:br>
            <a:r>
              <a:rPr lang="en-US" dirty="0"/>
              <a:t>OF FIXED-POINT </a:t>
            </a:r>
            <a:r>
              <a:rPr lang="en-US" dirty="0" smtClean="0"/>
              <a:t>REALS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Consider what happens when you </a:t>
            </a:r>
            <a:br>
              <a:rPr lang="en-US" dirty="0" smtClean="0"/>
            </a:br>
            <a:r>
              <a:rPr lang="en-US" dirty="0" smtClean="0"/>
              <a:t>multiply two decimal reals:</a:t>
            </a:r>
          </a:p>
          <a:p>
            <a:pPr marL="0" indent="0">
              <a:buNone/>
            </a:pPr>
            <a:endParaRPr lang="en-US" dirty="0" smtClean="0"/>
          </a:p>
          <a:p>
            <a:pPr marL="0" indent="0">
              <a:buNone/>
            </a:pP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1.53	</a:t>
            </a:r>
            <a:endParaRPr lang="en-US" dirty="0">
              <a:latin typeface="Consolas" panose="020B0609020204030204" pitchFamily="49" charset="0"/>
              <a:cs typeface="Consolas" panose="020B0609020204030204" pitchFamily="49" charset="0"/>
            </a:endParaRPr>
          </a:p>
          <a:p>
            <a:pPr marL="0" indent="0">
              <a:spcBef>
                <a:spcPts val="0"/>
              </a:spcBef>
              <a:buNone/>
            </a:pPr>
            <a:r>
              <a:rPr lang="en-US" dirty="0">
                <a:latin typeface="Consolas" panose="020B0609020204030204" pitchFamily="49" charset="0"/>
                <a:cs typeface="Consolas" panose="020B0609020204030204" pitchFamily="49" charset="0"/>
              </a:rPr>
              <a:t>	</a:t>
            </a:r>
            <a:r>
              <a:rPr lang="en-US" u="sng" dirty="0" smtClean="0">
                <a:latin typeface="Consolas" panose="020B0609020204030204" pitchFamily="49" charset="0"/>
                <a:cs typeface="Consolas" panose="020B0609020204030204" pitchFamily="49" charset="0"/>
              </a:rPr>
              <a:t>×2.3</a:t>
            </a:r>
            <a:r>
              <a:rPr lang="en-US" dirty="0">
                <a:latin typeface="Consolas" panose="020B0609020204030204" pitchFamily="49" charset="0"/>
                <a:cs typeface="Consolas" panose="020B0609020204030204" pitchFamily="49" charset="0"/>
              </a:rPr>
              <a:t>	</a:t>
            </a:r>
            <a:endParaRPr lang="en-US" u="sng" dirty="0">
              <a:latin typeface="Consolas" panose="020B0609020204030204" pitchFamily="49" charset="0"/>
              <a:cs typeface="Consolas" panose="020B0609020204030204" pitchFamily="49" charset="0"/>
            </a:endParaRPr>
          </a:p>
          <a:p>
            <a:pPr marL="0" indent="0">
              <a:buNone/>
            </a:pPr>
            <a:endParaRPr lang="en-US" dirty="0" smtClean="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a:p>
            <a:pPr marL="0" indent="0">
              <a:buNone/>
            </a:pPr>
            <a:endParaRPr lang="en-US" dirty="0">
              <a:latin typeface="Consolas" panose="020B0609020204030204" pitchFamily="49" charset="0"/>
              <a:cs typeface="Consolas" panose="020B0609020204030204" pitchFamily="49" charset="0"/>
            </a:endParaRPr>
          </a:p>
        </p:txBody>
      </p:sp>
      <p:cxnSp>
        <p:nvCxnSpPr>
          <p:cNvPr id="5" name="Straight Connector 4"/>
          <p:cNvCxnSpPr/>
          <p:nvPr/>
        </p:nvCxnSpPr>
        <p:spPr>
          <a:xfrm flipV="1">
            <a:off x="3154680" y="5227320"/>
            <a:ext cx="899160" cy="1524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Right Arrow 5"/>
          <p:cNvSpPr/>
          <p:nvPr/>
        </p:nvSpPr>
        <p:spPr>
          <a:xfrm>
            <a:off x="2743200" y="3581400"/>
            <a:ext cx="41148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p:cNvSpPr/>
          <p:nvPr/>
        </p:nvSpPr>
        <p:spPr>
          <a:xfrm>
            <a:off x="4671060" y="5410200"/>
            <a:ext cx="411480"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4415790" y="3179981"/>
            <a:ext cx="4274820" cy="2031325"/>
          </a:xfrm>
          <a:prstGeom prst="rect">
            <a:avLst/>
          </a:prstGeom>
          <a:noFill/>
        </p:spPr>
        <p:txBody>
          <a:bodyPr wrap="square" rtlCol="0">
            <a:spAutoFit/>
          </a:bodyPr>
          <a:lstStyle/>
          <a:p>
            <a:r>
              <a:rPr lang="en-US" dirty="0" smtClean="0"/>
              <a:t>The digits of the product are determined without regard to the decimal points. </a:t>
            </a:r>
          </a:p>
          <a:p>
            <a:endParaRPr lang="en-US" dirty="0"/>
          </a:p>
          <a:p>
            <a:pPr lvl="2"/>
            <a:r>
              <a:rPr lang="en-US" dirty="0" smtClean="0"/>
              <a:t>Then the decimal point is inserted so that the number of fractional digits is the sum of those in the two operands.</a:t>
            </a:r>
            <a:endParaRPr lang="en-US" dirty="0"/>
          </a:p>
        </p:txBody>
      </p:sp>
      <p:sp>
        <p:nvSpPr>
          <p:cNvPr id="10" name="Rectangle 9"/>
          <p:cNvSpPr/>
          <p:nvPr/>
        </p:nvSpPr>
        <p:spPr>
          <a:xfrm>
            <a:off x="5273040" y="5222855"/>
            <a:ext cx="1280160" cy="75122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3063240" y="3282375"/>
            <a:ext cx="1234440" cy="2554545"/>
          </a:xfrm>
          <a:prstGeom prst="rect">
            <a:avLst/>
          </a:prstGeom>
        </p:spPr>
        <p:txBody>
          <a:bodyPr wrap="square">
            <a:spAutoFit/>
          </a:bodyPr>
          <a:lstStyle/>
          <a:p>
            <a:r>
              <a:rPr lang="en-US" sz="3200" dirty="0" smtClean="0">
                <a:latin typeface="Consolas" panose="020B0609020204030204" pitchFamily="49" charset="0"/>
                <a:cs typeface="Consolas" panose="020B0609020204030204" pitchFamily="49" charset="0"/>
              </a:rPr>
              <a:t> 153</a:t>
            </a:r>
            <a:endParaRPr lang="en-US" sz="3200" dirty="0">
              <a:latin typeface="Consolas" panose="020B0609020204030204" pitchFamily="49" charset="0"/>
              <a:cs typeface="Consolas" panose="020B0609020204030204" pitchFamily="49" charset="0"/>
            </a:endParaRPr>
          </a:p>
          <a:p>
            <a:r>
              <a:rPr lang="en-US" sz="3200" u="sng" dirty="0" smtClean="0">
                <a:latin typeface="Consolas" panose="020B0609020204030204" pitchFamily="49" charset="0"/>
                <a:cs typeface="Consolas" panose="020B0609020204030204" pitchFamily="49" charset="0"/>
              </a:rPr>
              <a:t> ×</a:t>
            </a:r>
            <a:r>
              <a:rPr lang="en-US" sz="3200" u="sng" dirty="0">
                <a:latin typeface="Consolas" panose="020B0609020204030204" pitchFamily="49" charset="0"/>
                <a:cs typeface="Consolas" panose="020B0609020204030204" pitchFamily="49" charset="0"/>
              </a:rPr>
              <a:t>23</a:t>
            </a:r>
          </a:p>
          <a:p>
            <a:r>
              <a:rPr lang="en-US" sz="3200" dirty="0" smtClean="0">
                <a:latin typeface="Consolas" panose="020B0609020204030204" pitchFamily="49" charset="0"/>
                <a:cs typeface="Consolas" panose="020B0609020204030204" pitchFamily="49" charset="0"/>
              </a:rPr>
              <a:t> 459</a:t>
            </a:r>
            <a:endParaRPr lang="en-US" sz="3200" dirty="0">
              <a:latin typeface="Consolas" panose="020B0609020204030204" pitchFamily="49" charset="0"/>
              <a:cs typeface="Consolas" panose="020B0609020204030204" pitchFamily="49" charset="0"/>
            </a:endParaRPr>
          </a:p>
          <a:p>
            <a:r>
              <a:rPr lang="en-US" sz="3200" dirty="0" smtClean="0">
                <a:latin typeface="Consolas" panose="020B0609020204030204" pitchFamily="49" charset="0"/>
                <a:cs typeface="Consolas" panose="020B0609020204030204" pitchFamily="49" charset="0"/>
              </a:rPr>
              <a:t>306 </a:t>
            </a:r>
          </a:p>
          <a:p>
            <a:r>
              <a:rPr lang="en-US" sz="3200" dirty="0" smtClean="0">
                <a:latin typeface="Consolas" panose="020B0609020204030204" pitchFamily="49" charset="0"/>
                <a:cs typeface="Consolas" panose="020B0609020204030204" pitchFamily="49" charset="0"/>
              </a:rPr>
              <a:t>3519</a:t>
            </a:r>
            <a:endParaRPr lang="en-US" sz="3200" dirty="0"/>
          </a:p>
        </p:txBody>
      </p:sp>
      <p:sp>
        <p:nvSpPr>
          <p:cNvPr id="15" name="Rectangle 14"/>
          <p:cNvSpPr/>
          <p:nvPr/>
        </p:nvSpPr>
        <p:spPr>
          <a:xfrm>
            <a:off x="5345096" y="5227320"/>
            <a:ext cx="1314784" cy="584775"/>
          </a:xfrm>
          <a:prstGeom prst="rect">
            <a:avLst/>
          </a:prstGeom>
        </p:spPr>
        <p:txBody>
          <a:bodyPr wrap="none">
            <a:spAutoFit/>
          </a:bodyPr>
          <a:lstStyle/>
          <a:p>
            <a:r>
              <a:rPr lang="en-US" sz="3200" dirty="0" smtClean="0">
                <a:latin typeface="Consolas" panose="020B0609020204030204" pitchFamily="49" charset="0"/>
                <a:cs typeface="Consolas" panose="020B0609020204030204" pitchFamily="49" charset="0"/>
              </a:rPr>
              <a:t>3.519</a:t>
            </a:r>
            <a:endParaRPr lang="en-US" sz="3200" dirty="0"/>
          </a:p>
        </p:txBody>
      </p:sp>
    </p:spTree>
    <p:extLst>
      <p:ext uri="{BB962C8B-B14F-4D97-AF65-F5344CB8AC3E}">
        <p14:creationId xmlns:p14="http://schemas.microsoft.com/office/powerpoint/2010/main" val="1203503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p:bldP spid="1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MULTIPLICATION </a:t>
            </a:r>
            <a:r>
              <a:rPr lang="en-US" dirty="0" smtClean="0"/>
              <a:t/>
            </a:r>
            <a:br>
              <a:rPr lang="en-US" dirty="0" smtClean="0"/>
            </a:br>
            <a:r>
              <a:rPr lang="en-US" dirty="0" smtClean="0"/>
              <a:t>OF </a:t>
            </a:r>
            <a:r>
              <a:rPr lang="en-US" dirty="0"/>
              <a:t>FIXED-POINT REALS </a:t>
            </a:r>
          </a:p>
        </p:txBody>
      </p:sp>
      <p:sp>
        <p:nvSpPr>
          <p:cNvPr id="3" name="Content Placeholder 2"/>
          <p:cNvSpPr>
            <a:spLocks noGrp="1"/>
          </p:cNvSpPr>
          <p:nvPr>
            <p:ph idx="1"/>
          </p:nvPr>
        </p:nvSpPr>
        <p:spPr/>
        <p:txBody>
          <a:bodyPr/>
          <a:lstStyle/>
          <a:p>
            <a:endParaRPr lang="en-US" dirty="0" smtClean="0"/>
          </a:p>
          <a:p>
            <a:r>
              <a:rPr lang="en-US" dirty="0" smtClean="0"/>
              <a:t>Same as in decimal, but Q format changes</a:t>
            </a:r>
          </a:p>
          <a:p>
            <a:endParaRPr lang="en-US" dirty="0"/>
          </a:p>
          <a:p>
            <a:endParaRPr lang="en-US" dirty="0" smtClean="0"/>
          </a:p>
          <a:p>
            <a:endParaRPr lang="en-US" dirty="0"/>
          </a:p>
          <a:p>
            <a:endParaRPr lang="en-US" dirty="0" smtClean="0"/>
          </a:p>
          <a:p>
            <a:pPr lvl="1"/>
            <a:r>
              <a:rPr lang="en-US" dirty="0" smtClean="0"/>
              <a:t>The number of fractional bits in the product is the sum of those in the operands.</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97905916"/>
              </p:ext>
            </p:extLst>
          </p:nvPr>
        </p:nvGraphicFramePr>
        <p:xfrm>
          <a:off x="990600" y="2971800"/>
          <a:ext cx="7315201" cy="1868424"/>
        </p:xfrm>
        <a:graphic>
          <a:graphicData uri="http://schemas.openxmlformats.org/drawingml/2006/table">
            <a:tbl>
              <a:tblPr firstRow="1" firstCol="1" bandRow="1"/>
              <a:tblGrid>
                <a:gridCol w="1358453">
                  <a:extLst>
                    <a:ext uri="{9D8B030D-6E8A-4147-A177-3AD203B41FA5}">
                      <a16:colId xmlns:a16="http://schemas.microsoft.com/office/drawing/2014/main" val="20000"/>
                    </a:ext>
                  </a:extLst>
                </a:gridCol>
                <a:gridCol w="1577788">
                  <a:extLst>
                    <a:ext uri="{9D8B030D-6E8A-4147-A177-3AD203B41FA5}">
                      <a16:colId xmlns:a16="http://schemas.microsoft.com/office/drawing/2014/main" val="20001"/>
                    </a:ext>
                  </a:extLst>
                </a:gridCol>
                <a:gridCol w="717177">
                  <a:extLst>
                    <a:ext uri="{9D8B030D-6E8A-4147-A177-3AD203B41FA5}">
                      <a16:colId xmlns:a16="http://schemas.microsoft.com/office/drawing/2014/main" val="20002"/>
                    </a:ext>
                  </a:extLst>
                </a:gridCol>
                <a:gridCol w="1366818">
                  <a:extLst>
                    <a:ext uri="{9D8B030D-6E8A-4147-A177-3AD203B41FA5}">
                      <a16:colId xmlns:a16="http://schemas.microsoft.com/office/drawing/2014/main" val="20003"/>
                    </a:ext>
                  </a:extLst>
                </a:gridCol>
                <a:gridCol w="615577">
                  <a:extLst>
                    <a:ext uri="{9D8B030D-6E8A-4147-A177-3AD203B41FA5}">
                      <a16:colId xmlns:a16="http://schemas.microsoft.com/office/drawing/2014/main" val="20004"/>
                    </a:ext>
                  </a:extLst>
                </a:gridCol>
                <a:gridCol w="1679388">
                  <a:extLst>
                    <a:ext uri="{9D8B030D-6E8A-4147-A177-3AD203B41FA5}">
                      <a16:colId xmlns:a16="http://schemas.microsoft.com/office/drawing/2014/main" val="20005"/>
                    </a:ext>
                  </a:extLst>
                </a:gridCol>
              </a:tblGrid>
              <a:tr h="0">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Operand</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dirty="0">
                          <a:solidFill>
                            <a:schemeClr val="bg1"/>
                          </a:solidFill>
                          <a:effectLst/>
                          <a:latin typeface="Calibri"/>
                          <a:ea typeface="Calibri"/>
                          <a:cs typeface="Calibri"/>
                        </a:rPr>
                        <a:t>Integer</a:t>
                      </a:r>
                      <a:endParaRPr lang="en-US" sz="2000" dirty="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Q</a:t>
                      </a:r>
                      <a:endParaRPr lang="en-US" sz="2000">
                        <a:solidFill>
                          <a:schemeClr val="bg1"/>
                        </a:solidFill>
                        <a:effectLst/>
                        <a:latin typeface="Arial"/>
                        <a:ea typeface="Arial"/>
                        <a:cs typeface="Calibri"/>
                      </a:endParaRPr>
                    </a:p>
                  </a:txBody>
                  <a:tcPr marL="0" marR="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0" marR="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A</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+30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Q3</a:t>
                      </a:r>
                      <a:endParaRPr lang="en-US" sz="18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+30/2</a:t>
                      </a:r>
                      <a:r>
                        <a:rPr lang="en-US" sz="1800" baseline="30000" dirty="0" smtClean="0">
                          <a:solidFill>
                            <a:srgbClr val="000000"/>
                          </a:solidFill>
                          <a:effectLst/>
                          <a:latin typeface="+mn-lt"/>
                          <a:ea typeface="Arial"/>
                          <a:cs typeface="Calibri"/>
                        </a:rPr>
                        <a:t>3</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+3.7500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marR="0" algn="ctr">
                        <a:lnSpc>
                          <a:spcPct val="115000"/>
                        </a:lnSpc>
                        <a:spcBef>
                          <a:spcPts val="0"/>
                        </a:spcBef>
                        <a:spcAft>
                          <a:spcPts val="0"/>
                        </a:spcAft>
                      </a:pPr>
                      <a:r>
                        <a:rPr lang="en-US" sz="1800">
                          <a:solidFill>
                            <a:srgbClr val="000000"/>
                          </a:solidFill>
                          <a:effectLst/>
                          <a:latin typeface="+mn-lt"/>
                          <a:ea typeface="Calibri"/>
                          <a:cs typeface="Calibri"/>
                        </a:rPr>
                        <a:t>B</a:t>
                      </a:r>
                      <a:endParaRPr lang="en-US" sz="180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+51</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Q2</a:t>
                      </a:r>
                      <a:endParaRPr lang="en-US" sz="1800"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+51/2</a:t>
                      </a:r>
                      <a:r>
                        <a:rPr lang="en-US" sz="1800" baseline="30000" dirty="0" smtClean="0">
                          <a:solidFill>
                            <a:srgbClr val="000000"/>
                          </a:solidFill>
                          <a:effectLst/>
                          <a:latin typeface="+mn-lt"/>
                          <a:ea typeface="Arial"/>
                          <a:cs typeface="Calibri"/>
                        </a:rPr>
                        <a:t>2</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800" dirty="0" smtClean="0">
                          <a:solidFill>
                            <a:srgbClr val="000000"/>
                          </a:solidFill>
                          <a:effectLst/>
                          <a:latin typeface="+mn-lt"/>
                          <a:ea typeface="Calibri"/>
                          <a:cs typeface="Calibri"/>
                        </a:rPr>
                        <a:t>+12.7500</a:t>
                      </a:r>
                      <a:r>
                        <a:rPr lang="en-US" sz="1800" baseline="-25000" dirty="0" smtClean="0">
                          <a:solidFill>
                            <a:srgbClr val="000000"/>
                          </a:solidFill>
                          <a:effectLst/>
                          <a:latin typeface="+mn-lt"/>
                          <a:ea typeface="Calibri"/>
                          <a:cs typeface="Calibri"/>
                        </a:rPr>
                        <a:t>10</a:t>
                      </a:r>
                      <a:endParaRPr lang="en-US" sz="1800" dirty="0" smtClean="0">
                        <a:solidFill>
                          <a:srgbClr val="000000"/>
                        </a:solidFill>
                        <a:effectLst/>
                        <a:latin typeface="+mn-lt"/>
                        <a:ea typeface="Arial"/>
                        <a:cs typeface="Calibri"/>
                      </a:endParaRPr>
                    </a:p>
                  </a:txBody>
                  <a:tcPr marL="73025"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Result</a:t>
                      </a:r>
                      <a:endParaRPr lang="en-US" sz="200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just">
                        <a:lnSpc>
                          <a:spcPct val="115000"/>
                        </a:lnSpc>
                        <a:spcBef>
                          <a:spcPts val="0"/>
                        </a:spcBef>
                        <a:spcAft>
                          <a:spcPts val="0"/>
                        </a:spcAft>
                      </a:pPr>
                      <a:r>
                        <a:rPr lang="en-US" sz="2000" b="1" i="1">
                          <a:solidFill>
                            <a:schemeClr val="bg1"/>
                          </a:solidFill>
                          <a:effectLst/>
                          <a:latin typeface="Calibri"/>
                          <a:ea typeface="Calibri"/>
                          <a:cs typeface="Calibri"/>
                        </a:rPr>
                        <a:t>Integer</a:t>
                      </a:r>
                      <a:endParaRPr lang="en-US" sz="2000">
                        <a:solidFill>
                          <a:schemeClr val="bg1"/>
                        </a:solidFill>
                        <a:effectLst/>
                        <a:latin typeface="Arial"/>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a:txBody>
                    <a:bodyPr/>
                    <a:lstStyle/>
                    <a:p>
                      <a:pPr marL="0" marR="0" algn="ctr">
                        <a:lnSpc>
                          <a:spcPct val="115000"/>
                        </a:lnSpc>
                        <a:spcBef>
                          <a:spcPts val="0"/>
                        </a:spcBef>
                        <a:spcAft>
                          <a:spcPts val="0"/>
                        </a:spcAft>
                      </a:pPr>
                      <a:r>
                        <a:rPr lang="en-US" sz="2000" b="1" i="1">
                          <a:solidFill>
                            <a:schemeClr val="bg1"/>
                          </a:solidFill>
                          <a:effectLst/>
                          <a:latin typeface="Calibri"/>
                          <a:ea typeface="Calibri"/>
                          <a:cs typeface="Calibri"/>
                        </a:rPr>
                        <a:t>Q</a:t>
                      </a:r>
                      <a:endParaRPr lang="en-US" sz="2000">
                        <a:solidFill>
                          <a:schemeClr val="bg1"/>
                        </a:solidFill>
                        <a:effectLst/>
                        <a:latin typeface="Arial"/>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gridSpan="3">
                  <a:txBody>
                    <a:bodyPr/>
                    <a:lstStyle/>
                    <a:p>
                      <a:pPr marL="0" marR="0" algn="ctr">
                        <a:lnSpc>
                          <a:spcPct val="115000"/>
                        </a:lnSpc>
                        <a:spcBef>
                          <a:spcPts val="0"/>
                        </a:spcBef>
                        <a:spcAft>
                          <a:spcPts val="0"/>
                        </a:spcAft>
                      </a:pPr>
                      <a:r>
                        <a:rPr lang="en-US" sz="2000" b="1" i="1" dirty="0" smtClean="0">
                          <a:solidFill>
                            <a:schemeClr val="bg1"/>
                          </a:solidFill>
                          <a:effectLst/>
                          <a:latin typeface="Calibri"/>
                          <a:ea typeface="Calibri"/>
                          <a:cs typeface="Calibri"/>
                        </a:rPr>
                        <a:t>Interpretation</a:t>
                      </a:r>
                      <a:endParaRPr lang="en-US" sz="2000" dirty="0">
                        <a:solidFill>
                          <a:schemeClr val="bg1"/>
                        </a:solidFill>
                        <a:effectLst/>
                        <a:latin typeface="Arial"/>
                        <a:ea typeface="Arial"/>
                        <a:cs typeface="Calibri"/>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000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a:txBody>
                    <a:bodyPr/>
                    <a:lstStyle/>
                    <a:p>
                      <a:pPr marL="0" marR="0" algn="ctr">
                        <a:lnSpc>
                          <a:spcPct val="115000"/>
                        </a:lnSpc>
                        <a:spcBef>
                          <a:spcPts val="0"/>
                        </a:spcBef>
                        <a:spcAft>
                          <a:spcPts val="0"/>
                        </a:spcAft>
                      </a:pPr>
                      <a:r>
                        <a:rPr lang="en-US" sz="1800" dirty="0">
                          <a:solidFill>
                            <a:srgbClr val="000000"/>
                          </a:solidFill>
                          <a:effectLst/>
                          <a:latin typeface="+mn-lt"/>
                          <a:ea typeface="Calibri"/>
                          <a:cs typeface="Calibri"/>
                        </a:rPr>
                        <a:t>A×B</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142240" algn="r">
                        <a:lnSpc>
                          <a:spcPct val="115000"/>
                        </a:lnSpc>
                        <a:spcBef>
                          <a:spcPts val="0"/>
                        </a:spcBef>
                        <a:spcAft>
                          <a:spcPts val="0"/>
                        </a:spcAft>
                      </a:pPr>
                      <a:r>
                        <a:rPr lang="en-US" sz="1800" dirty="0" smtClean="0">
                          <a:solidFill>
                            <a:srgbClr val="000000"/>
                          </a:solidFill>
                          <a:effectLst/>
                          <a:latin typeface="+mn-lt"/>
                          <a:ea typeface="Calibri"/>
                          <a:cs typeface="Calibri"/>
                        </a:rPr>
                        <a:t>+1530</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025" marR="73025" marT="36830" marB="3683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1" dirty="0">
                          <a:solidFill>
                            <a:srgbClr val="000000"/>
                          </a:solidFill>
                          <a:effectLst/>
                          <a:latin typeface="+mn-lt"/>
                          <a:ea typeface="Calibri"/>
                          <a:cs typeface="Calibri"/>
                        </a:rPr>
                        <a:t>Q5</a:t>
                      </a:r>
                      <a:endParaRPr lang="en-US" sz="1800" b="1" dirty="0">
                        <a:solidFill>
                          <a:srgbClr val="000000"/>
                        </a:solidFill>
                        <a:effectLst/>
                        <a:latin typeface="+mn-lt"/>
                        <a:ea typeface="Arial"/>
                        <a:cs typeface="Calibri"/>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r">
                        <a:lnSpc>
                          <a:spcPct val="115000"/>
                        </a:lnSpc>
                        <a:spcBef>
                          <a:spcPts val="0"/>
                        </a:spcBef>
                        <a:spcAft>
                          <a:spcPts val="0"/>
                        </a:spcAft>
                      </a:pPr>
                      <a:r>
                        <a:rPr lang="en-US" sz="1800" dirty="0" smtClean="0">
                          <a:solidFill>
                            <a:srgbClr val="000000"/>
                          </a:solidFill>
                          <a:effectLst/>
                          <a:latin typeface="+mn-lt"/>
                          <a:ea typeface="Arial"/>
                          <a:cs typeface="Calibri"/>
                        </a:rPr>
                        <a:t>+1530/2</a:t>
                      </a:r>
                      <a:r>
                        <a:rPr lang="en-US" sz="1800" baseline="30000" dirty="0" smtClean="0">
                          <a:solidFill>
                            <a:srgbClr val="000000"/>
                          </a:solidFill>
                          <a:effectLst/>
                          <a:latin typeface="+mn-lt"/>
                          <a:ea typeface="Arial"/>
                          <a:cs typeface="Calibri"/>
                        </a:rPr>
                        <a:t>5</a:t>
                      </a:r>
                      <a:endParaRPr lang="en-US" sz="1800" dirty="0">
                        <a:solidFill>
                          <a:srgbClr val="000000"/>
                        </a:solidFill>
                        <a:effectLst/>
                        <a:latin typeface="+mn-lt"/>
                        <a:ea typeface="Arial"/>
                        <a:cs typeface="Calibri"/>
                      </a:endParaRPr>
                    </a:p>
                  </a:txBody>
                  <a:tcPr marL="73152" marR="73025" marT="36830" marB="36830" anchor="ctr">
                    <a:lnL w="12700" cap="flat" cmpd="sng" algn="ctr">
                      <a:solidFill>
                        <a:srgbClr val="000000"/>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dirty="0" smtClean="0">
                          <a:solidFill>
                            <a:srgbClr val="000000"/>
                          </a:solidFill>
                          <a:effectLst/>
                          <a:latin typeface="+mn-lt"/>
                          <a:ea typeface="Arial"/>
                          <a:cs typeface="Calibri"/>
                        </a:rPr>
                        <a:t>=</a:t>
                      </a:r>
                      <a:endParaRPr lang="en-US" sz="1800" dirty="0">
                        <a:solidFill>
                          <a:srgbClr val="000000"/>
                        </a:solidFill>
                        <a:effectLst/>
                        <a:latin typeface="+mn-lt"/>
                        <a:ea typeface="Arial"/>
                        <a:cs typeface="Calibri"/>
                      </a:endParaRPr>
                    </a:p>
                  </a:txBody>
                  <a:tcPr marL="0" marR="0" marT="36830" marB="3683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algn="l">
                        <a:lnSpc>
                          <a:spcPct val="115000"/>
                        </a:lnSpc>
                        <a:spcBef>
                          <a:spcPts val="0"/>
                        </a:spcBef>
                        <a:spcAft>
                          <a:spcPts val="0"/>
                        </a:spcAft>
                      </a:pPr>
                      <a:r>
                        <a:rPr lang="en-US" sz="1800" dirty="0" smtClean="0">
                          <a:solidFill>
                            <a:srgbClr val="000000"/>
                          </a:solidFill>
                          <a:effectLst/>
                          <a:latin typeface="+mn-lt"/>
                          <a:ea typeface="Calibri"/>
                          <a:cs typeface="Calibri"/>
                        </a:rPr>
                        <a:t>+47.8125</a:t>
                      </a:r>
                      <a:r>
                        <a:rPr lang="en-US" sz="1800" baseline="-25000" dirty="0" smtClean="0">
                          <a:solidFill>
                            <a:srgbClr val="000000"/>
                          </a:solidFill>
                          <a:effectLst/>
                          <a:latin typeface="+mn-lt"/>
                          <a:ea typeface="Calibri"/>
                          <a:cs typeface="Calibri"/>
                        </a:rPr>
                        <a:t>10</a:t>
                      </a:r>
                      <a:endParaRPr lang="en-US" sz="1800" dirty="0">
                        <a:solidFill>
                          <a:srgbClr val="000000"/>
                        </a:solidFill>
                        <a:effectLst/>
                        <a:latin typeface="+mn-lt"/>
                        <a:ea typeface="Arial"/>
                        <a:cs typeface="Calibri"/>
                      </a:endParaRPr>
                    </a:p>
                  </a:txBody>
                  <a:tcPr marL="73152" marR="73025" marT="36830" marB="36830" anchor="ctr">
                    <a:lnL w="12700" cap="flat" cmpd="sng" algn="ctr">
                      <a:no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5" name="Rectangle 4"/>
          <p:cNvSpPr/>
          <p:nvPr/>
        </p:nvSpPr>
        <p:spPr>
          <a:xfrm>
            <a:off x="3933825" y="3333750"/>
            <a:ext cx="704850" cy="752475"/>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3933825" y="4467225"/>
            <a:ext cx="704850" cy="376237"/>
          </a:xfrm>
          <a:prstGeom prst="rect">
            <a:avLst/>
          </a:prstGeom>
          <a:solidFill>
            <a:srgbClr val="FF0000">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05289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INTEGER DIVISION</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701912386"/>
              </p:ext>
            </p:extLst>
          </p:nvPr>
        </p:nvGraphicFramePr>
        <p:xfrm>
          <a:off x="2021840" y="1944030"/>
          <a:ext cx="6664960" cy="828040"/>
        </p:xfrm>
        <a:graphic>
          <a:graphicData uri="http://schemas.openxmlformats.org/drawingml/2006/table">
            <a:tbl>
              <a:tblPr firstRow="1" bandRow="1">
                <a:tableStyleId>{5C22544A-7EE6-4342-B048-85BDC9FD1C3A}</a:tableStyleId>
              </a:tblPr>
              <a:tblGrid>
                <a:gridCol w="208280">
                  <a:extLst>
                    <a:ext uri="{9D8B030D-6E8A-4147-A177-3AD203B41FA5}">
                      <a16:colId xmlns:a16="http://schemas.microsoft.com/office/drawing/2014/main" val="3200321603"/>
                    </a:ext>
                  </a:extLst>
                </a:gridCol>
                <a:gridCol w="208280">
                  <a:extLst>
                    <a:ext uri="{9D8B030D-6E8A-4147-A177-3AD203B41FA5}">
                      <a16:colId xmlns:a16="http://schemas.microsoft.com/office/drawing/2014/main" val="2061027437"/>
                    </a:ext>
                  </a:extLst>
                </a:gridCol>
                <a:gridCol w="208280">
                  <a:extLst>
                    <a:ext uri="{9D8B030D-6E8A-4147-A177-3AD203B41FA5}">
                      <a16:colId xmlns:a16="http://schemas.microsoft.com/office/drawing/2014/main" val="2286225289"/>
                    </a:ext>
                  </a:extLst>
                </a:gridCol>
                <a:gridCol w="208280">
                  <a:extLst>
                    <a:ext uri="{9D8B030D-6E8A-4147-A177-3AD203B41FA5}">
                      <a16:colId xmlns:a16="http://schemas.microsoft.com/office/drawing/2014/main" val="1015980555"/>
                    </a:ext>
                  </a:extLst>
                </a:gridCol>
                <a:gridCol w="208280">
                  <a:extLst>
                    <a:ext uri="{9D8B030D-6E8A-4147-A177-3AD203B41FA5}">
                      <a16:colId xmlns:a16="http://schemas.microsoft.com/office/drawing/2014/main" val="1492320118"/>
                    </a:ext>
                  </a:extLst>
                </a:gridCol>
                <a:gridCol w="208280">
                  <a:extLst>
                    <a:ext uri="{9D8B030D-6E8A-4147-A177-3AD203B41FA5}">
                      <a16:colId xmlns:a16="http://schemas.microsoft.com/office/drawing/2014/main" val="147301013"/>
                    </a:ext>
                  </a:extLst>
                </a:gridCol>
                <a:gridCol w="208280">
                  <a:extLst>
                    <a:ext uri="{9D8B030D-6E8A-4147-A177-3AD203B41FA5}">
                      <a16:colId xmlns:a16="http://schemas.microsoft.com/office/drawing/2014/main" val="1057850644"/>
                    </a:ext>
                  </a:extLst>
                </a:gridCol>
                <a:gridCol w="208280">
                  <a:extLst>
                    <a:ext uri="{9D8B030D-6E8A-4147-A177-3AD203B41FA5}">
                      <a16:colId xmlns:a16="http://schemas.microsoft.com/office/drawing/2014/main" val="1869327407"/>
                    </a:ext>
                  </a:extLst>
                </a:gridCol>
                <a:gridCol w="208280">
                  <a:extLst>
                    <a:ext uri="{9D8B030D-6E8A-4147-A177-3AD203B41FA5}">
                      <a16:colId xmlns:a16="http://schemas.microsoft.com/office/drawing/2014/main" val="4068358753"/>
                    </a:ext>
                  </a:extLst>
                </a:gridCol>
                <a:gridCol w="208280">
                  <a:extLst>
                    <a:ext uri="{9D8B030D-6E8A-4147-A177-3AD203B41FA5}">
                      <a16:colId xmlns:a16="http://schemas.microsoft.com/office/drawing/2014/main" val="3068524834"/>
                    </a:ext>
                  </a:extLst>
                </a:gridCol>
                <a:gridCol w="208280">
                  <a:extLst>
                    <a:ext uri="{9D8B030D-6E8A-4147-A177-3AD203B41FA5}">
                      <a16:colId xmlns:a16="http://schemas.microsoft.com/office/drawing/2014/main" val="145989127"/>
                    </a:ext>
                  </a:extLst>
                </a:gridCol>
                <a:gridCol w="208280">
                  <a:extLst>
                    <a:ext uri="{9D8B030D-6E8A-4147-A177-3AD203B41FA5}">
                      <a16:colId xmlns:a16="http://schemas.microsoft.com/office/drawing/2014/main" val="3200016412"/>
                    </a:ext>
                  </a:extLst>
                </a:gridCol>
                <a:gridCol w="208280">
                  <a:extLst>
                    <a:ext uri="{9D8B030D-6E8A-4147-A177-3AD203B41FA5}">
                      <a16:colId xmlns:a16="http://schemas.microsoft.com/office/drawing/2014/main" val="1538368578"/>
                    </a:ext>
                  </a:extLst>
                </a:gridCol>
                <a:gridCol w="208280">
                  <a:extLst>
                    <a:ext uri="{9D8B030D-6E8A-4147-A177-3AD203B41FA5}">
                      <a16:colId xmlns:a16="http://schemas.microsoft.com/office/drawing/2014/main" val="2608958264"/>
                    </a:ext>
                  </a:extLst>
                </a:gridCol>
                <a:gridCol w="208280">
                  <a:extLst>
                    <a:ext uri="{9D8B030D-6E8A-4147-A177-3AD203B41FA5}">
                      <a16:colId xmlns:a16="http://schemas.microsoft.com/office/drawing/2014/main" val="2081815121"/>
                    </a:ext>
                  </a:extLst>
                </a:gridCol>
                <a:gridCol w="208280">
                  <a:extLst>
                    <a:ext uri="{9D8B030D-6E8A-4147-A177-3AD203B41FA5}">
                      <a16:colId xmlns:a16="http://schemas.microsoft.com/office/drawing/2014/main" val="3654726676"/>
                    </a:ext>
                  </a:extLst>
                </a:gridCol>
                <a:gridCol w="208280">
                  <a:extLst>
                    <a:ext uri="{9D8B030D-6E8A-4147-A177-3AD203B41FA5}">
                      <a16:colId xmlns:a16="http://schemas.microsoft.com/office/drawing/2014/main" val="4063187666"/>
                    </a:ext>
                  </a:extLst>
                </a:gridCol>
                <a:gridCol w="208280">
                  <a:extLst>
                    <a:ext uri="{9D8B030D-6E8A-4147-A177-3AD203B41FA5}">
                      <a16:colId xmlns:a16="http://schemas.microsoft.com/office/drawing/2014/main" val="2917563182"/>
                    </a:ext>
                  </a:extLst>
                </a:gridCol>
                <a:gridCol w="208280">
                  <a:extLst>
                    <a:ext uri="{9D8B030D-6E8A-4147-A177-3AD203B41FA5}">
                      <a16:colId xmlns:a16="http://schemas.microsoft.com/office/drawing/2014/main" val="545810559"/>
                    </a:ext>
                  </a:extLst>
                </a:gridCol>
                <a:gridCol w="208280">
                  <a:extLst>
                    <a:ext uri="{9D8B030D-6E8A-4147-A177-3AD203B41FA5}">
                      <a16:colId xmlns:a16="http://schemas.microsoft.com/office/drawing/2014/main" val="2970278543"/>
                    </a:ext>
                  </a:extLst>
                </a:gridCol>
                <a:gridCol w="208280">
                  <a:extLst>
                    <a:ext uri="{9D8B030D-6E8A-4147-A177-3AD203B41FA5}">
                      <a16:colId xmlns:a16="http://schemas.microsoft.com/office/drawing/2014/main" val="3176586352"/>
                    </a:ext>
                  </a:extLst>
                </a:gridCol>
                <a:gridCol w="208280">
                  <a:extLst>
                    <a:ext uri="{9D8B030D-6E8A-4147-A177-3AD203B41FA5}">
                      <a16:colId xmlns:a16="http://schemas.microsoft.com/office/drawing/2014/main" val="360466831"/>
                    </a:ext>
                  </a:extLst>
                </a:gridCol>
                <a:gridCol w="208280">
                  <a:extLst>
                    <a:ext uri="{9D8B030D-6E8A-4147-A177-3AD203B41FA5}">
                      <a16:colId xmlns:a16="http://schemas.microsoft.com/office/drawing/2014/main" val="2566484115"/>
                    </a:ext>
                  </a:extLst>
                </a:gridCol>
                <a:gridCol w="208280">
                  <a:extLst>
                    <a:ext uri="{9D8B030D-6E8A-4147-A177-3AD203B41FA5}">
                      <a16:colId xmlns:a16="http://schemas.microsoft.com/office/drawing/2014/main" val="2385694630"/>
                    </a:ext>
                  </a:extLst>
                </a:gridCol>
                <a:gridCol w="208280">
                  <a:extLst>
                    <a:ext uri="{9D8B030D-6E8A-4147-A177-3AD203B41FA5}">
                      <a16:colId xmlns:a16="http://schemas.microsoft.com/office/drawing/2014/main" val="3925712211"/>
                    </a:ext>
                  </a:extLst>
                </a:gridCol>
                <a:gridCol w="208280">
                  <a:extLst>
                    <a:ext uri="{9D8B030D-6E8A-4147-A177-3AD203B41FA5}">
                      <a16:colId xmlns:a16="http://schemas.microsoft.com/office/drawing/2014/main" val="2916044888"/>
                    </a:ext>
                  </a:extLst>
                </a:gridCol>
                <a:gridCol w="208280">
                  <a:extLst>
                    <a:ext uri="{9D8B030D-6E8A-4147-A177-3AD203B41FA5}">
                      <a16:colId xmlns:a16="http://schemas.microsoft.com/office/drawing/2014/main" val="125358762"/>
                    </a:ext>
                  </a:extLst>
                </a:gridCol>
                <a:gridCol w="208280">
                  <a:extLst>
                    <a:ext uri="{9D8B030D-6E8A-4147-A177-3AD203B41FA5}">
                      <a16:colId xmlns:a16="http://schemas.microsoft.com/office/drawing/2014/main" val="4210101348"/>
                    </a:ext>
                  </a:extLst>
                </a:gridCol>
                <a:gridCol w="208280">
                  <a:extLst>
                    <a:ext uri="{9D8B030D-6E8A-4147-A177-3AD203B41FA5}">
                      <a16:colId xmlns:a16="http://schemas.microsoft.com/office/drawing/2014/main" val="4113565068"/>
                    </a:ext>
                  </a:extLst>
                </a:gridCol>
                <a:gridCol w="208280">
                  <a:extLst>
                    <a:ext uri="{9D8B030D-6E8A-4147-A177-3AD203B41FA5}">
                      <a16:colId xmlns:a16="http://schemas.microsoft.com/office/drawing/2014/main" val="3125901179"/>
                    </a:ext>
                  </a:extLst>
                </a:gridCol>
                <a:gridCol w="208280">
                  <a:extLst>
                    <a:ext uri="{9D8B030D-6E8A-4147-A177-3AD203B41FA5}">
                      <a16:colId xmlns:a16="http://schemas.microsoft.com/office/drawing/2014/main" val="3188638034"/>
                    </a:ext>
                  </a:extLst>
                </a:gridCol>
                <a:gridCol w="208280">
                  <a:extLst>
                    <a:ext uri="{9D8B030D-6E8A-4147-A177-3AD203B41FA5}">
                      <a16:colId xmlns:a16="http://schemas.microsoft.com/office/drawing/2014/main" val="3466158273"/>
                    </a:ext>
                  </a:extLst>
                </a:gridCol>
              </a:tblGrid>
              <a:tr h="370840">
                <a:tc>
                  <a:txBody>
                    <a:bodyPr/>
                    <a:lstStyle/>
                    <a:p>
                      <a:r>
                        <a:rPr lang="en-US" sz="1200" b="0" dirty="0" smtClean="0">
                          <a:solidFill>
                            <a:schemeClr val="tx1"/>
                          </a:solidFill>
                        </a:rPr>
                        <a:t>31</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16</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8793108"/>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14414352"/>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47439228"/>
              </p:ext>
            </p:extLst>
          </p:nvPr>
        </p:nvGraphicFramePr>
        <p:xfrm>
          <a:off x="5311952" y="3569817"/>
          <a:ext cx="3374848" cy="828040"/>
        </p:xfrm>
        <a:graphic>
          <a:graphicData uri="http://schemas.openxmlformats.org/drawingml/2006/table">
            <a:tbl>
              <a:tblPr firstRow="1" bandRow="1">
                <a:tableStyleId>{5C22544A-7EE6-4342-B048-85BDC9FD1C3A}</a:tableStyleId>
              </a:tblPr>
              <a:tblGrid>
                <a:gridCol w="210928">
                  <a:extLst>
                    <a:ext uri="{9D8B030D-6E8A-4147-A177-3AD203B41FA5}">
                      <a16:colId xmlns:a16="http://schemas.microsoft.com/office/drawing/2014/main" val="2471523648"/>
                    </a:ext>
                  </a:extLst>
                </a:gridCol>
                <a:gridCol w="210928">
                  <a:extLst>
                    <a:ext uri="{9D8B030D-6E8A-4147-A177-3AD203B41FA5}">
                      <a16:colId xmlns:a16="http://schemas.microsoft.com/office/drawing/2014/main" val="1789196111"/>
                    </a:ext>
                  </a:extLst>
                </a:gridCol>
                <a:gridCol w="210928">
                  <a:extLst>
                    <a:ext uri="{9D8B030D-6E8A-4147-A177-3AD203B41FA5}">
                      <a16:colId xmlns:a16="http://schemas.microsoft.com/office/drawing/2014/main" val="1972558731"/>
                    </a:ext>
                  </a:extLst>
                </a:gridCol>
                <a:gridCol w="210928">
                  <a:extLst>
                    <a:ext uri="{9D8B030D-6E8A-4147-A177-3AD203B41FA5}">
                      <a16:colId xmlns:a16="http://schemas.microsoft.com/office/drawing/2014/main" val="1874263241"/>
                    </a:ext>
                  </a:extLst>
                </a:gridCol>
                <a:gridCol w="210928">
                  <a:extLst>
                    <a:ext uri="{9D8B030D-6E8A-4147-A177-3AD203B41FA5}">
                      <a16:colId xmlns:a16="http://schemas.microsoft.com/office/drawing/2014/main" val="1823078495"/>
                    </a:ext>
                  </a:extLst>
                </a:gridCol>
                <a:gridCol w="210928">
                  <a:extLst>
                    <a:ext uri="{9D8B030D-6E8A-4147-A177-3AD203B41FA5}">
                      <a16:colId xmlns:a16="http://schemas.microsoft.com/office/drawing/2014/main" val="1359540212"/>
                    </a:ext>
                  </a:extLst>
                </a:gridCol>
                <a:gridCol w="210928">
                  <a:extLst>
                    <a:ext uri="{9D8B030D-6E8A-4147-A177-3AD203B41FA5}">
                      <a16:colId xmlns:a16="http://schemas.microsoft.com/office/drawing/2014/main" val="136901864"/>
                    </a:ext>
                  </a:extLst>
                </a:gridCol>
                <a:gridCol w="210928">
                  <a:extLst>
                    <a:ext uri="{9D8B030D-6E8A-4147-A177-3AD203B41FA5}">
                      <a16:colId xmlns:a16="http://schemas.microsoft.com/office/drawing/2014/main" val="2462568283"/>
                    </a:ext>
                  </a:extLst>
                </a:gridCol>
                <a:gridCol w="210928">
                  <a:extLst>
                    <a:ext uri="{9D8B030D-6E8A-4147-A177-3AD203B41FA5}">
                      <a16:colId xmlns:a16="http://schemas.microsoft.com/office/drawing/2014/main" val="2643332324"/>
                    </a:ext>
                  </a:extLst>
                </a:gridCol>
                <a:gridCol w="210928">
                  <a:extLst>
                    <a:ext uri="{9D8B030D-6E8A-4147-A177-3AD203B41FA5}">
                      <a16:colId xmlns:a16="http://schemas.microsoft.com/office/drawing/2014/main" val="3206471606"/>
                    </a:ext>
                  </a:extLst>
                </a:gridCol>
                <a:gridCol w="210928">
                  <a:extLst>
                    <a:ext uri="{9D8B030D-6E8A-4147-A177-3AD203B41FA5}">
                      <a16:colId xmlns:a16="http://schemas.microsoft.com/office/drawing/2014/main" val="101168972"/>
                    </a:ext>
                  </a:extLst>
                </a:gridCol>
                <a:gridCol w="210928">
                  <a:extLst>
                    <a:ext uri="{9D8B030D-6E8A-4147-A177-3AD203B41FA5}">
                      <a16:colId xmlns:a16="http://schemas.microsoft.com/office/drawing/2014/main" val="745758161"/>
                    </a:ext>
                  </a:extLst>
                </a:gridCol>
                <a:gridCol w="210928">
                  <a:extLst>
                    <a:ext uri="{9D8B030D-6E8A-4147-A177-3AD203B41FA5}">
                      <a16:colId xmlns:a16="http://schemas.microsoft.com/office/drawing/2014/main" val="4280391192"/>
                    </a:ext>
                  </a:extLst>
                </a:gridCol>
                <a:gridCol w="210928">
                  <a:extLst>
                    <a:ext uri="{9D8B030D-6E8A-4147-A177-3AD203B41FA5}">
                      <a16:colId xmlns:a16="http://schemas.microsoft.com/office/drawing/2014/main" val="3221926643"/>
                    </a:ext>
                  </a:extLst>
                </a:gridCol>
                <a:gridCol w="210928">
                  <a:extLst>
                    <a:ext uri="{9D8B030D-6E8A-4147-A177-3AD203B41FA5}">
                      <a16:colId xmlns:a16="http://schemas.microsoft.com/office/drawing/2014/main" val="324950622"/>
                    </a:ext>
                  </a:extLst>
                </a:gridCol>
                <a:gridCol w="210928">
                  <a:extLst>
                    <a:ext uri="{9D8B030D-6E8A-4147-A177-3AD203B41FA5}">
                      <a16:colId xmlns:a16="http://schemas.microsoft.com/office/drawing/2014/main" val="3728452840"/>
                    </a:ext>
                  </a:extLst>
                </a:gridCol>
              </a:tblGrid>
              <a:tr h="370840">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1411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295739"/>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598099553"/>
              </p:ext>
            </p:extLst>
          </p:nvPr>
        </p:nvGraphicFramePr>
        <p:xfrm>
          <a:off x="5311952" y="5061471"/>
          <a:ext cx="3374848" cy="828040"/>
        </p:xfrm>
        <a:graphic>
          <a:graphicData uri="http://schemas.openxmlformats.org/drawingml/2006/table">
            <a:tbl>
              <a:tblPr firstRow="1" bandRow="1">
                <a:tableStyleId>{5C22544A-7EE6-4342-B048-85BDC9FD1C3A}</a:tableStyleId>
              </a:tblPr>
              <a:tblGrid>
                <a:gridCol w="210928">
                  <a:extLst>
                    <a:ext uri="{9D8B030D-6E8A-4147-A177-3AD203B41FA5}">
                      <a16:colId xmlns:a16="http://schemas.microsoft.com/office/drawing/2014/main" val="2471523648"/>
                    </a:ext>
                  </a:extLst>
                </a:gridCol>
                <a:gridCol w="210928">
                  <a:extLst>
                    <a:ext uri="{9D8B030D-6E8A-4147-A177-3AD203B41FA5}">
                      <a16:colId xmlns:a16="http://schemas.microsoft.com/office/drawing/2014/main" val="1789196111"/>
                    </a:ext>
                  </a:extLst>
                </a:gridCol>
                <a:gridCol w="210928">
                  <a:extLst>
                    <a:ext uri="{9D8B030D-6E8A-4147-A177-3AD203B41FA5}">
                      <a16:colId xmlns:a16="http://schemas.microsoft.com/office/drawing/2014/main" val="1972558731"/>
                    </a:ext>
                  </a:extLst>
                </a:gridCol>
                <a:gridCol w="210928">
                  <a:extLst>
                    <a:ext uri="{9D8B030D-6E8A-4147-A177-3AD203B41FA5}">
                      <a16:colId xmlns:a16="http://schemas.microsoft.com/office/drawing/2014/main" val="1874263241"/>
                    </a:ext>
                  </a:extLst>
                </a:gridCol>
                <a:gridCol w="210928">
                  <a:extLst>
                    <a:ext uri="{9D8B030D-6E8A-4147-A177-3AD203B41FA5}">
                      <a16:colId xmlns:a16="http://schemas.microsoft.com/office/drawing/2014/main" val="1823078495"/>
                    </a:ext>
                  </a:extLst>
                </a:gridCol>
                <a:gridCol w="210928">
                  <a:extLst>
                    <a:ext uri="{9D8B030D-6E8A-4147-A177-3AD203B41FA5}">
                      <a16:colId xmlns:a16="http://schemas.microsoft.com/office/drawing/2014/main" val="1359540212"/>
                    </a:ext>
                  </a:extLst>
                </a:gridCol>
                <a:gridCol w="210928">
                  <a:extLst>
                    <a:ext uri="{9D8B030D-6E8A-4147-A177-3AD203B41FA5}">
                      <a16:colId xmlns:a16="http://schemas.microsoft.com/office/drawing/2014/main" val="136901864"/>
                    </a:ext>
                  </a:extLst>
                </a:gridCol>
                <a:gridCol w="210928">
                  <a:extLst>
                    <a:ext uri="{9D8B030D-6E8A-4147-A177-3AD203B41FA5}">
                      <a16:colId xmlns:a16="http://schemas.microsoft.com/office/drawing/2014/main" val="2462568283"/>
                    </a:ext>
                  </a:extLst>
                </a:gridCol>
                <a:gridCol w="210928">
                  <a:extLst>
                    <a:ext uri="{9D8B030D-6E8A-4147-A177-3AD203B41FA5}">
                      <a16:colId xmlns:a16="http://schemas.microsoft.com/office/drawing/2014/main" val="2643332324"/>
                    </a:ext>
                  </a:extLst>
                </a:gridCol>
                <a:gridCol w="210928">
                  <a:extLst>
                    <a:ext uri="{9D8B030D-6E8A-4147-A177-3AD203B41FA5}">
                      <a16:colId xmlns:a16="http://schemas.microsoft.com/office/drawing/2014/main" val="3206471606"/>
                    </a:ext>
                  </a:extLst>
                </a:gridCol>
                <a:gridCol w="210928">
                  <a:extLst>
                    <a:ext uri="{9D8B030D-6E8A-4147-A177-3AD203B41FA5}">
                      <a16:colId xmlns:a16="http://schemas.microsoft.com/office/drawing/2014/main" val="101168972"/>
                    </a:ext>
                  </a:extLst>
                </a:gridCol>
                <a:gridCol w="210928">
                  <a:extLst>
                    <a:ext uri="{9D8B030D-6E8A-4147-A177-3AD203B41FA5}">
                      <a16:colId xmlns:a16="http://schemas.microsoft.com/office/drawing/2014/main" val="745758161"/>
                    </a:ext>
                  </a:extLst>
                </a:gridCol>
                <a:gridCol w="210928">
                  <a:extLst>
                    <a:ext uri="{9D8B030D-6E8A-4147-A177-3AD203B41FA5}">
                      <a16:colId xmlns:a16="http://schemas.microsoft.com/office/drawing/2014/main" val="4280391192"/>
                    </a:ext>
                  </a:extLst>
                </a:gridCol>
                <a:gridCol w="210928">
                  <a:extLst>
                    <a:ext uri="{9D8B030D-6E8A-4147-A177-3AD203B41FA5}">
                      <a16:colId xmlns:a16="http://schemas.microsoft.com/office/drawing/2014/main" val="3221926643"/>
                    </a:ext>
                  </a:extLst>
                </a:gridCol>
                <a:gridCol w="210928">
                  <a:extLst>
                    <a:ext uri="{9D8B030D-6E8A-4147-A177-3AD203B41FA5}">
                      <a16:colId xmlns:a16="http://schemas.microsoft.com/office/drawing/2014/main" val="324950622"/>
                    </a:ext>
                  </a:extLst>
                </a:gridCol>
                <a:gridCol w="210928">
                  <a:extLst>
                    <a:ext uri="{9D8B030D-6E8A-4147-A177-3AD203B41FA5}">
                      <a16:colId xmlns:a16="http://schemas.microsoft.com/office/drawing/2014/main" val="3728452840"/>
                    </a:ext>
                  </a:extLst>
                </a:gridCol>
              </a:tblGrid>
              <a:tr h="370840">
                <a:tc>
                  <a:txBody>
                    <a:bodyPr/>
                    <a:lstStyle/>
                    <a:p>
                      <a:r>
                        <a:rPr lang="en-US" sz="1200" b="0" dirty="0" smtClean="0">
                          <a:solidFill>
                            <a:schemeClr val="tx1"/>
                          </a:solidFill>
                        </a:rPr>
                        <a:t>15</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endParaRPr lang="en-US" sz="1200" b="0">
                        <a:solidFill>
                          <a:schemeClr val="tx1"/>
                        </a:solidFill>
                      </a:endParaRPr>
                    </a:p>
                  </a:txBody>
                  <a:tcPr anchor="b">
                    <a:lnB w="12700" cap="flat" cmpd="sng" algn="ctr">
                      <a:solidFill>
                        <a:schemeClr val="tx1"/>
                      </a:solidFill>
                      <a:prstDash val="solid"/>
                      <a:round/>
                      <a:headEnd type="none" w="med" len="med"/>
                      <a:tailEnd type="none" w="med" len="med"/>
                    </a:lnB>
                    <a:noFill/>
                  </a:tcPr>
                </a:tc>
                <a:tc>
                  <a:txBody>
                    <a:bodyPr/>
                    <a:lstStyle/>
                    <a:p>
                      <a:r>
                        <a:rPr lang="en-US" sz="1200" b="0" dirty="0" smtClean="0">
                          <a:solidFill>
                            <a:schemeClr val="tx1"/>
                          </a:solidFill>
                        </a:rPr>
                        <a:t>0</a:t>
                      </a:r>
                      <a:endParaRPr lang="en-US" sz="1200" b="0" dirty="0">
                        <a:solidFill>
                          <a:schemeClr val="tx1"/>
                        </a:solidFill>
                      </a:endParaRPr>
                    </a:p>
                  </a:txBody>
                  <a:tcPr anchor="b">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53141159"/>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4295739"/>
                  </a:ext>
                </a:extLst>
              </a:tr>
            </a:tbl>
          </a:graphicData>
        </a:graphic>
      </p:graphicFrame>
      <p:sp>
        <p:nvSpPr>
          <p:cNvPr id="8" name="Oval 7"/>
          <p:cNvSpPr/>
          <p:nvPr/>
        </p:nvSpPr>
        <p:spPr>
          <a:xfrm>
            <a:off x="8646659" y="2734729"/>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8645479" y="4333901"/>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8645479" y="5852170"/>
            <a:ext cx="80282" cy="74682"/>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855028" y="2389721"/>
            <a:ext cx="1126671" cy="382349"/>
          </a:xfrm>
          <a:prstGeom prst="rect">
            <a:avLst/>
          </a:prstGeom>
          <a:noFill/>
        </p:spPr>
        <p:txBody>
          <a:bodyPr wrap="square" rtlCol="0">
            <a:spAutoFit/>
          </a:bodyPr>
          <a:lstStyle/>
          <a:p>
            <a:r>
              <a:rPr lang="en-US" dirty="0" smtClean="0"/>
              <a:t>Dividend:</a:t>
            </a:r>
            <a:endParaRPr lang="en-US" dirty="0"/>
          </a:p>
        </p:txBody>
      </p:sp>
      <p:sp>
        <p:nvSpPr>
          <p:cNvPr id="27" name="TextBox 26"/>
          <p:cNvSpPr txBox="1"/>
          <p:nvPr/>
        </p:nvSpPr>
        <p:spPr>
          <a:xfrm>
            <a:off x="4227649" y="4008507"/>
            <a:ext cx="1126671" cy="382349"/>
          </a:xfrm>
          <a:prstGeom prst="rect">
            <a:avLst/>
          </a:prstGeom>
          <a:noFill/>
        </p:spPr>
        <p:txBody>
          <a:bodyPr wrap="square" rtlCol="0">
            <a:spAutoFit/>
          </a:bodyPr>
          <a:lstStyle/>
          <a:p>
            <a:r>
              <a:rPr lang="en-US" dirty="0" smtClean="0"/>
              <a:t>Divisor:</a:t>
            </a:r>
            <a:endParaRPr lang="en-US" dirty="0"/>
          </a:p>
        </p:txBody>
      </p:sp>
      <p:sp>
        <p:nvSpPr>
          <p:cNvPr id="28" name="TextBox 27"/>
          <p:cNvSpPr txBox="1"/>
          <p:nvPr/>
        </p:nvSpPr>
        <p:spPr>
          <a:xfrm>
            <a:off x="4227648" y="5503486"/>
            <a:ext cx="1126671" cy="382349"/>
          </a:xfrm>
          <a:prstGeom prst="rect">
            <a:avLst/>
          </a:prstGeom>
          <a:noFill/>
        </p:spPr>
        <p:txBody>
          <a:bodyPr wrap="square" rtlCol="0">
            <a:spAutoFit/>
          </a:bodyPr>
          <a:lstStyle/>
          <a:p>
            <a:r>
              <a:rPr lang="en-US" dirty="0" smtClean="0"/>
              <a:t>Quotient:</a:t>
            </a:r>
            <a:endParaRPr lang="en-US" dirty="0"/>
          </a:p>
        </p:txBody>
      </p:sp>
      <p:sp>
        <p:nvSpPr>
          <p:cNvPr id="18" name="TextBox 17"/>
          <p:cNvSpPr txBox="1"/>
          <p:nvPr/>
        </p:nvSpPr>
        <p:spPr>
          <a:xfrm>
            <a:off x="604157" y="3744153"/>
            <a:ext cx="3331029" cy="2308324"/>
          </a:xfrm>
          <a:prstGeom prst="rect">
            <a:avLst/>
          </a:prstGeom>
          <a:solidFill>
            <a:schemeClr val="accent6">
              <a:lumMod val="20000"/>
              <a:lumOff val="80000"/>
            </a:schemeClr>
          </a:solidFill>
          <a:ln>
            <a:solidFill>
              <a:schemeClr val="bg2">
                <a:lumMod val="50000"/>
              </a:schemeClr>
            </a:solidFill>
          </a:ln>
        </p:spPr>
        <p:txBody>
          <a:bodyPr wrap="square" rtlCol="0">
            <a:spAutoFit/>
          </a:bodyPr>
          <a:lstStyle/>
          <a:p>
            <a:r>
              <a:rPr lang="en-US" dirty="0" smtClean="0"/>
              <a:t>Division is often considered the inverse of multiplication. When the remainder is zero, the dividend is the product of the divisor and quotient. Thus the number of bits in the dividend should be the sum of those in the divisor and quotient.</a:t>
            </a:r>
            <a:endParaRPr lang="en-US" dirty="0"/>
          </a:p>
        </p:txBody>
      </p:sp>
      <mc:AlternateContent xmlns:mc="http://schemas.openxmlformats.org/markup-compatibility/2006" xmlns:a14="http://schemas.microsoft.com/office/drawing/2010/main">
        <mc:Choice Requires="a14">
          <p:sp>
            <p:nvSpPr>
              <p:cNvPr id="19" name="TextBox 18"/>
              <p:cNvSpPr txBox="1"/>
              <p:nvPr/>
            </p:nvSpPr>
            <p:spPr>
              <a:xfrm>
                <a:off x="7852641" y="3058835"/>
                <a:ext cx="448841"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7852641" y="3058835"/>
                <a:ext cx="448841" cy="553998"/>
              </a:xfrm>
              <a:prstGeom prst="rect">
                <a:avLst/>
              </a:prstGeom>
              <a:blipFill>
                <a:blip r:embed="rId2"/>
                <a:stretch>
                  <a:fillRect/>
                </a:stretch>
              </a:blipFill>
            </p:spPr>
            <p:txBody>
              <a:bodyPr/>
              <a:lstStyle/>
              <a:p>
                <a:r>
                  <a:rPr lang="en-US">
                    <a:noFill/>
                  </a:rPr>
                  <a:t> </a:t>
                </a:r>
              </a:p>
            </p:txBody>
          </p:sp>
        </mc:Fallback>
      </mc:AlternateContent>
      <p:sp>
        <p:nvSpPr>
          <p:cNvPr id="29" name="Down Arrow 28"/>
          <p:cNvSpPr/>
          <p:nvPr/>
        </p:nvSpPr>
        <p:spPr>
          <a:xfrm>
            <a:off x="7921939" y="4771447"/>
            <a:ext cx="310243" cy="424157"/>
          </a:xfrm>
          <a:prstGeom prst="down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0" name="TextBox 29"/>
              <p:cNvSpPr txBox="1"/>
              <p:nvPr/>
            </p:nvSpPr>
            <p:spPr>
              <a:xfrm>
                <a:off x="6073125" y="4660616"/>
                <a:ext cx="434414" cy="5539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ea typeface="Cambria Math" panose="02040503050406030204" pitchFamily="18" charset="0"/>
                        </a:rPr>
                        <m:t>×</m:t>
                      </m:r>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6073125" y="4660616"/>
                <a:ext cx="434414" cy="553998"/>
              </a:xfrm>
              <a:prstGeom prst="rect">
                <a:avLst/>
              </a:prstGeom>
              <a:blipFill>
                <a:blip r:embed="rId3"/>
                <a:stretch>
                  <a:fillRect/>
                </a:stretch>
              </a:blipFill>
            </p:spPr>
            <p:txBody>
              <a:bodyPr/>
              <a:lstStyle/>
              <a:p>
                <a:r>
                  <a:rPr lang="en-US">
                    <a:noFill/>
                  </a:rPr>
                  <a:t> </a:t>
                </a:r>
              </a:p>
            </p:txBody>
          </p:sp>
        </mc:Fallback>
      </mc:AlternateContent>
      <p:sp>
        <p:nvSpPr>
          <p:cNvPr id="31" name="Up Arrow 30"/>
          <p:cNvSpPr/>
          <p:nvPr/>
        </p:nvSpPr>
        <p:spPr>
          <a:xfrm>
            <a:off x="6150018" y="3169666"/>
            <a:ext cx="280627" cy="443167"/>
          </a:xfrm>
          <a:prstGeom prst="up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p:cNvSpPr txBox="1"/>
          <p:nvPr/>
        </p:nvSpPr>
        <p:spPr>
          <a:xfrm>
            <a:off x="8380910" y="2861225"/>
            <a:ext cx="609420" cy="523220"/>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a:t>
            </a:r>
            <a:endParaRPr lang="en-US" sz="1400" i="1" dirty="0">
              <a:solidFill>
                <a:srgbClr val="FF0000"/>
              </a:solidFill>
              <a:latin typeface="Times New Roman" panose="02020603050405020304" pitchFamily="18" charset="0"/>
              <a:cs typeface="Times New Roman" panose="02020603050405020304" pitchFamily="18" charset="0"/>
            </a:endParaRPr>
          </a:p>
        </p:txBody>
      </p:sp>
      <p:sp>
        <p:nvSpPr>
          <p:cNvPr id="33" name="TextBox 32"/>
          <p:cNvSpPr txBox="1"/>
          <p:nvPr/>
        </p:nvSpPr>
        <p:spPr>
          <a:xfrm>
            <a:off x="8340768" y="4460305"/>
            <a:ext cx="609420" cy="523220"/>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a:t>
            </a:r>
            <a:endParaRPr lang="en-US" sz="1400" i="1" dirty="0">
              <a:solidFill>
                <a:srgbClr val="FF0000"/>
              </a:solidFill>
              <a:latin typeface="Times New Roman" panose="02020603050405020304" pitchFamily="18" charset="0"/>
              <a:cs typeface="Times New Roman" panose="02020603050405020304" pitchFamily="18" charset="0"/>
            </a:endParaRPr>
          </a:p>
        </p:txBody>
      </p:sp>
      <p:sp>
        <p:nvSpPr>
          <p:cNvPr id="34" name="TextBox 33"/>
          <p:cNvSpPr txBox="1"/>
          <p:nvPr/>
        </p:nvSpPr>
        <p:spPr>
          <a:xfrm>
            <a:off x="8380910" y="6029905"/>
            <a:ext cx="609420" cy="523220"/>
          </a:xfrm>
          <a:prstGeom prst="rect">
            <a:avLst/>
          </a:prstGeom>
          <a:noFill/>
        </p:spPr>
        <p:txBody>
          <a:bodyPr wrap="square" rtlCol="0">
            <a:spAutoFit/>
          </a:bodyPr>
          <a:lstStyle/>
          <a:p>
            <a:pPr algn="ctr"/>
            <a:r>
              <a:rPr lang="en-US" sz="1400" i="1" dirty="0" smtClean="0">
                <a:solidFill>
                  <a:srgbClr val="FF0000"/>
                </a:solidFill>
                <a:latin typeface="Times New Roman" panose="02020603050405020304" pitchFamily="18" charset="0"/>
                <a:cs typeface="Times New Roman" panose="02020603050405020304" pitchFamily="18" charset="0"/>
              </a:rPr>
              <a:t>Radix point</a:t>
            </a:r>
            <a:endParaRPr lang="en-US" sz="1400" i="1" dirty="0">
              <a:solidFill>
                <a:srgbClr val="FF0000"/>
              </a:solidFill>
              <a:latin typeface="Times New Roman" panose="02020603050405020304" pitchFamily="18" charset="0"/>
              <a:cs typeface="Times New Roman" panose="02020603050405020304" pitchFamily="18" charset="0"/>
            </a:endParaRPr>
          </a:p>
        </p:txBody>
      </p:sp>
      <p:cxnSp>
        <p:nvCxnSpPr>
          <p:cNvPr id="36" name="Elbow Connector 35"/>
          <p:cNvCxnSpPr/>
          <p:nvPr/>
        </p:nvCxnSpPr>
        <p:spPr>
          <a:xfrm rot="16200000" flipH="1">
            <a:off x="8318150" y="1668385"/>
            <a:ext cx="390089" cy="344852"/>
          </a:xfrm>
          <a:prstGeom prst="bentConnector3">
            <a:avLst>
              <a:gd name="adj1" fmla="val -4417"/>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5658169" y="1135910"/>
            <a:ext cx="2722741" cy="923330"/>
          </a:xfrm>
          <a:prstGeom prst="rect">
            <a:avLst/>
          </a:prstGeom>
          <a:noFill/>
        </p:spPr>
        <p:txBody>
          <a:bodyPr wrap="square" rtlCol="0">
            <a:spAutoFit/>
          </a:bodyPr>
          <a:lstStyle/>
          <a:p>
            <a:r>
              <a:rPr lang="en-US" i="1" dirty="0" smtClean="0">
                <a:solidFill>
                  <a:srgbClr val="FF0000"/>
                </a:solidFill>
                <a:latin typeface="Times New Roman" panose="02020603050405020304" pitchFamily="18" charset="0"/>
                <a:cs typeface="Times New Roman" panose="02020603050405020304" pitchFamily="18" charset="0"/>
              </a:rPr>
              <a:t>In integer division, the radix point of all operands is at the far right.</a:t>
            </a:r>
            <a:endParaRPr lang="en-US" i="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263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9" presetClass="emph" presetSubtype="0" fill="hold" grpId="0" nodeType="withEffect">
                                  <p:stCondLst>
                                    <p:cond delay="0"/>
                                  </p:stCondLst>
                                  <p:childTnLst>
                                    <p:animClr clrSpc="rgb" dir="cw">
                                      <p:cBhvr override="childStyle">
                                        <p:cTn id="30" dur="500" fill="hold"/>
                                        <p:tgtEl>
                                          <p:spTgt spid="29"/>
                                        </p:tgtEl>
                                        <p:attrNameLst>
                                          <p:attrName>style.color</p:attrName>
                                        </p:attrNameLst>
                                      </p:cBhvr>
                                      <p:to>
                                        <a:srgbClr val="C0C0C0"/>
                                      </p:to>
                                    </p:animClr>
                                    <p:animClr clrSpc="rgb" dir="cw">
                                      <p:cBhvr>
                                        <p:cTn id="31" dur="500" fill="hold"/>
                                        <p:tgtEl>
                                          <p:spTgt spid="29"/>
                                        </p:tgtEl>
                                        <p:attrNameLst>
                                          <p:attrName>fillcolor</p:attrName>
                                        </p:attrNameLst>
                                      </p:cBhvr>
                                      <p:to>
                                        <a:srgbClr val="C0C0C0"/>
                                      </p:to>
                                    </p:animClr>
                                    <p:set>
                                      <p:cBhvr>
                                        <p:cTn id="32" dur="500" fill="hold"/>
                                        <p:tgtEl>
                                          <p:spTgt spid="29"/>
                                        </p:tgtEl>
                                        <p:attrNameLst>
                                          <p:attrName>fill.type</p:attrName>
                                        </p:attrNameLst>
                                      </p:cBhvr>
                                      <p:to>
                                        <p:strVal val="solid"/>
                                      </p:to>
                                    </p:set>
                                    <p:set>
                                      <p:cBhvr>
                                        <p:cTn id="33" dur="500" fill="hold"/>
                                        <p:tgtEl>
                                          <p:spTgt spid="29"/>
                                        </p:tgtEl>
                                        <p:attrNameLst>
                                          <p:attrName>fill.on</p:attrName>
                                        </p:attrNameLst>
                                      </p:cBhvr>
                                      <p:to>
                                        <p:strVal val="true"/>
                                      </p:to>
                                    </p:set>
                                  </p:childTnLst>
                                </p:cTn>
                              </p:par>
                              <p:par>
                                <p:cTn id="34" presetID="19" presetClass="emph" presetSubtype="0" fill="hold" nodeType="withEffect">
                                  <p:stCondLst>
                                    <p:cond delay="0"/>
                                  </p:stCondLst>
                                  <p:childTnLst>
                                    <p:animClr clrSpc="rgb" dir="cw">
                                      <p:cBhvr override="childStyle">
                                        <p:cTn id="35" dur="500" fill="hold"/>
                                        <p:tgtEl>
                                          <p:spTgt spid="19">
                                            <p:txEl>
                                              <p:pRg st="0" end="0"/>
                                            </p:txEl>
                                          </p:spTgt>
                                        </p:tgtEl>
                                        <p:attrNameLst>
                                          <p:attrName>style.color</p:attrName>
                                        </p:attrNameLst>
                                      </p:cBhvr>
                                      <p:to>
                                        <a:srgbClr val="C0C0C0"/>
                                      </p:to>
                                    </p:animClr>
                                    <p:animClr clrSpc="rgb" dir="cw">
                                      <p:cBhvr>
                                        <p:cTn id="36" dur="500" fill="hold"/>
                                        <p:tgtEl>
                                          <p:spTgt spid="19">
                                            <p:txEl>
                                              <p:pRg st="0" end="0"/>
                                            </p:txEl>
                                          </p:spTgt>
                                        </p:tgtEl>
                                        <p:attrNameLst>
                                          <p:attrName>fillcolor</p:attrName>
                                        </p:attrNameLst>
                                      </p:cBhvr>
                                      <p:to>
                                        <a:srgbClr val="C0C0C0"/>
                                      </p:to>
                                    </p:animClr>
                                    <p:set>
                                      <p:cBhvr>
                                        <p:cTn id="37" dur="500" fill="hold"/>
                                        <p:tgtEl>
                                          <p:spTgt spid="19">
                                            <p:txEl>
                                              <p:pRg st="0" end="0"/>
                                            </p:txEl>
                                          </p:spTgt>
                                        </p:tgtEl>
                                        <p:attrNameLst>
                                          <p:attrName>fill.type</p:attrName>
                                        </p:attrNameLst>
                                      </p:cBhvr>
                                      <p:to>
                                        <p:strVal val="solid"/>
                                      </p:to>
                                    </p:set>
                                    <p:set>
                                      <p:cBhvr>
                                        <p:cTn id="38" dur="500" fill="hold"/>
                                        <p:tgtEl>
                                          <p:spTgt spid="19">
                                            <p:txEl>
                                              <p:pRg st="0" end="0"/>
                                            </p:txEl>
                                          </p:spTgt>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3" grpId="0" animBg="1"/>
      <p:bldP spid="24" grpId="0" animBg="1"/>
      <p:bldP spid="18" grpId="0" animBg="1"/>
      <p:bldP spid="29" grpId="0" animBg="1"/>
      <p:bldP spid="30" grpId="0"/>
      <p:bldP spid="31" grpId="0" animBg="1"/>
      <p:bldP spid="32" grpId="0"/>
      <p:bldP spid="33" grpId="0"/>
      <p:bldP spid="34" grpId="0"/>
      <p:bldP spid="41"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2721</TotalTime>
  <Words>2806</Words>
  <Application>Microsoft Office PowerPoint</Application>
  <PresentationFormat>On-screen Show (4:3)</PresentationFormat>
  <Paragraphs>1144</Paragraphs>
  <Slides>54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54</vt:i4>
      </vt:variant>
    </vt:vector>
  </HeadingPairs>
  <TitlesOfParts>
    <vt:vector size="63" baseType="lpstr">
      <vt:lpstr>Arial</vt:lpstr>
      <vt:lpstr>Calibri</vt:lpstr>
      <vt:lpstr>Cambria</vt:lpstr>
      <vt:lpstr>Cambria Math</vt:lpstr>
      <vt:lpstr>Consolas</vt:lpstr>
      <vt:lpstr>MS Mincho</vt:lpstr>
      <vt:lpstr>Times New Roman</vt:lpstr>
      <vt:lpstr>Wingdings</vt:lpstr>
      <vt:lpstr>Office Theme</vt:lpstr>
      <vt:lpstr>Chapter 10</vt:lpstr>
      <vt:lpstr>What Are Fixed-Point Reals?</vt:lpstr>
      <vt:lpstr>Why Fixed-Point Reals?</vt:lpstr>
      <vt:lpstr>Q FORMAT AND THE IMAGINARY BINARY POINT  </vt:lpstr>
      <vt:lpstr>ADDITION AND SUBTRACTION OF FIXED-POINT REALS  </vt:lpstr>
      <vt:lpstr>ADDITION AND SUBTRACTION OF FIXED-POINT REALS  </vt:lpstr>
      <vt:lpstr>MULTIPLICATION  OF FIXED-POINT REALS</vt:lpstr>
      <vt:lpstr>MULTIPLICATION  OF FIXED-POINT REALS </vt:lpstr>
      <vt:lpstr>INTEGER DIVISION</vt:lpstr>
      <vt:lpstr>FIXED-POINT REAL DIVISION</vt:lpstr>
      <vt:lpstr>DIVISION OF FIXED-POINT REALS </vt:lpstr>
      <vt:lpstr>DIVISION: IMPROVING ACCURACY</vt:lpstr>
      <vt:lpstr>DIVISION: IMPROVING ACCURACY</vt:lpstr>
      <vt:lpstr>FIXED-POINT USING A  UNIVERSAL Q16.16 FORMAT  </vt:lpstr>
      <vt:lpstr>Q16.16 × Q16.16 Multiplication</vt:lpstr>
      <vt:lpstr>Example: Q8.8 × Q8.8 Multiplication</vt:lpstr>
      <vt:lpstr>Example: Q16 Area of a Triangle</vt:lpstr>
      <vt:lpstr>Interpreting a Q16.16 Real</vt:lpstr>
      <vt:lpstr>Converting Q16.16 to float</vt:lpstr>
      <vt:lpstr>Creating a Q16.16 Real Constant</vt:lpstr>
      <vt:lpstr>Converting float to Q16.16</vt:lpstr>
      <vt:lpstr>Example: Q16 Volume of a Sphere</vt:lpstr>
      <vt:lpstr>Q16 ÷ Q16 Division</vt:lpstr>
      <vt:lpstr>Example: Q8 ÷ Q8 Division</vt:lpstr>
      <vt:lpstr>Q16.16 × Q16.16 Multiplication</vt:lpstr>
      <vt:lpstr>Multiplying Q16.16 by Q32.0 Integer</vt:lpstr>
      <vt:lpstr>Multiplying Q16.16 by Q0.32 Fraction </vt:lpstr>
      <vt:lpstr>Constant Multiples of a Q16</vt:lpstr>
      <vt:lpstr>Dividing Q16.16 by a Q32.0 Integer</vt:lpstr>
      <vt:lpstr>Dividing Q16.16 by Integer Constant</vt:lpstr>
      <vt:lpstr>Q32.32 FORMAT</vt:lpstr>
      <vt:lpstr>Creating Q32 Constants (w/out FP)</vt:lpstr>
      <vt:lpstr>Printing Q32 Values (w/out FP)</vt:lpstr>
      <vt:lpstr>Q32.32 × Q32.32 Multiplication</vt:lpstr>
      <vt:lpstr>Decomposing Unsigned  Integer Multiplication</vt:lpstr>
      <vt:lpstr>64×64 Unsigned Integer Multiplication</vt:lpstr>
      <vt:lpstr>Example Using 8-Bit Operands</vt:lpstr>
      <vt:lpstr>Convert Result to 2’s Complement</vt:lpstr>
      <vt:lpstr>Convert Result to 2’s Complement</vt:lpstr>
      <vt:lpstr>Convert Result to 2’s Complement</vt:lpstr>
      <vt:lpstr>Example Using 8-Bit Operands</vt:lpstr>
      <vt:lpstr>Example Using 4.4 Operands</vt:lpstr>
      <vt:lpstr>Q32.32 × Q32.32 Multiplication</vt:lpstr>
      <vt:lpstr>Q32.32 × Q32.0 Multiplication B is an Integer (BLO = 0)</vt:lpstr>
      <vt:lpstr>Q32.32 × Q32.0 Multiplication B is an Integer (BLO = 0)</vt:lpstr>
      <vt:lpstr>Example: Area of a Circle</vt:lpstr>
      <vt:lpstr>Example: Discriminant</vt:lpstr>
      <vt:lpstr>Example: Average</vt:lpstr>
      <vt:lpstr>Q32.32 ÷ Q32.32 Division</vt:lpstr>
      <vt:lpstr>Q32.32 ÷ Q32.32 Division Wrapper Function for Signed #’s</vt:lpstr>
      <vt:lpstr>Unsigned Division: N-Bits ÷ N-Bits</vt:lpstr>
      <vt:lpstr>Unsigned Division: N-Bits ÷ N-Bits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10 Working with Fixed-Point Numbers</dc:title>
  <dc:creator>Dan Lewis</dc:creator>
  <cp:lastModifiedBy>Windows User</cp:lastModifiedBy>
  <cp:revision>225</cp:revision>
  <dcterms:created xsi:type="dcterms:W3CDTF">2006-08-16T00:00:00Z</dcterms:created>
  <dcterms:modified xsi:type="dcterms:W3CDTF">2017-11-10T17:37:39Z</dcterms:modified>
</cp:coreProperties>
</file>