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0" r:id="rId3"/>
    <p:sldId id="286" r:id="rId4"/>
    <p:sldId id="287" r:id="rId5"/>
    <p:sldId id="288" r:id="rId6"/>
    <p:sldId id="278" r:id="rId7"/>
    <p:sldId id="261" r:id="rId8"/>
    <p:sldId id="283" r:id="rId9"/>
    <p:sldId id="282" r:id="rId10"/>
    <p:sldId id="289" r:id="rId11"/>
    <p:sldId id="265" r:id="rId12"/>
    <p:sldId id="277" r:id="rId13"/>
    <p:sldId id="266" r:id="rId14"/>
    <p:sldId id="284" r:id="rId15"/>
    <p:sldId id="268" r:id="rId16"/>
    <p:sldId id="270" r:id="rId17"/>
    <p:sldId id="257" r:id="rId18"/>
    <p:sldId id="258" r:id="rId19"/>
    <p:sldId id="279" r:id="rId20"/>
    <p:sldId id="285" r:id="rId21"/>
    <p:sldId id="25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80"/>
    <a:srgbClr val="000000"/>
    <a:srgbClr val="008000"/>
    <a:srgbClr val="0000FF"/>
    <a:srgbClr val="800000"/>
    <a:srgbClr val="00FF00"/>
    <a:srgbClr val="DF9F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4" autoAdjust="0"/>
    <p:restoredTop sz="93800" autoAdjust="0"/>
  </p:normalViewPr>
  <p:slideViewPr>
    <p:cSldViewPr snapToGrid="0">
      <p:cViewPr varScale="1">
        <p:scale>
          <a:sx n="48" d="100"/>
          <a:sy n="48" d="100"/>
        </p:scale>
        <p:origin x="843" y="21"/>
      </p:cViewPr>
      <p:guideLst/>
    </p:cSldViewPr>
  </p:slideViewPr>
  <p:outlineViewPr>
    <p:cViewPr>
      <p:scale>
        <a:sx n="33" d="100"/>
        <a:sy n="33" d="100"/>
      </p:scale>
      <p:origin x="0" y="-23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4FF0-96A7-46DF-8675-B0C332E1BEFC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E3174-DC6F-4F13-A1C6-95781F50A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563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4FF0-96A7-46DF-8675-B0C332E1BEFC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E3174-DC6F-4F13-A1C6-95781F50A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468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4FF0-96A7-46DF-8675-B0C332E1BEFC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E3174-DC6F-4F13-A1C6-95781F50A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10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930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407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22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702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3610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549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9137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36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4FF0-96A7-46DF-8675-B0C332E1BEFC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E3174-DC6F-4F13-A1C6-95781F50A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232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346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2838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765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4FF0-96A7-46DF-8675-B0C332E1BEFC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E3174-DC6F-4F13-A1C6-95781F50A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52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4FF0-96A7-46DF-8675-B0C332E1BEFC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E3174-DC6F-4F13-A1C6-95781F50A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362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4FF0-96A7-46DF-8675-B0C332E1BEFC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E3174-DC6F-4F13-A1C6-95781F50A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52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4FF0-96A7-46DF-8675-B0C332E1BEFC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E3174-DC6F-4F13-A1C6-95781F50A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573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4FF0-96A7-46DF-8675-B0C332E1BEFC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E3174-DC6F-4F13-A1C6-95781F50A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01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4FF0-96A7-46DF-8675-B0C332E1BEFC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E3174-DC6F-4F13-A1C6-95781F50A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017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C4FF0-96A7-46DF-8675-B0C332E1BEFC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E3174-DC6F-4F13-A1C6-95781F50A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21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C4FF0-96A7-46DF-8675-B0C332E1BEFC}" type="datetimeFigureOut">
              <a:rPr lang="en-US" smtClean="0"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E3174-DC6F-4F13-A1C6-95781F50A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8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67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NULL"/><Relationship Id="rId18" Type="http://schemas.openxmlformats.org/officeDocument/2006/relationships/image" Target="../media/image180.png"/><Relationship Id="rId3" Type="http://schemas.openxmlformats.org/officeDocument/2006/relationships/image" Target="../media/image12.png"/><Relationship Id="rId21" Type="http://schemas.openxmlformats.org/officeDocument/2006/relationships/image" Target="../media/image21.png"/><Relationship Id="rId7" Type="http://schemas.openxmlformats.org/officeDocument/2006/relationships/image" Target="../media/image14.png"/><Relationship Id="rId12" Type="http://schemas.openxmlformats.org/officeDocument/2006/relationships/image" Target="NULL"/><Relationship Id="rId17" Type="http://schemas.openxmlformats.org/officeDocument/2006/relationships/image" Target="../media/image170.png"/><Relationship Id="rId2" Type="http://schemas.openxmlformats.org/officeDocument/2006/relationships/image" Target="../media/image11.png"/><Relationship Id="rId16" Type="http://schemas.openxmlformats.org/officeDocument/2006/relationships/image" Target="../media/image160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90.png"/><Relationship Id="rId15" Type="http://schemas.openxmlformats.org/officeDocument/2006/relationships/image" Target="NULL"/><Relationship Id="rId10" Type="http://schemas.openxmlformats.org/officeDocument/2006/relationships/image" Target="../media/image17.png"/><Relationship Id="rId19" Type="http://schemas.openxmlformats.org/officeDocument/2006/relationships/image" Target="../media/image19.png"/><Relationship Id="rId4" Type="http://schemas.openxmlformats.org/officeDocument/2006/relationships/image" Target="../media/image80.png"/><Relationship Id="rId9" Type="http://schemas.openxmlformats.org/officeDocument/2006/relationships/image" Target="../media/image16.png"/><Relationship Id="rId14" Type="http://schemas.openxmlformats.org/officeDocument/2006/relationships/image" Target="NUL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5.png"/><Relationship Id="rId18" Type="http://schemas.openxmlformats.org/officeDocument/2006/relationships/image" Target="NULL"/><Relationship Id="rId26" Type="http://schemas.openxmlformats.org/officeDocument/2006/relationships/image" Target="../media/image33.png"/><Relationship Id="rId3" Type="http://schemas.openxmlformats.org/officeDocument/2006/relationships/image" Target="NULL"/><Relationship Id="rId21" Type="http://schemas.openxmlformats.org/officeDocument/2006/relationships/image" Target="../media/image29.png"/><Relationship Id="rId7" Type="http://schemas.openxmlformats.org/officeDocument/2006/relationships/image" Target="../media/image23.png"/><Relationship Id="rId12" Type="http://schemas.openxmlformats.org/officeDocument/2006/relationships/image" Target="NULL"/><Relationship Id="rId17" Type="http://schemas.openxmlformats.org/officeDocument/2006/relationships/image" Target="NULL"/><Relationship Id="rId25" Type="http://schemas.openxmlformats.org/officeDocument/2006/relationships/image" Target="../media/image32.png"/><Relationship Id="rId2" Type="http://schemas.openxmlformats.org/officeDocument/2006/relationships/image" Target="NULL"/><Relationship Id="rId16" Type="http://schemas.openxmlformats.org/officeDocument/2006/relationships/image" Target="NULL"/><Relationship Id="rId20" Type="http://schemas.openxmlformats.org/officeDocument/2006/relationships/image" Target="../media/image28.png"/><Relationship Id="rId29" Type="http://schemas.openxmlformats.org/officeDocument/2006/relationships/image" Target="NUL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NULL"/><Relationship Id="rId24" Type="http://schemas.openxmlformats.org/officeDocument/2006/relationships/image" Target="../media/image31.png"/><Relationship Id="rId5" Type="http://schemas.openxmlformats.org/officeDocument/2006/relationships/image" Target="NULL"/><Relationship Id="rId15" Type="http://schemas.openxmlformats.org/officeDocument/2006/relationships/image" Target="../media/image27.png"/><Relationship Id="rId23" Type="http://schemas.openxmlformats.org/officeDocument/2006/relationships/image" Target="NULL"/><Relationship Id="rId28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../media/image26.png"/><Relationship Id="rId22" Type="http://schemas.openxmlformats.org/officeDocument/2006/relationships/image" Target="../media/image30.png"/><Relationship Id="rId27" Type="http://schemas.openxmlformats.org/officeDocument/2006/relationships/image" Target="NUL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</a:t>
            </a:r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Multimedia Processing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565" y="351456"/>
            <a:ext cx="1525270" cy="218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92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379422" y="4745699"/>
            <a:ext cx="7376160" cy="1005840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57502" y="2178096"/>
            <a:ext cx="7620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857250" algn="l"/>
                <a:tab pos="2057400" algn="l"/>
                <a:tab pos="3543300" algn="l"/>
              </a:tabLst>
            </a:pPr>
            <a:endParaRPr lang="en-US" dirty="0">
              <a:latin typeface="Consolas" panose="020B0609020204030204" pitchFamily="49" charset="0"/>
            </a:endParaRPr>
          </a:p>
          <a:p>
            <a:pPr>
              <a:tabLst>
                <a:tab pos="857250" algn="l"/>
                <a:tab pos="2057400" algn="l"/>
                <a:tab pos="3543300" algn="l"/>
              </a:tabLst>
            </a:pPr>
            <a:r>
              <a:rPr lang="en-US" dirty="0">
                <a:latin typeface="Consolas" panose="020B0609020204030204" pitchFamily="49" charset="0"/>
              </a:rPr>
              <a:t>// int32_t SIMD_Find4Mins(int8_t </a:t>
            </a:r>
            <a:r>
              <a:rPr lang="en-US" dirty="0" smtClean="0">
                <a:latin typeface="Consolas" panose="020B0609020204030204" pitchFamily="49" charset="0"/>
              </a:rPr>
              <a:t>a[], </a:t>
            </a:r>
            <a:r>
              <a:rPr lang="en-US" dirty="0">
                <a:latin typeface="Consolas" panose="020B0609020204030204" pitchFamily="49" charset="0"/>
              </a:rPr>
              <a:t>int32_t n) ;</a:t>
            </a:r>
          </a:p>
          <a:p>
            <a:pPr>
              <a:tabLst>
                <a:tab pos="857250" algn="l"/>
                <a:tab pos="2057400" algn="l"/>
                <a:tab pos="3543300" algn="l"/>
              </a:tabLst>
            </a:pPr>
            <a:endParaRPr lang="en-US" dirty="0">
              <a:latin typeface="Consolas" panose="020B0609020204030204" pitchFamily="49" charset="0"/>
            </a:endParaRPr>
          </a:p>
          <a:p>
            <a:pPr>
              <a:tabLst>
                <a:tab pos="857250" algn="l"/>
                <a:tab pos="2057400" algn="l"/>
                <a:tab pos="3543300" algn="l"/>
              </a:tabLst>
            </a:pPr>
            <a:r>
              <a:rPr lang="en-US" dirty="0">
                <a:latin typeface="Consolas" panose="020B0609020204030204" pitchFamily="49" charset="0"/>
              </a:rPr>
              <a:t>	.global	SIMD_Find4Mins</a:t>
            </a:r>
          </a:p>
          <a:p>
            <a:pPr>
              <a:tabLst>
                <a:tab pos="857250" algn="l"/>
                <a:tab pos="2057400" algn="l"/>
                <a:tab pos="3543300" algn="l"/>
              </a:tabLst>
            </a:pPr>
            <a:r>
              <a:rPr lang="en-US" dirty="0">
                <a:latin typeface="Consolas" panose="020B0609020204030204" pitchFamily="49" charset="0"/>
              </a:rPr>
              <a:t>SIMD_Find4Mins:</a:t>
            </a:r>
          </a:p>
          <a:p>
            <a:pPr>
              <a:tabLst>
                <a:tab pos="857250" algn="l"/>
                <a:tab pos="2057400" algn="l"/>
                <a:tab pos="3543300" algn="l"/>
              </a:tabLst>
            </a:pPr>
            <a:r>
              <a:rPr lang="en-US" dirty="0">
                <a:latin typeface="Consolas" panose="020B0609020204030204" pitchFamily="49" charset="0"/>
              </a:rPr>
              <a:t>	LDR	</a:t>
            </a:r>
            <a:r>
              <a:rPr lang="en-US" dirty="0" smtClean="0">
                <a:latin typeface="Consolas" panose="020B0609020204030204" pitchFamily="49" charset="0"/>
              </a:rPr>
              <a:t>R2,[R0</a:t>
            </a:r>
            <a:r>
              <a:rPr lang="en-US" dirty="0">
                <a:latin typeface="Consolas" panose="020B0609020204030204" pitchFamily="49" charset="0"/>
              </a:rPr>
              <a:t>],4	// Load initial minimums</a:t>
            </a:r>
          </a:p>
          <a:p>
            <a:pPr>
              <a:tabLst>
                <a:tab pos="857250" algn="l"/>
                <a:tab pos="2057400" algn="l"/>
                <a:tab pos="3543300" algn="l"/>
              </a:tabLst>
            </a:pPr>
            <a:r>
              <a:rPr lang="en-US" dirty="0">
                <a:latin typeface="Consolas" panose="020B0609020204030204" pitchFamily="49" charset="0"/>
              </a:rPr>
              <a:t>loop:	SUBS	R1,R1,4	// Decrement count, bump </a:t>
            </a:r>
            <a:r>
              <a:rPr lang="en-US" dirty="0" err="1">
                <a:latin typeface="Consolas" panose="020B0609020204030204" pitchFamily="49" charset="0"/>
              </a:rPr>
              <a:t>adrs</a:t>
            </a:r>
            <a:endParaRPr lang="en-US" dirty="0">
              <a:latin typeface="Consolas" panose="020B0609020204030204" pitchFamily="49" charset="0"/>
            </a:endParaRPr>
          </a:p>
          <a:p>
            <a:pPr>
              <a:tabLst>
                <a:tab pos="857250" algn="l"/>
                <a:tab pos="2057400" algn="l"/>
                <a:tab pos="3543300" algn="l"/>
              </a:tabLst>
            </a:pPr>
            <a:r>
              <a:rPr lang="en-US" dirty="0">
                <a:latin typeface="Consolas" panose="020B0609020204030204" pitchFamily="49" charset="0"/>
              </a:rPr>
              <a:t>	BEQ	done	// Test for completion</a:t>
            </a:r>
          </a:p>
          <a:p>
            <a:pPr>
              <a:tabLst>
                <a:tab pos="857250" algn="l"/>
                <a:tab pos="2057400" algn="l"/>
                <a:tab pos="3543300" algn="l"/>
              </a:tabLst>
            </a:pPr>
            <a:r>
              <a:rPr lang="en-US" dirty="0">
                <a:latin typeface="Consolas" panose="020B0609020204030204" pitchFamily="49" charset="0"/>
              </a:rPr>
              <a:t>	LDR	</a:t>
            </a:r>
            <a:r>
              <a:rPr lang="en-US" dirty="0" smtClean="0">
                <a:latin typeface="Consolas" panose="020B0609020204030204" pitchFamily="49" charset="0"/>
              </a:rPr>
              <a:t>R3,[R0</a:t>
            </a:r>
            <a:r>
              <a:rPr lang="en-US" dirty="0">
                <a:latin typeface="Consolas" panose="020B0609020204030204" pitchFamily="49" charset="0"/>
              </a:rPr>
              <a:t>],4	// Get next group of 4 </a:t>
            </a:r>
            <a:r>
              <a:rPr lang="en-US" dirty="0" smtClean="0">
                <a:latin typeface="Consolas" panose="020B0609020204030204" pitchFamily="49" charset="0"/>
              </a:rPr>
              <a:t>bytes</a:t>
            </a:r>
          </a:p>
          <a:p>
            <a:pPr>
              <a:tabLst>
                <a:tab pos="857250" algn="l"/>
                <a:tab pos="2057400" algn="l"/>
                <a:tab pos="3543300" algn="l"/>
              </a:tabLst>
            </a:pPr>
            <a:endParaRPr lang="en-US" dirty="0">
              <a:latin typeface="Consolas" panose="020B0609020204030204" pitchFamily="49" charset="0"/>
            </a:endParaRPr>
          </a:p>
          <a:p>
            <a:pPr>
              <a:tabLst>
                <a:tab pos="857250" algn="l"/>
                <a:tab pos="2057400" algn="l"/>
                <a:tab pos="3543300" algn="l"/>
              </a:tabLst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	SSUB8	R12,R3,R2	// Compare to minimums</a:t>
            </a:r>
          </a:p>
          <a:p>
            <a:pPr>
              <a:tabLst>
                <a:tab pos="857250" algn="l"/>
                <a:tab pos="2057400" algn="l"/>
                <a:tab pos="3543300" algn="l"/>
              </a:tabLst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	SEL	R2,R2,R3	// Select the </a:t>
            </a:r>
            <a:r>
              <a:rPr lang="en-US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minimums</a:t>
            </a:r>
          </a:p>
          <a:p>
            <a:pPr>
              <a:tabLst>
                <a:tab pos="857250" algn="l"/>
                <a:tab pos="2057400" algn="l"/>
                <a:tab pos="3543300" algn="l"/>
              </a:tabLst>
            </a:pPr>
            <a:endParaRPr lang="en-US" dirty="0">
              <a:latin typeface="Consolas" panose="020B0609020204030204" pitchFamily="49" charset="0"/>
            </a:endParaRPr>
          </a:p>
          <a:p>
            <a:pPr>
              <a:tabLst>
                <a:tab pos="857250" algn="l"/>
                <a:tab pos="2057400" algn="l"/>
                <a:tab pos="3543300" algn="l"/>
              </a:tabLst>
            </a:pPr>
            <a:r>
              <a:rPr lang="en-US" dirty="0">
                <a:latin typeface="Consolas" panose="020B0609020204030204" pitchFamily="49" charset="0"/>
              </a:rPr>
              <a:t>	B	loop	// Repeat</a:t>
            </a:r>
          </a:p>
          <a:p>
            <a:pPr>
              <a:tabLst>
                <a:tab pos="857250" algn="l"/>
                <a:tab pos="2057400" algn="l"/>
                <a:tab pos="3543300" algn="l"/>
              </a:tabLst>
            </a:pPr>
            <a:r>
              <a:rPr lang="en-US" dirty="0">
                <a:latin typeface="Consolas" panose="020B0609020204030204" pitchFamily="49" charset="0"/>
              </a:rPr>
              <a:t>done:	MOV	R0,R2	// Copy minimums to R0</a:t>
            </a:r>
          </a:p>
          <a:p>
            <a:pPr>
              <a:tabLst>
                <a:tab pos="857250" algn="l"/>
                <a:tab pos="2057400" algn="l"/>
                <a:tab pos="3543300" algn="l"/>
              </a:tabLst>
            </a:pPr>
            <a:r>
              <a:rPr lang="en-US" dirty="0">
                <a:latin typeface="Consolas" panose="020B0609020204030204" pitchFamily="49" charset="0"/>
              </a:rPr>
              <a:t>	BX	LR	// </a:t>
            </a:r>
            <a:r>
              <a:rPr lang="en-US" dirty="0" smtClean="0">
                <a:latin typeface="Consolas" panose="020B0609020204030204" pitchFamily="49" charset="0"/>
              </a:rPr>
              <a:t>Return</a:t>
            </a:r>
            <a:endParaRPr lang="en-US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1465128"/>
                  </p:ext>
                </p:extLst>
              </p:nvPr>
            </p:nvGraphicFramePr>
            <p:xfrm>
              <a:off x="5453332" y="1140796"/>
              <a:ext cx="3921894" cy="768938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979922">
                      <a:extLst>
                        <a:ext uri="{9D8B030D-6E8A-4147-A177-3AD203B41FA5}">
                          <a16:colId xmlns:a16="http://schemas.microsoft.com/office/drawing/2014/main" val="3924871720"/>
                        </a:ext>
                      </a:extLst>
                    </a:gridCol>
                    <a:gridCol w="979922">
                      <a:extLst>
                        <a:ext uri="{9D8B030D-6E8A-4147-A177-3AD203B41FA5}">
                          <a16:colId xmlns:a16="http://schemas.microsoft.com/office/drawing/2014/main" val="3280498750"/>
                        </a:ext>
                      </a:extLst>
                    </a:gridCol>
                    <a:gridCol w="981025">
                      <a:extLst>
                        <a:ext uri="{9D8B030D-6E8A-4147-A177-3AD203B41FA5}">
                          <a16:colId xmlns:a16="http://schemas.microsoft.com/office/drawing/2014/main" val="1201038240"/>
                        </a:ext>
                      </a:extLst>
                    </a:gridCol>
                    <a:gridCol w="981025">
                      <a:extLst>
                        <a:ext uri="{9D8B030D-6E8A-4147-A177-3AD203B41FA5}">
                          <a16:colId xmlns:a16="http://schemas.microsoft.com/office/drawing/2014/main" val="3892874938"/>
                        </a:ext>
                      </a:extLst>
                    </a:gridCol>
                  </a:tblGrid>
                  <a:tr h="76893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tabLst>
                              <a:tab pos="3048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54920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1465128"/>
                  </p:ext>
                </p:extLst>
              </p:nvPr>
            </p:nvGraphicFramePr>
            <p:xfrm>
              <a:off x="5453332" y="1140796"/>
              <a:ext cx="3921894" cy="768938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979922">
                      <a:extLst>
                        <a:ext uri="{9D8B030D-6E8A-4147-A177-3AD203B41FA5}">
                          <a16:colId xmlns:a16="http://schemas.microsoft.com/office/drawing/2014/main" val="3924871720"/>
                        </a:ext>
                      </a:extLst>
                    </a:gridCol>
                    <a:gridCol w="979922">
                      <a:extLst>
                        <a:ext uri="{9D8B030D-6E8A-4147-A177-3AD203B41FA5}">
                          <a16:colId xmlns:a16="http://schemas.microsoft.com/office/drawing/2014/main" val="3280498750"/>
                        </a:ext>
                      </a:extLst>
                    </a:gridCol>
                    <a:gridCol w="981025">
                      <a:extLst>
                        <a:ext uri="{9D8B030D-6E8A-4147-A177-3AD203B41FA5}">
                          <a16:colId xmlns:a16="http://schemas.microsoft.com/office/drawing/2014/main" val="1201038240"/>
                        </a:ext>
                      </a:extLst>
                    </a:gridCol>
                    <a:gridCol w="981025">
                      <a:extLst>
                        <a:ext uri="{9D8B030D-6E8A-4147-A177-3AD203B41FA5}">
                          <a16:colId xmlns:a16="http://schemas.microsoft.com/office/drawing/2014/main" val="3892874938"/>
                        </a:ext>
                      </a:extLst>
                    </a:gridCol>
                  </a:tblGrid>
                  <a:tr h="76893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r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000" r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000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5492048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424797"/>
              </p:ext>
            </p:extLst>
          </p:nvPr>
        </p:nvGraphicFramePr>
        <p:xfrm>
          <a:off x="5453332" y="114456"/>
          <a:ext cx="3921894" cy="403704"/>
        </p:xfrm>
        <a:graphic>
          <a:graphicData uri="http://schemas.openxmlformats.org/drawingml/2006/table">
            <a:tbl>
              <a:tblPr firstRow="1" firstCol="1" bandRow="1"/>
              <a:tblGrid>
                <a:gridCol w="979922">
                  <a:extLst>
                    <a:ext uri="{9D8B030D-6E8A-4147-A177-3AD203B41FA5}">
                      <a16:colId xmlns:a16="http://schemas.microsoft.com/office/drawing/2014/main" val="3924871720"/>
                    </a:ext>
                  </a:extLst>
                </a:gridCol>
                <a:gridCol w="979922">
                  <a:extLst>
                    <a:ext uri="{9D8B030D-6E8A-4147-A177-3AD203B41FA5}">
                      <a16:colId xmlns:a16="http://schemas.microsoft.com/office/drawing/2014/main" val="3280498750"/>
                    </a:ext>
                  </a:extLst>
                </a:gridCol>
                <a:gridCol w="981025">
                  <a:extLst>
                    <a:ext uri="{9D8B030D-6E8A-4147-A177-3AD203B41FA5}">
                      <a16:colId xmlns:a16="http://schemas.microsoft.com/office/drawing/2014/main" val="1201038240"/>
                    </a:ext>
                  </a:extLst>
                </a:gridCol>
                <a:gridCol w="981025">
                  <a:extLst>
                    <a:ext uri="{9D8B030D-6E8A-4147-A177-3AD203B41FA5}">
                      <a16:colId xmlns:a16="http://schemas.microsoft.com/office/drawing/2014/main" val="3892874938"/>
                    </a:ext>
                  </a:extLst>
                </a:gridCol>
              </a:tblGrid>
              <a:tr h="4037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4800" algn="l"/>
                        </a:tabLs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2400" i="1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[3]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2400" i="1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[2]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i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4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[1</a:t>
                      </a: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i="1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[0]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49204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306133"/>
              </p:ext>
            </p:extLst>
          </p:nvPr>
        </p:nvGraphicFramePr>
        <p:xfrm>
          <a:off x="5453332" y="787118"/>
          <a:ext cx="3921894" cy="403704"/>
        </p:xfrm>
        <a:graphic>
          <a:graphicData uri="http://schemas.openxmlformats.org/drawingml/2006/table">
            <a:tbl>
              <a:tblPr firstRow="1" firstCol="1" bandRow="1"/>
              <a:tblGrid>
                <a:gridCol w="979922">
                  <a:extLst>
                    <a:ext uri="{9D8B030D-6E8A-4147-A177-3AD203B41FA5}">
                      <a16:colId xmlns:a16="http://schemas.microsoft.com/office/drawing/2014/main" val="3924871720"/>
                    </a:ext>
                  </a:extLst>
                </a:gridCol>
                <a:gridCol w="979922">
                  <a:extLst>
                    <a:ext uri="{9D8B030D-6E8A-4147-A177-3AD203B41FA5}">
                      <a16:colId xmlns:a16="http://schemas.microsoft.com/office/drawing/2014/main" val="3280498750"/>
                    </a:ext>
                  </a:extLst>
                </a:gridCol>
                <a:gridCol w="981025">
                  <a:extLst>
                    <a:ext uri="{9D8B030D-6E8A-4147-A177-3AD203B41FA5}">
                      <a16:colId xmlns:a16="http://schemas.microsoft.com/office/drawing/2014/main" val="1201038240"/>
                    </a:ext>
                  </a:extLst>
                </a:gridCol>
                <a:gridCol w="981025">
                  <a:extLst>
                    <a:ext uri="{9D8B030D-6E8A-4147-A177-3AD203B41FA5}">
                      <a16:colId xmlns:a16="http://schemas.microsoft.com/office/drawing/2014/main" val="3892874938"/>
                    </a:ext>
                  </a:extLst>
                </a:gridCol>
              </a:tblGrid>
              <a:tr h="4037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4800" algn="l"/>
                        </a:tabLs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2400" i="1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[7]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2400" i="1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[6]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i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40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[5</a:t>
                      </a: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i="1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[4]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492048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16098"/>
              </p:ext>
            </p:extLst>
          </p:nvPr>
        </p:nvGraphicFramePr>
        <p:xfrm>
          <a:off x="5453332" y="1784490"/>
          <a:ext cx="3921894" cy="403704"/>
        </p:xfrm>
        <a:graphic>
          <a:graphicData uri="http://schemas.openxmlformats.org/drawingml/2006/table">
            <a:tbl>
              <a:tblPr firstRow="1" firstCol="1" bandRow="1"/>
              <a:tblGrid>
                <a:gridCol w="979922">
                  <a:extLst>
                    <a:ext uri="{9D8B030D-6E8A-4147-A177-3AD203B41FA5}">
                      <a16:colId xmlns:a16="http://schemas.microsoft.com/office/drawing/2014/main" val="3924871720"/>
                    </a:ext>
                  </a:extLst>
                </a:gridCol>
                <a:gridCol w="979922">
                  <a:extLst>
                    <a:ext uri="{9D8B030D-6E8A-4147-A177-3AD203B41FA5}">
                      <a16:colId xmlns:a16="http://schemas.microsoft.com/office/drawing/2014/main" val="3280498750"/>
                    </a:ext>
                  </a:extLst>
                </a:gridCol>
                <a:gridCol w="981025">
                  <a:extLst>
                    <a:ext uri="{9D8B030D-6E8A-4147-A177-3AD203B41FA5}">
                      <a16:colId xmlns:a16="http://schemas.microsoft.com/office/drawing/2014/main" val="1201038240"/>
                    </a:ext>
                  </a:extLst>
                </a:gridCol>
                <a:gridCol w="981025">
                  <a:extLst>
                    <a:ext uri="{9D8B030D-6E8A-4147-A177-3AD203B41FA5}">
                      <a16:colId xmlns:a16="http://schemas.microsoft.com/office/drawing/2014/main" val="3892874938"/>
                    </a:ext>
                  </a:extLst>
                </a:gridCol>
              </a:tblGrid>
              <a:tr h="4037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4800" algn="l"/>
                        </a:tabLs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2400" i="1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[n-1]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2400" i="1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[n-2]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i="1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[n-3]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i="1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[n-4]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492048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593552"/>
              </p:ext>
            </p:extLst>
          </p:nvPr>
        </p:nvGraphicFramePr>
        <p:xfrm>
          <a:off x="5453332" y="3028950"/>
          <a:ext cx="3921894" cy="403704"/>
        </p:xfrm>
        <a:graphic>
          <a:graphicData uri="http://schemas.openxmlformats.org/drawingml/2006/table">
            <a:tbl>
              <a:tblPr firstRow="1" firstCol="1" bandRow="1"/>
              <a:tblGrid>
                <a:gridCol w="979922">
                  <a:extLst>
                    <a:ext uri="{9D8B030D-6E8A-4147-A177-3AD203B41FA5}">
                      <a16:colId xmlns:a16="http://schemas.microsoft.com/office/drawing/2014/main" val="3924871720"/>
                    </a:ext>
                  </a:extLst>
                </a:gridCol>
                <a:gridCol w="979922">
                  <a:extLst>
                    <a:ext uri="{9D8B030D-6E8A-4147-A177-3AD203B41FA5}">
                      <a16:colId xmlns:a16="http://schemas.microsoft.com/office/drawing/2014/main" val="3280498750"/>
                    </a:ext>
                  </a:extLst>
                </a:gridCol>
                <a:gridCol w="981025">
                  <a:extLst>
                    <a:ext uri="{9D8B030D-6E8A-4147-A177-3AD203B41FA5}">
                      <a16:colId xmlns:a16="http://schemas.microsoft.com/office/drawing/2014/main" val="1201038240"/>
                    </a:ext>
                  </a:extLst>
                </a:gridCol>
                <a:gridCol w="981025">
                  <a:extLst>
                    <a:ext uri="{9D8B030D-6E8A-4147-A177-3AD203B41FA5}">
                      <a16:colId xmlns:a16="http://schemas.microsoft.com/office/drawing/2014/main" val="3892874938"/>
                    </a:ext>
                  </a:extLst>
                </a:gridCol>
              </a:tblGrid>
              <a:tr h="4037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304800" algn="l"/>
                        </a:tabLs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min3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min2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min1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min0</a:t>
                      </a: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492048"/>
                  </a:ext>
                </a:extLst>
              </a:tr>
            </a:tbl>
          </a:graphicData>
        </a:graphic>
      </p:graphicFrame>
      <p:sp>
        <p:nvSpPr>
          <p:cNvPr id="9" name="Down Arrow 8"/>
          <p:cNvSpPr/>
          <p:nvPr/>
        </p:nvSpPr>
        <p:spPr>
          <a:xfrm>
            <a:off x="7683061" y="2361579"/>
            <a:ext cx="388882" cy="493986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>
            <a:off x="9595944" y="114457"/>
            <a:ext cx="220718" cy="2073738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816663" y="551162"/>
            <a:ext cx="23753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Input to function SIMD_Find4Mins</a:t>
            </a:r>
          </a:p>
          <a:p>
            <a:pPr algn="ctr"/>
            <a:r>
              <a:rPr lang="en-US" sz="2400" dirty="0"/>
              <a:t>(array of bytes)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854199" y="2815304"/>
            <a:ext cx="2337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32-bits returned</a:t>
            </a:r>
            <a:br>
              <a:rPr lang="en-US" sz="2400" dirty="0"/>
            </a:br>
            <a:r>
              <a:rPr lang="en-US" sz="2400" dirty="0"/>
              <a:t>by the function</a:t>
            </a:r>
          </a:p>
        </p:txBody>
      </p:sp>
      <p:sp>
        <p:nvSpPr>
          <p:cNvPr id="13" name="Right Brace 12"/>
          <p:cNvSpPr/>
          <p:nvPr/>
        </p:nvSpPr>
        <p:spPr>
          <a:xfrm>
            <a:off x="9595944" y="3028951"/>
            <a:ext cx="220718" cy="403704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502" y="352903"/>
            <a:ext cx="5195829" cy="1325563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Searching for Minimum</a:t>
            </a:r>
            <a:br>
              <a:rPr lang="en-US" b="1" dirty="0" smtClean="0"/>
            </a:br>
            <a:r>
              <a:rPr lang="en-US" b="1" dirty="0" smtClean="0"/>
              <a:t>Integer in an Array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8490219" y="4627410"/>
            <a:ext cx="3307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smallest integer will be the smallest of the four that are returned.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384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110147778"/>
              </p:ext>
            </p:extLst>
          </p:nvPr>
        </p:nvGraphicFramePr>
        <p:xfrm>
          <a:off x="378461" y="1541780"/>
          <a:ext cx="11435078" cy="3006693"/>
        </p:xfrm>
        <a:graphic>
          <a:graphicData uri="http://schemas.openxmlformats.org/drawingml/2006/table">
            <a:tbl>
              <a:tblPr firstRow="1" firstCol="1" bandRow="1"/>
              <a:tblGrid>
                <a:gridCol w="2148838">
                  <a:extLst>
                    <a:ext uri="{9D8B030D-6E8A-4147-A177-3AD203B41FA5}">
                      <a16:colId xmlns:a16="http://schemas.microsoft.com/office/drawing/2014/main" val="1315528688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1149723769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3830">
                  <a:extLst>
                    <a:ext uri="{9D8B030D-6E8A-4147-A177-3AD203B41FA5}">
                      <a16:colId xmlns:a16="http://schemas.microsoft.com/office/drawing/2014/main" val="1129962226"/>
                    </a:ext>
                  </a:extLst>
                </a:gridCol>
                <a:gridCol w="1433830">
                  <a:extLst>
                    <a:ext uri="{9D8B030D-6E8A-4147-A177-3AD203B41FA5}">
                      <a16:colId xmlns:a16="http://schemas.microsoft.com/office/drawing/2014/main" val="2428114094"/>
                    </a:ext>
                  </a:extLst>
                </a:gridCol>
                <a:gridCol w="1433830">
                  <a:extLst>
                    <a:ext uri="{9D8B030D-6E8A-4147-A177-3AD203B41FA5}">
                      <a16:colId xmlns:a16="http://schemas.microsoft.com/office/drawing/2014/main" val="1188456330"/>
                    </a:ext>
                  </a:extLst>
                </a:gridCol>
                <a:gridCol w="1433830">
                  <a:extLst>
                    <a:ext uri="{9D8B030D-6E8A-4147-A177-3AD203B41FA5}">
                      <a16:colId xmlns:a16="http://schemas.microsoft.com/office/drawing/2014/main" val="536264251"/>
                    </a:ext>
                  </a:extLst>
                </a:gridCol>
              </a:tblGrid>
              <a:tr h="385488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Operation</a:t>
                      </a:r>
                      <a:endParaRPr lang="en-US" sz="2400" b="1" i="1" dirty="0">
                        <a:solidFill>
                          <a:schemeClr val="bg1"/>
                        </a:solidFill>
                        <a:effectLst/>
                        <a:latin typeface="+mn-lt"/>
                        <a:ea typeface="Arial"/>
                        <a:cs typeface="Calibri"/>
                      </a:endParaRPr>
                    </a:p>
                  </a:txBody>
                  <a:tcPr marL="65806" marR="65806" marT="35340" marB="353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Ops</a:t>
                      </a:r>
                      <a:endParaRPr lang="en-US" sz="2400" b="1" i="1" dirty="0">
                        <a:solidFill>
                          <a:schemeClr val="bg1"/>
                        </a:solidFill>
                        <a:effectLst/>
                        <a:latin typeface="+mn-lt"/>
                        <a:ea typeface="Arial"/>
                        <a:cs typeface="Calibri"/>
                      </a:endParaRPr>
                    </a:p>
                  </a:txBody>
                  <a:tcPr marL="36576" marR="0" marT="35340" marB="353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Format</a:t>
                      </a:r>
                      <a:endParaRPr lang="en-US" sz="2400" b="1" i="1" dirty="0">
                        <a:solidFill>
                          <a:schemeClr val="bg1"/>
                        </a:solidFill>
                        <a:effectLst/>
                        <a:latin typeface="+mn-lt"/>
                        <a:ea typeface="Arial"/>
                        <a:cs typeface="Calibri"/>
                      </a:endParaRPr>
                    </a:p>
                  </a:txBody>
                  <a:tcPr marL="36576" marR="0" marT="35340" marB="353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i="1" baseline="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Arial"/>
                        <a:cs typeface="Times New Roman" panose="02020603050405020304" pitchFamily="18" charset="0"/>
                      </a:endParaRPr>
                    </a:p>
                  </a:txBody>
                  <a:tcPr marL="0" marR="0" marT="35340" marB="3534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GE[3]</a:t>
                      </a:r>
                      <a:endParaRPr lang="en-US" sz="2400" b="1" i="1" dirty="0">
                        <a:solidFill>
                          <a:schemeClr val="bg1"/>
                        </a:solidFill>
                        <a:effectLst/>
                        <a:latin typeface="+mn-lt"/>
                        <a:ea typeface="Arial"/>
                        <a:cs typeface="Calibri"/>
                      </a:endParaRPr>
                    </a:p>
                  </a:txBody>
                  <a:tcPr marL="36576" marR="0" marT="35340" marB="353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GE[2]</a:t>
                      </a:r>
                      <a:endParaRPr lang="en-US" sz="2400" b="1" i="1" dirty="0">
                        <a:solidFill>
                          <a:schemeClr val="bg1"/>
                        </a:solidFill>
                        <a:effectLst/>
                        <a:latin typeface="+mn-lt"/>
                        <a:ea typeface="Arial"/>
                        <a:cs typeface="Calibri"/>
                      </a:endParaRPr>
                    </a:p>
                  </a:txBody>
                  <a:tcPr marL="36576" marR="0" marT="35340" marB="353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GE[1]</a:t>
                      </a:r>
                      <a:endParaRPr lang="en-US" sz="2400" b="1" i="1" dirty="0">
                        <a:solidFill>
                          <a:schemeClr val="bg1"/>
                        </a:solidFill>
                        <a:effectLst/>
                        <a:latin typeface="+mn-lt"/>
                        <a:ea typeface="Arial"/>
                        <a:cs typeface="Calibri"/>
                      </a:endParaRPr>
                    </a:p>
                  </a:txBody>
                  <a:tcPr marL="36576" marR="0" marT="35340" marB="353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GE[0]</a:t>
                      </a:r>
                      <a:endParaRPr lang="en-US" sz="2400" b="1" i="1" dirty="0">
                        <a:solidFill>
                          <a:schemeClr val="bg1"/>
                        </a:solidFill>
                        <a:effectLst/>
                        <a:latin typeface="+mn-lt"/>
                        <a:ea typeface="Arial"/>
                        <a:cs typeface="Calibri"/>
                      </a:endParaRPr>
                    </a:p>
                  </a:txBody>
                  <a:tcPr marL="36576" marR="0" marT="35340" marB="353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7079951"/>
                  </a:ext>
                </a:extLst>
              </a:tr>
              <a:tr h="429692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Signed Addition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5806" marR="65806" marT="35340" marB="353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Calibri"/>
                        </a:rPr>
                        <a:t>4x8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36576" marR="0" marT="35340" marB="353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Calibri"/>
                        </a:rPr>
                        <a:t>SADD8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36576" marR="0" marT="35340" marB="353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baseline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Rd,Rn,Rm</a:t>
                      </a:r>
                      <a:endParaRPr lang="en-US" sz="2000" i="1" baseline="0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</a:endParaRPr>
                    </a:p>
                  </a:txBody>
                  <a:tcPr marL="0" marR="0" marT="35340" marB="3534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</a:pPr>
                      <a:r>
                        <a:rPr lang="en-US" sz="2000" dirty="0" smtClean="0"/>
                        <a:t>Rn</a:t>
                      </a:r>
                      <a:r>
                        <a:rPr lang="en-US" sz="2000" baseline="-25000" dirty="0" smtClean="0"/>
                        <a:t>31..24  </a:t>
                      </a:r>
                      <a:r>
                        <a:rPr lang="en-US" sz="2000" baseline="0" dirty="0" smtClean="0"/>
                        <a:t>+</a:t>
                      </a:r>
                      <a:endParaRPr lang="en-US" sz="2000" baseline="-250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Rm</a:t>
                      </a:r>
                      <a:r>
                        <a:rPr lang="en-US" sz="2000" baseline="-25000" dirty="0" smtClean="0"/>
                        <a:t>31..24  </a:t>
                      </a:r>
                      <a:r>
                        <a:rPr lang="en-US" sz="2000" dirty="0" smtClean="0"/>
                        <a:t>≥ 0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</a:pPr>
                      <a:r>
                        <a:rPr lang="en-US" sz="2000" dirty="0" smtClean="0"/>
                        <a:t>Rn</a:t>
                      </a:r>
                      <a:r>
                        <a:rPr lang="en-US" sz="2000" baseline="-25000" dirty="0" smtClean="0"/>
                        <a:t>23..16   </a:t>
                      </a:r>
                      <a:r>
                        <a:rPr lang="en-US" sz="2000" baseline="0" dirty="0" smtClean="0"/>
                        <a:t>+</a:t>
                      </a:r>
                      <a:endParaRPr lang="en-US" sz="2000" baseline="-250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Rm</a:t>
                      </a:r>
                      <a:r>
                        <a:rPr lang="en-US" sz="2000" baseline="-25000" dirty="0" smtClean="0"/>
                        <a:t>23..16  </a:t>
                      </a:r>
                      <a:r>
                        <a:rPr lang="en-US" sz="2000" dirty="0" smtClean="0"/>
                        <a:t>≥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</a:pPr>
                      <a:r>
                        <a:rPr lang="en-US" sz="2000" dirty="0" smtClean="0"/>
                        <a:t>Rn</a:t>
                      </a:r>
                      <a:r>
                        <a:rPr lang="en-US" sz="2000" baseline="-25000" dirty="0" smtClean="0"/>
                        <a:t>15..8   </a:t>
                      </a:r>
                      <a:r>
                        <a:rPr lang="en-US" sz="2000" baseline="0" dirty="0" smtClean="0"/>
                        <a:t>+</a:t>
                      </a:r>
                      <a:endParaRPr lang="en-US" sz="2000" baseline="-250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Rm</a:t>
                      </a:r>
                      <a:r>
                        <a:rPr lang="en-US" sz="2000" baseline="-25000" dirty="0" smtClean="0"/>
                        <a:t>15..8  </a:t>
                      </a:r>
                      <a:r>
                        <a:rPr lang="en-US" sz="2000" dirty="0" smtClean="0"/>
                        <a:t>≥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</a:pPr>
                      <a:r>
                        <a:rPr lang="en-US" sz="2000" dirty="0" smtClean="0"/>
                        <a:t>Rn</a:t>
                      </a:r>
                      <a:r>
                        <a:rPr lang="en-US" sz="2000" baseline="-25000" dirty="0" smtClean="0"/>
                        <a:t>7..0   </a:t>
                      </a:r>
                      <a:r>
                        <a:rPr lang="en-US" sz="2000" baseline="0" dirty="0" smtClean="0"/>
                        <a:t>+</a:t>
                      </a:r>
                      <a:endParaRPr lang="en-US" sz="2000" baseline="-250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Rm</a:t>
                      </a:r>
                      <a:r>
                        <a:rPr lang="en-US" sz="2000" baseline="-25000" dirty="0" smtClean="0"/>
                        <a:t>7..0  </a:t>
                      </a:r>
                      <a:r>
                        <a:rPr lang="en-US" sz="2000" dirty="0" smtClean="0"/>
                        <a:t>≥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692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Unsigned Addition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5806" marR="65806" marT="35340" marB="353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Calibri"/>
                        </a:rPr>
                        <a:t>4x8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36576" marR="0" marT="35340" marB="353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Calibri"/>
                        </a:rPr>
                        <a:t>UADD8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36576" marR="0" marT="35340" marB="353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baseline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Rd,Rn,Rm</a:t>
                      </a:r>
                      <a:endParaRPr lang="en-US" sz="2000" i="1" baseline="0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</a:endParaRPr>
                    </a:p>
                  </a:txBody>
                  <a:tcPr marL="0" marR="0" marT="35340" marB="3534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</a:pPr>
                      <a:r>
                        <a:rPr lang="en-US" sz="2000" dirty="0" smtClean="0"/>
                        <a:t>Rn</a:t>
                      </a:r>
                      <a:r>
                        <a:rPr lang="en-US" sz="2000" baseline="-25000" dirty="0" smtClean="0"/>
                        <a:t>31..24  </a:t>
                      </a:r>
                      <a:r>
                        <a:rPr lang="en-US" sz="2000" baseline="0" dirty="0" smtClean="0"/>
                        <a:t>+</a:t>
                      </a:r>
                      <a:endParaRPr lang="en-US" sz="2000" baseline="-25000" dirty="0" smtClean="0"/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2000" dirty="0" smtClean="0"/>
                        <a:t>Rm</a:t>
                      </a:r>
                      <a:r>
                        <a:rPr lang="en-US" sz="2000" baseline="-25000" dirty="0" smtClean="0"/>
                        <a:t>31..24  </a:t>
                      </a:r>
                      <a:r>
                        <a:rPr lang="en-US" sz="2000" dirty="0" smtClean="0"/>
                        <a:t>≥ 2</a:t>
                      </a:r>
                      <a:r>
                        <a:rPr lang="en-US" sz="2000" baseline="30000" dirty="0" smtClean="0"/>
                        <a:t>8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</a:pPr>
                      <a:r>
                        <a:rPr lang="en-US" sz="2000" dirty="0" smtClean="0"/>
                        <a:t>Rn</a:t>
                      </a:r>
                      <a:r>
                        <a:rPr lang="en-US" sz="2000" baseline="-25000" dirty="0" smtClean="0"/>
                        <a:t>23..16   </a:t>
                      </a:r>
                      <a:r>
                        <a:rPr lang="en-US" sz="2000" baseline="0" dirty="0" smtClean="0"/>
                        <a:t>+</a:t>
                      </a:r>
                      <a:endParaRPr lang="en-US" sz="2000" baseline="-25000" dirty="0" smtClean="0"/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2000" dirty="0" smtClean="0"/>
                        <a:t>Rm</a:t>
                      </a:r>
                      <a:r>
                        <a:rPr lang="en-US" sz="2000" baseline="-25000" dirty="0" smtClean="0"/>
                        <a:t>23..16  </a:t>
                      </a:r>
                      <a:r>
                        <a:rPr lang="en-US" sz="2000" dirty="0" smtClean="0"/>
                        <a:t>≥ 2</a:t>
                      </a:r>
                      <a:r>
                        <a:rPr lang="en-US" sz="2000" baseline="30000" dirty="0" smtClean="0"/>
                        <a:t>8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</a:pPr>
                      <a:r>
                        <a:rPr lang="en-US" sz="2000" dirty="0" smtClean="0"/>
                        <a:t>Rn</a:t>
                      </a:r>
                      <a:r>
                        <a:rPr lang="en-US" sz="2000" baseline="-25000" dirty="0" smtClean="0"/>
                        <a:t>15..8   </a:t>
                      </a:r>
                      <a:r>
                        <a:rPr lang="en-US" sz="2000" baseline="0" dirty="0" smtClean="0"/>
                        <a:t>+</a:t>
                      </a:r>
                      <a:endParaRPr lang="en-US" sz="2000" baseline="-250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Rm</a:t>
                      </a:r>
                      <a:r>
                        <a:rPr lang="en-US" sz="2000" baseline="-25000" dirty="0" smtClean="0"/>
                        <a:t>15..8  </a:t>
                      </a:r>
                      <a:r>
                        <a:rPr lang="en-US" sz="2000" dirty="0" smtClean="0"/>
                        <a:t>≥ 2</a:t>
                      </a:r>
                      <a:r>
                        <a:rPr lang="en-US" sz="2000" baseline="30000" dirty="0" smtClean="0"/>
                        <a:t>8</a:t>
                      </a:r>
                      <a:endParaRPr lang="en-US" sz="2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000"/>
                        </a:lnSpc>
                      </a:pPr>
                      <a:r>
                        <a:rPr lang="en-US" sz="2000" dirty="0" smtClean="0"/>
                        <a:t>Rn</a:t>
                      </a:r>
                      <a:r>
                        <a:rPr lang="en-US" sz="2000" baseline="-25000" dirty="0" smtClean="0"/>
                        <a:t>7..0   </a:t>
                      </a:r>
                      <a:r>
                        <a:rPr lang="en-US" sz="2000" baseline="0" dirty="0" smtClean="0"/>
                        <a:t>+</a:t>
                      </a:r>
                      <a:endParaRPr lang="en-US" sz="2000" baseline="-25000" dirty="0" smtClean="0"/>
                    </a:p>
                    <a:p>
                      <a:pPr algn="l">
                        <a:lnSpc>
                          <a:spcPts val="2000"/>
                        </a:lnSpc>
                      </a:pPr>
                      <a:r>
                        <a:rPr lang="en-US" sz="2000" dirty="0" smtClean="0"/>
                        <a:t>Rm</a:t>
                      </a:r>
                      <a:r>
                        <a:rPr lang="en-US" sz="2000" baseline="-25000" dirty="0" smtClean="0"/>
                        <a:t>7..0  </a:t>
                      </a:r>
                      <a:r>
                        <a:rPr lang="en-US" sz="2000" dirty="0" smtClean="0"/>
                        <a:t>≥ 2</a:t>
                      </a:r>
                      <a:r>
                        <a:rPr lang="en-US" sz="2000" baseline="30000" dirty="0" smtClean="0"/>
                        <a:t>8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8035654"/>
                  </a:ext>
                </a:extLst>
              </a:tr>
              <a:tr h="429692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Signed Addition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5806" marR="65806" marT="35340" marB="353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Calibri"/>
                        </a:rPr>
                        <a:t>2x16</a:t>
                      </a:r>
                    </a:p>
                  </a:txBody>
                  <a:tcPr marL="36576" marR="0" marT="35340" marB="353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Calibri"/>
                        </a:rPr>
                        <a:t>SADD16</a:t>
                      </a:r>
                    </a:p>
                  </a:txBody>
                  <a:tcPr marL="36576" marR="0" marT="35340" marB="353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baseline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Rd,Rn,Rm</a:t>
                      </a:r>
                      <a:endParaRPr lang="en-US" sz="2000" i="1" baseline="0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</a:endParaRPr>
                    </a:p>
                  </a:txBody>
                  <a:tcPr marL="0" marR="0" marT="35340" marB="3534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Rn</a:t>
                      </a:r>
                      <a:r>
                        <a:rPr lang="en-US" sz="2000" baseline="-25000" dirty="0" smtClean="0"/>
                        <a:t>31..16</a:t>
                      </a:r>
                      <a:r>
                        <a:rPr lang="en-US" sz="2000" baseline="0" dirty="0" smtClean="0"/>
                        <a:t>  +  </a:t>
                      </a:r>
                      <a:r>
                        <a:rPr lang="en-US" sz="2000" dirty="0" smtClean="0"/>
                        <a:t>Rm</a:t>
                      </a:r>
                      <a:r>
                        <a:rPr lang="en-US" sz="2000" baseline="-25000" dirty="0" smtClean="0"/>
                        <a:t>31..16  </a:t>
                      </a:r>
                      <a:r>
                        <a:rPr lang="en-US" sz="2000" dirty="0" smtClean="0"/>
                        <a:t>≥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Rn</a:t>
                      </a:r>
                      <a:r>
                        <a:rPr lang="en-US" sz="2000" baseline="-25000" dirty="0" smtClean="0"/>
                        <a:t>15..0</a:t>
                      </a:r>
                      <a:r>
                        <a:rPr lang="en-US" sz="2000" baseline="0" dirty="0" smtClean="0"/>
                        <a:t>  +  </a:t>
                      </a:r>
                      <a:r>
                        <a:rPr lang="en-US" sz="2000" dirty="0" smtClean="0"/>
                        <a:t>Rm</a:t>
                      </a:r>
                      <a:r>
                        <a:rPr lang="en-US" sz="2000" baseline="-25000" dirty="0" smtClean="0"/>
                        <a:t>15..0  </a:t>
                      </a:r>
                      <a:r>
                        <a:rPr lang="en-US" sz="2000" dirty="0" smtClean="0"/>
                        <a:t>≥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3214734"/>
                  </a:ext>
                </a:extLst>
              </a:tr>
              <a:tr h="429692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Unsigned Addition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5806" marR="65806" marT="35340" marB="353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Calibri"/>
                        </a:rPr>
                        <a:t>2x16</a:t>
                      </a:r>
                    </a:p>
                  </a:txBody>
                  <a:tcPr marL="36576" marR="0" marT="35340" marB="353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Calibri"/>
                        </a:rPr>
                        <a:t>UADD16</a:t>
                      </a:r>
                    </a:p>
                  </a:txBody>
                  <a:tcPr marL="36576" marR="0" marT="35340" marB="353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baseline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Rd,Rn,Rm</a:t>
                      </a:r>
                      <a:endParaRPr lang="en-US" sz="2000" i="1" baseline="0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</a:endParaRPr>
                    </a:p>
                  </a:txBody>
                  <a:tcPr marL="0" marR="0" marT="35340" marB="3534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  Rn</a:t>
                      </a:r>
                      <a:r>
                        <a:rPr lang="en-US" sz="2000" baseline="-25000" dirty="0" smtClean="0"/>
                        <a:t>31..16</a:t>
                      </a:r>
                      <a:r>
                        <a:rPr lang="en-US" sz="2000" baseline="0" dirty="0" smtClean="0"/>
                        <a:t>  + </a:t>
                      </a:r>
                      <a:r>
                        <a:rPr lang="en-US" sz="2000" dirty="0" smtClean="0"/>
                        <a:t>Rm</a:t>
                      </a:r>
                      <a:r>
                        <a:rPr lang="en-US" sz="2000" baseline="-25000" dirty="0" smtClean="0"/>
                        <a:t>31..16  </a:t>
                      </a:r>
                      <a:r>
                        <a:rPr lang="en-US" sz="2000" dirty="0" smtClean="0"/>
                        <a:t>≥ 2</a:t>
                      </a:r>
                      <a:r>
                        <a:rPr lang="en-US" sz="2000" baseline="30000" dirty="0" smtClean="0"/>
                        <a:t>16</a:t>
                      </a:r>
                      <a:endParaRPr lang="en-US" sz="2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  Rn</a:t>
                      </a:r>
                      <a:r>
                        <a:rPr lang="en-US" sz="2000" baseline="-25000" dirty="0" smtClean="0"/>
                        <a:t>15..0</a:t>
                      </a:r>
                      <a:r>
                        <a:rPr lang="en-US" sz="2000" baseline="0" dirty="0" smtClean="0"/>
                        <a:t>  + </a:t>
                      </a:r>
                      <a:r>
                        <a:rPr lang="en-US" sz="2000" dirty="0" smtClean="0"/>
                        <a:t>Rm</a:t>
                      </a:r>
                      <a:r>
                        <a:rPr lang="en-US" sz="2000" baseline="-25000" dirty="0" smtClean="0"/>
                        <a:t>15..0  </a:t>
                      </a:r>
                      <a:r>
                        <a:rPr lang="en-US" sz="2000" dirty="0" smtClean="0"/>
                        <a:t>≥ 2</a:t>
                      </a:r>
                      <a:r>
                        <a:rPr lang="en-US" sz="2000" baseline="30000" dirty="0" smtClean="0"/>
                        <a:t>16</a:t>
                      </a:r>
                      <a:endParaRPr lang="en-US" sz="20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4508014"/>
                  </a:ext>
                </a:extLst>
              </a:tr>
              <a:tr h="511989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2000" i="1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</a:rPr>
                        <a:t>None of these instructions affect the N, C, Z, V or Q flags.</a:t>
                      </a:r>
                    </a:p>
                  </a:txBody>
                  <a:tcPr marL="65806" marR="65806" marT="35340" marB="353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 smtClean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36576" marR="0" marT="35340" marB="353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i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</a:endParaRPr>
                    </a:p>
                  </a:txBody>
                  <a:tcPr marL="0" marR="0" marT="35340" marB="3534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sz="2000" i="1" baseline="0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</a:endParaRPr>
                    </a:p>
                  </a:txBody>
                  <a:tcPr marL="65806" marR="65806" marT="35340" marB="353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sz="2000" i="1" baseline="0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</a:endParaRPr>
                    </a:p>
                  </a:txBody>
                  <a:tcPr marL="65806" marR="65806" marT="35340" marB="353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sz="2000" i="1" baseline="0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</a:endParaRPr>
                    </a:p>
                  </a:txBody>
                  <a:tcPr marL="65806" marR="65806" marT="35340" marB="353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sz="2000" i="1" baseline="0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</a:endParaRPr>
                    </a:p>
                  </a:txBody>
                  <a:tcPr marL="65806" marR="65806" marT="35340" marB="3534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3396906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SIMD Addition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64853" y="4771021"/>
            <a:ext cx="11435079" cy="954107"/>
          </a:xfrm>
          <a:prstGeom prst="rect">
            <a:avLst/>
          </a:prstGeom>
          <a:solidFill>
            <a:srgbClr val="00B0F0">
              <a:alpha val="25000"/>
            </a:srgbClr>
          </a:solidFill>
        </p:spPr>
        <p:txBody>
          <a:bodyPr wrap="square" rtlCol="0">
            <a:spAutoFit/>
          </a:bodyPr>
          <a:lstStyle/>
          <a:p>
            <a:pPr marL="0" lvl="1">
              <a:tabLst>
                <a:tab pos="1892300" algn="dec"/>
                <a:tab pos="2222500" algn="l"/>
              </a:tabLst>
            </a:pPr>
            <a:r>
              <a:rPr lang="en-US" sz="2800" b="1" dirty="0" smtClean="0">
                <a:sym typeface="Wingdings" panose="05000000000000000000" pitchFamily="2" charset="2"/>
              </a:rPr>
              <a:t>	Signed:	</a:t>
            </a:r>
            <a:r>
              <a:rPr lang="en-US" sz="2800" dirty="0" smtClean="0">
                <a:sym typeface="Wingdings" panose="05000000000000000000" pitchFamily="2" charset="2"/>
              </a:rPr>
              <a:t>GE=1   =&gt;   Sum ≥ 0 (may or may not have had an overflow)</a:t>
            </a:r>
            <a:endParaRPr lang="en-US" sz="2800" dirty="0"/>
          </a:p>
          <a:p>
            <a:pPr>
              <a:tabLst>
                <a:tab pos="1892300" algn="dec"/>
                <a:tab pos="2222500" algn="l"/>
              </a:tabLst>
            </a:pPr>
            <a:r>
              <a:rPr lang="en-US" sz="2800" b="1" dirty="0" smtClean="0"/>
              <a:t>	Unsigned:	</a:t>
            </a:r>
            <a:r>
              <a:rPr lang="en-US" sz="2800" dirty="0" smtClean="0"/>
              <a:t>GE=1   </a:t>
            </a:r>
            <a:r>
              <a:rPr lang="en-US" sz="2800" dirty="0" smtClean="0">
                <a:sym typeface="Wingdings" panose="05000000000000000000" pitchFamily="2" charset="2"/>
              </a:rPr>
              <a:t>=&gt;   Overflow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61557" y="6041571"/>
            <a:ext cx="684167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GE flags more useful with SIMD subtraction than SIMD addition!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13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1538077"/>
                  </p:ext>
                </p:extLst>
              </p:nvPr>
            </p:nvGraphicFramePr>
            <p:xfrm>
              <a:off x="475593" y="1647385"/>
              <a:ext cx="11240814" cy="3674718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89186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2430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8073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60833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35573">
                      <a:extLst>
                        <a:ext uri="{9D8B030D-6E8A-4147-A177-3AD203B41FA5}">
                          <a16:colId xmlns:a16="http://schemas.microsoft.com/office/drawing/2014/main" val="684489807"/>
                        </a:ext>
                      </a:extLst>
                    </a:gridCol>
                  </a:tblGrid>
                  <a:tr h="38233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i="1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Calibri"/>
                              <a:cs typeface="Calibri"/>
                            </a:rPr>
                            <a:t>Instruction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Arial"/>
                            <a:cs typeface="Calibri"/>
                          </a:endParaRPr>
                        </a:p>
                      </a:txBody>
                      <a:tcPr marL="64008" marR="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0000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i="1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Calibri"/>
                              <a:cs typeface="Calibri"/>
                            </a:rPr>
                            <a:t> Format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Arial"/>
                            <a:cs typeface="Calibri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00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i="1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Calibri"/>
                              <a:cs typeface="Calibri"/>
                            </a:rPr>
                            <a:t>Operation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Arial"/>
                            <a:cs typeface="Calibri"/>
                          </a:endParaRPr>
                        </a:p>
                      </a:txBody>
                      <a:tcPr marL="65806" marR="65806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i="1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Arial"/>
                              <a:cs typeface="Calibri"/>
                            </a:rPr>
                            <a:t>Notes</a:t>
                          </a:r>
                          <a:endParaRPr lang="en-US" sz="1800" b="1" i="1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Arial"/>
                            <a:cs typeface="Calibri"/>
                          </a:endParaRPr>
                        </a:p>
                      </a:txBody>
                      <a:tcPr marL="65806" marR="65806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43873">
                    <a:tc rowSpan="2"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Signed Dual Multiply </a:t>
                          </a:r>
                          <a:br>
                            <a:rPr lang="en-US" sz="16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</a:br>
                          <a:r>
                            <a:rPr lang="en-US" sz="16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Add or Subtract</a:t>
                          </a:r>
                          <a:endParaRPr lang="en-US" sz="105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"/>
                            <a:cs typeface="Calibri"/>
                          </a:endParaRPr>
                        </a:p>
                      </a:txBody>
                      <a:tcPr marL="65806" marR="6580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 smtClean="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Arial"/>
                              <a:cs typeface="Calibri"/>
                            </a:rPr>
                            <a:t>SMUAD{X}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</a:txBody>
                      <a:tcPr marL="36576" marR="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i="1" dirty="0" err="1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Arial"/>
                              <a:cs typeface="Times New Roman" panose="02020603050405020304" pitchFamily="18" charset="0"/>
                            </a:rPr>
                            <a:t>Rd,Rn,Rm</a:t>
                          </a:r>
                          <a:endParaRPr lang="en-US" sz="1600" i="1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Arial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i="1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</a:rPr>
                            <a:t>Rd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←</m:t>
                              </m:r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</m:t>
                              </m:r>
                            </m:oMath>
                          </a14:m>
                          <a:r>
                            <a:rPr lang="en-US" sz="1800" i="0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en-US" sz="1800" i="1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Rn</a:t>
                          </a:r>
                          <a:r>
                            <a:rPr lang="en-US" sz="1800" i="0" baseline="-2500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15..0 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baseline="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sz="1800" i="1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Rm</a:t>
                          </a:r>
                          <a:r>
                            <a:rPr lang="en-US" sz="1800" i="0" baseline="-2500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15..0</a:t>
                          </a:r>
                          <a:r>
                            <a:rPr lang="en-US" sz="1800" i="0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en-US" sz="1800" i="1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baseline="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+</m:t>
                              </m:r>
                            </m:oMath>
                          </a14:m>
                          <a:r>
                            <a:rPr lang="en-US" sz="1800" i="1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sz="1800" i="0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en-US" sz="1800" i="1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Rn</a:t>
                          </a:r>
                          <a:r>
                            <a:rPr lang="en-US" sz="1800" i="0" baseline="-2500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31..16</a:t>
                          </a:r>
                          <a:r>
                            <a:rPr lang="en-US" sz="1800" i="0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baseline="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sz="1800" i="1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Rm</a:t>
                          </a:r>
                          <a:r>
                            <a:rPr lang="en-US" sz="1800" i="0" baseline="-2500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31..16</a:t>
                          </a:r>
                          <a:r>
                            <a:rPr lang="en-US" sz="1800" i="0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endParaRPr lang="en-US" sz="1800" i="0" baseline="-25000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65806" marR="3657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i="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"/>
                              <a:cs typeface="Times New Roman" panose="02020603050405020304" pitchFamily="18" charset="0"/>
                            </a:rPr>
                            <a:t>1,2,3</a:t>
                          </a:r>
                        </a:p>
                      </a:txBody>
                      <a:tcPr marL="65806" marR="6580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4387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marL="65806" marR="65806" marT="35340" marB="3534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Arial"/>
                              <a:cs typeface="Calibri"/>
                            </a:rPr>
                            <a:t>SMUSD{X}</a:t>
                          </a:r>
                        </a:p>
                      </a:txBody>
                      <a:tcPr marL="36576" marR="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i="1" dirty="0" err="1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Arial"/>
                              <a:cs typeface="Times New Roman" panose="02020603050405020304" pitchFamily="18" charset="0"/>
                            </a:rPr>
                            <a:t>Rd,Rn,Rm</a:t>
                          </a:r>
                          <a:endParaRPr lang="en-US" sz="1600" i="1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Arial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i="1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</a:rPr>
                            <a:t>Rd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←</m:t>
                              </m:r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</m:t>
                              </m:r>
                            </m:oMath>
                          </a14:m>
                          <a:r>
                            <a:rPr lang="en-US" sz="1800" i="0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en-US" sz="1800" i="1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Rn</a:t>
                          </a:r>
                          <a:r>
                            <a:rPr lang="en-US" sz="1800" i="0" baseline="-2500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15..0 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baseline="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sz="1800" i="1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Rm</a:t>
                          </a:r>
                          <a:r>
                            <a:rPr lang="en-US" sz="1800" i="0" baseline="-2500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15..0</a:t>
                          </a:r>
                          <a:r>
                            <a:rPr lang="en-US" sz="1800" i="0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en-US" sz="1800" i="1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baseline="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−</m:t>
                              </m:r>
                            </m:oMath>
                          </a14:m>
                          <a:r>
                            <a:rPr lang="en-US" sz="1800" i="1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sz="1800" i="0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en-US" sz="1800" i="1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Rn</a:t>
                          </a:r>
                          <a:r>
                            <a:rPr lang="en-US" sz="1800" i="0" baseline="-2500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31..16</a:t>
                          </a:r>
                          <a:r>
                            <a:rPr lang="en-US" sz="1800" i="0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baseline="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sz="1800" i="1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Rm</a:t>
                          </a:r>
                          <a:r>
                            <a:rPr lang="en-US" sz="1800" i="0" baseline="-2500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31..16</a:t>
                          </a:r>
                          <a:r>
                            <a:rPr lang="en-US" sz="1800" i="0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endParaRPr lang="en-US" sz="1800" i="0" baseline="-25000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65806" marR="3657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i="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"/>
                              <a:cs typeface="Times New Roman" panose="02020603050405020304" pitchFamily="18" charset="0"/>
                            </a:rPr>
                            <a:t>1,2,3</a:t>
                          </a:r>
                        </a:p>
                      </a:txBody>
                      <a:tcPr marL="65806" marR="6580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85364448"/>
                      </a:ext>
                    </a:extLst>
                  </a:tr>
                  <a:tr h="543873">
                    <a:tc rowSpan="2"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"/>
                              <a:cs typeface="Calibri"/>
                            </a:rPr>
                            <a:t>Signed Multiply Accumulate or Subtract Dual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"/>
                            <a:cs typeface="Calibri"/>
                          </a:endParaRPr>
                        </a:p>
                      </a:txBody>
                      <a:tcPr marL="65806" marR="6580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 smtClean="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Arial"/>
                              <a:cs typeface="Calibri"/>
                            </a:rPr>
                            <a:t>SMLAD{X}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</a:txBody>
                      <a:tcPr marL="36576" marR="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i="1" dirty="0" err="1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Arial"/>
                              <a:cs typeface="Times New Roman" panose="02020603050405020304" pitchFamily="18" charset="0"/>
                            </a:rPr>
                            <a:t>Rd,Rn,Rm,Ra</a:t>
                          </a:r>
                          <a:endParaRPr lang="en-US" sz="1600" i="1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Arial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>
                              <a:tab pos="741363" algn="l"/>
                            </a:tabLst>
                            <a:defRPr/>
                          </a:pPr>
                          <a:r>
                            <a:rPr lang="en-US" sz="1800" i="1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</a:rPr>
                            <a:t>Rd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←</m:t>
                              </m:r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</m:t>
                              </m:r>
                            </m:oMath>
                          </a14:m>
                          <a:r>
                            <a:rPr lang="en-US" sz="1800" i="1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Ra 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+</m:t>
                              </m:r>
                            </m:oMath>
                          </a14:m>
                          <a:r>
                            <a:rPr lang="en-US" sz="1800" i="1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 </a:t>
                          </a:r>
                          <a:r>
                            <a:rPr lang="en-US" sz="1800" i="0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en-US" sz="1800" i="1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Rn </a:t>
                          </a:r>
                          <a:r>
                            <a:rPr lang="en-US" sz="1800" i="0" baseline="-2500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15..0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0" baseline="-2500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 </m:t>
                              </m:r>
                              <m:r>
                                <a:rPr lang="en-US" sz="1800" i="1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sz="1800" i="1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Rm </a:t>
                          </a:r>
                          <a:r>
                            <a:rPr lang="en-US" sz="1800" i="0" baseline="-2500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15..0</a:t>
                          </a:r>
                          <a:r>
                            <a:rPr lang="en-US" sz="1800" i="0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en-US" sz="1800" i="0" baseline="-2500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sz="1800" i="1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+</m:t>
                              </m:r>
                            </m:oMath>
                          </a14:m>
                          <a:r>
                            <a:rPr lang="en-US" sz="1800" i="1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sz="1800" i="0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en-US" sz="1800" i="1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Rn</a:t>
                          </a:r>
                          <a:r>
                            <a:rPr lang="en-US" sz="1800" i="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sz="1800" i="0" baseline="-2500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31..16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  </m:t>
                              </m:r>
                              <m:r>
                                <a:rPr lang="en-US" sz="1800" i="1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sz="1800" i="1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Rm</a:t>
                          </a:r>
                          <a:r>
                            <a:rPr lang="en-US" sz="1800" i="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sz="1800" i="0" baseline="-25000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31..16</a:t>
                          </a:r>
                          <a:r>
                            <a:rPr lang="en-US" sz="1800" i="0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endParaRPr lang="en-US" sz="1800" i="0" baseline="-25000" dirty="0" smtClean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65806" marR="3657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i="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"/>
                              <a:cs typeface="Times New Roman" panose="02020603050405020304" pitchFamily="18" charset="0"/>
                            </a:rPr>
                            <a:t>1,2,3</a:t>
                          </a:r>
                        </a:p>
                      </a:txBody>
                      <a:tcPr marL="65806" marR="6580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43873">
                    <a:tc vMerge="1"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1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</a:txBody>
                      <a:tcPr marL="65806" marR="65806" marT="35340" marB="3534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 smtClean="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Arial"/>
                              <a:cs typeface="Calibri"/>
                            </a:rPr>
                            <a:t>SMLSD{X}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</a:txBody>
                      <a:tcPr marL="36576" marR="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i="1" dirty="0" err="1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Arial"/>
                              <a:cs typeface="Times New Roman" panose="02020603050405020304" pitchFamily="18" charset="0"/>
                            </a:rPr>
                            <a:t>Rd,Rn,Rm,Ra</a:t>
                          </a:r>
                          <a:endParaRPr lang="en-US" sz="1600" i="1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Arial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i="1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</a:rPr>
                            <a:t>Rd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←</m:t>
                              </m:r>
                              <m:r>
                                <a:rPr lang="en-US" sz="18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</m:t>
                              </m:r>
                            </m:oMath>
                          </a14:m>
                          <a:r>
                            <a:rPr lang="en-US" sz="1800" i="1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Ra 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 </m:t>
                              </m:r>
                              <m:r>
                                <a:rPr lang="en-US" sz="1800" i="1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+</m:t>
                              </m:r>
                            </m:oMath>
                          </a14:m>
                          <a:r>
                            <a:rPr lang="en-US" sz="1800" i="1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  </a:t>
                          </a:r>
                          <a:r>
                            <a:rPr lang="en-US" sz="1800" i="0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en-US" sz="1800" i="1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Rn</a:t>
                          </a:r>
                          <a:r>
                            <a:rPr lang="en-US" sz="1800" i="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sz="1800" i="0" baseline="-2500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15..0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0" baseline="-2500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 </m:t>
                              </m:r>
                              <m:r>
                                <a:rPr lang="en-US" sz="1800" i="1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sz="1800" i="1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Rm</a:t>
                          </a:r>
                          <a:r>
                            <a:rPr lang="en-US" sz="1800" i="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sz="1800" i="0" baseline="-2500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15..0</a:t>
                          </a:r>
                          <a:r>
                            <a:rPr lang="en-US" sz="1800" i="0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r>
                            <a:rPr lang="en-US" sz="1800" i="1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−</m:t>
                              </m:r>
                            </m:oMath>
                          </a14:m>
                          <a:r>
                            <a:rPr lang="en-US" sz="1800" i="1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sz="1800" i="0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(</a:t>
                          </a:r>
                          <a:r>
                            <a:rPr lang="en-US" sz="1800" i="1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Rn</a:t>
                          </a:r>
                          <a:r>
                            <a:rPr lang="en-US" sz="1800" i="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sz="1800" i="0" baseline="-2500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31..16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  </m:t>
                              </m:r>
                              <m:r>
                                <a:rPr lang="en-US" sz="1800" i="1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sz="1800" i="1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Rm</a:t>
                          </a:r>
                          <a:r>
                            <a:rPr lang="en-US" sz="1800" i="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 </a:t>
                          </a:r>
                          <a:r>
                            <a:rPr lang="en-US" sz="1800" i="0" baseline="-2500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31..16</a:t>
                          </a:r>
                          <a:r>
                            <a:rPr lang="en-US" sz="1800" i="0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)</a:t>
                          </a:r>
                          <a:endParaRPr lang="en-US" sz="1800" i="0" baseline="-25000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65806" marR="3657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i="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"/>
                              <a:cs typeface="Times New Roman" panose="02020603050405020304" pitchFamily="18" charset="0"/>
                            </a:rPr>
                            <a:t>1,2,3</a:t>
                          </a:r>
                        </a:p>
                      </a:txBody>
                      <a:tcPr marL="65806" marR="6580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65365223"/>
                      </a:ext>
                    </a:extLst>
                  </a:tr>
                  <a:tr h="543873">
                    <a:tc rowSpan="2"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"/>
                              <a:cs typeface="Calibri"/>
                            </a:rPr>
                            <a:t>Signed Multiply Accumulate or Subtract Long Dual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"/>
                            <a:cs typeface="Calibri"/>
                          </a:endParaRPr>
                        </a:p>
                      </a:txBody>
                      <a:tcPr marL="65806" marR="6580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 smtClean="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Arial"/>
                              <a:cs typeface="Calibri"/>
                            </a:rPr>
                            <a:t>SMLALD{X}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</a:txBody>
                      <a:tcPr marL="36576" marR="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i="1" dirty="0" err="1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</a:rPr>
                            <a:t>Rdlo,Rdhi,Rn,Rm</a:t>
                          </a:r>
                          <a:endParaRPr lang="en-US" sz="1600" i="1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Arial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i="1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</a:rPr>
                            <a:t>Rdhi.Rdlo</a:t>
                          </a:r>
                          <a:r>
                            <a:rPr lang="en-US" sz="1800" i="1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baseline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sz="1800" i="1" baseline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+=</m:t>
                              </m:r>
                              <m:r>
                                <m:rPr>
                                  <m:nor/>
                                </m:rPr>
                                <a:rPr lang="en-US" sz="1800" i="0" baseline="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Calibri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sz="1800" i="1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Calibri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Rn</m:t>
                              </m:r>
                              <m:r>
                                <a:rPr lang="en-US" sz="1800" i="1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800" i="0" baseline="-2500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Calibri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15..0 </m:t>
                              </m:r>
                              <m:r>
                                <a:rPr lang="en-US" sz="1800" i="1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×</m:t>
                              </m:r>
                              <m:r>
                                <m:rPr>
                                  <m:nor/>
                                </m:rPr>
                                <a:rPr lang="en-US" sz="1800" i="1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Calibri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800" i="1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Calibri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Rm</m:t>
                              </m:r>
                              <m:r>
                                <a:rPr lang="en-US" sz="1800" i="1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800" i="0" baseline="-2500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Calibri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15..0</m:t>
                              </m:r>
                              <m:r>
                                <m:rPr>
                                  <m:nor/>
                                </m:rPr>
                                <a:rPr lang="en-US" sz="1800" i="0" baseline="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Calibri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)</m:t>
                              </m:r>
                              <m:r>
                                <a:rPr lang="en-US" sz="1800" i="1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en-US" sz="1800" i="0" baseline="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Calibri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sz="1800" i="1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Calibri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Rn</m:t>
                              </m:r>
                              <m:r>
                                <a:rPr lang="en-US" sz="1800" i="1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800" i="0" baseline="-2500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Calibri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31..16 </m:t>
                              </m:r>
                              <m:r>
                                <a:rPr lang="en-US" sz="1800" i="1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×</m:t>
                              </m:r>
                              <m:r>
                                <m:rPr>
                                  <m:nor/>
                                </m:rPr>
                                <a:rPr lang="en-US" sz="1800" i="1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Calibri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800" i="1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Calibri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Rm</m:t>
                              </m:r>
                              <m:r>
                                <a:rPr lang="en-US" sz="1800" i="1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800" i="0" baseline="-2500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Calibri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31..16</m:t>
                              </m:r>
                              <m:r>
                                <m:rPr>
                                  <m:nor/>
                                </m:rPr>
                                <a:rPr lang="en-US" sz="1800" i="0" baseline="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Calibri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)</m:t>
                              </m:r>
                            </m:oMath>
                          </a14:m>
                          <a:endParaRPr lang="en-US" sz="1800" i="0" baseline="-25000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65806" marR="3657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i="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"/>
                              <a:cs typeface="Times New Roman" panose="02020603050405020304" pitchFamily="18" charset="0"/>
                            </a:rPr>
                            <a:t>1,3</a:t>
                          </a:r>
                        </a:p>
                      </a:txBody>
                      <a:tcPr marL="65806" marR="6580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43873">
                    <a:tc vMerge="1"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1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</a:txBody>
                      <a:tcPr marL="65806" marR="65806" marT="35340" marB="3534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Arial"/>
                              <a:cs typeface="Calibri"/>
                            </a:rPr>
                            <a:t>SMLSLD{X}</a:t>
                          </a:r>
                        </a:p>
                      </a:txBody>
                      <a:tcPr marL="36576" marR="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i="1" dirty="0" err="1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</a:rPr>
                            <a:t>Rdlo,Rdhi,Rn,Rm</a:t>
                          </a:r>
                          <a:endParaRPr lang="en-US" sz="1600" i="1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Arial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i="1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</a:rPr>
                            <a:t>Rdhi.Rdlo</a:t>
                          </a:r>
                          <a:r>
                            <a:rPr lang="en-US" sz="1800" i="1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baseline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sz="1800" i="1" baseline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+=</m:t>
                              </m:r>
                              <m:r>
                                <m:rPr>
                                  <m:nor/>
                                </m:rPr>
                                <a:rPr lang="en-US" sz="1800" i="0" baseline="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Calibri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sz="1800" i="1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Calibri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Rn</m:t>
                              </m:r>
                              <m:r>
                                <a:rPr lang="en-US" sz="1800" i="1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800" i="0" baseline="-2500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Calibri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15..0 </m:t>
                              </m:r>
                              <m:r>
                                <a:rPr lang="en-US" sz="1800" i="1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×</m:t>
                              </m:r>
                              <m:r>
                                <m:rPr>
                                  <m:nor/>
                                </m:rPr>
                                <a:rPr lang="en-US" sz="1800" i="1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Calibri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800" i="1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Calibri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Rm</m:t>
                              </m:r>
                              <m:r>
                                <a:rPr lang="en-US" sz="1800" i="1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800" i="0" baseline="-2500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Calibri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15..0</m:t>
                              </m:r>
                              <m:r>
                                <m:rPr>
                                  <m:nor/>
                                </m:rPr>
                                <a:rPr lang="en-US" sz="1800" i="0" baseline="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Calibri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)</m:t>
                              </m:r>
                              <m:r>
                                <a:rPr lang="en-US" sz="1800" b="0" i="1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−</m:t>
                              </m:r>
                              <m:r>
                                <m:rPr>
                                  <m:nor/>
                                </m:rPr>
                                <a:rPr lang="en-US" sz="1800" i="0" baseline="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Calibri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sz="1800" i="1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Calibri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Rn</m:t>
                              </m:r>
                              <m:r>
                                <a:rPr lang="en-US" sz="1800" i="1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800" i="0" baseline="-2500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Calibri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31..16 </m:t>
                              </m:r>
                              <m:r>
                                <a:rPr lang="en-US" sz="1800" i="1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×</m:t>
                              </m:r>
                              <m:r>
                                <m:rPr>
                                  <m:nor/>
                                </m:rPr>
                                <a:rPr lang="en-US" sz="1800" i="1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Calibri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800" i="1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Calibri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Rm</m:t>
                              </m:r>
                              <m:r>
                                <a:rPr lang="en-US" sz="1800" i="1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1800" i="0" baseline="-2500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Calibri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31..16</m:t>
                              </m:r>
                              <m:r>
                                <m:rPr>
                                  <m:nor/>
                                </m:rPr>
                                <a:rPr lang="en-US" sz="1800" i="0" baseline="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Times New Roman" panose="02020603050405020304" pitchFamily="18" charset="0"/>
                                  <a:ea typeface="Calibri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)</m:t>
                              </m:r>
                            </m:oMath>
                          </a14:m>
                          <a:endParaRPr lang="en-US" sz="1800" i="0" baseline="-25000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Calibri"/>
                            <a:cs typeface="Times New Roman" panose="02020603050405020304" pitchFamily="18" charset="0"/>
                          </a:endParaRPr>
                        </a:p>
                      </a:txBody>
                      <a:tcPr marL="65806" marR="3657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i="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"/>
                              <a:cs typeface="Times New Roman" panose="02020603050405020304" pitchFamily="18" charset="0"/>
                            </a:rPr>
                            <a:t>1,3</a:t>
                          </a:r>
                        </a:p>
                      </a:txBody>
                      <a:tcPr marL="65806" marR="6580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395132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1538077"/>
                  </p:ext>
                </p:extLst>
              </p:nvPr>
            </p:nvGraphicFramePr>
            <p:xfrm>
              <a:off x="475593" y="1647385"/>
              <a:ext cx="11240814" cy="3674718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89186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2430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8073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60833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835573">
                      <a:extLst>
                        <a:ext uri="{9D8B030D-6E8A-4147-A177-3AD203B41FA5}">
                          <a16:colId xmlns:a16="http://schemas.microsoft.com/office/drawing/2014/main" val="684489807"/>
                        </a:ext>
                      </a:extLst>
                    </a:gridCol>
                  </a:tblGrid>
                  <a:tr h="411480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i="1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Calibri"/>
                              <a:cs typeface="Calibri"/>
                            </a:rPr>
                            <a:t>Instruction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Arial"/>
                            <a:cs typeface="Calibri"/>
                          </a:endParaRPr>
                        </a:p>
                      </a:txBody>
                      <a:tcPr marL="64008" marR="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0000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i="1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Calibri"/>
                              <a:cs typeface="Calibri"/>
                            </a:rPr>
                            <a:t> Format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Arial"/>
                            <a:cs typeface="Calibri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00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i="1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Calibri"/>
                              <a:cs typeface="Calibri"/>
                            </a:rPr>
                            <a:t>Operation</a:t>
                          </a:r>
                          <a:endParaRPr lang="en-US" sz="18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Arial"/>
                            <a:cs typeface="Calibri"/>
                          </a:endParaRPr>
                        </a:p>
                      </a:txBody>
                      <a:tcPr marL="65806" marR="65806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i="1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Arial"/>
                              <a:cs typeface="Calibri"/>
                            </a:rPr>
                            <a:t>Notes</a:t>
                          </a:r>
                          <a:endParaRPr lang="en-US" sz="1800" b="1" i="1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Arial"/>
                            <a:cs typeface="Calibri"/>
                          </a:endParaRPr>
                        </a:p>
                      </a:txBody>
                      <a:tcPr marL="65806" marR="65806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43873">
                    <a:tc rowSpan="2"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Signed Dual Multiply </a:t>
                          </a:r>
                          <a:br>
                            <a:rPr lang="en-US" sz="16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</a:br>
                          <a:r>
                            <a:rPr lang="en-US" sz="1600" b="0" i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Add or Subtract</a:t>
                          </a:r>
                          <a:endParaRPr lang="en-US" sz="105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"/>
                            <a:cs typeface="Calibri"/>
                          </a:endParaRPr>
                        </a:p>
                      </a:txBody>
                      <a:tcPr marL="65806" marR="6580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 smtClean="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Arial"/>
                              <a:cs typeface="Calibri"/>
                            </a:rPr>
                            <a:t>SMUAD{X}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</a:txBody>
                      <a:tcPr marL="36576" marR="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i="1" dirty="0" err="1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Arial"/>
                              <a:cs typeface="Times New Roman" panose="02020603050405020304" pitchFamily="18" charset="0"/>
                            </a:rPr>
                            <a:t>Rd,Rn,Rm</a:t>
                          </a:r>
                          <a:endParaRPr lang="en-US" sz="1600" i="1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Arial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806" marR="3657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5761" t="-77528" r="-15217" b="-5044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i="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"/>
                              <a:cs typeface="Times New Roman" panose="02020603050405020304" pitchFamily="18" charset="0"/>
                            </a:rPr>
                            <a:t>1,2,3</a:t>
                          </a:r>
                        </a:p>
                      </a:txBody>
                      <a:tcPr marL="65806" marR="6580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43873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marL="65806" marR="65806" marT="35340" marB="3534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Arial"/>
                              <a:cs typeface="Calibri"/>
                            </a:rPr>
                            <a:t>SMUSD{X}</a:t>
                          </a:r>
                        </a:p>
                      </a:txBody>
                      <a:tcPr marL="36576" marR="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i="1" dirty="0" err="1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Arial"/>
                              <a:cs typeface="Times New Roman" panose="02020603050405020304" pitchFamily="18" charset="0"/>
                            </a:rPr>
                            <a:t>Rd,Rn,Rm</a:t>
                          </a:r>
                          <a:endParaRPr lang="en-US" sz="1600" i="1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Arial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806" marR="3657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5761" t="-177528" r="-15217" b="-4044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i="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"/>
                              <a:cs typeface="Times New Roman" panose="02020603050405020304" pitchFamily="18" charset="0"/>
                            </a:rPr>
                            <a:t>1,2,3</a:t>
                          </a:r>
                        </a:p>
                      </a:txBody>
                      <a:tcPr marL="65806" marR="6580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85364448"/>
                      </a:ext>
                    </a:extLst>
                  </a:tr>
                  <a:tr h="543873">
                    <a:tc rowSpan="2"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"/>
                              <a:cs typeface="Calibri"/>
                            </a:rPr>
                            <a:t>Signed Multiply Accumulate or Subtract Dual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"/>
                            <a:cs typeface="Calibri"/>
                          </a:endParaRPr>
                        </a:p>
                      </a:txBody>
                      <a:tcPr marL="65806" marR="6580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 smtClean="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Arial"/>
                              <a:cs typeface="Calibri"/>
                            </a:rPr>
                            <a:t>SMLAD{X}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</a:txBody>
                      <a:tcPr marL="36576" marR="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i="1" dirty="0" err="1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Arial"/>
                              <a:cs typeface="Times New Roman" panose="02020603050405020304" pitchFamily="18" charset="0"/>
                            </a:rPr>
                            <a:t>Rd,Rn,Rm,Ra</a:t>
                          </a:r>
                          <a:endParaRPr lang="en-US" sz="1600" i="1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Arial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806" marR="3657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5761" t="-274444" r="-15217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i="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"/>
                              <a:cs typeface="Times New Roman" panose="02020603050405020304" pitchFamily="18" charset="0"/>
                            </a:rPr>
                            <a:t>1,2,3</a:t>
                          </a:r>
                        </a:p>
                      </a:txBody>
                      <a:tcPr marL="65806" marR="6580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43873">
                    <a:tc vMerge="1"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1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</a:txBody>
                      <a:tcPr marL="65806" marR="65806" marT="35340" marB="3534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 smtClean="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Arial"/>
                              <a:cs typeface="Calibri"/>
                            </a:rPr>
                            <a:t>SMLSD{X}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</a:txBody>
                      <a:tcPr marL="36576" marR="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i="1" dirty="0" err="1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Arial"/>
                              <a:cs typeface="Times New Roman" panose="02020603050405020304" pitchFamily="18" charset="0"/>
                            </a:rPr>
                            <a:t>Rd,Rn,Rm,Ra</a:t>
                          </a:r>
                          <a:endParaRPr lang="en-US" sz="1600" i="1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Arial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806" marR="3657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5761" t="-378652" r="-15217" b="-2033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i="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"/>
                              <a:cs typeface="Times New Roman" panose="02020603050405020304" pitchFamily="18" charset="0"/>
                            </a:rPr>
                            <a:t>1,2,3</a:t>
                          </a:r>
                        </a:p>
                      </a:txBody>
                      <a:tcPr marL="65806" marR="6580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165365223"/>
                      </a:ext>
                    </a:extLst>
                  </a:tr>
                  <a:tr h="543873">
                    <a:tc rowSpan="2"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"/>
                              <a:cs typeface="Calibri"/>
                            </a:rPr>
                            <a:t>Signed Multiply Accumulate or Subtract Long Dual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Arial"/>
                            <a:cs typeface="Calibri"/>
                          </a:endParaRPr>
                        </a:p>
                      </a:txBody>
                      <a:tcPr marL="65806" marR="6580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 smtClean="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Arial"/>
                              <a:cs typeface="Calibri"/>
                            </a:rPr>
                            <a:t>SMLALD{X}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</a:txBody>
                      <a:tcPr marL="36576" marR="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i="1" dirty="0" err="1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</a:rPr>
                            <a:t>Rdlo,Rdhi,Rn,Rm</a:t>
                          </a:r>
                          <a:endParaRPr lang="en-US" sz="1600" i="1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Arial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806" marR="3657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5761" t="-473333" r="-15217" b="-10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i="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"/>
                              <a:cs typeface="Times New Roman" panose="02020603050405020304" pitchFamily="18" charset="0"/>
                            </a:rPr>
                            <a:t>1,3</a:t>
                          </a:r>
                        </a:p>
                      </a:txBody>
                      <a:tcPr marL="65806" marR="6580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43873">
                    <a:tc vMerge="1"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endParaRPr lang="en-US" sz="11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</a:txBody>
                      <a:tcPr marL="65806" marR="65806" marT="35340" marB="3534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smtClean="0">
                              <a:solidFill>
                                <a:srgbClr val="000000"/>
                              </a:solidFill>
                              <a:effectLst/>
                              <a:latin typeface="Arial"/>
                              <a:ea typeface="Arial"/>
                              <a:cs typeface="Calibri"/>
                            </a:rPr>
                            <a:t>SMLSLD{X}</a:t>
                          </a:r>
                        </a:p>
                      </a:txBody>
                      <a:tcPr marL="36576" marR="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i="1" dirty="0" err="1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</a:rPr>
                            <a:t>Rdlo,Rdhi,Rn,Rm</a:t>
                          </a:r>
                          <a:endParaRPr lang="en-US" sz="1600" i="1" dirty="0" smtClean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Arial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806" marR="3657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5761" t="-579775" r="-15217" b="-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i="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Arial"/>
                              <a:cs typeface="Times New Roman" panose="02020603050405020304" pitchFamily="18" charset="0"/>
                            </a:rPr>
                            <a:t>1,3</a:t>
                          </a:r>
                        </a:p>
                      </a:txBody>
                      <a:tcPr marL="65806" marR="6580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3951327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SIMD Multiplication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9229" y="5354760"/>
                <a:ext cx="11357177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Arial"/>
                    <a:cs typeface="Times New Roman" panose="02020603050405020304" pitchFamily="18" charset="0"/>
                  </a:rPr>
                  <a:t>Notes:</a:t>
                </a:r>
              </a:p>
              <a:p>
                <a:pPr marL="228600" lvl="0" indent="-228600">
                  <a:buFont typeface="+mj-lt"/>
                  <a:buAutoNum type="arabicPeriod"/>
                  <a:defRPr/>
                </a:pPr>
                <a:r>
                  <a:rPr lang="en-US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</a:rPr>
                  <a:t>Appending "X" to mnemonic changes operands to </a:t>
                </a:r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  <a:sym typeface="Wingdings" panose="05000000000000000000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Rn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m:rPr>
                        <m:nor/>
                      </m:rPr>
                      <a:rPr lang="en-US" baseline="-250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15..0 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×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m:rPr>
                        <m:nor/>
                      </m:rPr>
                      <a:rPr lang="en-US" i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Rm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m:rPr>
                        <m:nor/>
                      </m:rPr>
                      <a:rPr lang="en-US" baseline="-250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31..16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)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𝑎𝑛𝑑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m:rPr>
                        <m:nor/>
                      </m:rPr>
                      <a:rPr lang="en-US" i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Rn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m:rPr>
                        <m:nor/>
                      </m:rPr>
                      <a:rPr lang="en-US" baseline="-250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31..16 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×</m:t>
                    </m:r>
                    <m:r>
                      <m:rPr>
                        <m:nor/>
                      </m:rPr>
                      <a:rPr lang="en-US" i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m:rPr>
                        <m:nor/>
                      </m:rPr>
                      <a:rPr lang="en-US" i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Rm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m:rPr>
                        <m:nor/>
                      </m:rPr>
                      <a:rPr lang="en-US" baseline="-2500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15..0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)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i="1" dirty="0">
                  <a:solidFill>
                    <a:srgbClr val="000000"/>
                  </a:solidFill>
                  <a:latin typeface="Times New Roman" panose="02020603050405020304" pitchFamily="18" charset="0"/>
                  <a:ea typeface="Calibri"/>
                  <a:cs typeface="Times New Roman" panose="02020603050405020304" pitchFamily="18" charset="0"/>
                </a:endParaRPr>
              </a:p>
              <a:p>
                <a:pPr marL="228600" lvl="0" indent="-228600">
                  <a:buFont typeface="+mj-lt"/>
                  <a:buAutoNum type="arabicPeriod"/>
                  <a:defRPr/>
                </a:pPr>
                <a:r>
                  <a:rPr lang="en-US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</a:rPr>
                  <a:t>Sets the Q flag if an addition or subtraction results in overflow, but does </a:t>
                </a:r>
                <a:r>
                  <a:rPr lang="en-US" i="1" u="sng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</a:rPr>
                  <a:t>not</a:t>
                </a:r>
                <a:r>
                  <a:rPr lang="en-US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</a:rPr>
                  <a:t> saturate.</a:t>
                </a:r>
              </a:p>
              <a:p>
                <a:pPr marL="228600" lvl="0" indent="-228600">
                  <a:buFont typeface="+mj-lt"/>
                  <a:buAutoNum type="arabicPeriod"/>
                  <a:defRPr/>
                </a:pPr>
                <a:r>
                  <a:rPr lang="en-US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</a:rPr>
                  <a:t>None of these instructions affect the N, C, Z or V flags.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229" y="5354760"/>
                <a:ext cx="11357177" cy="1200329"/>
              </a:xfrm>
              <a:prstGeom prst="rect">
                <a:avLst/>
              </a:prstGeom>
              <a:blipFill>
                <a:blip r:embed="rId3"/>
                <a:stretch>
                  <a:fillRect l="-483" t="-253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8037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ight Brace 23"/>
          <p:cNvSpPr/>
          <p:nvPr/>
        </p:nvSpPr>
        <p:spPr>
          <a:xfrm rot="5400000">
            <a:off x="8425485" y="2127224"/>
            <a:ext cx="380390" cy="3942080"/>
          </a:xfrm>
          <a:prstGeom prst="rightBrace">
            <a:avLst>
              <a:gd name="adj1" fmla="val 0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9314209"/>
                  </p:ext>
                </p:extLst>
              </p:nvPr>
            </p:nvGraphicFramePr>
            <p:xfrm>
              <a:off x="1711960" y="1782126"/>
              <a:ext cx="8128000" cy="828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392489667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64982733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639685745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6093346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31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64993923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n-US" sz="24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US" sz="2400" b="1" dirty="0" smtClean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9491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9314209"/>
                  </p:ext>
                </p:extLst>
              </p:nvPr>
            </p:nvGraphicFramePr>
            <p:xfrm>
              <a:off x="1711960" y="1782126"/>
              <a:ext cx="8128000" cy="828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392489667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64982733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639685745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6093346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31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64993923"/>
                      </a:ext>
                    </a:extLst>
                  </a:tr>
                  <a:tr h="457200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0" t="-86842" r="-100150" b="-263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300" t="-86842" r="-300" b="-263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94912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SMUAD  R0,R1,R2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516672"/>
                  </p:ext>
                </p:extLst>
              </p:nvPr>
            </p:nvGraphicFramePr>
            <p:xfrm>
              <a:off x="2108200" y="5424171"/>
              <a:ext cx="8128000" cy="828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392489667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64982733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639685745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6093346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31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64993923"/>
                      </a:ext>
                    </a:extLst>
                  </a:tr>
                  <a:tr h="370840">
                    <a:tc gridSpan="4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𝒄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+  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𝒃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𝒅</m:t>
                                </m:r>
                              </m:oMath>
                            </m:oMathPara>
                          </a14:m>
                          <a:endParaRPr lang="en-US" sz="2400" b="1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9491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516672"/>
                  </p:ext>
                </p:extLst>
              </p:nvPr>
            </p:nvGraphicFramePr>
            <p:xfrm>
              <a:off x="2108200" y="5424171"/>
              <a:ext cx="8128000" cy="828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392489667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64982733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639685745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6093346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31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64993923"/>
                      </a:ext>
                    </a:extLst>
                  </a:tr>
                  <a:tr h="457200">
                    <a:tc grid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5" t="-86842" r="-150" b="-263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94912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7"/>
          <p:cNvSpPr txBox="1"/>
          <p:nvPr/>
        </p:nvSpPr>
        <p:spPr>
          <a:xfrm>
            <a:off x="309880" y="2019954"/>
            <a:ext cx="1082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/>
              <a:t>R1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132840" y="3269636"/>
            <a:ext cx="1082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/>
              <a:t>R2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812800" y="5692796"/>
            <a:ext cx="1082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/>
              <a:t>R0</a:t>
            </a:r>
            <a:endParaRPr lang="en-US" sz="2800" dirty="0"/>
          </a:p>
        </p:txBody>
      </p:sp>
      <p:sp>
        <p:nvSpPr>
          <p:cNvPr id="13" name="Oval 12"/>
          <p:cNvSpPr/>
          <p:nvPr/>
        </p:nvSpPr>
        <p:spPr>
          <a:xfrm>
            <a:off x="5867400" y="4555333"/>
            <a:ext cx="640080" cy="655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+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3489960" y="4555333"/>
                <a:ext cx="1417320" cy="6553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960" y="4555333"/>
                <a:ext cx="1417320" cy="6553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7452360" y="4561526"/>
                <a:ext cx="1417320" cy="65532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𝒅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360" y="4561526"/>
                <a:ext cx="1417320" cy="6553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ight Brace 20"/>
          <p:cNvSpPr/>
          <p:nvPr/>
        </p:nvSpPr>
        <p:spPr>
          <a:xfrm rot="5400000">
            <a:off x="3553765" y="870258"/>
            <a:ext cx="380390" cy="3942080"/>
          </a:xfrm>
          <a:prstGeom prst="rightBrace">
            <a:avLst>
              <a:gd name="adj1" fmla="val 0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e 21"/>
          <p:cNvSpPr/>
          <p:nvPr/>
        </p:nvSpPr>
        <p:spPr>
          <a:xfrm rot="5400000">
            <a:off x="7587285" y="875187"/>
            <a:ext cx="380390" cy="3942080"/>
          </a:xfrm>
          <a:prstGeom prst="rightBrace">
            <a:avLst>
              <a:gd name="adj1" fmla="val 0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Brace 22"/>
          <p:cNvSpPr/>
          <p:nvPr/>
        </p:nvSpPr>
        <p:spPr>
          <a:xfrm rot="5400000">
            <a:off x="4376725" y="2124865"/>
            <a:ext cx="380390" cy="3942080"/>
          </a:xfrm>
          <a:prstGeom prst="rightBrace">
            <a:avLst>
              <a:gd name="adj1" fmla="val 0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>
            <a:stCxn id="19" idx="3"/>
            <a:endCxn id="13" idx="2"/>
          </p:cNvCxnSpPr>
          <p:nvPr/>
        </p:nvCxnSpPr>
        <p:spPr>
          <a:xfrm>
            <a:off x="4907280" y="4882993"/>
            <a:ext cx="9601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0" idx="1"/>
            <a:endCxn id="13" idx="6"/>
          </p:cNvCxnSpPr>
          <p:nvPr/>
        </p:nvCxnSpPr>
        <p:spPr>
          <a:xfrm flipH="1" flipV="1">
            <a:off x="6507480" y="4882993"/>
            <a:ext cx="944880" cy="619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3" idx="1"/>
          </p:cNvCxnSpPr>
          <p:nvPr/>
        </p:nvCxnSpPr>
        <p:spPr>
          <a:xfrm>
            <a:off x="4566920" y="4286100"/>
            <a:ext cx="5080" cy="269233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4" idx="1"/>
          </p:cNvCxnSpPr>
          <p:nvPr/>
        </p:nvCxnSpPr>
        <p:spPr>
          <a:xfrm>
            <a:off x="8615680" y="4288459"/>
            <a:ext cx="0" cy="266874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3" idx="4"/>
          </p:cNvCxnSpPr>
          <p:nvPr/>
        </p:nvCxnSpPr>
        <p:spPr>
          <a:xfrm flipH="1">
            <a:off x="6184899" y="5210653"/>
            <a:ext cx="2541" cy="584358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3629024" y="4029683"/>
            <a:ext cx="238125" cy="1314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636192" y="4017276"/>
            <a:ext cx="238125" cy="1314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36" name="Straight Arrow Connector 35"/>
          <p:cNvCxnSpPr>
            <a:stCxn id="22" idx="1"/>
          </p:cNvCxnSpPr>
          <p:nvPr/>
        </p:nvCxnSpPr>
        <p:spPr>
          <a:xfrm>
            <a:off x="7777480" y="3036422"/>
            <a:ext cx="0" cy="151891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1" idx="1"/>
          </p:cNvCxnSpPr>
          <p:nvPr/>
        </p:nvCxnSpPr>
        <p:spPr>
          <a:xfrm>
            <a:off x="3743960" y="3031493"/>
            <a:ext cx="0" cy="153908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1556918"/>
                  </p:ext>
                </p:extLst>
              </p:nvPr>
            </p:nvGraphicFramePr>
            <p:xfrm>
              <a:off x="2534920" y="3016251"/>
              <a:ext cx="8128000" cy="828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392489667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64982733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639685745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6093346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31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64993923"/>
                      </a:ext>
                    </a:extLst>
                  </a:tr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oMath>
                            </m:oMathPara>
                          </a14:m>
                          <a:endParaRPr lang="en-US" sz="24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dirty="0" smtClean="0"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oMath>
                            </m:oMathPara>
                          </a14:m>
                          <a:endParaRPr lang="en-US" sz="2400" b="1" dirty="0">
                            <a:latin typeface="Consolas" panose="020B0609020204030204" pitchFamily="49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9491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71556918"/>
                  </p:ext>
                </p:extLst>
              </p:nvPr>
            </p:nvGraphicFramePr>
            <p:xfrm>
              <a:off x="2534920" y="3016251"/>
              <a:ext cx="8128000" cy="828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392489667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64982733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639685745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6093346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31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16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15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64993923"/>
                      </a:ext>
                    </a:extLst>
                  </a:tr>
                  <a:tr h="457200"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50" t="-86842" r="-100150" b="-263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0300" t="-86842" r="-300" b="-263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94912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Rectangle 1"/>
          <p:cNvSpPr/>
          <p:nvPr/>
        </p:nvSpPr>
        <p:spPr>
          <a:xfrm>
            <a:off x="5078730" y="5804536"/>
            <a:ext cx="777240" cy="421005"/>
          </a:xfrm>
          <a:prstGeom prst="rect">
            <a:avLst/>
          </a:prstGeom>
          <a:solidFill>
            <a:schemeClr val="accent2">
              <a:lumMod val="75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408420" y="5809300"/>
            <a:ext cx="777240" cy="421005"/>
          </a:xfrm>
          <a:prstGeom prst="rect">
            <a:avLst/>
          </a:prstGeom>
          <a:solidFill>
            <a:schemeClr val="accent6">
              <a:lumMod val="75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5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Elbow Connector 2"/>
          <p:cNvCxnSpPr>
            <a:endCxn id="25" idx="6"/>
          </p:cNvCxnSpPr>
          <p:nvPr/>
        </p:nvCxnSpPr>
        <p:spPr>
          <a:xfrm rot="5400000">
            <a:off x="6421399" y="1348179"/>
            <a:ext cx="478314" cy="24818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Elbow Connector 3"/>
          <p:cNvCxnSpPr>
            <a:endCxn id="25" idx="2"/>
          </p:cNvCxnSpPr>
          <p:nvPr/>
        </p:nvCxnSpPr>
        <p:spPr>
          <a:xfrm>
            <a:off x="5984763" y="1414474"/>
            <a:ext cx="301328" cy="296954"/>
          </a:xfrm>
          <a:prstGeom prst="bentConnector3">
            <a:avLst>
              <a:gd name="adj1" fmla="val 303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endCxn id="28" idx="6"/>
          </p:cNvCxnSpPr>
          <p:nvPr/>
        </p:nvCxnSpPr>
        <p:spPr>
          <a:xfrm rot="5400000">
            <a:off x="11234571" y="1317895"/>
            <a:ext cx="495069" cy="29199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endCxn id="28" idx="2"/>
          </p:cNvCxnSpPr>
          <p:nvPr/>
        </p:nvCxnSpPr>
        <p:spPr>
          <a:xfrm rot="16200000" flipH="1">
            <a:off x="10691242" y="1316936"/>
            <a:ext cx="495069" cy="29391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/>
          <p:cNvCxnSpPr>
            <a:endCxn id="27" idx="2"/>
          </p:cNvCxnSpPr>
          <p:nvPr/>
        </p:nvCxnSpPr>
        <p:spPr>
          <a:xfrm rot="16200000" flipH="1">
            <a:off x="9102029" y="1322293"/>
            <a:ext cx="472274" cy="293916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>
            <a:endCxn id="27" idx="6"/>
          </p:cNvCxnSpPr>
          <p:nvPr/>
        </p:nvCxnSpPr>
        <p:spPr>
          <a:xfrm rot="5400000">
            <a:off x="9653727" y="1314884"/>
            <a:ext cx="472274" cy="30873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8"/>
          <p:cNvCxnSpPr>
            <a:endCxn id="26" idx="2"/>
          </p:cNvCxnSpPr>
          <p:nvPr/>
        </p:nvCxnSpPr>
        <p:spPr>
          <a:xfrm rot="16200000" flipH="1">
            <a:off x="7511286" y="1338198"/>
            <a:ext cx="478312" cy="26814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endCxn id="26" idx="6"/>
          </p:cNvCxnSpPr>
          <p:nvPr/>
        </p:nvCxnSpPr>
        <p:spPr>
          <a:xfrm rot="5400000">
            <a:off x="8041722" y="1309527"/>
            <a:ext cx="495068" cy="308737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4422505"/>
                  </p:ext>
                </p:extLst>
              </p:nvPr>
            </p:nvGraphicFramePr>
            <p:xfrm>
              <a:off x="10412722" y="467968"/>
              <a:ext cx="1596392" cy="328385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798196">
                      <a:extLst>
                        <a:ext uri="{9D8B030D-6E8A-4147-A177-3AD203B41FA5}">
                          <a16:colId xmlns:a16="http://schemas.microsoft.com/office/drawing/2014/main" val="1836750238"/>
                        </a:ext>
                      </a:extLst>
                    </a:gridCol>
                    <a:gridCol w="798196">
                      <a:extLst>
                        <a:ext uri="{9D8B030D-6E8A-4147-A177-3AD203B41FA5}">
                          <a16:colId xmlns:a16="http://schemas.microsoft.com/office/drawing/2014/main" val="633552224"/>
                        </a:ext>
                      </a:extLst>
                    </a:gridCol>
                  </a:tblGrid>
                  <a:tr h="32838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i="0" dirty="0" smtClean="0"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dirty="0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oMath>
                          </a14:m>
                          <a:r>
                            <a:rPr lang="en-US" sz="1800" i="0" dirty="0" smtClean="0"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[n-2]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i="0" dirty="0" smtClean="0"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dirty="0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oMath>
                          </a14:m>
                          <a:r>
                            <a:rPr lang="en-US" sz="1800" i="0" dirty="0" smtClean="0"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[n-1]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00013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4422505"/>
                  </p:ext>
                </p:extLst>
              </p:nvPr>
            </p:nvGraphicFramePr>
            <p:xfrm>
              <a:off x="10412722" y="467968"/>
              <a:ext cx="1596392" cy="328385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798196">
                      <a:extLst>
                        <a:ext uri="{9D8B030D-6E8A-4147-A177-3AD203B41FA5}">
                          <a16:colId xmlns:a16="http://schemas.microsoft.com/office/drawing/2014/main" val="1836750238"/>
                        </a:ext>
                      </a:extLst>
                    </a:gridCol>
                    <a:gridCol w="798196">
                      <a:extLst>
                        <a:ext uri="{9D8B030D-6E8A-4147-A177-3AD203B41FA5}">
                          <a16:colId xmlns:a16="http://schemas.microsoft.com/office/drawing/2014/main" val="633552224"/>
                        </a:ext>
                      </a:extLst>
                    </a:gridCol>
                  </a:tblGrid>
                  <a:tr h="3283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63" t="-14545" r="-102290" b="-3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763" t="-14545" r="-2290" b="-3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000131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5809653"/>
                  </p:ext>
                </p:extLst>
              </p:nvPr>
            </p:nvGraphicFramePr>
            <p:xfrm>
              <a:off x="10404290" y="887975"/>
              <a:ext cx="1596392" cy="328385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798196">
                      <a:extLst>
                        <a:ext uri="{9D8B030D-6E8A-4147-A177-3AD203B41FA5}">
                          <a16:colId xmlns:a16="http://schemas.microsoft.com/office/drawing/2014/main" val="1836750238"/>
                        </a:ext>
                      </a:extLst>
                    </a:gridCol>
                    <a:gridCol w="798196">
                      <a:extLst>
                        <a:ext uri="{9D8B030D-6E8A-4147-A177-3AD203B41FA5}">
                          <a16:colId xmlns:a16="http://schemas.microsoft.com/office/drawing/2014/main" val="633552224"/>
                        </a:ext>
                      </a:extLst>
                    </a:gridCol>
                  </a:tblGrid>
                  <a:tr h="32838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dirty="0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oMath>
                          </a14:m>
                          <a:r>
                            <a:rPr lang="en-US" sz="1800" dirty="0" smtClean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[n-2]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dirty="0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oMath>
                          </a14:m>
                          <a:r>
                            <a:rPr lang="en-US" sz="1800" dirty="0" smtClean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[n-1]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00013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5809653"/>
                  </p:ext>
                </p:extLst>
              </p:nvPr>
            </p:nvGraphicFramePr>
            <p:xfrm>
              <a:off x="10404290" y="887975"/>
              <a:ext cx="1596392" cy="328385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798196">
                      <a:extLst>
                        <a:ext uri="{9D8B030D-6E8A-4147-A177-3AD203B41FA5}">
                          <a16:colId xmlns:a16="http://schemas.microsoft.com/office/drawing/2014/main" val="1836750238"/>
                        </a:ext>
                      </a:extLst>
                    </a:gridCol>
                    <a:gridCol w="798196">
                      <a:extLst>
                        <a:ext uri="{9D8B030D-6E8A-4147-A177-3AD203B41FA5}">
                          <a16:colId xmlns:a16="http://schemas.microsoft.com/office/drawing/2014/main" val="633552224"/>
                        </a:ext>
                      </a:extLst>
                    </a:gridCol>
                  </a:tblGrid>
                  <a:tr h="3283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58" t="-14545" r="-100758" b="-3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527" t="-14545" r="-1527" b="-3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000131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2398516"/>
                  </p:ext>
                </p:extLst>
              </p:nvPr>
            </p:nvGraphicFramePr>
            <p:xfrm>
              <a:off x="5631835" y="1200666"/>
              <a:ext cx="1567022" cy="328385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783511">
                      <a:extLst>
                        <a:ext uri="{9D8B030D-6E8A-4147-A177-3AD203B41FA5}">
                          <a16:colId xmlns:a16="http://schemas.microsoft.com/office/drawing/2014/main" val="1836750238"/>
                        </a:ext>
                      </a:extLst>
                    </a:gridCol>
                    <a:gridCol w="783511">
                      <a:extLst>
                        <a:ext uri="{9D8B030D-6E8A-4147-A177-3AD203B41FA5}">
                          <a16:colId xmlns:a16="http://schemas.microsoft.com/office/drawing/2014/main" val="633552224"/>
                        </a:ext>
                      </a:extLst>
                    </a:gridCol>
                  </a:tblGrid>
                  <a:tr h="32838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 smtClean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×</a:t>
                          </a:r>
                          <a:r>
                            <a:rPr lang="en-US" sz="20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sz="2000" dirty="0" smtClean="0">
                                  <a:effectLst/>
                                  <a:latin typeface="Calibri" panose="020F0502020204030204" pitchFamily="34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sz="20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00013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2398516"/>
                  </p:ext>
                </p:extLst>
              </p:nvPr>
            </p:nvGraphicFramePr>
            <p:xfrm>
              <a:off x="5631835" y="1200666"/>
              <a:ext cx="1567022" cy="328385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783511">
                      <a:extLst>
                        <a:ext uri="{9D8B030D-6E8A-4147-A177-3AD203B41FA5}">
                          <a16:colId xmlns:a16="http://schemas.microsoft.com/office/drawing/2014/main" val="1836750238"/>
                        </a:ext>
                      </a:extLst>
                    </a:gridCol>
                    <a:gridCol w="783511">
                      <a:extLst>
                        <a:ext uri="{9D8B030D-6E8A-4147-A177-3AD203B41FA5}">
                          <a16:colId xmlns:a16="http://schemas.microsoft.com/office/drawing/2014/main" val="633552224"/>
                        </a:ext>
                      </a:extLst>
                    </a:gridCol>
                  </a:tblGrid>
                  <a:tr h="32838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 smtClean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×</a:t>
                          </a:r>
                          <a:r>
                            <a:rPr lang="en-US" sz="2000" dirty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noFill/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18182" b="-4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0001315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775344"/>
              </p:ext>
            </p:extLst>
          </p:nvPr>
        </p:nvGraphicFramePr>
        <p:xfrm>
          <a:off x="7245807" y="1207190"/>
          <a:ext cx="1576912" cy="328385"/>
        </p:xfrm>
        <a:graphic>
          <a:graphicData uri="http://schemas.openxmlformats.org/drawingml/2006/table">
            <a:tbl>
              <a:tblPr firstRow="1" firstCol="1" bandRow="1"/>
              <a:tblGrid>
                <a:gridCol w="788456">
                  <a:extLst>
                    <a:ext uri="{9D8B030D-6E8A-4147-A177-3AD203B41FA5}">
                      <a16:colId xmlns:a16="http://schemas.microsoft.com/office/drawing/2014/main" val="1836750238"/>
                    </a:ext>
                  </a:extLst>
                </a:gridCol>
                <a:gridCol w="788456">
                  <a:extLst>
                    <a:ext uri="{9D8B030D-6E8A-4147-A177-3AD203B41FA5}">
                      <a16:colId xmlns:a16="http://schemas.microsoft.com/office/drawing/2014/main" val="633552224"/>
                    </a:ext>
                  </a:extLst>
                </a:gridCol>
              </a:tblGrid>
              <a:tr h="3283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×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×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001315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25825"/>
              </p:ext>
            </p:extLst>
          </p:nvPr>
        </p:nvGraphicFramePr>
        <p:xfrm>
          <a:off x="8811513" y="1207191"/>
          <a:ext cx="1596392" cy="328385"/>
        </p:xfrm>
        <a:graphic>
          <a:graphicData uri="http://schemas.openxmlformats.org/drawingml/2006/table">
            <a:tbl>
              <a:tblPr firstRow="1" firstCol="1" bandRow="1"/>
              <a:tblGrid>
                <a:gridCol w="798196">
                  <a:extLst>
                    <a:ext uri="{9D8B030D-6E8A-4147-A177-3AD203B41FA5}">
                      <a16:colId xmlns:a16="http://schemas.microsoft.com/office/drawing/2014/main" val="1836750238"/>
                    </a:ext>
                  </a:extLst>
                </a:gridCol>
                <a:gridCol w="798196">
                  <a:extLst>
                    <a:ext uri="{9D8B030D-6E8A-4147-A177-3AD203B41FA5}">
                      <a16:colId xmlns:a16="http://schemas.microsoft.com/office/drawing/2014/main" val="633552224"/>
                    </a:ext>
                  </a:extLst>
                </a:gridCol>
              </a:tblGrid>
              <a:tr h="3283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×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×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001315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09876"/>
              </p:ext>
            </p:extLst>
          </p:nvPr>
        </p:nvGraphicFramePr>
        <p:xfrm>
          <a:off x="10412722" y="1220161"/>
          <a:ext cx="1581130" cy="328385"/>
        </p:xfrm>
        <a:graphic>
          <a:graphicData uri="http://schemas.openxmlformats.org/drawingml/2006/table">
            <a:tbl>
              <a:tblPr firstRow="1" firstCol="1" bandRow="1"/>
              <a:tblGrid>
                <a:gridCol w="790565">
                  <a:extLst>
                    <a:ext uri="{9D8B030D-6E8A-4147-A177-3AD203B41FA5}">
                      <a16:colId xmlns:a16="http://schemas.microsoft.com/office/drawing/2014/main" val="1836750238"/>
                    </a:ext>
                  </a:extLst>
                </a:gridCol>
                <a:gridCol w="790565">
                  <a:extLst>
                    <a:ext uri="{9D8B030D-6E8A-4147-A177-3AD203B41FA5}">
                      <a16:colId xmlns:a16="http://schemas.microsoft.com/office/drawing/2014/main" val="633552224"/>
                    </a:ext>
                  </a:extLst>
                </a:gridCol>
              </a:tblGrid>
              <a:tr h="3283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×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×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00131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486401" y="2070209"/>
                <a:ext cx="575201" cy="33855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1" y="2070209"/>
                <a:ext cx="575201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63393578"/>
                  </p:ext>
                </p:extLst>
              </p:nvPr>
            </p:nvGraphicFramePr>
            <p:xfrm>
              <a:off x="8807898" y="889577"/>
              <a:ext cx="1596392" cy="328385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798196">
                      <a:extLst>
                        <a:ext uri="{9D8B030D-6E8A-4147-A177-3AD203B41FA5}">
                          <a16:colId xmlns:a16="http://schemas.microsoft.com/office/drawing/2014/main" val="1836750238"/>
                        </a:ext>
                      </a:extLst>
                    </a:gridCol>
                    <a:gridCol w="798196">
                      <a:extLst>
                        <a:ext uri="{9D8B030D-6E8A-4147-A177-3AD203B41FA5}">
                          <a16:colId xmlns:a16="http://schemas.microsoft.com/office/drawing/2014/main" val="633552224"/>
                        </a:ext>
                      </a:extLst>
                    </a:gridCol>
                  </a:tblGrid>
                  <a:tr h="32838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 smtClean="0">
                              <a:effectLst/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dirty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⋯</m:t>
                              </m:r>
                            </m:oMath>
                          </a14:m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00013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63393578"/>
                  </p:ext>
                </p:extLst>
              </p:nvPr>
            </p:nvGraphicFramePr>
            <p:xfrm>
              <a:off x="8807898" y="889577"/>
              <a:ext cx="1596392" cy="328385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798196">
                      <a:extLst>
                        <a:ext uri="{9D8B030D-6E8A-4147-A177-3AD203B41FA5}">
                          <a16:colId xmlns:a16="http://schemas.microsoft.com/office/drawing/2014/main" val="1836750238"/>
                        </a:ext>
                      </a:extLst>
                    </a:gridCol>
                    <a:gridCol w="798196">
                      <a:extLst>
                        <a:ext uri="{9D8B030D-6E8A-4147-A177-3AD203B41FA5}">
                          <a16:colId xmlns:a16="http://schemas.microsoft.com/office/drawing/2014/main" val="633552224"/>
                        </a:ext>
                      </a:extLst>
                    </a:gridCol>
                  </a:tblGrid>
                  <a:tr h="3283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758" t="-1818" r="-100758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1527" t="-1818" r="-1527" b="-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000131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Table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8427565"/>
                  </p:ext>
                </p:extLst>
              </p:nvPr>
            </p:nvGraphicFramePr>
            <p:xfrm>
              <a:off x="5615114" y="890732"/>
              <a:ext cx="1596392" cy="326136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798196">
                      <a:extLst>
                        <a:ext uri="{9D8B030D-6E8A-4147-A177-3AD203B41FA5}">
                          <a16:colId xmlns:a16="http://schemas.microsoft.com/office/drawing/2014/main" val="1836750238"/>
                        </a:ext>
                      </a:extLst>
                    </a:gridCol>
                    <a:gridCol w="798196">
                      <a:extLst>
                        <a:ext uri="{9D8B030D-6E8A-4147-A177-3AD203B41FA5}">
                          <a16:colId xmlns:a16="http://schemas.microsoft.com/office/drawing/2014/main" val="633552224"/>
                        </a:ext>
                      </a:extLst>
                    </a:gridCol>
                  </a:tblGrid>
                  <a:tr h="32562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i="0" dirty="0" smtClean="0"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 dirty="0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oMath>
                          </a14:m>
                          <a:r>
                            <a:rPr lang="en-US" sz="1800" i="0" dirty="0" smtClean="0"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[0]</a:t>
                          </a:r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800" i="1" dirty="0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oMath>
                          </a14:m>
                          <a:r>
                            <a:rPr lang="en-US" sz="1800" b="0" i="0" dirty="0" smtClean="0"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[1]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00013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Table 1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8427565"/>
                  </p:ext>
                </p:extLst>
              </p:nvPr>
            </p:nvGraphicFramePr>
            <p:xfrm>
              <a:off x="5615114" y="890732"/>
              <a:ext cx="1596392" cy="326136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798196">
                      <a:extLst>
                        <a:ext uri="{9D8B030D-6E8A-4147-A177-3AD203B41FA5}">
                          <a16:colId xmlns:a16="http://schemas.microsoft.com/office/drawing/2014/main" val="1836750238"/>
                        </a:ext>
                      </a:extLst>
                    </a:gridCol>
                    <a:gridCol w="798196">
                      <a:extLst>
                        <a:ext uri="{9D8B030D-6E8A-4147-A177-3AD203B41FA5}">
                          <a16:colId xmlns:a16="http://schemas.microsoft.com/office/drawing/2014/main" val="633552224"/>
                        </a:ext>
                      </a:extLst>
                    </a:gridCol>
                  </a:tblGrid>
                  <a:tr h="32613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763" t="-16667" r="-102290" b="-3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0763" t="-16667" r="-2290" b="-370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000131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Table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5870686"/>
                  </p:ext>
                </p:extLst>
              </p:nvPr>
            </p:nvGraphicFramePr>
            <p:xfrm>
              <a:off x="7211506" y="889577"/>
              <a:ext cx="1596392" cy="328385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798196">
                      <a:extLst>
                        <a:ext uri="{9D8B030D-6E8A-4147-A177-3AD203B41FA5}">
                          <a16:colId xmlns:a16="http://schemas.microsoft.com/office/drawing/2014/main" val="1836750238"/>
                        </a:ext>
                      </a:extLst>
                    </a:gridCol>
                    <a:gridCol w="798196">
                      <a:extLst>
                        <a:ext uri="{9D8B030D-6E8A-4147-A177-3AD203B41FA5}">
                          <a16:colId xmlns:a16="http://schemas.microsoft.com/office/drawing/2014/main" val="633552224"/>
                        </a:ext>
                      </a:extLst>
                    </a:gridCol>
                  </a:tblGrid>
                  <a:tr h="32838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i="1" dirty="0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oMath>
                          </a14:m>
                          <a:r>
                            <a:rPr lang="en-US" sz="1800" b="0" i="0" dirty="0" smtClean="0">
                              <a:effectLst/>
                              <a:latin typeface="+mj-lt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[2]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i="1" dirty="0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oMath>
                          </a14:m>
                          <a:r>
                            <a:rPr lang="en-US" sz="1800" b="0" i="0" dirty="0" smtClean="0">
                              <a:effectLst/>
                              <a:latin typeface="+mj-lt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[3]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00013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Table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5870686"/>
                  </p:ext>
                </p:extLst>
              </p:nvPr>
            </p:nvGraphicFramePr>
            <p:xfrm>
              <a:off x="7211506" y="889577"/>
              <a:ext cx="1596392" cy="328385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798196">
                      <a:extLst>
                        <a:ext uri="{9D8B030D-6E8A-4147-A177-3AD203B41FA5}">
                          <a16:colId xmlns:a16="http://schemas.microsoft.com/office/drawing/2014/main" val="1836750238"/>
                        </a:ext>
                      </a:extLst>
                    </a:gridCol>
                    <a:gridCol w="798196">
                      <a:extLst>
                        <a:ext uri="{9D8B030D-6E8A-4147-A177-3AD203B41FA5}">
                          <a16:colId xmlns:a16="http://schemas.microsoft.com/office/drawing/2014/main" val="633552224"/>
                        </a:ext>
                      </a:extLst>
                    </a:gridCol>
                  </a:tblGrid>
                  <a:tr h="3283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758" t="-14545" r="-100758" b="-3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01527" t="-14545" r="-1527" b="-3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000131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Table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9083835"/>
                  </p:ext>
                </p:extLst>
              </p:nvPr>
            </p:nvGraphicFramePr>
            <p:xfrm>
              <a:off x="8816330" y="464822"/>
              <a:ext cx="1596392" cy="328385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798196">
                      <a:extLst>
                        <a:ext uri="{9D8B030D-6E8A-4147-A177-3AD203B41FA5}">
                          <a16:colId xmlns:a16="http://schemas.microsoft.com/office/drawing/2014/main" val="1836750238"/>
                        </a:ext>
                      </a:extLst>
                    </a:gridCol>
                    <a:gridCol w="798196">
                      <a:extLst>
                        <a:ext uri="{9D8B030D-6E8A-4147-A177-3AD203B41FA5}">
                          <a16:colId xmlns:a16="http://schemas.microsoft.com/office/drawing/2014/main" val="633552224"/>
                        </a:ext>
                      </a:extLst>
                    </a:gridCol>
                  </a:tblGrid>
                  <a:tr h="32838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i="0" dirty="0" smtClean="0"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dirty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⋯</m:t>
                              </m:r>
                            </m:oMath>
                          </a14:m>
                          <a:endParaRPr lang="en-US" sz="20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00013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Table 2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9083835"/>
                  </p:ext>
                </p:extLst>
              </p:nvPr>
            </p:nvGraphicFramePr>
            <p:xfrm>
              <a:off x="8816330" y="464822"/>
              <a:ext cx="1596392" cy="328385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798196">
                      <a:extLst>
                        <a:ext uri="{9D8B030D-6E8A-4147-A177-3AD203B41FA5}">
                          <a16:colId xmlns:a16="http://schemas.microsoft.com/office/drawing/2014/main" val="1836750238"/>
                        </a:ext>
                      </a:extLst>
                    </a:gridCol>
                    <a:gridCol w="798196">
                      <a:extLst>
                        <a:ext uri="{9D8B030D-6E8A-4147-A177-3AD203B41FA5}">
                          <a16:colId xmlns:a16="http://schemas.microsoft.com/office/drawing/2014/main" val="633552224"/>
                        </a:ext>
                      </a:extLst>
                    </a:gridCol>
                  </a:tblGrid>
                  <a:tr h="3283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758" t="-1818" r="-100758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1527" t="-1818" r="-1527" b="-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000131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Table 2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36990555"/>
                  </p:ext>
                </p:extLst>
              </p:nvPr>
            </p:nvGraphicFramePr>
            <p:xfrm>
              <a:off x="7211506" y="463779"/>
              <a:ext cx="1596392" cy="328385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798196">
                      <a:extLst>
                        <a:ext uri="{9D8B030D-6E8A-4147-A177-3AD203B41FA5}">
                          <a16:colId xmlns:a16="http://schemas.microsoft.com/office/drawing/2014/main" val="1836750238"/>
                        </a:ext>
                      </a:extLst>
                    </a:gridCol>
                    <a:gridCol w="798196">
                      <a:extLst>
                        <a:ext uri="{9D8B030D-6E8A-4147-A177-3AD203B41FA5}">
                          <a16:colId xmlns:a16="http://schemas.microsoft.com/office/drawing/2014/main" val="633552224"/>
                        </a:ext>
                      </a:extLst>
                    </a:gridCol>
                  </a:tblGrid>
                  <a:tr h="32838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i="1" dirty="0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oMath>
                          </a14:m>
                          <a:r>
                            <a:rPr lang="en-US" sz="1800" b="0" i="0" dirty="0" smtClean="0">
                              <a:effectLst/>
                              <a:latin typeface="+mj-lt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[2]</a:t>
                          </a:r>
                          <a:r>
                            <a:rPr lang="en-US" sz="1800" i="0" dirty="0" smtClean="0"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i="1" dirty="0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oMath>
                          </a14:m>
                          <a:r>
                            <a:rPr lang="en-US" sz="1800" b="0" i="0" dirty="0" smtClean="0">
                              <a:effectLst/>
                              <a:latin typeface="+mj-lt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a:t>[3]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00013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Table 2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36990555"/>
                  </p:ext>
                </p:extLst>
              </p:nvPr>
            </p:nvGraphicFramePr>
            <p:xfrm>
              <a:off x="7211506" y="463779"/>
              <a:ext cx="1596392" cy="328385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798196">
                      <a:extLst>
                        <a:ext uri="{9D8B030D-6E8A-4147-A177-3AD203B41FA5}">
                          <a16:colId xmlns:a16="http://schemas.microsoft.com/office/drawing/2014/main" val="1836750238"/>
                        </a:ext>
                      </a:extLst>
                    </a:gridCol>
                    <a:gridCol w="798196">
                      <a:extLst>
                        <a:ext uri="{9D8B030D-6E8A-4147-A177-3AD203B41FA5}">
                          <a16:colId xmlns:a16="http://schemas.microsoft.com/office/drawing/2014/main" val="633552224"/>
                        </a:ext>
                      </a:extLst>
                    </a:gridCol>
                  </a:tblGrid>
                  <a:tr h="3283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758" t="-16667" r="-100758" b="-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01527" t="-16667" r="-1527" b="-3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000131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52066532"/>
                  </p:ext>
                </p:extLst>
              </p:nvPr>
            </p:nvGraphicFramePr>
            <p:xfrm>
              <a:off x="5615114" y="462512"/>
              <a:ext cx="1596392" cy="328385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798196">
                      <a:extLst>
                        <a:ext uri="{9D8B030D-6E8A-4147-A177-3AD203B41FA5}">
                          <a16:colId xmlns:a16="http://schemas.microsoft.com/office/drawing/2014/main" val="1836750238"/>
                        </a:ext>
                      </a:extLst>
                    </a:gridCol>
                    <a:gridCol w="798196">
                      <a:extLst>
                        <a:ext uri="{9D8B030D-6E8A-4147-A177-3AD203B41FA5}">
                          <a16:colId xmlns:a16="http://schemas.microsoft.com/office/drawing/2014/main" val="633552224"/>
                        </a:ext>
                      </a:extLst>
                    </a:gridCol>
                  </a:tblGrid>
                  <a:tr h="32838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800" i="1" dirty="0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oMath>
                          </a14:m>
                          <a:r>
                            <a:rPr lang="en-US" sz="1800" i="0" dirty="0" smtClean="0"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[0]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800" i="1" dirty="0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oMath>
                          </a14:m>
                          <a:r>
                            <a:rPr lang="en-US" sz="1800" i="0" dirty="0" smtClean="0">
                              <a:effectLst/>
                              <a:latin typeface="+mj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[1]</a:t>
                          </a:r>
                          <a:endParaRPr lang="en-US" sz="18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00013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2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52066532"/>
                  </p:ext>
                </p:extLst>
              </p:nvPr>
            </p:nvGraphicFramePr>
            <p:xfrm>
              <a:off x="5615114" y="462512"/>
              <a:ext cx="1596392" cy="328385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798196">
                      <a:extLst>
                        <a:ext uri="{9D8B030D-6E8A-4147-A177-3AD203B41FA5}">
                          <a16:colId xmlns:a16="http://schemas.microsoft.com/office/drawing/2014/main" val="1836750238"/>
                        </a:ext>
                      </a:extLst>
                    </a:gridCol>
                    <a:gridCol w="798196">
                      <a:extLst>
                        <a:ext uri="{9D8B030D-6E8A-4147-A177-3AD203B41FA5}">
                          <a16:colId xmlns:a16="http://schemas.microsoft.com/office/drawing/2014/main" val="633552224"/>
                        </a:ext>
                      </a:extLst>
                    </a:gridCol>
                  </a:tblGrid>
                  <a:tr h="3283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763" t="-14545" r="-102290" b="-3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dash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00763" t="-14545" r="-2290" b="-327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0001315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4" name="Group 23"/>
          <p:cNvGrpSpPr/>
          <p:nvPr/>
        </p:nvGrpSpPr>
        <p:grpSpPr>
          <a:xfrm>
            <a:off x="6286092" y="1577481"/>
            <a:ext cx="5050013" cy="261854"/>
            <a:chOff x="1258257" y="2088314"/>
            <a:chExt cx="5050013" cy="2618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Flowchart: Connector 24"/>
                <p:cNvSpPr/>
                <p:nvPr/>
              </p:nvSpPr>
              <p:spPr>
                <a:xfrm>
                  <a:off x="1258257" y="2094354"/>
                  <a:ext cx="250371" cy="255814"/>
                </a:xfrm>
                <a:prstGeom prst="flowChartConnector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+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Flowchart: Connector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8257" y="2094354"/>
                  <a:ext cx="250371" cy="255814"/>
                </a:xfrm>
                <a:prstGeom prst="flowChartConnector">
                  <a:avLst/>
                </a:prstGeom>
                <a:blipFill>
                  <a:blip r:embed="rId12"/>
                  <a:stretch>
                    <a:fillRect l="-11628" r="-11628" b="-9091"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Flowchart: Connector 25"/>
                <p:cNvSpPr/>
                <p:nvPr/>
              </p:nvSpPr>
              <p:spPr>
                <a:xfrm>
                  <a:off x="2856682" y="2094354"/>
                  <a:ext cx="250371" cy="255814"/>
                </a:xfrm>
                <a:prstGeom prst="flowChartConnector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+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Flowchart: Connector 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6682" y="2094354"/>
                  <a:ext cx="250371" cy="255814"/>
                </a:xfrm>
                <a:prstGeom prst="flowChartConnector">
                  <a:avLst/>
                </a:prstGeom>
                <a:blipFill>
                  <a:blip r:embed="rId13"/>
                  <a:stretch>
                    <a:fillRect l="-11628" r="-11628" b="-9091"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Flowchart: Connector 26"/>
                <p:cNvSpPr/>
                <p:nvPr/>
              </p:nvSpPr>
              <p:spPr>
                <a:xfrm>
                  <a:off x="4457290" y="2088314"/>
                  <a:ext cx="250371" cy="255814"/>
                </a:xfrm>
                <a:prstGeom prst="flowChartConnector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+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Flowchart: Connector 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7290" y="2088314"/>
                  <a:ext cx="250371" cy="255814"/>
                </a:xfrm>
                <a:prstGeom prst="flowChartConnector">
                  <a:avLst/>
                </a:prstGeom>
                <a:blipFill>
                  <a:blip r:embed="rId14"/>
                  <a:stretch>
                    <a:fillRect l="-13953" r="-9302" b="-9091"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Flowchart: Connector 27"/>
                <p:cNvSpPr/>
                <p:nvPr/>
              </p:nvSpPr>
              <p:spPr>
                <a:xfrm>
                  <a:off x="6057899" y="2094354"/>
                  <a:ext cx="250371" cy="255814"/>
                </a:xfrm>
                <a:prstGeom prst="flowChartConnector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+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Flowchart: Connector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7899" y="2094354"/>
                  <a:ext cx="250371" cy="255814"/>
                </a:xfrm>
                <a:prstGeom prst="flowChartConnector">
                  <a:avLst/>
                </a:prstGeom>
                <a:blipFill>
                  <a:blip r:embed="rId15"/>
                  <a:stretch>
                    <a:fillRect l="-13953" r="-9302" b="-9091"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9" name="Straight Arrow Connector 28"/>
          <p:cNvCxnSpPr>
            <a:stCxn id="32" idx="2"/>
            <a:endCxn id="31" idx="6"/>
          </p:cNvCxnSpPr>
          <p:nvPr/>
        </p:nvCxnSpPr>
        <p:spPr>
          <a:xfrm flipH="1">
            <a:off x="8134887" y="2239486"/>
            <a:ext cx="1351119" cy="10592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4"/>
            <a:endCxn id="31" idx="0"/>
          </p:cNvCxnSpPr>
          <p:nvPr/>
        </p:nvCxnSpPr>
        <p:spPr>
          <a:xfrm flipH="1">
            <a:off x="8009702" y="1839335"/>
            <a:ext cx="1" cy="2828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Flowchart: Connector 30"/>
              <p:cNvSpPr/>
              <p:nvPr/>
            </p:nvSpPr>
            <p:spPr>
              <a:xfrm>
                <a:off x="7884516" y="2122171"/>
                <a:ext cx="250371" cy="255814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Flowchart: Connector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516" y="2122171"/>
                <a:ext cx="250371" cy="255814"/>
              </a:xfrm>
              <a:prstGeom prst="flowChartConnector">
                <a:avLst/>
              </a:prstGeom>
              <a:blipFill>
                <a:blip r:embed="rId16"/>
                <a:stretch>
                  <a:fillRect l="-11628" r="-11628" b="-9091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Flowchart: Connector 31"/>
              <p:cNvSpPr/>
              <p:nvPr/>
            </p:nvSpPr>
            <p:spPr>
              <a:xfrm>
                <a:off x="9486006" y="2111579"/>
                <a:ext cx="250371" cy="255814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Flowchart: Connector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06" y="2111579"/>
                <a:ext cx="250371" cy="255814"/>
              </a:xfrm>
              <a:prstGeom prst="flowChartConnector">
                <a:avLst/>
              </a:prstGeom>
              <a:blipFill>
                <a:blip r:embed="rId17"/>
                <a:stretch>
                  <a:fillRect l="-11628" r="-11628" b="-9091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Flowchart: Connector 32"/>
              <p:cNvSpPr/>
              <p:nvPr/>
            </p:nvSpPr>
            <p:spPr>
              <a:xfrm>
                <a:off x="11077301" y="2111579"/>
                <a:ext cx="250371" cy="255814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Flowchart: Connector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7301" y="2111579"/>
                <a:ext cx="250371" cy="255814"/>
              </a:xfrm>
              <a:prstGeom prst="flowChartConnector">
                <a:avLst/>
              </a:prstGeom>
              <a:blipFill>
                <a:blip r:embed="rId18"/>
                <a:stretch>
                  <a:fillRect l="-11628" r="-11628" b="-9091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Flowchart: Connector 33"/>
              <p:cNvSpPr/>
              <p:nvPr/>
            </p:nvSpPr>
            <p:spPr>
              <a:xfrm>
                <a:off x="6297820" y="2111309"/>
                <a:ext cx="225534" cy="245222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Flowchart: Connector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820" y="2111309"/>
                <a:ext cx="225534" cy="245222"/>
              </a:xfrm>
              <a:prstGeom prst="flowChartConnector">
                <a:avLst/>
              </a:prstGeom>
              <a:blipFill>
                <a:blip r:embed="rId19"/>
                <a:stretch>
                  <a:fillRect l="-17949" r="-17949" b="-930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>
            <a:stCxn id="27" idx="4"/>
            <a:endCxn id="32" idx="0"/>
          </p:cNvCxnSpPr>
          <p:nvPr/>
        </p:nvCxnSpPr>
        <p:spPr>
          <a:xfrm>
            <a:off x="9610311" y="1833295"/>
            <a:ext cx="881" cy="2782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8" idx="4"/>
            <a:endCxn id="33" idx="0"/>
          </p:cNvCxnSpPr>
          <p:nvPr/>
        </p:nvCxnSpPr>
        <p:spPr>
          <a:xfrm flipH="1">
            <a:off x="11202487" y="1839335"/>
            <a:ext cx="8433" cy="2722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3" idx="2"/>
            <a:endCxn id="32" idx="6"/>
          </p:cNvCxnSpPr>
          <p:nvPr/>
        </p:nvCxnSpPr>
        <p:spPr>
          <a:xfrm flipH="1">
            <a:off x="9736376" y="2239486"/>
            <a:ext cx="134092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1" idx="2"/>
            <a:endCxn id="34" idx="6"/>
          </p:cNvCxnSpPr>
          <p:nvPr/>
        </p:nvCxnSpPr>
        <p:spPr>
          <a:xfrm flipH="1" flipV="1">
            <a:off x="6523355" y="2233920"/>
            <a:ext cx="1361161" cy="16158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10059942" y="2100987"/>
                <a:ext cx="636511" cy="276999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9942" y="2100987"/>
                <a:ext cx="636511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>
            <a:stCxn id="25" idx="4"/>
            <a:endCxn id="34" idx="0"/>
          </p:cNvCxnSpPr>
          <p:nvPr/>
        </p:nvCxnSpPr>
        <p:spPr>
          <a:xfrm flipH="1">
            <a:off x="6410587" y="1839335"/>
            <a:ext cx="690" cy="2719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4" idx="2"/>
            <a:endCxn id="17" idx="3"/>
          </p:cNvCxnSpPr>
          <p:nvPr/>
        </p:nvCxnSpPr>
        <p:spPr>
          <a:xfrm flipH="1">
            <a:off x="6061602" y="2233920"/>
            <a:ext cx="236219" cy="556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43" idx="1"/>
            <a:endCxn id="33" idx="6"/>
          </p:cNvCxnSpPr>
          <p:nvPr/>
        </p:nvCxnSpPr>
        <p:spPr>
          <a:xfrm flipH="1">
            <a:off x="11327672" y="2236306"/>
            <a:ext cx="272391" cy="318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11600063" y="2067028"/>
                <a:ext cx="64637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0063" y="2067028"/>
                <a:ext cx="646377" cy="3385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/>
          <p:cNvSpPr txBox="1"/>
          <p:nvPr/>
        </p:nvSpPr>
        <p:spPr>
          <a:xfrm>
            <a:off x="7597150" y="0"/>
            <a:ext cx="902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SMLAD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331341" y="301410"/>
            <a:ext cx="1349829" cy="2226128"/>
          </a:xfrm>
          <a:prstGeom prst="rect">
            <a:avLst/>
          </a:prstGeom>
          <a:solidFill>
            <a:srgbClr val="00B0F0">
              <a:alpha val="25000"/>
            </a:srgbClr>
          </a:solidFill>
          <a:ln w="6350"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158003" y="1806818"/>
            <a:ext cx="7801303" cy="5078313"/>
            <a:chOff x="158003" y="1684898"/>
            <a:chExt cx="7801303" cy="5078313"/>
          </a:xfrm>
        </p:grpSpPr>
        <p:sp>
          <p:nvSpPr>
            <p:cNvPr id="2" name="TextBox 1"/>
            <p:cNvSpPr txBox="1"/>
            <p:nvPr/>
          </p:nvSpPr>
          <p:spPr>
            <a:xfrm>
              <a:off x="158003" y="1684898"/>
              <a:ext cx="7801303" cy="50783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tabLst>
                  <a:tab pos="857250" algn="l"/>
                  <a:tab pos="2008188" algn="l"/>
                  <a:tab pos="3494088" algn="l"/>
                </a:tabLst>
              </a:pPr>
              <a:r>
                <a:rPr lang="en-US" dirty="0" smtClean="0">
                  <a:latin typeface="Consolas" panose="020B0609020204030204" pitchFamily="49" charset="0"/>
                </a:rPr>
                <a:t>// </a:t>
              </a:r>
              <a:r>
                <a:rPr lang="en-US" dirty="0">
                  <a:latin typeface="Consolas" panose="020B0609020204030204" pitchFamily="49" charset="0"/>
                </a:rPr>
                <a:t>int32_t </a:t>
              </a:r>
              <a:r>
                <a:rPr lang="en-US" dirty="0" err="1">
                  <a:latin typeface="Consolas" panose="020B0609020204030204" pitchFamily="49" charset="0"/>
                </a:rPr>
                <a:t>SIMD_DotProduct</a:t>
              </a:r>
              <a:endParaRPr lang="en-US" dirty="0">
                <a:latin typeface="Consolas" panose="020B0609020204030204" pitchFamily="49" charset="0"/>
              </a:endParaRPr>
            </a:p>
            <a:p>
              <a:pPr>
                <a:tabLst>
                  <a:tab pos="857250" algn="l"/>
                  <a:tab pos="2008188" algn="l"/>
                  <a:tab pos="3494088" algn="l"/>
                </a:tabLst>
              </a:pPr>
              <a:r>
                <a:rPr lang="en-US" dirty="0" smtClean="0">
                  <a:latin typeface="Consolas" panose="020B0609020204030204" pitchFamily="49" charset="0"/>
                </a:rPr>
                <a:t>// (</a:t>
              </a:r>
              <a:r>
                <a:rPr lang="en-US" dirty="0">
                  <a:latin typeface="Consolas" panose="020B0609020204030204" pitchFamily="49" charset="0"/>
                </a:rPr>
                <a:t>int16_t </a:t>
              </a:r>
              <a:r>
                <a:rPr lang="en-US" dirty="0" smtClean="0">
                  <a:latin typeface="Consolas" panose="020B0609020204030204" pitchFamily="49" charset="0"/>
                </a:rPr>
                <a:t>a[], </a:t>
              </a:r>
              <a:r>
                <a:rPr lang="en-US" dirty="0">
                  <a:latin typeface="Consolas" panose="020B0609020204030204" pitchFamily="49" charset="0"/>
                </a:rPr>
                <a:t>int16_t </a:t>
              </a:r>
              <a:r>
                <a:rPr lang="en-US" dirty="0" smtClean="0">
                  <a:latin typeface="Consolas" panose="020B0609020204030204" pitchFamily="49" charset="0"/>
                </a:rPr>
                <a:t>b[], </a:t>
              </a:r>
              <a:r>
                <a:rPr lang="en-US" dirty="0">
                  <a:latin typeface="Consolas" panose="020B0609020204030204" pitchFamily="49" charset="0"/>
                </a:rPr>
                <a:t>uint32_t n</a:t>
              </a:r>
              <a:r>
                <a:rPr lang="en-US" dirty="0" smtClean="0">
                  <a:latin typeface="Consolas" panose="020B0609020204030204" pitchFamily="49" charset="0"/>
                </a:rPr>
                <a:t>);</a:t>
              </a:r>
              <a:endParaRPr lang="en-US" dirty="0">
                <a:latin typeface="Consolas" panose="020B0609020204030204" pitchFamily="49" charset="0"/>
              </a:endParaRPr>
            </a:p>
            <a:p>
              <a:pPr>
                <a:tabLst>
                  <a:tab pos="857250" algn="l"/>
                  <a:tab pos="2008188" algn="l"/>
                  <a:tab pos="3494088" algn="l"/>
                </a:tabLst>
              </a:pPr>
              <a:endParaRPr lang="en-US" dirty="0">
                <a:latin typeface="Consolas" panose="020B0609020204030204" pitchFamily="49" charset="0"/>
              </a:endParaRPr>
            </a:p>
            <a:p>
              <a:pPr lvl="1">
                <a:tabLst>
                  <a:tab pos="857250" algn="l"/>
                  <a:tab pos="2008188" algn="l"/>
                  <a:tab pos="3494088" algn="l"/>
                </a:tabLst>
              </a:pPr>
              <a:r>
                <a:rPr lang="en-US" dirty="0">
                  <a:latin typeface="Consolas" panose="020B0609020204030204" pitchFamily="49" charset="0"/>
                </a:rPr>
                <a:t>   .global	</a:t>
              </a:r>
              <a:r>
                <a:rPr lang="en-US" dirty="0" err="1">
                  <a:latin typeface="Consolas" panose="020B0609020204030204" pitchFamily="49" charset="0"/>
                </a:rPr>
                <a:t>SIMD_DotProduct</a:t>
              </a:r>
              <a:endParaRPr lang="en-US" dirty="0">
                <a:latin typeface="Consolas" panose="020B0609020204030204" pitchFamily="49" charset="0"/>
              </a:endParaRPr>
            </a:p>
            <a:p>
              <a:pPr>
                <a:tabLst>
                  <a:tab pos="857250" algn="l"/>
                  <a:tab pos="2008188" algn="l"/>
                  <a:tab pos="3494088" algn="l"/>
                </a:tabLst>
              </a:pPr>
              <a:r>
                <a:rPr lang="en-US" dirty="0" err="1">
                  <a:latin typeface="Consolas" panose="020B0609020204030204" pitchFamily="49" charset="0"/>
                </a:rPr>
                <a:t>SIMD_DotProduct</a:t>
              </a:r>
              <a:r>
                <a:rPr lang="en-US" dirty="0">
                  <a:latin typeface="Consolas" panose="020B0609020204030204" pitchFamily="49" charset="0"/>
                </a:rPr>
                <a:t>:</a:t>
              </a:r>
            </a:p>
            <a:p>
              <a:pPr>
                <a:tabLst>
                  <a:tab pos="857250" algn="l"/>
                  <a:tab pos="2008188" algn="l"/>
                  <a:tab pos="3709988" algn="l"/>
                </a:tabLst>
              </a:pPr>
              <a:r>
                <a:rPr lang="en-US" dirty="0">
                  <a:latin typeface="Consolas" panose="020B0609020204030204" pitchFamily="49" charset="0"/>
                </a:rPr>
                <a:t>	PUSH	{R4}	// Preserve registers R4</a:t>
              </a:r>
            </a:p>
            <a:p>
              <a:pPr lvl="1">
                <a:tabLst>
                  <a:tab pos="857250" algn="l"/>
                  <a:tab pos="2008188" algn="l"/>
                  <a:tab pos="3709988" algn="l"/>
                </a:tabLst>
              </a:pPr>
              <a:r>
                <a:rPr lang="en-US" dirty="0">
                  <a:latin typeface="Consolas" panose="020B0609020204030204" pitchFamily="49" charset="0"/>
                </a:rPr>
                <a:t>	LDR	R3,=0	// Initialize the result</a:t>
              </a:r>
            </a:p>
            <a:p>
              <a:pPr>
                <a:tabLst>
                  <a:tab pos="857250" algn="l"/>
                  <a:tab pos="2008188" algn="l"/>
                  <a:tab pos="3709988" algn="l"/>
                </a:tabLst>
              </a:pPr>
              <a:r>
                <a:rPr lang="en-US" dirty="0">
                  <a:latin typeface="Consolas" panose="020B0609020204030204" pitchFamily="49" charset="0"/>
                </a:rPr>
                <a:t>loop:	CBZ	R2,done	// Test for completion (n = 0)</a:t>
              </a:r>
            </a:p>
            <a:p>
              <a:pPr lvl="1">
                <a:tabLst>
                  <a:tab pos="857250" algn="l"/>
                  <a:tab pos="2008188" algn="l"/>
                  <a:tab pos="3709988" algn="l"/>
                </a:tabLst>
              </a:pPr>
              <a:r>
                <a:rPr lang="en-US" dirty="0">
                  <a:latin typeface="Consolas" panose="020B0609020204030204" pitchFamily="49" charset="0"/>
                </a:rPr>
                <a:t>   LDR	</a:t>
              </a:r>
              <a:r>
                <a:rPr lang="en-US" dirty="0" smtClean="0">
                  <a:latin typeface="Consolas" panose="020B0609020204030204" pitchFamily="49" charset="0"/>
                </a:rPr>
                <a:t>R4,[R0</a:t>
              </a:r>
              <a:r>
                <a:rPr lang="en-US" dirty="0">
                  <a:latin typeface="Consolas" panose="020B0609020204030204" pitchFamily="49" charset="0"/>
                </a:rPr>
                <a:t>],4	// Get two 16-bit values from a</a:t>
              </a:r>
            </a:p>
            <a:p>
              <a:pPr lvl="1">
                <a:tabLst>
                  <a:tab pos="857250" algn="l"/>
                  <a:tab pos="2008188" algn="l"/>
                  <a:tab pos="3709988" algn="l"/>
                </a:tabLst>
              </a:pPr>
              <a:r>
                <a:rPr lang="en-US" dirty="0">
                  <a:latin typeface="Consolas" panose="020B0609020204030204" pitchFamily="49" charset="0"/>
                </a:rPr>
                <a:t>   LDR	</a:t>
              </a:r>
              <a:r>
                <a:rPr lang="en-US" dirty="0" smtClean="0">
                  <a:latin typeface="Consolas" panose="020B0609020204030204" pitchFamily="49" charset="0"/>
                </a:rPr>
                <a:t>R12,[R1</a:t>
              </a:r>
              <a:r>
                <a:rPr lang="en-US" dirty="0">
                  <a:latin typeface="Consolas" panose="020B0609020204030204" pitchFamily="49" charset="0"/>
                </a:rPr>
                <a:t>],4	// Get two 16-bit values from </a:t>
              </a:r>
              <a:r>
                <a:rPr lang="en-US" dirty="0" smtClean="0">
                  <a:latin typeface="Consolas" panose="020B0609020204030204" pitchFamily="49" charset="0"/>
                </a:rPr>
                <a:t>b</a:t>
              </a:r>
            </a:p>
            <a:p>
              <a:pPr lvl="1">
                <a:tabLst>
                  <a:tab pos="857250" algn="l"/>
                  <a:tab pos="2008188" algn="l"/>
                  <a:tab pos="3709988" algn="l"/>
                </a:tabLst>
              </a:pPr>
              <a:endParaRPr lang="en-US" dirty="0">
                <a:latin typeface="Consolas" panose="020B0609020204030204" pitchFamily="49" charset="0"/>
              </a:endParaRPr>
            </a:p>
            <a:p>
              <a:pPr lvl="1">
                <a:tabLst>
                  <a:tab pos="857250" algn="l"/>
                  <a:tab pos="2008188" algn="l"/>
                  <a:tab pos="3709988" algn="l"/>
                </a:tabLst>
              </a:pPr>
              <a:r>
                <a:rPr lang="en-US" dirty="0">
                  <a:latin typeface="Consolas" panose="020B0609020204030204" pitchFamily="49" charset="0"/>
                </a:rPr>
                <a:t>   </a:t>
              </a:r>
              <a:r>
                <a:rPr lang="en-US" b="1" dirty="0">
                  <a:solidFill>
                    <a:srgbClr val="0070C0"/>
                  </a:solidFill>
                  <a:latin typeface="Consolas" panose="020B0609020204030204" pitchFamily="49" charset="0"/>
                </a:rPr>
                <a:t>SMLAD	R3,R4,R12,R3	// Add 32-bit product to </a:t>
              </a:r>
              <a:r>
                <a:rPr lang="en-US" b="1" dirty="0" smtClean="0">
                  <a:solidFill>
                    <a:srgbClr val="0070C0"/>
                  </a:solidFill>
                  <a:latin typeface="Consolas" panose="020B0609020204030204" pitchFamily="49" charset="0"/>
                </a:rPr>
                <a:t>total</a:t>
              </a:r>
            </a:p>
            <a:p>
              <a:pPr lvl="1">
                <a:tabLst>
                  <a:tab pos="857250" algn="l"/>
                  <a:tab pos="2008188" algn="l"/>
                  <a:tab pos="3709988" algn="l"/>
                </a:tabLst>
              </a:pPr>
              <a:endParaRPr lang="en-US" dirty="0">
                <a:latin typeface="Consolas" panose="020B0609020204030204" pitchFamily="49" charset="0"/>
              </a:endParaRPr>
            </a:p>
            <a:p>
              <a:pPr marL="0" lvl="1">
                <a:tabLst>
                  <a:tab pos="857250" algn="l"/>
                  <a:tab pos="2008188" algn="l"/>
                  <a:tab pos="3709988" algn="l"/>
                </a:tabLst>
              </a:pPr>
              <a:r>
                <a:rPr lang="en-US" dirty="0">
                  <a:latin typeface="Consolas" panose="020B0609020204030204" pitchFamily="49" charset="0"/>
                </a:rPr>
                <a:t>	SUB	R2,R2,2	// Decrement n by 2</a:t>
              </a:r>
            </a:p>
            <a:p>
              <a:pPr lvl="1">
                <a:tabLst>
                  <a:tab pos="857250" algn="l"/>
                  <a:tab pos="2008188" algn="l"/>
                  <a:tab pos="3709988" algn="l"/>
                </a:tabLst>
              </a:pPr>
              <a:r>
                <a:rPr lang="en-US" dirty="0">
                  <a:latin typeface="Consolas" panose="020B0609020204030204" pitchFamily="49" charset="0"/>
                </a:rPr>
                <a:t>   B	loop	// Repeat until done</a:t>
              </a:r>
            </a:p>
            <a:p>
              <a:pPr>
                <a:tabLst>
                  <a:tab pos="857250" algn="l"/>
                  <a:tab pos="2008188" algn="l"/>
                  <a:tab pos="3709988" algn="l"/>
                </a:tabLst>
              </a:pPr>
              <a:r>
                <a:rPr lang="en-US" dirty="0">
                  <a:latin typeface="Consolas" panose="020B0609020204030204" pitchFamily="49" charset="0"/>
                </a:rPr>
                <a:t>done:	MOV	R0,R3	// Copy result to R0 for return</a:t>
              </a:r>
            </a:p>
            <a:p>
              <a:pPr>
                <a:tabLst>
                  <a:tab pos="857250" algn="l"/>
                  <a:tab pos="2008188" algn="l"/>
                  <a:tab pos="3709988" algn="l"/>
                </a:tabLst>
              </a:pPr>
              <a:r>
                <a:rPr lang="en-US" dirty="0">
                  <a:latin typeface="Consolas" panose="020B0609020204030204" pitchFamily="49" charset="0"/>
                </a:rPr>
                <a:t>	POP	{R4}	// Restore registers R4</a:t>
              </a:r>
            </a:p>
            <a:p>
              <a:pPr>
                <a:tabLst>
                  <a:tab pos="857250" algn="l"/>
                  <a:tab pos="2008188" algn="l"/>
                  <a:tab pos="3709988" algn="l"/>
                </a:tabLst>
              </a:pPr>
              <a:r>
                <a:rPr lang="en-US" dirty="0">
                  <a:latin typeface="Consolas" panose="020B0609020204030204" pitchFamily="49" charset="0"/>
                </a:rPr>
                <a:t>	BX	LR	// </a:t>
              </a:r>
              <a:r>
                <a:rPr lang="en-US" dirty="0" smtClean="0">
                  <a:latin typeface="Consolas" panose="020B0609020204030204" pitchFamily="49" charset="0"/>
                </a:rPr>
                <a:t>Return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74282" y="4654259"/>
              <a:ext cx="7376160" cy="527341"/>
            </a:xfrm>
            <a:prstGeom prst="rect">
              <a:avLst/>
            </a:prstGeom>
            <a:solidFill>
              <a:srgbClr val="00B0F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Title 46"/>
          <p:cNvSpPr>
            <a:spLocks noGrp="1"/>
          </p:cNvSpPr>
          <p:nvPr>
            <p:ph type="title"/>
          </p:nvPr>
        </p:nvSpPr>
        <p:spPr>
          <a:xfrm>
            <a:off x="274342" y="379825"/>
            <a:ext cx="4468177" cy="1325563"/>
          </a:xfrm>
        </p:spPr>
        <p:txBody>
          <a:bodyPr/>
          <a:lstStyle/>
          <a:p>
            <a:r>
              <a:rPr lang="en-US" b="1" dirty="0" smtClean="0"/>
              <a:t>SIMD Integer </a:t>
            </a:r>
            <a:br>
              <a:rPr lang="en-US" b="1" dirty="0" smtClean="0"/>
            </a:br>
            <a:r>
              <a:rPr lang="en-US" b="1" dirty="0" smtClean="0"/>
              <a:t>Dot Product</a:t>
            </a:r>
            <a:endParaRPr 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8372733" y="3288607"/>
            <a:ext cx="3510643" cy="26776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Dot Product is used extensively in computer graphics, such as finding the angle between two vectors or the projection of one vector onto another.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3189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3361" y="1617019"/>
            <a:ext cx="5745480" cy="52629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0" lvl="1">
              <a:tabLst>
                <a:tab pos="517525" algn="l"/>
                <a:tab pos="1143000" algn="l"/>
                <a:tab pos="2514600" algn="l"/>
              </a:tabLst>
            </a:pPr>
            <a:endParaRPr lang="en-US" sz="1200" dirty="0">
              <a:latin typeface="Consolas" panose="020B0609020204030204" pitchFamily="49" charset="0"/>
            </a:endParaRPr>
          </a:p>
          <a:p>
            <a:pPr marL="0" lvl="1">
              <a:tabLst>
                <a:tab pos="517525" algn="l"/>
                <a:tab pos="1143000" algn="l"/>
                <a:tab pos="2514600" algn="l"/>
              </a:tabLst>
            </a:pPr>
            <a:r>
              <a:rPr lang="en-US" sz="1200" dirty="0">
                <a:latin typeface="Consolas" panose="020B0609020204030204" pitchFamily="49" charset="0"/>
              </a:rPr>
              <a:t>// void SIMD_FIR(Q15 </a:t>
            </a:r>
            <a:r>
              <a:rPr lang="en-US" sz="1200" dirty="0" smtClean="0">
                <a:latin typeface="Consolas" panose="020B0609020204030204" pitchFamily="49" charset="0"/>
              </a:rPr>
              <a:t>g[], </a:t>
            </a:r>
            <a:r>
              <a:rPr lang="en-US" sz="1200" dirty="0">
                <a:latin typeface="Consolas" panose="020B0609020204030204" pitchFamily="49" charset="0"/>
              </a:rPr>
              <a:t>Q15 </a:t>
            </a:r>
            <a:r>
              <a:rPr lang="en-US" sz="1200" dirty="0" smtClean="0">
                <a:latin typeface="Consolas" panose="020B0609020204030204" pitchFamily="49" charset="0"/>
              </a:rPr>
              <a:t>y[], </a:t>
            </a:r>
            <a:r>
              <a:rPr lang="en-US" sz="1200" dirty="0">
                <a:latin typeface="Consolas" panose="020B0609020204030204" pitchFamily="49" charset="0"/>
              </a:rPr>
              <a:t>uint32_t length, Q15 </a:t>
            </a:r>
            <a:r>
              <a:rPr lang="en-US" sz="1200" dirty="0" smtClean="0">
                <a:latin typeface="Consolas" panose="020B0609020204030204" pitchFamily="49" charset="0"/>
              </a:rPr>
              <a:t>f[4</a:t>
            </a:r>
            <a:r>
              <a:rPr lang="en-US" sz="1200" dirty="0">
                <a:latin typeface="Consolas" panose="020B0609020204030204" pitchFamily="49" charset="0"/>
              </a:rPr>
              <a:t>]]) ;</a:t>
            </a:r>
          </a:p>
          <a:p>
            <a:pPr marL="0" lvl="1">
              <a:tabLst>
                <a:tab pos="517525" algn="l"/>
                <a:tab pos="1143000" algn="l"/>
                <a:tab pos="2514600" algn="l"/>
              </a:tabLst>
            </a:pPr>
            <a:endParaRPr lang="en-US" sz="1200" dirty="0">
              <a:latin typeface="Consolas" panose="020B0609020204030204" pitchFamily="49" charset="0"/>
            </a:endParaRPr>
          </a:p>
          <a:p>
            <a:pPr marL="0" lvl="1">
              <a:tabLst>
                <a:tab pos="517525" algn="l"/>
                <a:tab pos="1143000" algn="l"/>
                <a:tab pos="2514600" algn="l"/>
              </a:tabLst>
            </a:pPr>
            <a:r>
              <a:rPr lang="en-US" sz="1200" dirty="0">
                <a:latin typeface="Consolas" panose="020B0609020204030204" pitchFamily="49" charset="0"/>
              </a:rPr>
              <a:t>	.global	SIMD_FIR</a:t>
            </a:r>
          </a:p>
          <a:p>
            <a:pPr marL="0" lvl="1">
              <a:tabLst>
                <a:tab pos="517525" algn="l"/>
                <a:tab pos="1143000" algn="l"/>
                <a:tab pos="2514600" algn="l"/>
              </a:tabLst>
            </a:pPr>
            <a:r>
              <a:rPr lang="en-US" sz="1200" dirty="0">
                <a:latin typeface="Consolas" panose="020B0609020204030204" pitchFamily="49" charset="0"/>
              </a:rPr>
              <a:t>SIMD_FIR:		// Require: |sum of </a:t>
            </a:r>
            <a:r>
              <a:rPr lang="en-US" sz="1200" dirty="0" smtClean="0">
                <a:latin typeface="Consolas" panose="020B0609020204030204" pitchFamily="49" charset="0"/>
              </a:rPr>
              <a:t>f[</a:t>
            </a:r>
            <a:r>
              <a:rPr lang="en-US" sz="1200" dirty="0" err="1" smtClean="0">
                <a:latin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</a:rPr>
              <a:t>]| &lt; 1.0</a:t>
            </a:r>
          </a:p>
          <a:p>
            <a:pPr marL="0" lvl="1">
              <a:tabLst>
                <a:tab pos="517525" algn="l"/>
                <a:tab pos="1143000" algn="l"/>
                <a:tab pos="2514600" algn="l"/>
              </a:tabLst>
            </a:pPr>
            <a:r>
              <a:rPr lang="en-US" sz="1200" dirty="0">
                <a:latin typeface="Consolas" panose="020B0609020204030204" pitchFamily="49" charset="0"/>
              </a:rPr>
              <a:t>	PUSH	{R4-R6}	// Preserve registers</a:t>
            </a:r>
          </a:p>
          <a:p>
            <a:pPr marL="0" lvl="1">
              <a:tabLst>
                <a:tab pos="517525" algn="l"/>
                <a:tab pos="1143000" algn="l"/>
                <a:tab pos="2514600" algn="l"/>
              </a:tabLst>
            </a:pPr>
            <a:r>
              <a:rPr lang="en-US" sz="1200" dirty="0">
                <a:latin typeface="Consolas" panose="020B0609020204030204" pitchFamily="49" charset="0"/>
              </a:rPr>
              <a:t>	LDRD	</a:t>
            </a:r>
            <a:r>
              <a:rPr lang="en-US" sz="1200" dirty="0" smtClean="0">
                <a:latin typeface="Consolas" panose="020B0609020204030204" pitchFamily="49" charset="0"/>
              </a:rPr>
              <a:t>R5,R4,[R3</a:t>
            </a:r>
            <a:r>
              <a:rPr lang="en-US" sz="1200" dirty="0">
                <a:latin typeface="Consolas" panose="020B0609020204030204" pitchFamily="49" charset="0"/>
              </a:rPr>
              <a:t>]	// Get the four f coefficients</a:t>
            </a:r>
          </a:p>
          <a:p>
            <a:pPr marL="0" lvl="1">
              <a:tabLst>
                <a:tab pos="517525" algn="l"/>
                <a:tab pos="1143000" algn="l"/>
                <a:tab pos="2514600" algn="l"/>
              </a:tabLst>
            </a:pPr>
            <a:r>
              <a:rPr lang="en-US" sz="1200" dirty="0">
                <a:latin typeface="Consolas" panose="020B0609020204030204" pitchFamily="49" charset="0"/>
              </a:rPr>
              <a:t>	ROR	R5,R5,16	// R5&lt;31..16&gt;=</a:t>
            </a:r>
            <a:r>
              <a:rPr lang="en-US" sz="1200" dirty="0" smtClean="0">
                <a:latin typeface="Consolas" panose="020B0609020204030204" pitchFamily="49" charset="0"/>
              </a:rPr>
              <a:t>f[0</a:t>
            </a:r>
            <a:r>
              <a:rPr lang="en-US" sz="1200" dirty="0">
                <a:latin typeface="Consolas" panose="020B0609020204030204" pitchFamily="49" charset="0"/>
              </a:rPr>
              <a:t>]; R5&lt;15..0&gt;=</a:t>
            </a:r>
            <a:r>
              <a:rPr lang="en-US" sz="1200" dirty="0" smtClean="0">
                <a:latin typeface="Consolas" panose="020B0609020204030204" pitchFamily="49" charset="0"/>
              </a:rPr>
              <a:t>f[1</a:t>
            </a:r>
            <a:r>
              <a:rPr lang="en-US" sz="1200" dirty="0">
                <a:latin typeface="Consolas" panose="020B0609020204030204" pitchFamily="49" charset="0"/>
              </a:rPr>
              <a:t>]</a:t>
            </a:r>
          </a:p>
          <a:p>
            <a:pPr marL="0" lvl="1">
              <a:tabLst>
                <a:tab pos="517525" algn="l"/>
                <a:tab pos="1143000" algn="l"/>
                <a:tab pos="2514600" algn="l"/>
              </a:tabLst>
            </a:pPr>
            <a:r>
              <a:rPr lang="en-US" sz="1200" dirty="0">
                <a:latin typeface="Consolas" panose="020B0609020204030204" pitchFamily="49" charset="0"/>
              </a:rPr>
              <a:t>	ROR	R4,R4,16	// R4&lt;31..16&gt;=</a:t>
            </a:r>
            <a:r>
              <a:rPr lang="en-US" sz="1200" dirty="0" smtClean="0">
                <a:latin typeface="Consolas" panose="020B0609020204030204" pitchFamily="49" charset="0"/>
              </a:rPr>
              <a:t>f[2</a:t>
            </a:r>
            <a:r>
              <a:rPr lang="en-US" sz="1200" dirty="0">
                <a:latin typeface="Consolas" panose="020B0609020204030204" pitchFamily="49" charset="0"/>
              </a:rPr>
              <a:t>]; R4&lt;15..0&gt;=</a:t>
            </a:r>
            <a:r>
              <a:rPr lang="en-US" sz="1200" dirty="0" smtClean="0">
                <a:latin typeface="Consolas" panose="020B0609020204030204" pitchFamily="49" charset="0"/>
              </a:rPr>
              <a:t>f[3</a:t>
            </a:r>
            <a:r>
              <a:rPr lang="en-US" sz="1200" dirty="0">
                <a:latin typeface="Consolas" panose="020B0609020204030204" pitchFamily="49" charset="0"/>
              </a:rPr>
              <a:t>]</a:t>
            </a:r>
          </a:p>
          <a:p>
            <a:pPr marL="0" lvl="1">
              <a:tabLst>
                <a:tab pos="517525" algn="l"/>
                <a:tab pos="1143000" algn="l"/>
                <a:tab pos="2514600" algn="l"/>
              </a:tabLst>
            </a:pPr>
            <a:r>
              <a:rPr lang="en-US" sz="1200" dirty="0">
                <a:latin typeface="Consolas" panose="020B0609020204030204" pitchFamily="49" charset="0"/>
              </a:rPr>
              <a:t>	MOV	R6,0	// Begin w/three 0’s prepended to g:</a:t>
            </a:r>
          </a:p>
          <a:p>
            <a:pPr marL="0" lvl="1">
              <a:tabLst>
                <a:tab pos="517525" algn="l"/>
                <a:tab pos="1143000" algn="l"/>
                <a:tab pos="2514600" algn="l"/>
              </a:tabLst>
            </a:pPr>
            <a:r>
              <a:rPr lang="en-US" sz="1200" dirty="0">
                <a:latin typeface="Consolas" panose="020B0609020204030204" pitchFamily="49" charset="0"/>
              </a:rPr>
              <a:t> 	LDRH	</a:t>
            </a:r>
            <a:r>
              <a:rPr lang="en-US" sz="1200" dirty="0" smtClean="0">
                <a:latin typeface="Consolas" panose="020B0609020204030204" pitchFamily="49" charset="0"/>
              </a:rPr>
              <a:t>R12,[R0</a:t>
            </a:r>
            <a:r>
              <a:rPr lang="en-US" sz="1200" dirty="0">
                <a:latin typeface="Consolas" panose="020B0609020204030204" pitchFamily="49" charset="0"/>
              </a:rPr>
              <a:t>]	//    </a:t>
            </a:r>
            <a:r>
              <a:rPr lang="en-US" sz="1200" dirty="0" smtClean="0">
                <a:latin typeface="Consolas" panose="020B0609020204030204" pitchFamily="49" charset="0"/>
              </a:rPr>
              <a:t>g[-</a:t>
            </a:r>
            <a:r>
              <a:rPr lang="en-US" sz="1200" dirty="0">
                <a:latin typeface="Consolas" panose="020B0609020204030204" pitchFamily="49" charset="0"/>
              </a:rPr>
              <a:t>3] thru </a:t>
            </a:r>
            <a:r>
              <a:rPr lang="en-US" sz="1200" dirty="0" smtClean="0">
                <a:latin typeface="Consolas" panose="020B0609020204030204" pitchFamily="49" charset="0"/>
              </a:rPr>
              <a:t>g[-</a:t>
            </a:r>
            <a:r>
              <a:rPr lang="en-US" sz="1200" dirty="0">
                <a:latin typeface="Consolas" panose="020B0609020204030204" pitchFamily="49" charset="0"/>
              </a:rPr>
              <a:t>1] = 0, and</a:t>
            </a:r>
          </a:p>
          <a:p>
            <a:pPr marL="0" lvl="1">
              <a:tabLst>
                <a:tab pos="517525" algn="l"/>
                <a:tab pos="1143000" algn="l"/>
                <a:tab pos="2514600" algn="l"/>
              </a:tabLst>
            </a:pPr>
            <a:r>
              <a:rPr lang="en-US" sz="1200" dirty="0">
                <a:latin typeface="Consolas" panose="020B0609020204030204" pitchFamily="49" charset="0"/>
              </a:rPr>
              <a:t>	LSL	R12,R12,16	//    </a:t>
            </a:r>
            <a:r>
              <a:rPr lang="en-US" sz="1200" dirty="0" smtClean="0">
                <a:latin typeface="Consolas" panose="020B0609020204030204" pitchFamily="49" charset="0"/>
              </a:rPr>
              <a:t>g[0</a:t>
            </a:r>
            <a:r>
              <a:rPr lang="en-US" sz="1200" dirty="0">
                <a:latin typeface="Consolas" panose="020B0609020204030204" pitchFamily="49" charset="0"/>
              </a:rPr>
              <a:t>] loaded from input.</a:t>
            </a:r>
          </a:p>
          <a:p>
            <a:pPr marL="0" lvl="1">
              <a:tabLst>
                <a:tab pos="517525" algn="l"/>
                <a:tab pos="1143000" algn="l"/>
                <a:tab pos="2514600" algn="l"/>
              </a:tabLst>
            </a:pPr>
            <a:r>
              <a:rPr lang="en-US" sz="1200" dirty="0">
                <a:latin typeface="Consolas" panose="020B0609020204030204" pitchFamily="49" charset="0"/>
              </a:rPr>
              <a:t>loop:	CBZ	R2,done	// Test for completion (length = 0)</a:t>
            </a:r>
          </a:p>
          <a:p>
            <a:pPr marL="0" lvl="1">
              <a:tabLst>
                <a:tab pos="517525" algn="l"/>
                <a:tab pos="1143000" algn="l"/>
                <a:tab pos="2514600" algn="l"/>
              </a:tabLst>
            </a:pPr>
            <a:endParaRPr lang="en-US" sz="1200" dirty="0" smtClean="0">
              <a:latin typeface="Consolas" panose="020B0609020204030204" pitchFamily="49" charset="0"/>
            </a:endParaRPr>
          </a:p>
          <a:p>
            <a:pPr marL="0" lvl="1">
              <a:tabLst>
                <a:tab pos="517525" algn="l"/>
                <a:tab pos="1143000" algn="l"/>
                <a:tab pos="2514600" algn="l"/>
              </a:tabLst>
            </a:pP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	SMUAD	R3,R4,R6	// R3 = </a:t>
            </a:r>
            <a:r>
              <a:rPr lang="en-US" sz="12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f[0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]*</a:t>
            </a:r>
            <a:r>
              <a:rPr lang="en-US" sz="12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g[</a:t>
            </a:r>
            <a:r>
              <a:rPr lang="en-US" sz="1200" b="1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]   + </a:t>
            </a:r>
            <a:r>
              <a:rPr lang="en-US" sz="12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f[1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]*</a:t>
            </a:r>
            <a:r>
              <a:rPr lang="en-US" sz="12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g[i-1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]</a:t>
            </a:r>
          </a:p>
          <a:p>
            <a:pPr marL="0" lvl="1">
              <a:tabLst>
                <a:tab pos="517525" algn="l"/>
                <a:tab pos="1143000" algn="l"/>
                <a:tab pos="2514600" algn="l"/>
              </a:tabLst>
            </a:pP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	SMLAD	R3,R5,R12,R3	//    + </a:t>
            </a:r>
            <a:r>
              <a:rPr lang="en-US" sz="12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f[2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]*</a:t>
            </a:r>
            <a:r>
              <a:rPr lang="en-US" sz="12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g[i-2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] + </a:t>
            </a:r>
            <a:r>
              <a:rPr lang="en-US" sz="12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f[3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]*</a:t>
            </a:r>
            <a:r>
              <a:rPr lang="en-US" sz="12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g[i-3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]</a:t>
            </a:r>
          </a:p>
          <a:p>
            <a:pPr marL="0" lvl="1">
              <a:tabLst>
                <a:tab pos="517525" algn="l"/>
                <a:tab pos="1143000" algn="l"/>
                <a:tab pos="2514600" algn="l"/>
              </a:tabLst>
            </a:pPr>
            <a:endParaRPr lang="en-US" sz="1200" dirty="0" smtClean="0">
              <a:latin typeface="Consolas" panose="020B0609020204030204" pitchFamily="49" charset="0"/>
            </a:endParaRPr>
          </a:p>
          <a:p>
            <a:pPr marL="0" lvl="1">
              <a:tabLst>
                <a:tab pos="517525" algn="l"/>
                <a:tab pos="1143000" algn="l"/>
                <a:tab pos="2514600" algn="l"/>
              </a:tabLst>
            </a:pPr>
            <a:r>
              <a:rPr lang="en-US" sz="1200" dirty="0">
                <a:latin typeface="Consolas" panose="020B0609020204030204" pitchFamily="49" charset="0"/>
              </a:rPr>
              <a:t>	LSR	R3,R3,15	// Select Q1.15 format bits</a:t>
            </a:r>
          </a:p>
          <a:p>
            <a:pPr marL="0" lvl="1">
              <a:tabLst>
                <a:tab pos="517525" algn="l"/>
                <a:tab pos="1143000" algn="l"/>
                <a:tab pos="2514600" algn="l"/>
              </a:tabLst>
            </a:pPr>
            <a:r>
              <a:rPr lang="en-US" sz="1200" dirty="0">
                <a:latin typeface="Consolas" panose="020B0609020204030204" pitchFamily="49" charset="0"/>
              </a:rPr>
              <a:t>	STRH	</a:t>
            </a:r>
            <a:r>
              <a:rPr lang="en-US" sz="1200" dirty="0" smtClean="0">
                <a:latin typeface="Consolas" panose="020B0609020204030204" pitchFamily="49" charset="0"/>
              </a:rPr>
              <a:t>R3,[R1</a:t>
            </a:r>
            <a:r>
              <a:rPr lang="en-US" sz="1200" dirty="0">
                <a:latin typeface="Consolas" panose="020B0609020204030204" pitchFamily="49" charset="0"/>
              </a:rPr>
              <a:t>],2	// Store filtered result (</a:t>
            </a:r>
            <a:r>
              <a:rPr lang="en-US" sz="1200" dirty="0" smtClean="0">
                <a:latin typeface="Consolas" panose="020B0609020204030204" pitchFamily="49" charset="0"/>
              </a:rPr>
              <a:t>y[</a:t>
            </a:r>
            <a:r>
              <a:rPr lang="en-US" sz="1200" dirty="0" err="1" smtClean="0">
                <a:latin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</a:rPr>
              <a:t>])</a:t>
            </a:r>
          </a:p>
          <a:p>
            <a:pPr marL="0" lvl="1">
              <a:tabLst>
                <a:tab pos="517525" algn="l"/>
                <a:tab pos="1143000" algn="l"/>
                <a:tab pos="2514600" algn="l"/>
              </a:tabLst>
            </a:pPr>
            <a:r>
              <a:rPr lang="en-US" sz="1200" dirty="0">
                <a:latin typeface="Consolas" panose="020B0609020204030204" pitchFamily="49" charset="0"/>
              </a:rPr>
              <a:t>	LSR	R6,R6,16	// Shift the input samples by 1:</a:t>
            </a:r>
          </a:p>
          <a:p>
            <a:pPr marL="0" lvl="1">
              <a:tabLst>
                <a:tab pos="517525" algn="l"/>
                <a:tab pos="1143000" algn="l"/>
                <a:tab pos="2514600" algn="l"/>
              </a:tabLst>
            </a:pPr>
            <a:r>
              <a:rPr lang="en-US" sz="1200" dirty="0">
                <a:latin typeface="Consolas" panose="020B0609020204030204" pitchFamily="49" charset="0"/>
              </a:rPr>
              <a:t>	ORR	R6,R6,R12,LSL 16	//    R6 = 2nd and 3rd input sample</a:t>
            </a:r>
          </a:p>
          <a:p>
            <a:pPr marL="0" lvl="1">
              <a:tabLst>
                <a:tab pos="517525" algn="l"/>
                <a:tab pos="1143000" algn="l"/>
                <a:tab pos="2514600" algn="l"/>
              </a:tabLst>
            </a:pPr>
            <a:r>
              <a:rPr lang="en-US" sz="1200" dirty="0">
                <a:latin typeface="Consolas" panose="020B0609020204030204" pitchFamily="49" charset="0"/>
              </a:rPr>
              <a:t>	LSR	R7,R12,16	//       R12 = 4th input sample</a:t>
            </a:r>
          </a:p>
          <a:p>
            <a:pPr marL="0" lvl="1">
              <a:tabLst>
                <a:tab pos="517525" algn="l"/>
                <a:tab pos="1143000" algn="l"/>
                <a:tab pos="2514600" algn="l"/>
              </a:tabLst>
            </a:pPr>
            <a:r>
              <a:rPr lang="en-US" sz="1200" dirty="0">
                <a:latin typeface="Consolas" panose="020B0609020204030204" pitchFamily="49" charset="0"/>
              </a:rPr>
              <a:t>	LDRH	</a:t>
            </a:r>
            <a:r>
              <a:rPr lang="en-US" sz="1200" dirty="0" smtClean="0">
                <a:latin typeface="Consolas" panose="020B0609020204030204" pitchFamily="49" charset="0"/>
              </a:rPr>
              <a:t>R3,[R0</a:t>
            </a:r>
            <a:r>
              <a:rPr lang="en-US" sz="1200" dirty="0">
                <a:latin typeface="Consolas" panose="020B0609020204030204" pitchFamily="49" charset="0"/>
              </a:rPr>
              <a:t>],2	//       R3  = 5th input sample, </a:t>
            </a:r>
            <a:r>
              <a:rPr lang="en-US" sz="1200" dirty="0" err="1">
                <a:latin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</a:rPr>
              <a:t>++</a:t>
            </a:r>
          </a:p>
          <a:p>
            <a:pPr marL="0" lvl="1">
              <a:tabLst>
                <a:tab pos="517525" algn="l"/>
                <a:tab pos="1143000" algn="l"/>
                <a:tab pos="2514600" algn="l"/>
              </a:tabLst>
            </a:pPr>
            <a:r>
              <a:rPr lang="en-US" sz="1200" dirty="0">
                <a:latin typeface="Consolas" panose="020B0609020204030204" pitchFamily="49" charset="0"/>
              </a:rPr>
              <a:t>	ORR	R7,R12,R3,LSL 16	//    R12 = 4th and 5th input sample</a:t>
            </a:r>
          </a:p>
          <a:p>
            <a:pPr marL="0" lvl="1">
              <a:tabLst>
                <a:tab pos="517525" algn="l"/>
                <a:tab pos="1143000" algn="l"/>
                <a:tab pos="2514600" algn="l"/>
              </a:tabLst>
            </a:pPr>
            <a:r>
              <a:rPr lang="en-US" sz="1200" dirty="0">
                <a:latin typeface="Consolas" panose="020B0609020204030204" pitchFamily="49" charset="0"/>
              </a:rPr>
              <a:t>	SUB	R2,R2,1	// Decrement length</a:t>
            </a:r>
          </a:p>
          <a:p>
            <a:pPr marL="0" lvl="1">
              <a:tabLst>
                <a:tab pos="517525" algn="l"/>
                <a:tab pos="1143000" algn="l"/>
                <a:tab pos="2514600" algn="l"/>
              </a:tabLst>
            </a:pPr>
            <a:r>
              <a:rPr lang="en-US" sz="1200" dirty="0">
                <a:latin typeface="Consolas" panose="020B0609020204030204" pitchFamily="49" charset="0"/>
              </a:rPr>
              <a:t>	B	loop	// Repeat</a:t>
            </a:r>
          </a:p>
          <a:p>
            <a:pPr marL="0" lvl="1">
              <a:tabLst>
                <a:tab pos="517525" algn="l"/>
                <a:tab pos="1143000" algn="l"/>
                <a:tab pos="2514600" algn="l"/>
              </a:tabLst>
            </a:pPr>
            <a:r>
              <a:rPr lang="en-US" sz="1200" dirty="0">
                <a:latin typeface="Consolas" panose="020B0609020204030204" pitchFamily="49" charset="0"/>
              </a:rPr>
              <a:t>done:	POP	{R4-R6}	// Restore registers</a:t>
            </a:r>
          </a:p>
          <a:p>
            <a:pPr marL="0" lvl="1">
              <a:tabLst>
                <a:tab pos="517525" algn="l"/>
                <a:tab pos="1143000" algn="l"/>
                <a:tab pos="2514600" algn="l"/>
              </a:tabLst>
            </a:pPr>
            <a:r>
              <a:rPr lang="en-US" sz="1200" dirty="0">
                <a:latin typeface="Consolas" panose="020B0609020204030204" pitchFamily="49" charset="0"/>
              </a:rPr>
              <a:t>	BX	LR	// </a:t>
            </a:r>
            <a:r>
              <a:rPr lang="en-US" sz="1200" dirty="0" smtClean="0">
                <a:latin typeface="Consolas" panose="020B0609020204030204" pitchFamily="49" charset="0"/>
              </a:rPr>
              <a:t>Return</a:t>
            </a:r>
            <a:endParaRPr lang="en-US" sz="1200" dirty="0">
              <a:latin typeface="Consolas" panose="020B06090202040302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914596" y="271144"/>
            <a:ext cx="7935320" cy="2691750"/>
            <a:chOff x="462998" y="348496"/>
            <a:chExt cx="7935320" cy="26917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2843594" y="1509705"/>
                  <a:ext cx="793532" cy="276999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3594" y="1509705"/>
                  <a:ext cx="793532" cy="27699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3637126" y="1509705"/>
                  <a:ext cx="793532" cy="276999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7126" y="1509705"/>
                  <a:ext cx="793532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4433107" y="1507928"/>
                  <a:ext cx="793532" cy="276999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3107" y="1507928"/>
                  <a:ext cx="793532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5223645" y="1507115"/>
                  <a:ext cx="793532" cy="276999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3645" y="1507115"/>
                  <a:ext cx="793532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Group 7"/>
            <p:cNvGrpSpPr/>
            <p:nvPr/>
          </p:nvGrpSpPr>
          <p:grpSpPr>
            <a:xfrm>
              <a:off x="462998" y="837512"/>
              <a:ext cx="7935320" cy="279453"/>
              <a:chOff x="120118" y="858080"/>
              <a:chExt cx="7935320" cy="2794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120118" y="860534"/>
                    <a:ext cx="793532" cy="27699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118" y="860534"/>
                    <a:ext cx="793532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4167"/>
                    </a:stretch>
                  </a:blipFill>
                  <a:ln w="95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913650" y="860534"/>
                    <a:ext cx="793532" cy="27699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3650" y="860534"/>
                    <a:ext cx="793532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4167"/>
                    </a:stretch>
                  </a:blipFill>
                  <a:ln w="95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1707182" y="860534"/>
                    <a:ext cx="793532" cy="27699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7182" y="860534"/>
                    <a:ext cx="793532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4167"/>
                    </a:stretch>
                  </a:blipFill>
                  <a:ln w="95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2500714" y="858081"/>
                    <a:ext cx="793532" cy="276999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0]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00714" y="858081"/>
                    <a:ext cx="793532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t="-2128" b="-34043"/>
                    </a:stretch>
                  </a:blipFill>
                  <a:ln w="95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3294246" y="858081"/>
                    <a:ext cx="793532" cy="276999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1]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4246" y="858081"/>
                    <a:ext cx="793532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t="-2128" b="-34043"/>
                    </a:stretch>
                  </a:blipFill>
                  <a:ln w="95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4087778" y="858081"/>
                    <a:ext cx="793532" cy="276999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2]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87778" y="858081"/>
                    <a:ext cx="793532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t="-2128" b="-34043"/>
                    </a:stretch>
                  </a:blipFill>
                  <a:ln w="95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/>
                  <p:cNvSpPr txBox="1"/>
                  <p:nvPr/>
                </p:nvSpPr>
                <p:spPr>
                  <a:xfrm>
                    <a:off x="4881310" y="858081"/>
                    <a:ext cx="793532" cy="276999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3]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81310" y="858081"/>
                    <a:ext cx="793532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t="-2128" b="-34043"/>
                    </a:stretch>
                  </a:blipFill>
                  <a:ln w="95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5674842" y="858081"/>
                    <a:ext cx="793532" cy="27699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4]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5" name="TextBox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74842" y="858081"/>
                    <a:ext cx="793532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t="-2128" b="-34043"/>
                    </a:stretch>
                  </a:blipFill>
                  <a:ln w="95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6468374" y="858081"/>
                    <a:ext cx="793532" cy="27699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5]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68374" y="858081"/>
                    <a:ext cx="793532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t="-2128" b="-34043"/>
                    </a:stretch>
                  </a:blipFill>
                  <a:ln w="95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7261906" y="858080"/>
                    <a:ext cx="793532" cy="27699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7" name="TextBox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61906" y="858080"/>
                    <a:ext cx="793532" cy="2769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/>
            <p:cNvGrpSpPr/>
            <p:nvPr/>
          </p:nvGrpSpPr>
          <p:grpSpPr>
            <a:xfrm>
              <a:off x="2838696" y="1250545"/>
              <a:ext cx="3179026" cy="279589"/>
              <a:chOff x="2495816" y="1407807"/>
              <a:chExt cx="3179026" cy="279589"/>
            </a:xfrm>
            <a:solidFill>
              <a:schemeClr val="bg1">
                <a:lumMod val="85000"/>
              </a:schemeClr>
            </a:solidFill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2495816" y="1410397"/>
                    <a:ext cx="793532" cy="276999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3]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95816" y="1410397"/>
                    <a:ext cx="793532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33333"/>
                    </a:stretch>
                  </a:blipFill>
                  <a:ln w="95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3289348" y="1410397"/>
                    <a:ext cx="793532" cy="276999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2]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9348" y="1410397"/>
                    <a:ext cx="793532" cy="27699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33333"/>
                    </a:stretch>
                  </a:blipFill>
                  <a:ln w="95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4085329" y="1408620"/>
                    <a:ext cx="793532" cy="276999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1]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85329" y="1408620"/>
                    <a:ext cx="793532" cy="276999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t="-2128" b="-34043"/>
                    </a:stretch>
                  </a:blipFill>
                  <a:ln w="95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4881310" y="1407807"/>
                    <a:ext cx="793532" cy="276999"/>
                  </a:xfrm>
                  <a:prstGeom prst="rect">
                    <a:avLst/>
                  </a:prstGeom>
                  <a:grpFill/>
                  <a:ln w="9525">
                    <a:solidFill>
                      <a:schemeClr val="tx1"/>
                    </a:solidFill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0]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Text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81310" y="1407807"/>
                    <a:ext cx="793532" cy="276999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t="-2128" b="-34043"/>
                    </a:stretch>
                  </a:blipFill>
                  <a:ln w="95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0" name="Right Arrow 9"/>
            <p:cNvSpPr/>
            <p:nvPr/>
          </p:nvSpPr>
          <p:spPr>
            <a:xfrm>
              <a:off x="6206907" y="1281989"/>
              <a:ext cx="495300" cy="214113"/>
            </a:xfrm>
            <a:prstGeom prst="rightArrow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2838696" y="2760794"/>
              <a:ext cx="5554724" cy="279452"/>
              <a:chOff x="2495816" y="591533"/>
              <a:chExt cx="5554724" cy="27945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2495816" y="593986"/>
                    <a:ext cx="793532" cy="27699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0]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95816" y="593986"/>
                    <a:ext cx="793532" cy="276999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t="-2128" b="-34043"/>
                    </a:stretch>
                  </a:blipFill>
                  <a:ln w="95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3289348" y="593986"/>
                    <a:ext cx="793532" cy="27699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1]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9348" y="593986"/>
                    <a:ext cx="793532" cy="276999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t="-2128" b="-34043"/>
                    </a:stretch>
                  </a:blipFill>
                  <a:ln w="95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4082880" y="593986"/>
                    <a:ext cx="793532" cy="27699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2]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82880" y="593986"/>
                    <a:ext cx="793532" cy="276999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t="-2128" b="-34043"/>
                    </a:stretch>
                  </a:blipFill>
                  <a:ln w="95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4876412" y="591533"/>
                    <a:ext cx="793532" cy="276999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3]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3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76412" y="591533"/>
                    <a:ext cx="793532" cy="276999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t="-2128" b="-34043"/>
                    </a:stretch>
                  </a:blipFill>
                  <a:ln w="95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5669944" y="591533"/>
                    <a:ext cx="793532" cy="27699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69944" y="591533"/>
                    <a:ext cx="793532" cy="276999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6463476" y="591533"/>
                    <a:ext cx="793532" cy="27699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63476" y="591533"/>
                    <a:ext cx="793532" cy="276999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7257008" y="591533"/>
                    <a:ext cx="793532" cy="276999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3" name="TextBox 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57008" y="591533"/>
                    <a:ext cx="793532" cy="276999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/>
            <p:cNvGrpSpPr/>
            <p:nvPr/>
          </p:nvGrpSpPr>
          <p:grpSpPr>
            <a:xfrm>
              <a:off x="3854633" y="2012982"/>
              <a:ext cx="1943846" cy="330714"/>
              <a:chOff x="3511753" y="1652668"/>
              <a:chExt cx="1943846" cy="33071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Flowchart: Connector 23"/>
                  <p:cNvSpPr/>
                  <p:nvPr/>
                </p:nvSpPr>
                <p:spPr>
                  <a:xfrm>
                    <a:off x="5096370" y="1652668"/>
                    <a:ext cx="359229" cy="330713"/>
                  </a:xfrm>
                  <a:prstGeom prst="flowChartConnector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+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1" name="Flowchart: Connector 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96370" y="1652668"/>
                    <a:ext cx="359229" cy="330713"/>
                  </a:xfrm>
                  <a:prstGeom prst="flowChartConnector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Flowchart: Connector 24"/>
                  <p:cNvSpPr/>
                  <p:nvPr/>
                </p:nvSpPr>
                <p:spPr>
                  <a:xfrm>
                    <a:off x="3511753" y="1652669"/>
                    <a:ext cx="359229" cy="330713"/>
                  </a:xfrm>
                  <a:prstGeom prst="flowChartConnector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+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2" name="Flowchart: Connector 4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11753" y="1652669"/>
                    <a:ext cx="359229" cy="330713"/>
                  </a:xfrm>
                  <a:prstGeom prst="flowChartConnector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Flowchart: Connector 25"/>
                  <p:cNvSpPr/>
                  <p:nvPr/>
                </p:nvSpPr>
                <p:spPr>
                  <a:xfrm>
                    <a:off x="4305285" y="1652669"/>
                    <a:ext cx="359229" cy="330713"/>
                  </a:xfrm>
                  <a:prstGeom prst="flowChartConnector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+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3" name="Flowchart: Connector 4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05285" y="1652669"/>
                    <a:ext cx="359229" cy="330713"/>
                  </a:xfrm>
                  <a:prstGeom prst="flowChartConnector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  <a:ln w="95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3" name="Straight Arrow Connector 12"/>
            <p:cNvCxnSpPr>
              <a:stCxn id="24" idx="4"/>
              <a:endCxn id="30" idx="0"/>
            </p:cNvCxnSpPr>
            <p:nvPr/>
          </p:nvCxnSpPr>
          <p:spPr>
            <a:xfrm flipH="1">
              <a:off x="5616058" y="2343695"/>
              <a:ext cx="2807" cy="417099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5" idx="2"/>
              <a:endCxn id="25" idx="0"/>
            </p:cNvCxnSpPr>
            <p:nvPr/>
          </p:nvCxnSpPr>
          <p:spPr>
            <a:xfrm>
              <a:off x="4033892" y="1786704"/>
              <a:ext cx="356" cy="226279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2"/>
              <a:endCxn id="26" idx="0"/>
            </p:cNvCxnSpPr>
            <p:nvPr/>
          </p:nvCxnSpPr>
          <p:spPr>
            <a:xfrm flipH="1">
              <a:off x="4827780" y="1784927"/>
              <a:ext cx="2093" cy="22805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25" idx="6"/>
              <a:endCxn id="26" idx="2"/>
            </p:cNvCxnSpPr>
            <p:nvPr/>
          </p:nvCxnSpPr>
          <p:spPr>
            <a:xfrm>
              <a:off x="4213862" y="2178340"/>
              <a:ext cx="434303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26" idx="6"/>
              <a:endCxn id="24" idx="2"/>
            </p:cNvCxnSpPr>
            <p:nvPr/>
          </p:nvCxnSpPr>
          <p:spPr>
            <a:xfrm flipV="1">
              <a:off x="5007394" y="2178339"/>
              <a:ext cx="431856" cy="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2"/>
              <a:endCxn id="24" idx="0"/>
            </p:cNvCxnSpPr>
            <p:nvPr/>
          </p:nvCxnSpPr>
          <p:spPr>
            <a:xfrm flipH="1">
              <a:off x="5618865" y="1784114"/>
              <a:ext cx="1546" cy="2288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/>
            <p:cNvCxnSpPr>
              <a:stCxn id="4" idx="2"/>
              <a:endCxn id="25" idx="2"/>
            </p:cNvCxnSpPr>
            <p:nvPr/>
          </p:nvCxnSpPr>
          <p:spPr>
            <a:xfrm rot="16200000" flipH="1">
              <a:off x="3351678" y="1675385"/>
              <a:ext cx="391636" cy="614273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/>
            <p:cNvSpPr/>
            <p:nvPr/>
          </p:nvSpPr>
          <p:spPr>
            <a:xfrm>
              <a:off x="2952415" y="673164"/>
              <a:ext cx="1349829" cy="1840463"/>
            </a:xfrm>
            <a:prstGeom prst="rect">
              <a:avLst/>
            </a:prstGeom>
            <a:solidFill>
              <a:srgbClr val="00B0F0">
                <a:alpha val="25000"/>
              </a:srgbClr>
            </a:solidFill>
            <a:ln w="6350">
              <a:solidFill>
                <a:srgbClr val="0070C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539479" y="673164"/>
              <a:ext cx="1349829" cy="1840464"/>
            </a:xfrm>
            <a:prstGeom prst="rect">
              <a:avLst/>
            </a:prstGeom>
            <a:solidFill>
              <a:srgbClr val="00B0F0">
                <a:alpha val="25000"/>
              </a:srgbClr>
            </a:solidFill>
            <a:ln w="6350">
              <a:solidFill>
                <a:srgbClr val="0070C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166944" y="348496"/>
              <a:ext cx="11352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SMUAD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702196" y="348496"/>
              <a:ext cx="9020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SMLAD</a:t>
              </a:r>
            </a:p>
          </p:txBody>
        </p:sp>
      </p:grpSp>
      <p:sp>
        <p:nvSpPr>
          <p:cNvPr id="48" name="Rectangle 47"/>
          <p:cNvSpPr/>
          <p:nvPr/>
        </p:nvSpPr>
        <p:spPr>
          <a:xfrm>
            <a:off x="335472" y="4137237"/>
            <a:ext cx="5455728" cy="527341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itle 46"/>
          <p:cNvSpPr txBox="1">
            <a:spLocks/>
          </p:cNvSpPr>
          <p:nvPr/>
        </p:nvSpPr>
        <p:spPr>
          <a:xfrm>
            <a:off x="274342" y="379825"/>
            <a:ext cx="4468177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SIMD Finite </a:t>
            </a:r>
            <a:br>
              <a:rPr lang="en-US" b="1" dirty="0" smtClean="0"/>
            </a:br>
            <a:r>
              <a:rPr lang="en-US" b="1" dirty="0" smtClean="0"/>
              <a:t>Impulse Filter</a:t>
            </a:r>
            <a:endParaRPr lang="en-US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7170826" y="3747270"/>
            <a:ext cx="3653284" cy="23083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Finite Impulse Filters are used in signal processing to implement almost </a:t>
            </a:r>
            <a:r>
              <a:rPr lang="en-US" sz="2400" dirty="0"/>
              <a:t>any sort of frequency </a:t>
            </a:r>
            <a:r>
              <a:rPr lang="en-US" sz="2400" dirty="0" smtClean="0"/>
              <a:t>response, such as removing high frequency noise.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7800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SATURATION (LIMITING) INSTRUCTIONS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81018219"/>
                  </p:ext>
                </p:extLst>
              </p:nvPr>
            </p:nvGraphicFramePr>
            <p:xfrm>
              <a:off x="554182" y="1677608"/>
              <a:ext cx="7010400" cy="212256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29056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9063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43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886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89687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i="1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Calibri"/>
                              <a:cs typeface="Calibri"/>
                            </a:rPr>
                            <a:t>Instruction</a:t>
                          </a:r>
                          <a:endParaRPr lang="en-US" sz="20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Arial"/>
                            <a:cs typeface="Calibri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0000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i="1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Calibri"/>
                              <a:cs typeface="Calibri"/>
                            </a:rPr>
                            <a:t> Format</a:t>
                          </a:r>
                          <a:endParaRPr lang="en-US" sz="20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Arial"/>
                            <a:cs typeface="Calibri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00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i="1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Calibri"/>
                              <a:cs typeface="Calibri"/>
                            </a:rPr>
                            <a:t>Operation</a:t>
                          </a:r>
                          <a:endParaRPr lang="en-US" sz="20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Arial"/>
                            <a:cs typeface="Calibri"/>
                          </a:endParaRPr>
                        </a:p>
                      </a:txBody>
                      <a:tcPr marL="65806" marR="65806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79057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Signed Saturate </a:t>
                          </a:r>
                          <a:endParaRPr lang="en-US" sz="20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</a:txBody>
                      <a:tcPr marL="65806" marR="65806" marT="35340" marB="3534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 SSAT</a:t>
                          </a:r>
                          <a:endParaRPr lang="en-US" sz="20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</a:txBody>
                      <a:tcPr marL="36576" marR="0" marT="35340" marB="3534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R</a:t>
                          </a:r>
                          <a:r>
                            <a:rPr lang="en-US" sz="2000" baseline="-250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d</a:t>
                          </a:r>
                          <a:r>
                            <a:rPr lang="en-US" sz="20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,n,</a:t>
                          </a:r>
                          <a:r>
                            <a:rPr lang="en-US" sz="2000" i="1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Op2</a:t>
                          </a:r>
                          <a:endParaRPr lang="en-US" sz="20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</a:txBody>
                      <a:tcPr marL="0" marR="0" marT="35340" marB="35340" anchor="ctr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i="1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</a:rPr>
                            <a:t>R</a:t>
                          </a:r>
                          <a:r>
                            <a:rPr lang="en-US" sz="2000" i="1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</a:rPr>
                            <a:t>d</a:t>
                          </a:r>
                          <a:r>
                            <a:rPr lang="en-US" sz="2000" baseline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Calibri"/>
                              <a:cs typeface="Calibri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0" baseline="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/>
                                  <a:sym typeface="Wingdings"/>
                                </a:rPr>
                                <m:t> </m:t>
                              </m:r>
                              <m:r>
                                <a:rPr lang="en-US" sz="2000" i="1" baseline="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/>
                                  <a:sym typeface="Wingdings"/>
                                </a:rPr>
                                <m:t>←</m:t>
                              </m:r>
                            </m:oMath>
                          </a14:m>
                          <a:r>
                            <a:rPr lang="en-US" sz="2000" baseline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Calibri"/>
                              <a:cs typeface="Calibri"/>
                            </a:rPr>
                            <a:t> </a:t>
                          </a:r>
                          <a:r>
                            <a:rPr lang="en-US" sz="2000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Calibri"/>
                              <a:cs typeface="Calibri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baseline="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i="1" baseline="0" dirty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Calibri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baseline="0" dirty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000" b="0" i="1" baseline="0" dirty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𝑛</m:t>
                                  </m:r>
                                  <m:r>
                                    <a:rPr lang="en-US" sz="2000" b="0" i="1" baseline="0" dirty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Calibri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sz="2000" i="1" baseline="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</a:rPr>
                                <m:t>≤</m:t>
                              </m:r>
                              <m:r>
                                <a:rPr lang="en-US" sz="2000" i="1" baseline="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 panose="02020603050405020304" pitchFamily="18" charset="0"/>
                                </a:rPr>
                                <m:t>𝑂𝑝</m:t>
                              </m:r>
                              <m:r>
                                <a:rPr lang="en-US" sz="2000" i="1" baseline="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 panose="02020603050405020304" pitchFamily="18" charset="0"/>
                                </a:rPr>
                                <m:t>2≤</m:t>
                              </m:r>
                              <m:sSup>
                                <m:sSupPr>
                                  <m:ctrlPr>
                                    <a:rPr lang="en-US" sz="2000" i="1" baseline="0" dirty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baseline="0" dirty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000" b="0" i="1" baseline="0" dirty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lang="en-US" sz="2000" b="0" i="1" baseline="0" dirty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sz="2000" i="0" kern="1200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Calibri"/>
                              <a:cs typeface="Calibri"/>
                            </a:rPr>
                            <a:t>─1</a:t>
                          </a:r>
                          <a:endParaRPr lang="en-US" sz="2000" baseline="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i="1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Op2</a:t>
                          </a:r>
                          <a:r>
                            <a:rPr lang="en-US" sz="20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 = R</a:t>
                          </a:r>
                          <a:r>
                            <a:rPr lang="en-US" sz="2000" baseline="-250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m</a:t>
                          </a:r>
                          <a:r>
                            <a:rPr lang="en-US" sz="20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 or </a:t>
                          </a:r>
                          <a:r>
                            <a:rPr lang="en-US" sz="20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Rm,ASR</a:t>
                          </a:r>
                          <a:r>
                            <a:rPr lang="en-US" sz="20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 # or </a:t>
                          </a:r>
                          <a:r>
                            <a:rPr lang="en-US" sz="20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Rm,LSL</a:t>
                          </a:r>
                          <a:r>
                            <a:rPr lang="en-US" sz="20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 #</a:t>
                          </a:r>
                          <a:endParaRPr lang="en-US" sz="20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</a:txBody>
                      <a:tcPr marL="65806" marR="65806" marT="35340" marB="3534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79057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Unsigned Saturate </a:t>
                          </a:r>
                          <a:endParaRPr lang="en-US" sz="20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</a:txBody>
                      <a:tcPr marL="65806" marR="65806" marT="35340" marB="3534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 USAT</a:t>
                          </a:r>
                          <a:endParaRPr lang="en-US" sz="20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</a:txBody>
                      <a:tcPr marL="36576" marR="0" marT="35340" marB="3534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R</a:t>
                          </a:r>
                          <a:r>
                            <a:rPr lang="en-US" sz="2000" baseline="-250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d</a:t>
                          </a:r>
                          <a:r>
                            <a:rPr lang="en-US" sz="20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,n,</a:t>
                          </a:r>
                          <a:r>
                            <a:rPr lang="en-US" sz="2000" i="1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Op2</a:t>
                          </a:r>
                          <a:endParaRPr lang="en-US" sz="20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</a:txBody>
                      <a:tcPr marL="0" marR="0" marT="35340" marB="35340" anchor="ctr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i="1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</a:rPr>
                            <a:t>R</a:t>
                          </a:r>
                          <a:r>
                            <a:rPr lang="en-US" sz="2000" i="1" baseline="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</a:rPr>
                            <a:t>d</a:t>
                          </a:r>
                          <a:r>
                            <a:rPr lang="en-US" sz="2000" baseline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Calibri"/>
                              <a:cs typeface="Calibri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0" baseline="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/>
                                  <a:sym typeface="Wingdings"/>
                                </a:rPr>
                                <m:t> </m:t>
                              </m:r>
                              <m:r>
                                <a:rPr lang="en-US" sz="2000" i="1" baseline="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/>
                                  <a:sym typeface="Wingdings"/>
                                </a:rPr>
                                <m:t>←</m:t>
                              </m:r>
                            </m:oMath>
                          </a14:m>
                          <a:r>
                            <a:rPr lang="en-US" sz="2000" baseline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Calibri"/>
                              <a:cs typeface="Calibri"/>
                            </a:rPr>
                            <a:t> </a:t>
                          </a:r>
                          <a:r>
                            <a:rPr lang="en-US" sz="2000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Calibri"/>
                              <a:cs typeface="Calibri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i="1" baseline="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</a:rPr>
                                <m:t>0≤</m:t>
                              </m:r>
                              <m:r>
                                <a:rPr lang="en-US" sz="2000" i="1" baseline="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 panose="02020603050405020304" pitchFamily="18" charset="0"/>
                                </a:rPr>
                                <m:t>𝑂𝑝</m:t>
                              </m:r>
                              <m:r>
                                <a:rPr lang="en-US" sz="2000" i="1" baseline="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 panose="02020603050405020304" pitchFamily="18" charset="0"/>
                                </a:rPr>
                                <m:t>2≤</m:t>
                              </m:r>
                              <m:sSup>
                                <m:sSupPr>
                                  <m:ctrlPr>
                                    <a:rPr lang="en-US" sz="2000" i="1" baseline="0" dirty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baseline="0" dirty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000" b="0" i="1" baseline="0" dirty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m:rPr>
                                  <m:nor/>
                                </m:rPr>
                                <a:rPr lang="en-US" sz="2000" i="0" kern="1200" baseline="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+mn-lt"/>
                                  <a:ea typeface="Calibri"/>
                                  <a:cs typeface="Calibri"/>
                                </a:rPr>
                                <m:t>─</m:t>
                              </m:r>
                            </m:oMath>
                          </a14:m>
                          <a:r>
                            <a:rPr lang="en-US" sz="2000" i="0" kern="1200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Calibri"/>
                              <a:cs typeface="Calibri"/>
                            </a:rPr>
                            <a:t>1</a:t>
                          </a:r>
                          <a:endParaRPr lang="en-US" sz="2000" baseline="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i="1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Op2</a:t>
                          </a:r>
                          <a:r>
                            <a:rPr lang="en-US" sz="20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 = R</a:t>
                          </a:r>
                          <a:r>
                            <a:rPr lang="en-US" sz="2000" baseline="-250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m</a:t>
                          </a:r>
                          <a:r>
                            <a:rPr lang="en-US" sz="20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 or </a:t>
                          </a:r>
                          <a:r>
                            <a:rPr lang="en-US" sz="20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Rm,ASR</a:t>
                          </a:r>
                          <a:r>
                            <a:rPr lang="en-US" sz="20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 # or </a:t>
                          </a:r>
                          <a:r>
                            <a:rPr lang="en-US" sz="20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Rm,LSL</a:t>
                          </a:r>
                          <a:r>
                            <a:rPr lang="en-US" sz="20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 #</a:t>
                          </a:r>
                          <a:endParaRPr lang="en-US" sz="20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</a:txBody>
                      <a:tcPr marL="65806" marR="65806" marT="35340" marB="3534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81018219"/>
                  </p:ext>
                </p:extLst>
              </p:nvPr>
            </p:nvGraphicFramePr>
            <p:xfrm>
              <a:off x="554182" y="1677608"/>
              <a:ext cx="7010400" cy="1976892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29056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9063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43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8862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0995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i="1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Calibri"/>
                              <a:cs typeface="Calibri"/>
                            </a:rPr>
                            <a:t>Instruction</a:t>
                          </a:r>
                          <a:endParaRPr lang="en-US" sz="20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Arial"/>
                            <a:cs typeface="Calibri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0000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i="1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Calibri"/>
                              <a:cs typeface="Calibri"/>
                            </a:rPr>
                            <a:t> Format</a:t>
                          </a:r>
                          <a:endParaRPr lang="en-US" sz="20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Arial"/>
                            <a:cs typeface="Calibri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00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i="1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Calibri"/>
                              <a:cs typeface="Calibri"/>
                            </a:rPr>
                            <a:t>Operation</a:t>
                          </a:r>
                          <a:endParaRPr lang="en-US" sz="20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Arial"/>
                            <a:cs typeface="Calibri"/>
                          </a:endParaRPr>
                        </a:p>
                      </a:txBody>
                      <a:tcPr marL="65806" marR="65806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83468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Signed Saturate </a:t>
                          </a:r>
                          <a:endParaRPr lang="en-US" sz="20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</a:txBody>
                      <a:tcPr marL="65806" marR="65806" marT="35340" marB="3534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 SSAT</a:t>
                          </a:r>
                          <a:endParaRPr lang="en-US" sz="20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</a:txBody>
                      <a:tcPr marL="36576" marR="0" marT="35340" marB="3534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R</a:t>
                          </a:r>
                          <a:r>
                            <a:rPr lang="en-US" sz="2000" baseline="-250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d</a:t>
                          </a:r>
                          <a:r>
                            <a:rPr lang="en-US" sz="20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,n,</a:t>
                          </a:r>
                          <a:r>
                            <a:rPr lang="en-US" sz="2000" i="1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Op2</a:t>
                          </a:r>
                          <a:endParaRPr lang="en-US" sz="20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</a:txBody>
                      <a:tcPr marL="0" marR="0" marT="35340" marB="35340" anchor="ctr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806" marR="65806" marT="35340" marB="3534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564" t="-52713" r="-313" b="-1147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83468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Unsigned Saturate </a:t>
                          </a:r>
                          <a:endParaRPr lang="en-US" sz="20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</a:txBody>
                      <a:tcPr marL="65806" marR="65806" marT="35340" marB="3534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 USAT</a:t>
                          </a:r>
                          <a:endParaRPr lang="en-US" sz="20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</a:txBody>
                      <a:tcPr marL="36576" marR="0" marT="35340" marB="3534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R</a:t>
                          </a:r>
                          <a:r>
                            <a:rPr lang="en-US" sz="2000" baseline="-250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d</a:t>
                          </a:r>
                          <a:r>
                            <a:rPr lang="en-US" sz="20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,n,</a:t>
                          </a:r>
                          <a:r>
                            <a:rPr lang="en-US" sz="2000" i="1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Op2</a:t>
                          </a:r>
                          <a:endParaRPr lang="en-US" sz="20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</a:txBody>
                      <a:tcPr marL="0" marR="0" marT="35340" marB="35340" anchor="ctr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806" marR="65806" marT="35340" marB="3534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564" t="-152713" r="-313" b="-147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extBox 3"/>
          <p:cNvSpPr txBox="1"/>
          <p:nvPr/>
        </p:nvSpPr>
        <p:spPr>
          <a:xfrm>
            <a:off x="554182" y="4366271"/>
            <a:ext cx="4080163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Given </a:t>
            </a:r>
            <a:r>
              <a:rPr lang="en-US" dirty="0"/>
              <a:t>a value, these instructions </a:t>
            </a:r>
            <a:r>
              <a:rPr lang="en-US" dirty="0" smtClean="0"/>
              <a:t>limit it </a:t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dirty="0"/>
              <a:t>the range of an N-bit representation.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4182" y="5328909"/>
            <a:ext cx="6934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LDRB	R0,rgb_red	// This code doubles the intensity of the</a:t>
            </a:r>
          </a:p>
          <a:p>
            <a:r>
              <a:rPr lang="en-US" b="1" dirty="0"/>
              <a:t>USAT	R0,8,R0,LSL 1</a:t>
            </a:r>
            <a:r>
              <a:rPr lang="en-US" dirty="0"/>
              <a:t>	// 8-bit red RGB component of a pixel, and</a:t>
            </a:r>
          </a:p>
          <a:p>
            <a:r>
              <a:rPr lang="en-US" dirty="0"/>
              <a:t>STRB	R0,rgb_red	// limits the result to avoid overflow.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4182" y="3755232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The Q flag is set when saturation occurs; no other flags are affected.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7557654" y="1126672"/>
            <a:ext cx="4476747" cy="5419602"/>
            <a:chOff x="7557654" y="2509080"/>
            <a:chExt cx="4476747" cy="4037193"/>
          </a:xfrm>
        </p:grpSpPr>
        <p:cxnSp>
          <p:nvCxnSpPr>
            <p:cNvPr id="14" name="Elbow Connector 13"/>
            <p:cNvCxnSpPr/>
            <p:nvPr/>
          </p:nvCxnSpPr>
          <p:spPr>
            <a:xfrm rot="10800000" flipV="1">
              <a:off x="8214012" y="3415920"/>
              <a:ext cx="720434" cy="190682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7557654" y="5326049"/>
                  <a:ext cx="1316182" cy="46452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𝑅𝑑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←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𝑚𝑖𝑛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7654" y="5326049"/>
                  <a:ext cx="1316182" cy="46452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9081653" y="5326049"/>
                  <a:ext cx="1309255" cy="46166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𝑅𝑑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←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𝑂𝑝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1653" y="5326049"/>
                  <a:ext cx="1309255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10598725" y="5326050"/>
                  <a:ext cx="1239985" cy="461666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𝑅𝑑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8725" y="5326050"/>
                  <a:ext cx="1239985" cy="46166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Flowchart: Decision 10"/>
                <p:cNvSpPr/>
                <p:nvPr/>
              </p:nvSpPr>
              <p:spPr>
                <a:xfrm>
                  <a:off x="8936179" y="2992582"/>
                  <a:ext cx="1600200" cy="853287"/>
                </a:xfrm>
                <a:prstGeom prst="flowChartDecision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𝑂𝑝</m:t>
                        </m:r>
                        <m: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2&lt;</m:t>
                        </m:r>
                        <m: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?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Flowchart: Decision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6179" y="2992582"/>
                  <a:ext cx="1600200" cy="853287"/>
                </a:xfrm>
                <a:prstGeom prst="flowChartDecision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Flowchart: Decision 11"/>
                <p:cNvSpPr/>
                <p:nvPr/>
              </p:nvSpPr>
              <p:spPr>
                <a:xfrm>
                  <a:off x="8936179" y="4159315"/>
                  <a:ext cx="1600200" cy="853287"/>
                </a:xfrm>
                <a:prstGeom prst="flowChartDecision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𝑂𝑝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2&gt;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?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Flowchart: Decision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6179" y="4159315"/>
                  <a:ext cx="1600200" cy="853287"/>
                </a:xfrm>
                <a:prstGeom prst="flowChartDecision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Elbow Connector 15"/>
            <p:cNvCxnSpPr>
              <a:stCxn id="12" idx="3"/>
              <a:endCxn id="10" idx="0"/>
            </p:cNvCxnSpPr>
            <p:nvPr/>
          </p:nvCxnSpPr>
          <p:spPr>
            <a:xfrm>
              <a:off x="10536379" y="4585959"/>
              <a:ext cx="682339" cy="74009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1" idx="2"/>
              <a:endCxn id="12" idx="0"/>
            </p:cNvCxnSpPr>
            <p:nvPr/>
          </p:nvCxnSpPr>
          <p:spPr>
            <a:xfrm>
              <a:off x="9736279" y="3845869"/>
              <a:ext cx="0" cy="3134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2" idx="2"/>
              <a:endCxn id="9" idx="0"/>
            </p:cNvCxnSpPr>
            <p:nvPr/>
          </p:nvCxnSpPr>
          <p:spPr>
            <a:xfrm>
              <a:off x="9736279" y="5012602"/>
              <a:ext cx="2" cy="3134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11" idx="0"/>
            </p:cNvCxnSpPr>
            <p:nvPr/>
          </p:nvCxnSpPr>
          <p:spPr>
            <a:xfrm>
              <a:off x="9736279" y="2509080"/>
              <a:ext cx="0" cy="4835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9" idx="2"/>
            </p:cNvCxnSpPr>
            <p:nvPr/>
          </p:nvCxnSpPr>
          <p:spPr>
            <a:xfrm flipH="1">
              <a:off x="9736279" y="5787714"/>
              <a:ext cx="2" cy="7585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29"/>
            <p:cNvCxnSpPr>
              <a:stCxn id="8" idx="2"/>
            </p:cNvCxnSpPr>
            <p:nvPr/>
          </p:nvCxnSpPr>
          <p:spPr>
            <a:xfrm rot="16200000" flipH="1">
              <a:off x="8781631" y="5224688"/>
              <a:ext cx="388762" cy="152053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>
              <a:stCxn id="10" idx="2"/>
            </p:cNvCxnSpPr>
            <p:nvPr/>
          </p:nvCxnSpPr>
          <p:spPr>
            <a:xfrm rot="5400000">
              <a:off x="10292513" y="5253131"/>
              <a:ext cx="391620" cy="146079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8530935" y="3048463"/>
              <a:ext cx="588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Yes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439394" y="4622465"/>
              <a:ext cx="588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Yes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8082397" y="4983152"/>
                  <a:ext cx="95596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←1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2397" y="4983152"/>
                  <a:ext cx="955960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11078441" y="4995742"/>
                  <a:ext cx="95596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←1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78441" y="4995742"/>
                  <a:ext cx="955960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10073117" y="1460898"/>
                <a:ext cx="20807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SSAT: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</a:t>
                </a:r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</a:rPr>
                      <m:t>−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𝑛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−1</m:t>
                        </m:r>
                      </m:sup>
                    </m:sSup>
                  </m:oMath>
                </a14:m>
                <a:endParaRPr lang="en-US" dirty="0">
                  <a:solidFill>
                    <a:srgbClr val="000000"/>
                  </a:solidFill>
                  <a:cs typeface="Calibri"/>
                </a:endParaRPr>
              </a:p>
              <a:p>
                <a:r>
                  <a:rPr lang="en-US" dirty="0" smtClean="0"/>
                  <a:t>USAT: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</a:t>
                </a:r>
                <a:r>
                  <a:rPr lang="en-US" dirty="0" smtClean="0"/>
                  <a:t> = 0 </a:t>
                </a:r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3117" y="1460898"/>
                <a:ext cx="2080783" cy="646331"/>
              </a:xfrm>
              <a:prstGeom prst="rect">
                <a:avLst/>
              </a:prstGeom>
              <a:blipFill>
                <a:blip r:embed="rId10"/>
                <a:stretch>
                  <a:fillRect l="-2339" t="-6604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10073117" y="3093034"/>
                <a:ext cx="230485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SSAT: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𝑛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−1</m:t>
                        </m:r>
                      </m:sup>
                    </m:sSup>
                    <m:r>
                      <m:rPr>
                        <m:nor/>
                      </m:rPr>
                      <a:rPr lang="en-US" i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rPr>
                      <m:t>─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USAT: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</m:sSup>
                    <m:r>
                      <m:rPr>
                        <m:nor/>
                      </m:rPr>
                      <a:rPr lang="en-US" i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rPr>
                      <m:t>─</m:t>
                    </m:r>
                  </m:oMath>
                </a14:m>
                <a:r>
                  <a:rPr lang="en-US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ea typeface="Calibri"/>
                    <a:cs typeface="Times New Roman" panose="02020603050405020304" pitchFamily="18" charset="0"/>
                  </a:rPr>
                  <a:t>1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3117" y="3093034"/>
                <a:ext cx="2304853" cy="646331"/>
              </a:xfrm>
              <a:prstGeom prst="rect">
                <a:avLst/>
              </a:prstGeom>
              <a:blipFill>
                <a:blip r:embed="rId11"/>
                <a:stretch>
                  <a:fillRect l="-2111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4721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67160225"/>
                  </p:ext>
                </p:extLst>
              </p:nvPr>
            </p:nvGraphicFramePr>
            <p:xfrm>
              <a:off x="1991710" y="1066800"/>
              <a:ext cx="8305800" cy="379146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29539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3249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127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44059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42462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2333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i="1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Calibri"/>
                              <a:cs typeface="Calibri"/>
                            </a:rPr>
                            <a:t>Instruction </a:t>
                          </a:r>
                          <a:endParaRPr lang="en-US" sz="20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Arial"/>
                            <a:cs typeface="Calibri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i="1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Calibri"/>
                              <a:cs typeface="Calibri"/>
                            </a:rPr>
                            <a:t> Format</a:t>
                          </a:r>
                          <a:endParaRPr lang="en-US" sz="20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Arial"/>
                            <a:cs typeface="Calibri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i="1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Calibri"/>
                              <a:cs typeface="Calibri"/>
                            </a:rPr>
                            <a:t>Operation</a:t>
                          </a:r>
                          <a:endParaRPr lang="en-US" sz="20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Arial"/>
                            <a:cs typeface="Calibri"/>
                          </a:endParaRPr>
                        </a:p>
                      </a:txBody>
                      <a:tcPr marL="65806" marR="65806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i="1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Calibri"/>
                              <a:cs typeface="Calibri"/>
                            </a:rPr>
                            <a:t>Operands</a:t>
                          </a:r>
                          <a:endParaRPr lang="en-US" sz="20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Arial"/>
                            <a:cs typeface="Calibri"/>
                          </a:endParaRPr>
                        </a:p>
                      </a:txBody>
                      <a:tcPr marL="65806" marR="65806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3356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Signed Saturating </a:t>
                          </a:r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Add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</a:txBody>
                      <a:tcPr marL="65806" marR="65806" marT="35340" marB="3534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 QADD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 QADD8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 QADD16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</a:txBody>
                      <a:tcPr marL="36576" marR="0" marT="35340" marB="3534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R</a:t>
                          </a:r>
                          <a:r>
                            <a:rPr lang="en-US" sz="1600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d</a:t>
                          </a:r>
                          <a:r>
                            <a:rPr lang="en-US" sz="16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,R</a:t>
                          </a:r>
                          <a:r>
                            <a:rPr lang="en-US" sz="1600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n</a:t>
                          </a:r>
                          <a:r>
                            <a:rPr lang="en-US" sz="16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,R</a:t>
                          </a:r>
                          <a:r>
                            <a:rPr lang="en-US" sz="1600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m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R</a:t>
                          </a:r>
                          <a:r>
                            <a:rPr lang="en-US" sz="1600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d</a:t>
                          </a:r>
                          <a:r>
                            <a:rPr lang="en-US" sz="16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,R</a:t>
                          </a:r>
                          <a:r>
                            <a:rPr lang="en-US" sz="1600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n</a:t>
                          </a:r>
                          <a:r>
                            <a:rPr lang="en-US" sz="16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,R</a:t>
                          </a:r>
                          <a:r>
                            <a:rPr lang="en-US" sz="1600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m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R</a:t>
                          </a:r>
                          <a:r>
                            <a:rPr lang="en-US" sz="1600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d</a:t>
                          </a:r>
                          <a:r>
                            <a:rPr lang="en-US" sz="16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,R</a:t>
                          </a:r>
                          <a:r>
                            <a:rPr lang="en-US" sz="1600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n</a:t>
                          </a:r>
                          <a:r>
                            <a:rPr lang="en-US" sz="16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,R</a:t>
                          </a:r>
                          <a:r>
                            <a:rPr lang="en-US" sz="1600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m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</a:txBody>
                      <a:tcPr marL="0" marR="0" marT="35340" marB="35340" anchor="ctr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1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</a:rPr>
                            <a:t>Rd</a:t>
                          </a:r>
                          <a:r>
                            <a:rPr lang="en-US" sz="1600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Calibri"/>
                              <a:cs typeface="Calibri"/>
                            </a:rPr>
                            <a:t> 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 baseline="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/>
                                  <a:sym typeface="Wingdings"/>
                                </a:rPr>
                                <m:t>←</m:t>
                              </m:r>
                              <m:r>
                                <a:rPr lang="en-US" sz="1600" b="0" i="1" baseline="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/>
                                  <a:sym typeface="Wingdings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600" baseline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Calibri"/>
                              <a:cs typeface="Calibri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 baseline="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</a:rPr>
                                <m:t>−2</m:t>
                              </m:r>
                              <m:r>
                                <a:rPr lang="en-US" sz="1600" i="1" baseline="3000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</a:rPr>
                                <m:t>31</m:t>
                              </m:r>
                              <m:r>
                                <a:rPr lang="en-US" sz="1600" i="1" baseline="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</a:rPr>
                                <m:t>≤(</m:t>
                              </m:r>
                              <m:r>
                                <a:rPr lang="en-US" sz="1600" i="1" baseline="0" dirty="0" err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 panose="02020603050405020304" pitchFamily="18" charset="0"/>
                                </a:rPr>
                                <m:t>𝑅𝑛</m:t>
                              </m:r>
                              <m:r>
                                <a:rPr lang="en-US" sz="1600" i="1" baseline="0" dirty="0" err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1600" i="1" baseline="0" dirty="0" err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 panose="02020603050405020304" pitchFamily="18" charset="0"/>
                                </a:rPr>
                                <m:t>𝑅𝑚</m:t>
                              </m:r>
                              <m:r>
                                <a:rPr lang="en-US" sz="1600" i="1" baseline="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</a:rPr>
                                <m:t>)≤2</m:t>
                              </m:r>
                              <m:r>
                                <a:rPr lang="en-US" sz="1600" i="1" baseline="3000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</a:rPr>
                                <m:t>31</m:t>
                              </m:r>
                              <m:r>
                                <m:rPr>
                                  <m:nor/>
                                </m:rPr>
                                <a:rPr lang="en-US" sz="1600" i="0" kern="1200" baseline="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+mn-lt"/>
                                  <a:ea typeface="Calibri"/>
                                  <a:cs typeface="Calibri"/>
                                </a:rPr>
                                <m:t>─</m:t>
                              </m:r>
                            </m:oMath>
                          </a14:m>
                          <a:r>
                            <a:rPr lang="en-US" sz="1600" i="0" kern="1200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Calibri"/>
                              <a:cs typeface="Calibri"/>
                            </a:rPr>
                            <a:t>1</a:t>
                          </a:r>
                          <a:endParaRPr lang="en-US" sz="1600" baseline="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i="1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</a:rPr>
                            <a:t>Rd</a:t>
                          </a:r>
                          <a:r>
                            <a:rPr lang="en-US" sz="1600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Calibri"/>
                              <a:cs typeface="Calibri"/>
                            </a:rPr>
                            <a:t> 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 baseline="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/>
                                  <a:sym typeface="Wingdings"/>
                                </a:rPr>
                                <m:t>←</m:t>
                              </m:r>
                              <m:r>
                                <a:rPr lang="en-US" sz="1600" b="0" i="1" baseline="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/>
                                  <a:sym typeface="Wingdings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600" baseline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Calibri"/>
                              <a:cs typeface="Calibri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 baseline="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</a:rPr>
                                <m:t>−2</m:t>
                              </m:r>
                              <m:r>
                                <a:rPr lang="en-US" sz="1600" b="0" i="1" baseline="3000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</a:rPr>
                                <m:t>7  </m:t>
                              </m:r>
                              <m:r>
                                <a:rPr lang="en-US" sz="1600" i="1" baseline="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</a:rPr>
                                <m:t>≤(</m:t>
                              </m:r>
                              <m:r>
                                <a:rPr lang="en-US" sz="1600" i="1" baseline="0" dirty="0" err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 panose="02020603050405020304" pitchFamily="18" charset="0"/>
                                </a:rPr>
                                <m:t>𝑅𝑛</m:t>
                              </m:r>
                              <m:r>
                                <a:rPr lang="en-US" sz="1600" i="1" baseline="0" dirty="0" err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1600" i="1" baseline="0" dirty="0" err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 panose="02020603050405020304" pitchFamily="18" charset="0"/>
                                </a:rPr>
                                <m:t>𝑅𝑚</m:t>
                              </m:r>
                              <m:r>
                                <a:rPr lang="en-US" sz="1600" i="1" baseline="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</a:rPr>
                                <m:t>)≤2</m:t>
                              </m:r>
                              <m:r>
                                <a:rPr lang="en-US" sz="1600" b="0" i="1" baseline="3000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</a:rPr>
                                <m:t>7</m:t>
                              </m:r>
                              <m:r>
                                <m:rPr>
                                  <m:nor/>
                                </m:rPr>
                                <a:rPr lang="en-US" sz="1600" b="0" i="0" baseline="3000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</a:rPr>
                                <m:t>   </m:t>
                              </m:r>
                              <m:r>
                                <m:rPr>
                                  <m:nor/>
                                </m:rPr>
                                <a:rPr lang="en-US" sz="1600" i="0" kern="1200" baseline="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+mn-lt"/>
                                  <a:ea typeface="Calibri"/>
                                  <a:cs typeface="Calibri"/>
                                </a:rPr>
                                <m:t>─</m:t>
                              </m:r>
                            </m:oMath>
                          </a14:m>
                          <a:r>
                            <a:rPr lang="en-US" sz="1600" i="0" kern="1200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Calibri"/>
                              <a:cs typeface="Calibri"/>
                            </a:rPr>
                            <a:t>1</a:t>
                          </a:r>
                          <a:endParaRPr lang="en-US" sz="1600" baseline="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i="1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</a:rPr>
                            <a:t>Rd</a:t>
                          </a:r>
                          <a:r>
                            <a:rPr lang="en-US" sz="1600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Calibri"/>
                              <a:cs typeface="Calibri"/>
                            </a:rPr>
                            <a:t> 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 baseline="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/>
                                  <a:sym typeface="Wingdings"/>
                                </a:rPr>
                                <m:t>←</m:t>
                              </m:r>
                              <m:r>
                                <a:rPr lang="en-US" sz="1600" b="0" i="1" baseline="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/>
                                  <a:sym typeface="Wingdings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600" baseline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Calibri"/>
                              <a:cs typeface="Calibri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 baseline="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</a:rPr>
                                <m:t>−2</m:t>
                              </m:r>
                              <m:r>
                                <a:rPr lang="en-US" sz="1600" i="1" baseline="3000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</a:rPr>
                                <m:t>1</m:t>
                              </m:r>
                              <m:r>
                                <a:rPr lang="en-US" sz="1600" b="0" i="1" baseline="3000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</a:rPr>
                                <m:t>5</m:t>
                              </m:r>
                              <m:r>
                                <a:rPr lang="en-US" sz="1600" i="1" baseline="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</a:rPr>
                                <m:t>≤(</m:t>
                              </m:r>
                              <m:r>
                                <a:rPr lang="en-US" sz="1600" i="1" baseline="0" dirty="0" err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 panose="02020603050405020304" pitchFamily="18" charset="0"/>
                                </a:rPr>
                                <m:t>𝑅𝑛</m:t>
                              </m:r>
                              <m:r>
                                <a:rPr lang="en-US" sz="1600" i="1" baseline="0" dirty="0" err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1600" i="1" baseline="0" dirty="0" err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 panose="02020603050405020304" pitchFamily="18" charset="0"/>
                                </a:rPr>
                                <m:t>𝑅𝑚</m:t>
                              </m:r>
                              <m:r>
                                <a:rPr lang="en-US" sz="1600" i="1" baseline="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</a:rPr>
                                <m:t>)≤2</m:t>
                              </m:r>
                              <m:r>
                                <a:rPr lang="en-US" sz="1600" i="1" baseline="3000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</a:rPr>
                                <m:t>1</m:t>
                              </m:r>
                              <m:r>
                                <a:rPr lang="en-US" sz="1600" b="0" i="1" baseline="3000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</a:rPr>
                                <m:t>5</m:t>
                              </m:r>
                              <m:r>
                                <m:rPr>
                                  <m:nor/>
                                </m:rPr>
                                <a:rPr lang="en-US" sz="1600" i="0" kern="1200" baseline="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+mn-lt"/>
                                  <a:ea typeface="Calibri"/>
                                  <a:cs typeface="Calibri"/>
                                </a:rPr>
                                <m:t>─</m:t>
                              </m:r>
                            </m:oMath>
                          </a14:m>
                          <a:r>
                            <a:rPr lang="en-US" sz="1600" i="0" kern="1200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Calibri"/>
                              <a:cs typeface="Calibri"/>
                            </a:rPr>
                            <a:t>1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</a:txBody>
                      <a:tcPr marL="65806" marR="65806" marT="35340" marB="3534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1×32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  <a:p>
                          <a:pPr marL="0" marR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4×8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  <a:p>
                          <a:pPr marL="0" marR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2×16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</a:txBody>
                      <a:tcPr marL="65806" marR="6580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83356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Signed Saturating </a:t>
                          </a:r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Subtract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</a:txBody>
                      <a:tcPr marL="65806" marR="65806" marT="35340" marB="3534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 QSUB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 QSUB8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 QSUB16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</a:txBody>
                      <a:tcPr marL="36576" marR="0" marT="35340" marB="3534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R</a:t>
                          </a:r>
                          <a:r>
                            <a:rPr lang="en-US" sz="1600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d</a:t>
                          </a:r>
                          <a:r>
                            <a:rPr lang="en-US" sz="16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,R</a:t>
                          </a:r>
                          <a:r>
                            <a:rPr lang="en-US" sz="1600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n</a:t>
                          </a:r>
                          <a:r>
                            <a:rPr lang="en-US" sz="16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,R</a:t>
                          </a:r>
                          <a:r>
                            <a:rPr lang="en-US" sz="1600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m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R</a:t>
                          </a:r>
                          <a:r>
                            <a:rPr lang="en-US" sz="1600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d</a:t>
                          </a:r>
                          <a:r>
                            <a:rPr lang="en-US" sz="16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,R</a:t>
                          </a:r>
                          <a:r>
                            <a:rPr lang="en-US" sz="1600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n</a:t>
                          </a:r>
                          <a:r>
                            <a:rPr lang="en-US" sz="16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,R</a:t>
                          </a:r>
                          <a:r>
                            <a:rPr lang="en-US" sz="1600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m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R</a:t>
                          </a:r>
                          <a:r>
                            <a:rPr lang="en-US" sz="1600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d</a:t>
                          </a:r>
                          <a:r>
                            <a:rPr lang="en-US" sz="16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,R</a:t>
                          </a:r>
                          <a:r>
                            <a:rPr lang="en-US" sz="1600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n</a:t>
                          </a:r>
                          <a:r>
                            <a:rPr lang="en-US" sz="16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,R</a:t>
                          </a:r>
                          <a:r>
                            <a:rPr lang="en-US" sz="1600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m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</a:txBody>
                      <a:tcPr marL="0" marR="0" marT="35340" marB="35340" anchor="ctr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i="1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</a:rPr>
                            <a:t>Rd</a:t>
                          </a:r>
                          <a:r>
                            <a:rPr lang="en-US" sz="1600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Calibri"/>
                              <a:cs typeface="Calibri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0" baseline="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/>
                                  <a:sym typeface="Wingdings"/>
                                </a:rPr>
                                <m:t> </m:t>
                              </m:r>
                              <m:r>
                                <a:rPr lang="en-US" sz="1600" i="1" baseline="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/>
                                  <a:sym typeface="Wingdings"/>
                                </a:rPr>
                                <m:t>←</m:t>
                              </m:r>
                            </m:oMath>
                          </a14:m>
                          <a:r>
                            <a:rPr lang="en-US" sz="1600" baseline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Calibri"/>
                              <a:cs typeface="Calibri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0" baseline="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</a:rPr>
                                <m:t> </m:t>
                              </m:r>
                              <m:r>
                                <a:rPr lang="en-US" sz="1600" i="1" baseline="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</a:rPr>
                                <m:t>−2</m:t>
                              </m:r>
                              <m:r>
                                <a:rPr lang="en-US" sz="1600" i="1" baseline="3000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</a:rPr>
                                <m:t>31</m:t>
                              </m:r>
                              <m:r>
                                <a:rPr lang="en-US" sz="1600" i="1" baseline="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</a:rPr>
                                <m:t>≤(</m:t>
                              </m:r>
                              <m:r>
                                <a:rPr lang="en-US" sz="1600" i="1" baseline="0" dirty="0" err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 panose="02020603050405020304" pitchFamily="18" charset="0"/>
                                </a:rPr>
                                <m:t>𝑅𝑛</m:t>
                              </m:r>
                              <m:r>
                                <a:rPr lang="en-US" sz="1600" b="0" i="1" baseline="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1600" i="1" baseline="0" dirty="0" err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 panose="02020603050405020304" pitchFamily="18" charset="0"/>
                                </a:rPr>
                                <m:t>𝑅𝑚</m:t>
                              </m:r>
                              <m:r>
                                <a:rPr lang="en-US" sz="1600" i="1" baseline="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</a:rPr>
                                <m:t>)≤2</m:t>
                              </m:r>
                              <m:r>
                                <a:rPr lang="en-US" sz="1600" i="1" baseline="3000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</a:rPr>
                                <m:t>31</m:t>
                              </m:r>
                              <m:r>
                                <m:rPr>
                                  <m:nor/>
                                </m:rPr>
                                <a:rPr lang="en-US" sz="1600" i="0" kern="1200" baseline="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+mn-lt"/>
                                  <a:ea typeface="Calibri"/>
                                  <a:cs typeface="Calibri"/>
                                </a:rPr>
                                <m:t>─</m:t>
                              </m:r>
                            </m:oMath>
                          </a14:m>
                          <a:r>
                            <a:rPr lang="en-US" sz="1600" i="0" kern="1200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Calibri"/>
                              <a:cs typeface="Calibri"/>
                            </a:rPr>
                            <a:t>1</a:t>
                          </a:r>
                          <a:endParaRPr lang="en-US" sz="1600" baseline="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i="1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</a:rPr>
                            <a:t>Rd</a:t>
                          </a:r>
                          <a:r>
                            <a:rPr lang="en-US" sz="1600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Calibri"/>
                              <a:cs typeface="Calibri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0" baseline="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/>
                                  <a:sym typeface="Wingdings"/>
                                </a:rPr>
                                <m:t> </m:t>
                              </m:r>
                              <m:r>
                                <a:rPr lang="en-US" sz="1600" i="1" baseline="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/>
                                  <a:sym typeface="Wingdings"/>
                                </a:rPr>
                                <m:t>←</m:t>
                              </m:r>
                            </m:oMath>
                          </a14:m>
                          <a:r>
                            <a:rPr lang="en-US" sz="1600" baseline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Calibri"/>
                              <a:cs typeface="Calibri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0" baseline="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</a:rPr>
                                <m:t> </m:t>
                              </m:r>
                              <m:r>
                                <a:rPr lang="en-US" sz="1600" i="1" baseline="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</a:rPr>
                                <m:t>−2</m:t>
                              </m:r>
                              <m:r>
                                <a:rPr lang="en-US" sz="1600" b="0" i="1" baseline="3000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</a:rPr>
                                <m:t>7  </m:t>
                              </m:r>
                              <m:r>
                                <a:rPr lang="en-US" sz="1600" i="1" baseline="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</a:rPr>
                                <m:t>≤(</m:t>
                              </m:r>
                              <m:r>
                                <a:rPr lang="en-US" sz="1600" i="1" baseline="0" dirty="0" err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 panose="02020603050405020304" pitchFamily="18" charset="0"/>
                                </a:rPr>
                                <m:t>𝑅𝑛</m:t>
                              </m:r>
                              <m:r>
                                <a:rPr lang="en-US" sz="1600" b="0" i="1" baseline="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1600" i="1" baseline="0" dirty="0" err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 panose="02020603050405020304" pitchFamily="18" charset="0"/>
                                </a:rPr>
                                <m:t>𝑅𝑚</m:t>
                              </m:r>
                              <m:r>
                                <a:rPr lang="en-US" sz="1600" i="1" baseline="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</a:rPr>
                                <m:t>)≤2</m:t>
                              </m:r>
                              <m:r>
                                <a:rPr lang="en-US" sz="1600" b="0" i="1" baseline="3000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</a:rPr>
                                <m:t>7</m:t>
                              </m:r>
                              <m:r>
                                <m:rPr>
                                  <m:nor/>
                                </m:rPr>
                                <a:rPr lang="en-US" sz="1600" b="0" i="0" baseline="3000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</a:rPr>
                                <m:t>   </m:t>
                              </m:r>
                              <m:r>
                                <m:rPr>
                                  <m:nor/>
                                </m:rPr>
                                <a:rPr lang="en-US" sz="1600" i="0" kern="1200" baseline="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+mn-lt"/>
                                  <a:ea typeface="Calibri"/>
                                  <a:cs typeface="Calibri"/>
                                </a:rPr>
                                <m:t>─</m:t>
                              </m:r>
                            </m:oMath>
                          </a14:m>
                          <a:r>
                            <a:rPr lang="en-US" sz="1600" i="0" kern="1200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Calibri"/>
                              <a:cs typeface="Calibri"/>
                            </a:rPr>
                            <a:t>1</a:t>
                          </a:r>
                          <a:endParaRPr lang="en-US" sz="1600" baseline="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i="1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</a:rPr>
                            <a:t>Rd</a:t>
                          </a:r>
                          <a:r>
                            <a:rPr lang="en-US" sz="1600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Calibri"/>
                              <a:cs typeface="Calibri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0" baseline="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/>
                                  <a:sym typeface="Wingdings"/>
                                </a:rPr>
                                <m:t> </m:t>
                              </m:r>
                              <m:r>
                                <a:rPr lang="en-US" sz="1600" i="1" baseline="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/>
                                  <a:sym typeface="Wingdings"/>
                                </a:rPr>
                                <m:t>←</m:t>
                              </m:r>
                            </m:oMath>
                          </a14:m>
                          <a:r>
                            <a:rPr lang="en-US" sz="1600" baseline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Calibri"/>
                              <a:cs typeface="Calibri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0" baseline="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</a:rPr>
                                <m:t> </m:t>
                              </m:r>
                              <m:r>
                                <a:rPr lang="en-US" sz="1600" i="1" baseline="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</a:rPr>
                                <m:t>−2</m:t>
                              </m:r>
                              <m:r>
                                <a:rPr lang="en-US" sz="1600" i="1" baseline="3000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</a:rPr>
                                <m:t>1</m:t>
                              </m:r>
                              <m:r>
                                <a:rPr lang="en-US" sz="1600" b="0" i="1" baseline="3000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</a:rPr>
                                <m:t>5</m:t>
                              </m:r>
                              <m:r>
                                <a:rPr lang="en-US" sz="1600" i="1" baseline="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</a:rPr>
                                <m:t>≤(</m:t>
                              </m:r>
                              <m:r>
                                <a:rPr lang="en-US" sz="1600" i="1" baseline="0" dirty="0" err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 panose="02020603050405020304" pitchFamily="18" charset="0"/>
                                </a:rPr>
                                <m:t>𝑅𝑛</m:t>
                              </m:r>
                              <m:r>
                                <a:rPr lang="en-US" sz="1600" b="0" i="1" baseline="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1600" i="1" baseline="0" dirty="0" err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 panose="02020603050405020304" pitchFamily="18" charset="0"/>
                                </a:rPr>
                                <m:t>𝑅𝑚</m:t>
                              </m:r>
                              <m:r>
                                <a:rPr lang="en-US" sz="1600" i="1" baseline="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</a:rPr>
                                <m:t>)≤2</m:t>
                              </m:r>
                              <m:r>
                                <a:rPr lang="en-US" sz="1600" i="1" baseline="3000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</a:rPr>
                                <m:t>1</m:t>
                              </m:r>
                              <m:r>
                                <a:rPr lang="en-US" sz="1600" b="0" i="1" baseline="3000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</a:rPr>
                                <m:t>5</m:t>
                              </m:r>
                              <m:r>
                                <m:rPr>
                                  <m:nor/>
                                </m:rPr>
                                <a:rPr lang="en-US" sz="1600" i="0" kern="1200" baseline="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+mn-lt"/>
                                  <a:ea typeface="Calibri"/>
                                  <a:cs typeface="Calibri"/>
                                </a:rPr>
                                <m:t>─</m:t>
                              </m:r>
                            </m:oMath>
                          </a14:m>
                          <a:r>
                            <a:rPr lang="en-US" sz="1600" i="0" kern="1200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Calibri"/>
                              <a:cs typeface="Calibri"/>
                            </a:rPr>
                            <a:t>1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</a:txBody>
                      <a:tcPr marL="65806" marR="65806" marT="35340" marB="3534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1×32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  <a:p>
                          <a:pPr marL="0" marR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4×8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  <a:p>
                          <a:pPr marL="0" marR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2×16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</a:txBody>
                      <a:tcPr marL="65806" marR="6580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83356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Unsigned 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Saturating Add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</a:txBody>
                      <a:tcPr marL="65806" marR="65806" marT="35340" marB="3534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 UQADD8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  <a:p>
                          <a:pPr marL="0" marR="0" inden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 UQADD16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</a:txBody>
                      <a:tcPr marL="36576" marR="0" marT="35340" marB="3534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R</a:t>
                          </a:r>
                          <a:r>
                            <a:rPr lang="en-US" sz="1600" baseline="-25000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d</a:t>
                          </a:r>
                          <a:r>
                            <a:rPr lang="en-US" sz="1600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,R</a:t>
                          </a:r>
                          <a:r>
                            <a:rPr lang="en-US" sz="1600" baseline="-25000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n</a:t>
                          </a:r>
                          <a:r>
                            <a:rPr lang="en-US" sz="1600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,R</a:t>
                          </a:r>
                          <a:r>
                            <a:rPr lang="en-US" sz="1600" baseline="-25000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m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R</a:t>
                          </a:r>
                          <a:r>
                            <a:rPr lang="en-US" sz="1600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d</a:t>
                          </a:r>
                          <a:r>
                            <a:rPr lang="en-US" sz="16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,R</a:t>
                          </a:r>
                          <a:r>
                            <a:rPr lang="en-US" sz="1600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n</a:t>
                          </a:r>
                          <a:r>
                            <a:rPr lang="en-US" sz="16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,R</a:t>
                          </a:r>
                          <a:r>
                            <a:rPr lang="en-US" sz="1600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m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</a:txBody>
                      <a:tcPr marL="0" marR="0" marT="35340" marB="35340" anchor="ctr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i="1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</a:rPr>
                            <a:t>Rd</a:t>
                          </a:r>
                          <a:r>
                            <a:rPr lang="en-US" sz="1600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Calibri"/>
                              <a:cs typeface="Calibri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0" baseline="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/>
                                  <a:sym typeface="Wingdings"/>
                                </a:rPr>
                                <m:t> </m:t>
                              </m:r>
                              <m:r>
                                <a:rPr lang="en-US" sz="1600" i="1" baseline="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/>
                                  <a:sym typeface="Wingdings"/>
                                </a:rPr>
                                <m:t>←</m:t>
                              </m:r>
                            </m:oMath>
                          </a14:m>
                          <a:r>
                            <a:rPr lang="en-US" sz="1600" baseline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Calibri"/>
                              <a:cs typeface="Calibri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0" baseline="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</a:rPr>
                                <m:t> </m:t>
                              </m:r>
                              <m:r>
                                <a:rPr lang="en-US" sz="1600" b="0" i="1" baseline="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</a:rPr>
                                <m:t>0</m:t>
                              </m:r>
                              <m:r>
                                <a:rPr lang="en-US" sz="1600" i="1" baseline="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</a:rPr>
                                <m:t>≤(</m:t>
                              </m:r>
                              <m:r>
                                <a:rPr lang="en-US" sz="1600" i="1" baseline="0" dirty="0" err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 panose="02020603050405020304" pitchFamily="18" charset="0"/>
                                </a:rPr>
                                <m:t>𝑅𝑛</m:t>
                              </m:r>
                              <m:r>
                                <a:rPr lang="en-US" sz="1600" b="0" i="1" baseline="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1600" i="1" baseline="0" dirty="0" err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 panose="02020603050405020304" pitchFamily="18" charset="0"/>
                                </a:rPr>
                                <m:t>𝑅𝑚</m:t>
                              </m:r>
                              <m:r>
                                <a:rPr lang="en-US" sz="1600" i="1" baseline="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</a:rPr>
                                <m:t>)≤2</m:t>
                              </m:r>
                              <m:r>
                                <m:rPr>
                                  <m:nor/>
                                </m:rPr>
                                <a:rPr lang="en-US" sz="1600" b="0" i="0" baseline="3000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</a:rPr>
                                <m:t>8  </m:t>
                              </m:r>
                              <m:r>
                                <m:rPr>
                                  <m:nor/>
                                </m:rPr>
                                <a:rPr lang="en-US" sz="1600" i="0" kern="1200" baseline="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+mn-lt"/>
                                  <a:ea typeface="Calibri"/>
                                  <a:cs typeface="Calibri"/>
                                </a:rPr>
                                <m:t>─</m:t>
                              </m:r>
                            </m:oMath>
                          </a14:m>
                          <a:r>
                            <a:rPr lang="en-US" sz="1600" i="0" kern="1200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Calibri"/>
                              <a:cs typeface="Calibri"/>
                            </a:rPr>
                            <a:t>1</a:t>
                          </a:r>
                          <a:endParaRPr lang="en-US" sz="1600" baseline="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i="1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</a:rPr>
                            <a:t>Rd</a:t>
                          </a:r>
                          <a:r>
                            <a:rPr lang="en-US" sz="1600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Calibri"/>
                              <a:cs typeface="Calibri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0" baseline="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/>
                                  <a:sym typeface="Wingdings"/>
                                </a:rPr>
                                <m:t> </m:t>
                              </m:r>
                              <m:r>
                                <a:rPr lang="en-US" sz="1600" i="1" baseline="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/>
                                  <a:sym typeface="Wingdings"/>
                                </a:rPr>
                                <m:t>←</m:t>
                              </m:r>
                            </m:oMath>
                          </a14:m>
                          <a:r>
                            <a:rPr lang="en-US" sz="1600" baseline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Calibri"/>
                              <a:cs typeface="Calibri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0" baseline="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</a:rPr>
                                <m:t> </m:t>
                              </m:r>
                              <m:r>
                                <a:rPr lang="en-US" sz="1600" b="0" i="1" baseline="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</a:rPr>
                                <m:t>0</m:t>
                              </m:r>
                              <m:r>
                                <a:rPr lang="en-US" sz="1600" i="1" baseline="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</a:rPr>
                                <m:t>≤(</m:t>
                              </m:r>
                              <m:r>
                                <a:rPr lang="en-US" sz="1600" i="1" baseline="0" dirty="0" err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 panose="02020603050405020304" pitchFamily="18" charset="0"/>
                                </a:rPr>
                                <m:t>𝑅𝑛</m:t>
                              </m:r>
                              <m:r>
                                <a:rPr lang="en-US" sz="1600" b="0" i="1" baseline="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sz="1600" i="1" baseline="0" dirty="0" err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 panose="02020603050405020304" pitchFamily="18" charset="0"/>
                                </a:rPr>
                                <m:t>𝑅𝑚</m:t>
                              </m:r>
                              <m:r>
                                <a:rPr lang="en-US" sz="1600" i="1" baseline="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</a:rPr>
                                <m:t>)≤2</m:t>
                              </m:r>
                              <m:r>
                                <m:rPr>
                                  <m:nor/>
                                </m:rPr>
                                <a:rPr lang="en-US" sz="1600" b="0" i="0" baseline="3000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</a:rPr>
                                <m:t>16</m:t>
                              </m:r>
                              <m:r>
                                <m:rPr>
                                  <m:nor/>
                                </m:rPr>
                                <a:rPr lang="en-US" sz="1600" i="0" kern="1200" baseline="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+mn-lt"/>
                                  <a:ea typeface="Calibri"/>
                                  <a:cs typeface="Calibri"/>
                                </a:rPr>
                                <m:t>─</m:t>
                              </m:r>
                            </m:oMath>
                          </a14:m>
                          <a:r>
                            <a:rPr lang="en-US" sz="1600" i="0" kern="1200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Calibri"/>
                              <a:cs typeface="Calibri"/>
                            </a:rPr>
                            <a:t>1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</a:txBody>
                      <a:tcPr marL="65806" marR="65806" marT="35340" marB="3534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4×8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  <a:p>
                          <a:pPr marL="0" marR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2×16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</a:txBody>
                      <a:tcPr marL="65806" marR="6580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83356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Unsigned 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Saturating Subtract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</a:txBody>
                      <a:tcPr marL="65806" marR="65806" marT="35340" marB="3534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 UQSUB8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  <a:p>
                          <a:pPr marL="0" marR="0" inden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 UQSUB16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</a:txBody>
                      <a:tcPr marL="36576" marR="0" marT="35340" marB="3534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R</a:t>
                          </a:r>
                          <a:r>
                            <a:rPr lang="en-US" sz="1600" baseline="-25000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d</a:t>
                          </a:r>
                          <a:r>
                            <a:rPr lang="en-US" sz="1600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,R</a:t>
                          </a:r>
                          <a:r>
                            <a:rPr lang="en-US" sz="1600" baseline="-25000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n</a:t>
                          </a:r>
                          <a:r>
                            <a:rPr lang="en-US" sz="1600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,R</a:t>
                          </a:r>
                          <a:r>
                            <a:rPr lang="en-US" sz="1600" baseline="-25000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m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R</a:t>
                          </a:r>
                          <a:r>
                            <a:rPr lang="en-US" sz="1600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d</a:t>
                          </a:r>
                          <a:r>
                            <a:rPr lang="en-US" sz="16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,R</a:t>
                          </a:r>
                          <a:r>
                            <a:rPr lang="en-US" sz="1600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n</a:t>
                          </a:r>
                          <a:r>
                            <a:rPr lang="en-US" sz="16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,R</a:t>
                          </a:r>
                          <a:r>
                            <a:rPr lang="en-US" sz="1600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m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</a:txBody>
                      <a:tcPr marL="0" marR="0" marT="35340" marB="35340" anchor="ctr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i="1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</a:rPr>
                            <a:t>Rd</a:t>
                          </a:r>
                          <a:r>
                            <a:rPr lang="en-US" sz="1600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Calibri"/>
                              <a:cs typeface="Calibri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0" baseline="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/>
                                  <a:sym typeface="Wingdings"/>
                                </a:rPr>
                                <m:t> </m:t>
                              </m:r>
                              <m:r>
                                <a:rPr lang="en-US" sz="1600" i="1" baseline="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/>
                                  <a:sym typeface="Wingdings"/>
                                </a:rPr>
                                <m:t>←</m:t>
                              </m:r>
                            </m:oMath>
                          </a14:m>
                          <a:r>
                            <a:rPr lang="en-US" sz="1600" baseline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Calibri"/>
                              <a:cs typeface="Calibri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0" baseline="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</a:rPr>
                                <m:t> </m:t>
                              </m:r>
                              <m:r>
                                <a:rPr lang="en-US" sz="1600" b="0" i="1" baseline="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</a:rPr>
                                <m:t>0</m:t>
                              </m:r>
                              <m:r>
                                <a:rPr lang="en-US" sz="1600" i="1" baseline="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</a:rPr>
                                <m:t>≤(</m:t>
                              </m:r>
                              <m:r>
                                <a:rPr lang="en-US" sz="1600" i="1" baseline="0" dirty="0" err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 panose="02020603050405020304" pitchFamily="18" charset="0"/>
                                </a:rPr>
                                <m:t>𝑅𝑛</m:t>
                              </m:r>
                              <m:r>
                                <a:rPr lang="en-US" sz="1600" b="0" i="1" baseline="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1600" i="1" baseline="0" dirty="0" err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 panose="02020603050405020304" pitchFamily="18" charset="0"/>
                                </a:rPr>
                                <m:t>𝑅𝑚</m:t>
                              </m:r>
                              <m:r>
                                <a:rPr lang="en-US" sz="1600" i="1" baseline="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</a:rPr>
                                <m:t>)≤2</m:t>
                              </m:r>
                              <m:r>
                                <m:rPr>
                                  <m:nor/>
                                </m:rPr>
                                <a:rPr lang="en-US" sz="1600" b="0" i="0" baseline="3000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</a:rPr>
                                <m:t>8  </m:t>
                              </m:r>
                              <m:r>
                                <m:rPr>
                                  <m:nor/>
                                </m:rPr>
                                <a:rPr lang="en-US" sz="1600" i="0" kern="1200" baseline="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+mn-lt"/>
                                  <a:ea typeface="Calibri"/>
                                  <a:cs typeface="Calibri"/>
                                </a:rPr>
                                <m:t>─</m:t>
                              </m:r>
                            </m:oMath>
                          </a14:m>
                          <a:r>
                            <a:rPr lang="en-US" sz="1600" i="0" kern="1200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Calibri"/>
                              <a:cs typeface="Calibri"/>
                            </a:rPr>
                            <a:t>1</a:t>
                          </a:r>
                          <a:endParaRPr lang="en-US" sz="1600" baseline="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i="1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Calibri"/>
                              <a:cs typeface="Times New Roman" panose="02020603050405020304" pitchFamily="18" charset="0"/>
                            </a:rPr>
                            <a:t>Rd</a:t>
                          </a:r>
                          <a:r>
                            <a:rPr lang="en-US" sz="1600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Calibri"/>
                              <a:cs typeface="Calibri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0" baseline="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/>
                                  <a:sym typeface="Wingdings"/>
                                </a:rPr>
                                <m:t> </m:t>
                              </m:r>
                              <m:r>
                                <a:rPr lang="en-US" sz="1600" i="1" baseline="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/>
                                  <a:sym typeface="Wingdings"/>
                                </a:rPr>
                                <m:t>←</m:t>
                              </m:r>
                            </m:oMath>
                          </a14:m>
                          <a:r>
                            <a:rPr lang="en-US" sz="1600" baseline="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Calibri"/>
                              <a:cs typeface="Calibri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i="0" baseline="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</a:rPr>
                                <m:t> </m:t>
                              </m:r>
                              <m:r>
                                <a:rPr lang="en-US" sz="1600" b="0" i="1" baseline="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</a:rPr>
                                <m:t>0</m:t>
                              </m:r>
                              <m:r>
                                <a:rPr lang="en-US" sz="1600" i="1" baseline="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</a:rPr>
                                <m:t>≤(</m:t>
                              </m:r>
                              <m:r>
                                <a:rPr lang="en-US" sz="1600" i="1" baseline="0" dirty="0" err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 panose="02020603050405020304" pitchFamily="18" charset="0"/>
                                </a:rPr>
                                <m:t>𝑅𝑛</m:t>
                              </m:r>
                              <m:r>
                                <a:rPr lang="en-US" sz="1600" b="0" i="1" baseline="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1600" i="1" baseline="0" dirty="0" err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Times New Roman" panose="02020603050405020304" pitchFamily="18" charset="0"/>
                                </a:rPr>
                                <m:t>𝑅𝑚</m:t>
                              </m:r>
                              <m:r>
                                <a:rPr lang="en-US" sz="1600" i="1" baseline="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</a:rPr>
                                <m:t>)≤2</m:t>
                              </m:r>
                              <m:r>
                                <m:rPr>
                                  <m:nor/>
                                </m:rPr>
                                <a:rPr lang="en-US" sz="1600" b="0" i="0" baseline="3000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</a:rPr>
                                <m:t>16</m:t>
                              </m:r>
                              <m:r>
                                <m:rPr>
                                  <m:nor/>
                                </m:rPr>
                                <a:rPr lang="en-US" sz="1600" i="0" kern="1200" baseline="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+mn-lt"/>
                                  <a:ea typeface="Calibri"/>
                                  <a:cs typeface="Calibri"/>
                                </a:rPr>
                                <m:t>─</m:t>
                              </m:r>
                            </m:oMath>
                          </a14:m>
                          <a:r>
                            <a:rPr lang="en-US" sz="1600" i="0" kern="1200" baseline="0" dirty="0" smtClean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Calibri"/>
                              <a:cs typeface="Calibri"/>
                            </a:rPr>
                            <a:t>1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</a:txBody>
                      <a:tcPr marL="65806" marR="65806" marT="35340" marB="3534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4×8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  <a:p>
                          <a:pPr marL="0" marR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2×16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</a:txBody>
                      <a:tcPr marL="65806" marR="6580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67160225"/>
                  </p:ext>
                </p:extLst>
              </p:nvPr>
            </p:nvGraphicFramePr>
            <p:xfrm>
              <a:off x="1991710" y="1066800"/>
              <a:ext cx="8305800" cy="3791460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29539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3249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127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44059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42462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i="1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Calibri"/>
                              <a:cs typeface="Calibri"/>
                            </a:rPr>
                            <a:t>Instruction </a:t>
                          </a:r>
                          <a:endParaRPr lang="en-US" sz="20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Arial"/>
                            <a:cs typeface="Calibri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algn="l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i="1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Calibri"/>
                              <a:cs typeface="Calibri"/>
                            </a:rPr>
                            <a:t> Format</a:t>
                          </a:r>
                          <a:endParaRPr lang="en-US" sz="20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Arial"/>
                            <a:cs typeface="Calibri"/>
                          </a:endParaRPr>
                        </a:p>
                      </a:txBody>
                      <a:tcPr marL="0" marR="0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i="1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Calibri"/>
                              <a:cs typeface="Calibri"/>
                            </a:rPr>
                            <a:t>Operation</a:t>
                          </a:r>
                          <a:endParaRPr lang="en-US" sz="20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Arial"/>
                            <a:cs typeface="Calibri"/>
                          </a:endParaRPr>
                        </a:p>
                      </a:txBody>
                      <a:tcPr marL="65806" marR="65806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000" b="1" i="1" dirty="0" smtClean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Calibri"/>
                              <a:cs typeface="Calibri"/>
                            </a:rPr>
                            <a:t>Operands</a:t>
                          </a:r>
                          <a:endParaRPr lang="en-US" sz="20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Arial"/>
                            <a:cs typeface="Calibri"/>
                          </a:endParaRPr>
                        </a:p>
                      </a:txBody>
                      <a:tcPr marL="65806" marR="65806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3356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Signed Saturating </a:t>
                          </a:r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Add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</a:txBody>
                      <a:tcPr marL="65806" marR="65806" marT="35340" marB="3534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 QADD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 QADD8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 QADD16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</a:txBody>
                      <a:tcPr marL="36576" marR="0" marT="35340" marB="3534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R</a:t>
                          </a:r>
                          <a:r>
                            <a:rPr lang="en-US" sz="1600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d</a:t>
                          </a:r>
                          <a:r>
                            <a:rPr lang="en-US" sz="16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,R</a:t>
                          </a:r>
                          <a:r>
                            <a:rPr lang="en-US" sz="1600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n</a:t>
                          </a:r>
                          <a:r>
                            <a:rPr lang="en-US" sz="16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,R</a:t>
                          </a:r>
                          <a:r>
                            <a:rPr lang="en-US" sz="1600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m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R</a:t>
                          </a:r>
                          <a:r>
                            <a:rPr lang="en-US" sz="1600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d</a:t>
                          </a:r>
                          <a:r>
                            <a:rPr lang="en-US" sz="16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,R</a:t>
                          </a:r>
                          <a:r>
                            <a:rPr lang="en-US" sz="1600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n</a:t>
                          </a:r>
                          <a:r>
                            <a:rPr lang="en-US" sz="16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,R</a:t>
                          </a:r>
                          <a:r>
                            <a:rPr lang="en-US" sz="1600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m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R</a:t>
                          </a:r>
                          <a:r>
                            <a:rPr lang="en-US" sz="1600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d</a:t>
                          </a:r>
                          <a:r>
                            <a:rPr lang="en-US" sz="16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,R</a:t>
                          </a:r>
                          <a:r>
                            <a:rPr lang="en-US" sz="1600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n</a:t>
                          </a:r>
                          <a:r>
                            <a:rPr lang="en-US" sz="16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,R</a:t>
                          </a:r>
                          <a:r>
                            <a:rPr lang="en-US" sz="1600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m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</a:txBody>
                      <a:tcPr marL="0" marR="0" marT="35340" marB="35340" anchor="ctr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806" marR="65806" marT="35340" marB="3534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177" t="-56204" r="-41770" b="-3080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1×32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  <a:p>
                          <a:pPr marL="0" marR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4×8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  <a:p>
                          <a:pPr marL="0" marR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2×16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</a:txBody>
                      <a:tcPr marL="65806" marR="6580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83356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Signed Saturating </a:t>
                          </a:r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Subtract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</a:txBody>
                      <a:tcPr marL="65806" marR="65806" marT="35340" marB="3534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 QSUB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 QSUB8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 QSUB16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</a:txBody>
                      <a:tcPr marL="36576" marR="0" marT="35340" marB="3534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R</a:t>
                          </a:r>
                          <a:r>
                            <a:rPr lang="en-US" sz="1600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d</a:t>
                          </a:r>
                          <a:r>
                            <a:rPr lang="en-US" sz="16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,R</a:t>
                          </a:r>
                          <a:r>
                            <a:rPr lang="en-US" sz="1600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n</a:t>
                          </a:r>
                          <a:r>
                            <a:rPr lang="en-US" sz="16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,R</a:t>
                          </a:r>
                          <a:r>
                            <a:rPr lang="en-US" sz="1600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m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R</a:t>
                          </a:r>
                          <a:r>
                            <a:rPr lang="en-US" sz="1600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d</a:t>
                          </a:r>
                          <a:r>
                            <a:rPr lang="en-US" sz="16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,R</a:t>
                          </a:r>
                          <a:r>
                            <a:rPr lang="en-US" sz="1600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n</a:t>
                          </a:r>
                          <a:r>
                            <a:rPr lang="en-US" sz="16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,R</a:t>
                          </a:r>
                          <a:r>
                            <a:rPr lang="en-US" sz="1600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m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R</a:t>
                          </a:r>
                          <a:r>
                            <a:rPr lang="en-US" sz="1600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d</a:t>
                          </a:r>
                          <a:r>
                            <a:rPr lang="en-US" sz="16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,R</a:t>
                          </a:r>
                          <a:r>
                            <a:rPr lang="en-US" sz="1600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n</a:t>
                          </a:r>
                          <a:r>
                            <a:rPr lang="en-US" sz="16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,R</a:t>
                          </a:r>
                          <a:r>
                            <a:rPr lang="en-US" sz="1600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m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</a:txBody>
                      <a:tcPr marL="0" marR="0" marT="35340" marB="35340" anchor="ctr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806" marR="65806" marT="35340" marB="3534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177" t="-156204" r="-41770" b="-2080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1×32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  <a:p>
                          <a:pPr marL="0" marR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4×8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  <a:p>
                          <a:pPr marL="0" marR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2×16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</a:txBody>
                      <a:tcPr marL="65806" marR="6580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83356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Unsigned 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Saturating Add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</a:txBody>
                      <a:tcPr marL="65806" marR="65806" marT="35340" marB="3534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 UQADD8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  <a:p>
                          <a:pPr marL="0" marR="0" inden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 UQADD16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</a:txBody>
                      <a:tcPr marL="36576" marR="0" marT="35340" marB="3534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R</a:t>
                          </a:r>
                          <a:r>
                            <a:rPr lang="en-US" sz="1600" baseline="-25000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d</a:t>
                          </a:r>
                          <a:r>
                            <a:rPr lang="en-US" sz="1600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,R</a:t>
                          </a:r>
                          <a:r>
                            <a:rPr lang="en-US" sz="1600" baseline="-25000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n</a:t>
                          </a:r>
                          <a:r>
                            <a:rPr lang="en-US" sz="1600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,R</a:t>
                          </a:r>
                          <a:r>
                            <a:rPr lang="en-US" sz="1600" baseline="-25000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m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R</a:t>
                          </a:r>
                          <a:r>
                            <a:rPr lang="en-US" sz="1600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d</a:t>
                          </a:r>
                          <a:r>
                            <a:rPr lang="en-US" sz="16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,R</a:t>
                          </a:r>
                          <a:r>
                            <a:rPr lang="en-US" sz="1600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n</a:t>
                          </a:r>
                          <a:r>
                            <a:rPr lang="en-US" sz="16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,R</a:t>
                          </a:r>
                          <a:r>
                            <a:rPr lang="en-US" sz="1600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m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</a:txBody>
                      <a:tcPr marL="0" marR="0" marT="35340" marB="35340" anchor="ctr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806" marR="65806" marT="35340" marB="3534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177" t="-258088" r="-41770" b="-1095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4×8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  <a:p>
                          <a:pPr marL="0" marR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2×16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</a:txBody>
                      <a:tcPr marL="65806" marR="6580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833565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Unsigned 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Saturating Subtract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</a:txBody>
                      <a:tcPr marL="65806" marR="65806" marT="35340" marB="3534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 UQSUB8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  <a:p>
                          <a:pPr marL="0" marR="0" indent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 UQSUB16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</a:txBody>
                      <a:tcPr marL="36576" marR="0" marT="35340" marB="3534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R</a:t>
                          </a:r>
                          <a:r>
                            <a:rPr lang="en-US" sz="1600" baseline="-25000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d</a:t>
                          </a:r>
                          <a:r>
                            <a:rPr lang="en-US" sz="1600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,R</a:t>
                          </a:r>
                          <a:r>
                            <a:rPr lang="en-US" sz="1600" baseline="-25000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n</a:t>
                          </a:r>
                          <a:r>
                            <a:rPr lang="en-US" sz="1600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,R</a:t>
                          </a:r>
                          <a:r>
                            <a:rPr lang="en-US" sz="1600" baseline="-25000" dirty="0" err="1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m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  <a:p>
                          <a:pPr marL="0" marR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R</a:t>
                          </a:r>
                          <a:r>
                            <a:rPr lang="en-US" sz="1600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d</a:t>
                          </a:r>
                          <a:r>
                            <a:rPr lang="en-US" sz="16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,R</a:t>
                          </a:r>
                          <a:r>
                            <a:rPr lang="en-US" sz="1600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n</a:t>
                          </a:r>
                          <a:r>
                            <a:rPr lang="en-US" sz="16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,R</a:t>
                          </a:r>
                          <a:r>
                            <a:rPr lang="en-US" sz="1600" baseline="-25000" dirty="0" err="1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m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</a:txBody>
                      <a:tcPr marL="0" marR="0" marT="35340" marB="35340" anchor="ctr">
                        <a:lnL>
                          <a:noFill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5806" marR="65806" marT="35340" marB="3534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177" t="-355474" r="-41770" b="-87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4×8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  <a:p>
                          <a:pPr marL="0" marR="0" algn="ctr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600" dirty="0" smtClean="0">
                              <a:solidFill>
                                <a:srgbClr val="000000"/>
                              </a:solidFill>
                              <a:effectLst/>
                              <a:latin typeface="Calibri"/>
                              <a:ea typeface="Calibri"/>
                              <a:cs typeface="Calibri"/>
                            </a:rPr>
                            <a:t>2×16</a:t>
                          </a:r>
                          <a:endParaRPr lang="en-US" sz="1600" dirty="0">
                            <a:solidFill>
                              <a:srgbClr val="000000"/>
                            </a:solidFill>
                            <a:effectLst/>
                            <a:latin typeface="Arial"/>
                            <a:ea typeface="Arial"/>
                            <a:cs typeface="Calibri"/>
                          </a:endParaRPr>
                        </a:p>
                      </a:txBody>
                      <a:tcPr marL="65806" marR="65806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itle 1"/>
          <p:cNvSpPr txBox="1">
            <a:spLocks/>
          </p:cNvSpPr>
          <p:nvPr/>
        </p:nvSpPr>
        <p:spPr>
          <a:xfrm>
            <a:off x="1981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SATURATING ARITHMETIC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1200" y="4969933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Each instruction works on a single 32-bit value, two 16-bit values, or four 8-bit values all at once. The Q flag is set when saturation occurs; no other flags are affected.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194331" y="5637891"/>
            <a:ext cx="4464269" cy="1015663"/>
            <a:chOff x="7196353" y="5372605"/>
            <a:chExt cx="4120864" cy="1015663"/>
          </a:xfrm>
        </p:grpSpPr>
        <p:sp>
          <p:nvSpPr>
            <p:cNvPr id="7" name="TextBox 6"/>
            <p:cNvSpPr txBox="1"/>
            <p:nvPr/>
          </p:nvSpPr>
          <p:spPr>
            <a:xfrm>
              <a:off x="7196353" y="5372605"/>
              <a:ext cx="4120864" cy="1015663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tIns="91440" bIns="91440" rtlCol="0">
              <a:spAutoFit/>
            </a:bodyPr>
            <a:lstStyle/>
            <a:p>
              <a:pPr marL="1085850"/>
              <a:r>
                <a:rPr lang="en-US" dirty="0" smtClean="0"/>
                <a:t>For example, these </a:t>
              </a:r>
              <a:r>
                <a:rPr lang="en-US" dirty="0"/>
                <a:t>instructions are used to process video (three 8-bit RGB </a:t>
              </a:r>
              <a:r>
                <a:rPr lang="en-US" dirty="0" smtClean="0"/>
                <a:t>values/pixel)</a:t>
              </a:r>
              <a:endParaRPr lang="en-US" dirty="0"/>
            </a:p>
          </p:txBody>
        </p:sp>
        <p:pic>
          <p:nvPicPr>
            <p:cNvPr id="8" name="Picture 7" descr="http://www.aamu.edu/campuslife/living-on-campus/residentialLife/SiteAssets/pages/default/Warning_sign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226499" y="5458275"/>
              <a:ext cx="971826" cy="838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675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UQADD8  R0,R1,R2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906663"/>
              </p:ext>
            </p:extLst>
          </p:nvPr>
        </p:nvGraphicFramePr>
        <p:xfrm>
          <a:off x="1631641" y="1417638"/>
          <a:ext cx="6132264" cy="829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533">
                  <a:extLst>
                    <a:ext uri="{9D8B030D-6E8A-4147-A177-3AD203B41FA5}">
                      <a16:colId xmlns:a16="http://schemas.microsoft.com/office/drawing/2014/main" val="1000498762"/>
                    </a:ext>
                  </a:extLst>
                </a:gridCol>
                <a:gridCol w="766533">
                  <a:extLst>
                    <a:ext uri="{9D8B030D-6E8A-4147-A177-3AD203B41FA5}">
                      <a16:colId xmlns:a16="http://schemas.microsoft.com/office/drawing/2014/main" val="269071249"/>
                    </a:ext>
                  </a:extLst>
                </a:gridCol>
                <a:gridCol w="766533">
                  <a:extLst>
                    <a:ext uri="{9D8B030D-6E8A-4147-A177-3AD203B41FA5}">
                      <a16:colId xmlns:a16="http://schemas.microsoft.com/office/drawing/2014/main" val="4037222766"/>
                    </a:ext>
                  </a:extLst>
                </a:gridCol>
                <a:gridCol w="766533">
                  <a:extLst>
                    <a:ext uri="{9D8B030D-6E8A-4147-A177-3AD203B41FA5}">
                      <a16:colId xmlns:a16="http://schemas.microsoft.com/office/drawing/2014/main" val="2568909232"/>
                    </a:ext>
                  </a:extLst>
                </a:gridCol>
                <a:gridCol w="766533">
                  <a:extLst>
                    <a:ext uri="{9D8B030D-6E8A-4147-A177-3AD203B41FA5}">
                      <a16:colId xmlns:a16="http://schemas.microsoft.com/office/drawing/2014/main" val="786598537"/>
                    </a:ext>
                  </a:extLst>
                </a:gridCol>
                <a:gridCol w="766533">
                  <a:extLst>
                    <a:ext uri="{9D8B030D-6E8A-4147-A177-3AD203B41FA5}">
                      <a16:colId xmlns:a16="http://schemas.microsoft.com/office/drawing/2014/main" val="2616867680"/>
                    </a:ext>
                  </a:extLst>
                </a:gridCol>
                <a:gridCol w="766533">
                  <a:extLst>
                    <a:ext uri="{9D8B030D-6E8A-4147-A177-3AD203B41FA5}">
                      <a16:colId xmlns:a16="http://schemas.microsoft.com/office/drawing/2014/main" val="3353054810"/>
                    </a:ext>
                  </a:extLst>
                </a:gridCol>
                <a:gridCol w="766533">
                  <a:extLst>
                    <a:ext uri="{9D8B030D-6E8A-4147-A177-3AD203B41FA5}">
                      <a16:colId xmlns:a16="http://schemas.microsoft.com/office/drawing/2014/main" val="1613971100"/>
                    </a:ext>
                  </a:extLst>
                </a:gridCol>
              </a:tblGrid>
              <a:tr h="414634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6669885"/>
                  </a:ext>
                </a:extLst>
              </a:tr>
              <a:tr h="414634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100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135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221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97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99044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026023"/>
              </p:ext>
            </p:extLst>
          </p:nvPr>
        </p:nvGraphicFramePr>
        <p:xfrm>
          <a:off x="2109860" y="5550490"/>
          <a:ext cx="6132264" cy="829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533">
                  <a:extLst>
                    <a:ext uri="{9D8B030D-6E8A-4147-A177-3AD203B41FA5}">
                      <a16:colId xmlns:a16="http://schemas.microsoft.com/office/drawing/2014/main" val="1000498762"/>
                    </a:ext>
                  </a:extLst>
                </a:gridCol>
                <a:gridCol w="766533">
                  <a:extLst>
                    <a:ext uri="{9D8B030D-6E8A-4147-A177-3AD203B41FA5}">
                      <a16:colId xmlns:a16="http://schemas.microsoft.com/office/drawing/2014/main" val="269071249"/>
                    </a:ext>
                  </a:extLst>
                </a:gridCol>
                <a:gridCol w="766533">
                  <a:extLst>
                    <a:ext uri="{9D8B030D-6E8A-4147-A177-3AD203B41FA5}">
                      <a16:colId xmlns:a16="http://schemas.microsoft.com/office/drawing/2014/main" val="4037222766"/>
                    </a:ext>
                  </a:extLst>
                </a:gridCol>
                <a:gridCol w="766533">
                  <a:extLst>
                    <a:ext uri="{9D8B030D-6E8A-4147-A177-3AD203B41FA5}">
                      <a16:colId xmlns:a16="http://schemas.microsoft.com/office/drawing/2014/main" val="2568909232"/>
                    </a:ext>
                  </a:extLst>
                </a:gridCol>
                <a:gridCol w="766533">
                  <a:extLst>
                    <a:ext uri="{9D8B030D-6E8A-4147-A177-3AD203B41FA5}">
                      <a16:colId xmlns:a16="http://schemas.microsoft.com/office/drawing/2014/main" val="786598537"/>
                    </a:ext>
                  </a:extLst>
                </a:gridCol>
                <a:gridCol w="766533">
                  <a:extLst>
                    <a:ext uri="{9D8B030D-6E8A-4147-A177-3AD203B41FA5}">
                      <a16:colId xmlns:a16="http://schemas.microsoft.com/office/drawing/2014/main" val="2616867680"/>
                    </a:ext>
                  </a:extLst>
                </a:gridCol>
                <a:gridCol w="766533">
                  <a:extLst>
                    <a:ext uri="{9D8B030D-6E8A-4147-A177-3AD203B41FA5}">
                      <a16:colId xmlns:a16="http://schemas.microsoft.com/office/drawing/2014/main" val="3353054810"/>
                    </a:ext>
                  </a:extLst>
                </a:gridCol>
                <a:gridCol w="766533">
                  <a:extLst>
                    <a:ext uri="{9D8B030D-6E8A-4147-A177-3AD203B41FA5}">
                      <a16:colId xmlns:a16="http://schemas.microsoft.com/office/drawing/2014/main" val="1613971100"/>
                    </a:ext>
                  </a:extLst>
                </a:gridCol>
              </a:tblGrid>
              <a:tr h="414634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6669885"/>
                  </a:ext>
                </a:extLst>
              </a:tr>
              <a:tr h="414634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200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235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255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197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990441"/>
                  </a:ext>
                </a:extLst>
              </a:tr>
            </a:tbl>
          </a:graphicData>
        </a:graphic>
      </p:graphicFrame>
      <p:grpSp>
        <p:nvGrpSpPr>
          <p:cNvPr id="23" name="Group 22"/>
          <p:cNvGrpSpPr/>
          <p:nvPr/>
        </p:nvGrpSpPr>
        <p:grpSpPr>
          <a:xfrm>
            <a:off x="2370901" y="2246906"/>
            <a:ext cx="1024092" cy="2690116"/>
            <a:chOff x="1348860" y="3146804"/>
            <a:chExt cx="1024092" cy="2690116"/>
          </a:xfrm>
        </p:grpSpPr>
        <p:sp>
          <p:nvSpPr>
            <p:cNvPr id="7" name="Oval 6"/>
            <p:cNvSpPr/>
            <p:nvPr/>
          </p:nvSpPr>
          <p:spPr>
            <a:xfrm>
              <a:off x="1633692" y="4821160"/>
              <a:ext cx="391772" cy="3481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+</a:t>
              </a:r>
              <a:endParaRPr lang="en-US" dirty="0"/>
            </a:p>
          </p:txBody>
        </p:sp>
        <p:cxnSp>
          <p:nvCxnSpPr>
            <p:cNvPr id="12" name="Elbow Connector 11"/>
            <p:cNvCxnSpPr>
              <a:endCxn id="7" idx="2"/>
            </p:cNvCxnSpPr>
            <p:nvPr/>
          </p:nvCxnSpPr>
          <p:spPr>
            <a:xfrm rot="16200000" flipH="1">
              <a:off x="567050" y="3928614"/>
              <a:ext cx="1848452" cy="284831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endCxn id="7" idx="6"/>
            </p:cNvCxnSpPr>
            <p:nvPr/>
          </p:nvCxnSpPr>
          <p:spPr>
            <a:xfrm rot="5400000">
              <a:off x="1855267" y="4477571"/>
              <a:ext cx="687882" cy="347488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7" idx="4"/>
            </p:cNvCxnSpPr>
            <p:nvPr/>
          </p:nvCxnSpPr>
          <p:spPr>
            <a:xfrm flipH="1">
              <a:off x="1828800" y="5169352"/>
              <a:ext cx="778" cy="66756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3874933" y="2250572"/>
            <a:ext cx="1024092" cy="2690116"/>
            <a:chOff x="1348860" y="3146804"/>
            <a:chExt cx="1024092" cy="2690116"/>
          </a:xfrm>
        </p:grpSpPr>
        <p:sp>
          <p:nvSpPr>
            <p:cNvPr id="25" name="Oval 24"/>
            <p:cNvSpPr/>
            <p:nvPr/>
          </p:nvSpPr>
          <p:spPr>
            <a:xfrm>
              <a:off x="1633692" y="4821160"/>
              <a:ext cx="391772" cy="3481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+</a:t>
              </a:r>
              <a:endParaRPr lang="en-US" dirty="0"/>
            </a:p>
          </p:txBody>
        </p:sp>
        <p:cxnSp>
          <p:nvCxnSpPr>
            <p:cNvPr id="26" name="Elbow Connector 25"/>
            <p:cNvCxnSpPr>
              <a:endCxn id="25" idx="2"/>
            </p:cNvCxnSpPr>
            <p:nvPr/>
          </p:nvCxnSpPr>
          <p:spPr>
            <a:xfrm rot="16200000" flipH="1">
              <a:off x="567050" y="3928614"/>
              <a:ext cx="1848452" cy="284831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/>
            <p:cNvCxnSpPr>
              <a:endCxn id="25" idx="6"/>
            </p:cNvCxnSpPr>
            <p:nvPr/>
          </p:nvCxnSpPr>
          <p:spPr>
            <a:xfrm rot="5400000">
              <a:off x="1855267" y="4477571"/>
              <a:ext cx="687882" cy="347488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5" idx="4"/>
            </p:cNvCxnSpPr>
            <p:nvPr/>
          </p:nvCxnSpPr>
          <p:spPr>
            <a:xfrm flipH="1">
              <a:off x="1828800" y="5169352"/>
              <a:ext cx="778" cy="66756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5398931" y="2261078"/>
            <a:ext cx="1024092" cy="2690116"/>
            <a:chOff x="1348860" y="3146804"/>
            <a:chExt cx="1024092" cy="2690116"/>
          </a:xfrm>
        </p:grpSpPr>
        <p:sp>
          <p:nvSpPr>
            <p:cNvPr id="30" name="Oval 29"/>
            <p:cNvSpPr/>
            <p:nvPr/>
          </p:nvSpPr>
          <p:spPr>
            <a:xfrm>
              <a:off x="1633692" y="4821160"/>
              <a:ext cx="391772" cy="3481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+</a:t>
              </a:r>
              <a:endParaRPr lang="en-US" dirty="0"/>
            </a:p>
          </p:txBody>
        </p:sp>
        <p:cxnSp>
          <p:nvCxnSpPr>
            <p:cNvPr id="31" name="Elbow Connector 30"/>
            <p:cNvCxnSpPr>
              <a:endCxn id="30" idx="2"/>
            </p:cNvCxnSpPr>
            <p:nvPr/>
          </p:nvCxnSpPr>
          <p:spPr>
            <a:xfrm rot="16200000" flipH="1">
              <a:off x="567050" y="3928614"/>
              <a:ext cx="1848452" cy="284831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>
              <a:endCxn id="30" idx="6"/>
            </p:cNvCxnSpPr>
            <p:nvPr/>
          </p:nvCxnSpPr>
          <p:spPr>
            <a:xfrm rot="5400000">
              <a:off x="1855267" y="4477571"/>
              <a:ext cx="687882" cy="347488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30" idx="4"/>
            </p:cNvCxnSpPr>
            <p:nvPr/>
          </p:nvCxnSpPr>
          <p:spPr>
            <a:xfrm flipH="1">
              <a:off x="1828800" y="5169352"/>
              <a:ext cx="778" cy="66756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6970235" y="2240052"/>
            <a:ext cx="1024092" cy="2690116"/>
            <a:chOff x="1348860" y="3146804"/>
            <a:chExt cx="1024092" cy="2690116"/>
          </a:xfrm>
        </p:grpSpPr>
        <p:sp>
          <p:nvSpPr>
            <p:cNvPr id="35" name="Oval 34"/>
            <p:cNvSpPr/>
            <p:nvPr/>
          </p:nvSpPr>
          <p:spPr>
            <a:xfrm>
              <a:off x="1633692" y="4821160"/>
              <a:ext cx="391772" cy="3481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smtClean="0"/>
                <a:t>+</a:t>
              </a:r>
              <a:endParaRPr lang="en-US" dirty="0"/>
            </a:p>
          </p:txBody>
        </p:sp>
        <p:cxnSp>
          <p:nvCxnSpPr>
            <p:cNvPr id="36" name="Elbow Connector 35"/>
            <p:cNvCxnSpPr>
              <a:endCxn id="35" idx="2"/>
            </p:cNvCxnSpPr>
            <p:nvPr/>
          </p:nvCxnSpPr>
          <p:spPr>
            <a:xfrm rot="16200000" flipH="1">
              <a:off x="567050" y="3928614"/>
              <a:ext cx="1848452" cy="284831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36"/>
            <p:cNvCxnSpPr>
              <a:endCxn id="35" idx="6"/>
            </p:cNvCxnSpPr>
            <p:nvPr/>
          </p:nvCxnSpPr>
          <p:spPr>
            <a:xfrm rot="5400000">
              <a:off x="1855267" y="4477571"/>
              <a:ext cx="687882" cy="347488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35" idx="4"/>
            </p:cNvCxnSpPr>
            <p:nvPr/>
          </p:nvCxnSpPr>
          <p:spPr>
            <a:xfrm flipH="1">
              <a:off x="1828800" y="5169352"/>
              <a:ext cx="778" cy="66756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177766"/>
              </p:ext>
            </p:extLst>
          </p:nvPr>
        </p:nvGraphicFramePr>
        <p:xfrm>
          <a:off x="2585715" y="2567415"/>
          <a:ext cx="6132264" cy="829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533">
                  <a:extLst>
                    <a:ext uri="{9D8B030D-6E8A-4147-A177-3AD203B41FA5}">
                      <a16:colId xmlns:a16="http://schemas.microsoft.com/office/drawing/2014/main" val="1000498762"/>
                    </a:ext>
                  </a:extLst>
                </a:gridCol>
                <a:gridCol w="766533">
                  <a:extLst>
                    <a:ext uri="{9D8B030D-6E8A-4147-A177-3AD203B41FA5}">
                      <a16:colId xmlns:a16="http://schemas.microsoft.com/office/drawing/2014/main" val="269071249"/>
                    </a:ext>
                  </a:extLst>
                </a:gridCol>
                <a:gridCol w="766533">
                  <a:extLst>
                    <a:ext uri="{9D8B030D-6E8A-4147-A177-3AD203B41FA5}">
                      <a16:colId xmlns:a16="http://schemas.microsoft.com/office/drawing/2014/main" val="4037222766"/>
                    </a:ext>
                  </a:extLst>
                </a:gridCol>
                <a:gridCol w="766533">
                  <a:extLst>
                    <a:ext uri="{9D8B030D-6E8A-4147-A177-3AD203B41FA5}">
                      <a16:colId xmlns:a16="http://schemas.microsoft.com/office/drawing/2014/main" val="2568909232"/>
                    </a:ext>
                  </a:extLst>
                </a:gridCol>
                <a:gridCol w="766533">
                  <a:extLst>
                    <a:ext uri="{9D8B030D-6E8A-4147-A177-3AD203B41FA5}">
                      <a16:colId xmlns:a16="http://schemas.microsoft.com/office/drawing/2014/main" val="786598537"/>
                    </a:ext>
                  </a:extLst>
                </a:gridCol>
                <a:gridCol w="766533">
                  <a:extLst>
                    <a:ext uri="{9D8B030D-6E8A-4147-A177-3AD203B41FA5}">
                      <a16:colId xmlns:a16="http://schemas.microsoft.com/office/drawing/2014/main" val="2616867680"/>
                    </a:ext>
                  </a:extLst>
                </a:gridCol>
                <a:gridCol w="766533">
                  <a:extLst>
                    <a:ext uri="{9D8B030D-6E8A-4147-A177-3AD203B41FA5}">
                      <a16:colId xmlns:a16="http://schemas.microsoft.com/office/drawing/2014/main" val="3353054810"/>
                    </a:ext>
                  </a:extLst>
                </a:gridCol>
                <a:gridCol w="766533">
                  <a:extLst>
                    <a:ext uri="{9D8B030D-6E8A-4147-A177-3AD203B41FA5}">
                      <a16:colId xmlns:a16="http://schemas.microsoft.com/office/drawing/2014/main" val="1613971100"/>
                    </a:ext>
                  </a:extLst>
                </a:gridCol>
              </a:tblGrid>
              <a:tr h="414634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6669885"/>
                  </a:ext>
                </a:extLst>
              </a:tr>
              <a:tr h="414634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100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100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100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100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990441"/>
                  </a:ext>
                </a:extLst>
              </a:tr>
            </a:tbl>
          </a:graphicData>
        </a:graphic>
      </p:graphicFrame>
      <p:sp>
        <p:nvSpPr>
          <p:cNvPr id="42" name="Rectangle 41"/>
          <p:cNvSpPr/>
          <p:nvPr/>
        </p:nvSpPr>
        <p:spPr>
          <a:xfrm>
            <a:off x="2338795" y="4951194"/>
            <a:ext cx="1024092" cy="328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&lt;= 255</a:t>
            </a:r>
            <a:endParaRPr lang="en-US" b="1" dirty="0"/>
          </a:p>
        </p:txBody>
      </p:sp>
      <p:sp>
        <p:nvSpPr>
          <p:cNvPr id="43" name="Rectangle 42"/>
          <p:cNvSpPr/>
          <p:nvPr/>
        </p:nvSpPr>
        <p:spPr>
          <a:xfrm>
            <a:off x="3864183" y="4951194"/>
            <a:ext cx="1024092" cy="328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&lt;= 255</a:t>
            </a:r>
            <a:endParaRPr lang="en-US" b="1" dirty="0"/>
          </a:p>
        </p:txBody>
      </p:sp>
      <p:sp>
        <p:nvSpPr>
          <p:cNvPr id="44" name="Rectangle 43"/>
          <p:cNvSpPr/>
          <p:nvPr/>
        </p:nvSpPr>
        <p:spPr>
          <a:xfrm>
            <a:off x="5366825" y="4954628"/>
            <a:ext cx="1024092" cy="328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&lt;= 255</a:t>
            </a:r>
            <a:endParaRPr lang="en-US" b="1" dirty="0"/>
          </a:p>
        </p:txBody>
      </p:sp>
      <p:sp>
        <p:nvSpPr>
          <p:cNvPr id="45" name="Rectangle 44"/>
          <p:cNvSpPr/>
          <p:nvPr/>
        </p:nvSpPr>
        <p:spPr>
          <a:xfrm>
            <a:off x="6970235" y="4951194"/>
            <a:ext cx="1024092" cy="3289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&lt;= 255</a:t>
            </a:r>
            <a:endParaRPr lang="en-US" b="1" dirty="0"/>
          </a:p>
        </p:txBody>
      </p:sp>
      <p:cxnSp>
        <p:nvCxnSpPr>
          <p:cNvPr id="47" name="Straight Arrow Connector 46"/>
          <p:cNvCxnSpPr>
            <a:stCxn id="42" idx="2"/>
          </p:cNvCxnSpPr>
          <p:nvPr/>
        </p:nvCxnSpPr>
        <p:spPr>
          <a:xfrm>
            <a:off x="2850841" y="5280186"/>
            <a:ext cx="0" cy="68493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354873" y="5280186"/>
            <a:ext cx="0" cy="68493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5878871" y="5280186"/>
            <a:ext cx="0" cy="68493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7450175" y="5280186"/>
            <a:ext cx="0" cy="68493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853207" y="4379791"/>
            <a:ext cx="58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200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406038" y="4390858"/>
            <a:ext cx="58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235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902763" y="4385242"/>
            <a:ext cx="58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321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7482281" y="4379791"/>
            <a:ext cx="583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197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68729" y="1723685"/>
            <a:ext cx="1082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/>
              <a:t>R1</a:t>
            </a:r>
            <a:endParaRPr lang="en-US" sz="2800" dirty="0"/>
          </a:p>
        </p:txBody>
      </p:sp>
      <p:sp>
        <p:nvSpPr>
          <p:cNvPr id="56" name="TextBox 55"/>
          <p:cNvSpPr txBox="1"/>
          <p:nvPr/>
        </p:nvSpPr>
        <p:spPr>
          <a:xfrm>
            <a:off x="919231" y="2866686"/>
            <a:ext cx="1082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/>
              <a:t>R2</a:t>
            </a:r>
            <a:endParaRPr lang="en-US" sz="2800" dirty="0"/>
          </a:p>
        </p:txBody>
      </p:sp>
      <p:sp>
        <p:nvSpPr>
          <p:cNvPr id="57" name="TextBox 56"/>
          <p:cNvSpPr txBox="1"/>
          <p:nvPr/>
        </p:nvSpPr>
        <p:spPr>
          <a:xfrm>
            <a:off x="715349" y="5879716"/>
            <a:ext cx="1082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/>
              <a:t>R0</a:t>
            </a:r>
            <a:endParaRPr lang="en-US" sz="2800" dirty="0"/>
          </a:p>
        </p:txBody>
      </p:sp>
      <p:sp>
        <p:nvSpPr>
          <p:cNvPr id="3" name="Rectangle 2"/>
          <p:cNvSpPr/>
          <p:nvPr/>
        </p:nvSpPr>
        <p:spPr>
          <a:xfrm>
            <a:off x="9294179" y="1780180"/>
            <a:ext cx="2405337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smtClean="0"/>
              <a:t>UQADD8 is used to simultaneously increase the brightness of four RGB components of a digital image without overflow.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1950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Q Flag (bit 27 in the APSR)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89857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i="1" dirty="0" smtClean="0"/>
              <a:t>The Q flag is a “Dual-Purpose” flag:</a:t>
            </a:r>
          </a:p>
          <a:p>
            <a:pPr marL="914400"/>
            <a:r>
              <a:rPr lang="en-US" dirty="0" smtClean="0"/>
              <a:t>Set when SIMD multiply instructions overflow the product</a:t>
            </a:r>
          </a:p>
          <a:p>
            <a:pPr marL="914400"/>
            <a:r>
              <a:rPr lang="en-US" dirty="0" smtClean="0"/>
              <a:t>Set when saturating instructions limit their result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dirty="0" smtClean="0"/>
              <a:t>The Q flag is a “Sticky” flag:</a:t>
            </a:r>
          </a:p>
          <a:p>
            <a:pPr marL="914400"/>
            <a:r>
              <a:rPr lang="en-US" dirty="0" smtClean="0"/>
              <a:t>SIMD &amp; saturating instructions can set Q to 1, but not clear it.</a:t>
            </a:r>
          </a:p>
          <a:p>
            <a:pPr marL="914400"/>
            <a:r>
              <a:rPr lang="en-US" dirty="0" smtClean="0"/>
              <a:t>Only way to clear Q is to use MRS and MSR instructions.</a:t>
            </a:r>
          </a:p>
          <a:p>
            <a:pPr marL="914400"/>
            <a:endParaRPr lang="en-US" dirty="0" smtClean="0"/>
          </a:p>
          <a:p>
            <a:pPr marL="0" indent="0">
              <a:buNone/>
            </a:pPr>
            <a:r>
              <a:rPr lang="en-US" b="1" i="1" dirty="0" smtClean="0"/>
              <a:t>There is no condition code or conditional branch that tests the Q flag!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60086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Multimedia Data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91444" y="1580925"/>
                <a:ext cx="8142514" cy="501581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endParaRPr lang="en-US" sz="1300" dirty="0" smtClean="0"/>
              </a:p>
              <a:p>
                <a:pPr marL="0" indent="0">
                  <a:buNone/>
                </a:pPr>
                <a:r>
                  <a:rPr lang="en-US" b="1" i="1" dirty="0" smtClean="0"/>
                  <a:t>Massive Amounts of Data</a:t>
                </a:r>
              </a:p>
              <a:p>
                <a:pPr marL="400050" lvl="1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 smtClean="0"/>
                  <a:t>One 1280x1024 color </a:t>
                </a:r>
                <a:r>
                  <a:rPr lang="en-US" dirty="0"/>
                  <a:t>Image: </a:t>
                </a:r>
                <a:r>
                  <a:rPr lang="en-US" dirty="0" smtClean="0"/>
                  <a:t>        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4 </a:t>
                </a:r>
                <a:r>
                  <a:rPr lang="en-US" b="1" dirty="0" err="1" smtClean="0">
                    <a:solidFill>
                      <a:srgbClr val="FF0000"/>
                    </a:solidFill>
                  </a:rPr>
                  <a:t>MBytes</a:t>
                </a:r>
                <a:endParaRPr lang="en-US" b="1" dirty="0">
                  <a:solidFill>
                    <a:srgbClr val="FF0000"/>
                  </a:solidFill>
                </a:endParaRPr>
              </a:p>
              <a:p>
                <a:pPr marL="400050" lvl="1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 smtClean="0"/>
                  <a:t>One minute of CD quality stereo: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11 </a:t>
                </a:r>
                <a:r>
                  <a:rPr lang="en-US" b="1" dirty="0" err="1" smtClean="0">
                    <a:solidFill>
                      <a:srgbClr val="FF0000"/>
                    </a:solidFill>
                  </a:rPr>
                  <a:t>MBytes</a:t>
                </a:r>
                <a:endParaRPr lang="en-US" b="1" dirty="0">
                  <a:solidFill>
                    <a:srgbClr val="FF0000"/>
                  </a:solidFill>
                </a:endParaRPr>
              </a:p>
              <a:p>
                <a:pPr marL="400050" lvl="1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en-US" dirty="0" smtClean="0"/>
                  <a:t>One minute of HD video:               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14 </a:t>
                </a:r>
                <a:r>
                  <a:rPr lang="en-US" b="1" dirty="0" err="1" smtClean="0">
                    <a:solidFill>
                      <a:srgbClr val="FF0000"/>
                    </a:solidFill>
                  </a:rPr>
                  <a:t>GBytes</a:t>
                </a:r>
                <a:endParaRPr lang="en-US" b="1" dirty="0" smtClean="0">
                  <a:solidFill>
                    <a:srgbClr val="FF0000"/>
                  </a:solidFill>
                </a:endParaRPr>
              </a:p>
              <a:p>
                <a:pPr marL="400050" lvl="1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:r>
                  <a:rPr lang="en-US" b="1" i="1" dirty="0" smtClean="0"/>
                  <a:t>High Data Rates</a:t>
                </a:r>
              </a:p>
              <a:p>
                <a:pPr marL="400050" lvl="1" indent="0">
                  <a:buNone/>
                </a:pPr>
                <a:r>
                  <a:rPr lang="en-US" dirty="0" smtClean="0"/>
                  <a:t>Audio: 44,100 16-bit stereo samples/sec</a:t>
                </a:r>
              </a:p>
              <a:p>
                <a:pPr marL="400050" lvl="1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=  1.4 </a:t>
                </a:r>
                <a:r>
                  <a:rPr lang="en-US" dirty="0" err="1" smtClean="0"/>
                  <a:t>Mbits</a:t>
                </a:r>
                <a:r>
                  <a:rPr lang="en-US" dirty="0" smtClean="0"/>
                  <a:t>/sec (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11.4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𝒔𝒆𝒄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𝒅𝒂𝒕𝒖𝒎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400050" lvl="1" indent="0">
                  <a:buNone/>
                </a:pPr>
                <a:r>
                  <a:rPr lang="en-US" dirty="0" smtClean="0"/>
                  <a:t>Video: 60 1280x1024 color frames/sec</a:t>
                </a:r>
              </a:p>
              <a:p>
                <a:pPr marL="400050" lvl="1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= 236 </a:t>
                </a:r>
                <a:r>
                  <a:rPr lang="en-US" dirty="0" err="1" smtClean="0"/>
                  <a:t>Mbits</a:t>
                </a:r>
                <a:r>
                  <a:rPr lang="en-US" dirty="0" smtClean="0"/>
                  <a:t>/sec (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𝒔𝒆𝒄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𝒅𝒂𝒕𝒖𝒎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91444" y="1580925"/>
                <a:ext cx="8142514" cy="5015818"/>
              </a:xfrm>
              <a:blipFill>
                <a:blip r:embed="rId2"/>
                <a:stretch>
                  <a:fillRect l="-1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8598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719046"/>
              </p:ext>
            </p:extLst>
          </p:nvPr>
        </p:nvGraphicFramePr>
        <p:xfrm>
          <a:off x="1981199" y="1251858"/>
          <a:ext cx="8381999" cy="2913088"/>
        </p:xfrm>
        <a:graphic>
          <a:graphicData uri="http://schemas.openxmlformats.org/drawingml/2006/table">
            <a:tbl>
              <a:tblPr firstRow="1" firstCol="1" bandRow="1"/>
              <a:tblGrid>
                <a:gridCol w="2696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7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72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59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4950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Instruction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Format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Operation</a:t>
                      </a:r>
                      <a:endParaRPr lang="en-US" sz="2400" dirty="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2224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Move 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(copy) the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contents of a general-purpose register into the APSR flags.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MSR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APSR_nzcvq,R</a:t>
                      </a:r>
                      <a:r>
                        <a:rPr lang="en-US" sz="1800" baseline="-25000" dirty="0" err="1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n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36830" marT="36830" marB="3683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NZCVQ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Wingdings"/>
                        </a:rPr>
                        <a:t>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R</a:t>
                      </a:r>
                      <a:r>
                        <a:rPr lang="en-US" sz="1800" baseline="-25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n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(bits 31-27)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(Bits 26-0 of PSR are unaffected)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2224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Move (copy)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the contents of the APSR into a general-purpose register.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MRS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</a:t>
                      </a:r>
                      <a:r>
                        <a:rPr lang="en-US" sz="1800" baseline="-250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d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,APSR</a:t>
                      </a:r>
                      <a:endParaRPr lang="en-US" sz="18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0" marR="36830" marT="36830" marB="3683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NZCVQ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  <a:sym typeface="Wingdings"/>
                        </a:rPr>
                        <a:t>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R</a:t>
                      </a:r>
                      <a:r>
                        <a:rPr lang="en-US" sz="1800" baseline="-25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d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(bits 31-27)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i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(Bits 26-0 of R</a:t>
                      </a:r>
                      <a:r>
                        <a:rPr lang="en-US" sz="1800" i="1" baseline="-250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d</a:t>
                      </a:r>
                      <a:r>
                        <a:rPr lang="en-US" sz="1800" i="1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 are filled with 0’s)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8580" marR="68580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itle 1"/>
          <p:cNvSpPr txBox="1">
            <a:spLocks/>
          </p:cNvSpPr>
          <p:nvPr/>
        </p:nvSpPr>
        <p:spPr>
          <a:xfrm>
            <a:off x="1981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i="1" dirty="0" smtClean="0"/>
              <a:t>Copying flags to/from Registers</a:t>
            </a:r>
            <a:endParaRPr lang="en-US" b="1" i="1" dirty="0"/>
          </a:p>
        </p:txBody>
      </p:sp>
      <p:sp>
        <p:nvSpPr>
          <p:cNvPr id="5" name="TextBox 4"/>
          <p:cNvSpPr txBox="1"/>
          <p:nvPr/>
        </p:nvSpPr>
        <p:spPr>
          <a:xfrm>
            <a:off x="6340928" y="4653644"/>
            <a:ext cx="5421085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// Clearing the Q flag:</a:t>
            </a: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MRS   R0,APSR        // Copy flags to R0 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BIC   R0,R0,1&lt;&lt;27    // Clear Q flag to 0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MSR   APSR_nzcvq,R</a:t>
            </a:r>
            <a:r>
              <a:rPr lang="en-US" dirty="0">
                <a:latin typeface="Consolas" panose="020B0609020204030204" pitchFamily="49" charset="0"/>
              </a:rPr>
              <a:t>0</a:t>
            </a:r>
            <a:r>
              <a:rPr lang="en-US" dirty="0" smtClean="0">
                <a:latin typeface="Consolas" panose="020B0609020204030204" pitchFamily="49" charset="0"/>
              </a:rPr>
              <a:t>  // Copy R0 to flags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8086" y="4653644"/>
            <a:ext cx="5421085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// Testing the Q flag:</a:t>
            </a: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MRS   R0,APSR     // Copy flags to R0 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TST   R0,1&lt;&lt;27    // Check value of Q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BNE   </a:t>
            </a:r>
            <a:r>
              <a:rPr lang="en-US" dirty="0" err="1" smtClean="0">
                <a:latin typeface="Consolas" panose="020B0609020204030204" pitchFamily="49" charset="0"/>
              </a:rPr>
              <a:t>QFlagSet</a:t>
            </a:r>
            <a:r>
              <a:rPr lang="en-US" dirty="0" smtClean="0">
                <a:latin typeface="Consolas" panose="020B0609020204030204" pitchFamily="49" charset="0"/>
              </a:rPr>
              <a:t>    // Branch if Q=1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24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Multimedia Data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1971" y="1727882"/>
            <a:ext cx="9840686" cy="446064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i="1" dirty="0" smtClean="0"/>
              <a:t>Audio</a:t>
            </a:r>
            <a:r>
              <a:rPr lang="en-US" b="1" i="1" dirty="0"/>
              <a:t>, Images, Graphics, Animation, Video</a:t>
            </a:r>
          </a:p>
          <a:p>
            <a:pPr marL="400050" lvl="1" indent="0">
              <a:buNone/>
            </a:pPr>
            <a:r>
              <a:rPr lang="en-US" dirty="0" smtClean="0"/>
              <a:t>Scalar Arithmetic </a:t>
            </a:r>
            <a:r>
              <a:rPr lang="en-US" dirty="0"/>
              <a:t>used to increase volume, intensity, contrast, etc</a:t>
            </a:r>
            <a:r>
              <a:rPr lang="en-US" dirty="0" smtClean="0"/>
              <a:t>.</a:t>
            </a:r>
          </a:p>
          <a:p>
            <a:pPr marL="400050" lvl="1" indent="0">
              <a:buNone/>
            </a:pPr>
            <a:r>
              <a:rPr lang="en-US" dirty="0" smtClean="0"/>
              <a:t>Vector Arithmetic (e.g., dot product) used in computer graphics</a:t>
            </a:r>
          </a:p>
          <a:p>
            <a:pPr marL="400050" lvl="1" indent="0">
              <a:buNone/>
            </a:pPr>
            <a:r>
              <a:rPr lang="en-US" dirty="0" smtClean="0"/>
              <a:t>Matrix arithmetic used to compute perspective projections</a:t>
            </a:r>
            <a:endParaRPr lang="en-US" dirty="0"/>
          </a:p>
          <a:p>
            <a:pPr marL="400050" lvl="1" indent="0">
              <a:buNone/>
            </a:pPr>
            <a:r>
              <a:rPr lang="en-US" dirty="0" smtClean="0"/>
              <a:t>Audio, Images, Video: Must </a:t>
            </a:r>
            <a:r>
              <a:rPr lang="en-US" dirty="0"/>
              <a:t>prevent (rather than detect) overflow</a:t>
            </a:r>
          </a:p>
          <a:p>
            <a:pPr marL="0" indent="0">
              <a:buNone/>
            </a:pPr>
            <a:endParaRPr lang="en-US" sz="1200" b="1" i="1" dirty="0" smtClean="0"/>
          </a:p>
          <a:p>
            <a:pPr marL="0" indent="0">
              <a:buNone/>
            </a:pPr>
            <a:r>
              <a:rPr lang="en-US" b="1" i="1" dirty="0" smtClean="0"/>
              <a:t>Efficient Processing</a:t>
            </a:r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Simple arithmetic operations repeated millions of times</a:t>
            </a:r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Basic </a:t>
            </a:r>
            <a:r>
              <a:rPr lang="en-US" dirty="0" smtClean="0"/>
              <a:t>operations </a:t>
            </a:r>
            <a:r>
              <a:rPr lang="en-US" dirty="0"/>
              <a:t>must be made efficient</a:t>
            </a:r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Instructions must operate on multiple data simultaneously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72930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Multimedia Data Representation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1600201"/>
            <a:ext cx="659130" cy="4525963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000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0030" y="1164261"/>
            <a:ext cx="1851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255 (white)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9436100" y="9854891"/>
            <a:ext cx="1771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 (black)</a:t>
            </a:r>
            <a:endParaRPr lang="en-US" sz="24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3407410" y="1624013"/>
            <a:ext cx="2347595" cy="4525964"/>
            <a:chOff x="3962400" y="1648469"/>
            <a:chExt cx="2347595" cy="4525964"/>
          </a:xfrm>
        </p:grpSpPr>
        <p:sp>
          <p:nvSpPr>
            <p:cNvPr id="10" name="Rectangle 9"/>
            <p:cNvSpPr/>
            <p:nvPr/>
          </p:nvSpPr>
          <p:spPr>
            <a:xfrm>
              <a:off x="3962400" y="1648470"/>
              <a:ext cx="659130" cy="4525963"/>
            </a:xfrm>
            <a:prstGeom prst="rect">
              <a:avLst/>
            </a:prstGeom>
            <a:gradFill flip="none" rotWithShape="1">
              <a:gsLst>
                <a:gs pos="0">
                  <a:schemeClr val="tx1"/>
                </a:gs>
                <a:gs pos="50000">
                  <a:srgbClr val="800000"/>
                </a:gs>
                <a:gs pos="100000">
                  <a:srgbClr val="FF0000"/>
                </a:gs>
              </a:gsLst>
              <a:lin ang="16200000" scaled="1"/>
              <a:tileRect/>
            </a:gra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814729" y="1648469"/>
              <a:ext cx="659130" cy="4525963"/>
            </a:xfrm>
            <a:prstGeom prst="rect">
              <a:avLst/>
            </a:prstGeom>
            <a:gradFill flip="none" rotWithShape="1">
              <a:gsLst>
                <a:gs pos="0">
                  <a:schemeClr val="tx1"/>
                </a:gs>
                <a:gs pos="50000">
                  <a:srgbClr val="008000"/>
                </a:gs>
                <a:gs pos="100000">
                  <a:srgbClr val="00FF00"/>
                </a:gs>
              </a:gsLst>
              <a:lin ang="16200000" scaled="1"/>
              <a:tileRect/>
            </a:gra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650865" y="1648469"/>
              <a:ext cx="659130" cy="4525963"/>
            </a:xfrm>
            <a:prstGeom prst="rect">
              <a:avLst/>
            </a:prstGeom>
            <a:gradFill flip="none" rotWithShape="1">
              <a:gsLst>
                <a:gs pos="0">
                  <a:srgbClr val="000000"/>
                </a:gs>
                <a:gs pos="50000">
                  <a:srgbClr val="000080"/>
                </a:gs>
                <a:gs pos="100000">
                  <a:srgbClr val="0000FF"/>
                </a:gs>
              </a:gsLst>
              <a:lin ang="16200000" scaled="1"/>
              <a:tileRect/>
            </a:gra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42900" y="6174431"/>
            <a:ext cx="1851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0 (black)</a:t>
            </a: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3360500" y="6125520"/>
            <a:ext cx="716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28" name="TextBox 27"/>
          <p:cNvSpPr txBox="1"/>
          <p:nvPr/>
        </p:nvSpPr>
        <p:spPr>
          <a:xfrm>
            <a:off x="4216082" y="6124560"/>
            <a:ext cx="716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5065711" y="6124559"/>
            <a:ext cx="716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4211478" y="1182980"/>
            <a:ext cx="716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255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3383280" y="1182980"/>
            <a:ext cx="716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255</a:t>
            </a:r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>
            <a:off x="5074601" y="1182979"/>
            <a:ext cx="716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255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7399020" y="1147252"/>
            <a:ext cx="1367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+32767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7444740" y="6174430"/>
            <a:ext cx="1367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-32768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>
            <a:off x="7370762" y="3530540"/>
            <a:ext cx="1367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1268730" y="1689259"/>
            <a:ext cx="11772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8-bit  mono-chrome images</a:t>
            </a:r>
            <a:endParaRPr lang="en-US" sz="2400" dirty="0"/>
          </a:p>
        </p:txBody>
      </p:sp>
      <p:sp>
        <p:nvSpPr>
          <p:cNvPr id="37" name="TextBox 36"/>
          <p:cNvSpPr txBox="1"/>
          <p:nvPr/>
        </p:nvSpPr>
        <p:spPr>
          <a:xfrm>
            <a:off x="5677059" y="1689259"/>
            <a:ext cx="13544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24-bit</a:t>
            </a:r>
          </a:p>
          <a:p>
            <a:pPr algn="ctr"/>
            <a:r>
              <a:rPr lang="en-US" sz="2400" dirty="0" smtClean="0"/>
              <a:t>(3x8-bit)  color images</a:t>
            </a:r>
            <a:endParaRPr lang="en-US" sz="2400" dirty="0"/>
          </a:p>
        </p:txBody>
      </p:sp>
      <p:pic>
        <p:nvPicPr>
          <p:cNvPr id="1028" name="Picture 4" descr="http://www.privatefleet.com.au/blog/wp-content/uploads/2014/12/aud.0203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08" t="15069" b="5206"/>
          <a:stretch/>
        </p:blipFill>
        <p:spPr bwMode="auto">
          <a:xfrm>
            <a:off x="8323262" y="1649958"/>
            <a:ext cx="3685858" cy="4595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8987951" y="5574265"/>
            <a:ext cx="21296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16-bit  audio channel</a:t>
            </a:r>
            <a:endParaRPr lang="en-US" sz="2400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8193722" y="1560651"/>
            <a:ext cx="45720" cy="4565513"/>
          </a:xfrm>
          <a:prstGeom prst="straightConnector1">
            <a:avLst/>
          </a:prstGeom>
          <a:ln w="1905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530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843722"/>
          </a:xfrm>
        </p:spPr>
        <p:txBody>
          <a:bodyPr>
            <a:normAutofit/>
          </a:bodyPr>
          <a:lstStyle/>
          <a:p>
            <a:r>
              <a:rPr lang="en-US" sz="49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Parallel Processing:</a:t>
            </a:r>
            <a:r>
              <a:rPr lang="en-US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/>
            </a:r>
            <a:br>
              <a:rPr lang="en-US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3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SIMD (</a:t>
            </a:r>
            <a:r>
              <a:rPr lang="en-US" sz="3600" b="1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S</a:t>
            </a:r>
            <a:r>
              <a:rPr lang="en-US" sz="3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ingle </a:t>
            </a:r>
            <a:r>
              <a:rPr lang="en-US" sz="3600" b="1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I</a:t>
            </a:r>
            <a:r>
              <a:rPr lang="en-US" sz="3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nstruction, </a:t>
            </a:r>
            <a:r>
              <a:rPr lang="en-US" sz="3600" b="1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M</a:t>
            </a:r>
            <a:r>
              <a:rPr lang="en-US" sz="3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ultiple </a:t>
            </a:r>
            <a:r>
              <a:rPr lang="en-US" sz="3600" b="1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D</a:t>
            </a:r>
            <a:r>
              <a:rPr lang="en-US" sz="3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ata</a:t>
            </a:r>
            <a:r>
              <a:rPr lang="en-US" sz="36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  <a:endParaRPr lang="en-US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53045"/>
            <a:ext cx="9448800" cy="41030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 smtClean="0"/>
              <a:t>Each SIMD instruction performs arithmetic </a:t>
            </a:r>
            <a:br>
              <a:rPr lang="en-US" b="1" i="1" dirty="0" smtClean="0"/>
            </a:br>
            <a:r>
              <a:rPr lang="en-US" b="1" i="1" dirty="0" smtClean="0"/>
              <a:t>on multiple integers simultaneously: </a:t>
            </a:r>
          </a:p>
          <a:p>
            <a:pPr marL="0" indent="0">
              <a:buNone/>
            </a:pP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Four 8-bit integers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dirty="0" smtClean="0"/>
              <a:t>      or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Two 16-bit integers</a:t>
            </a:r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122516"/>
              </p:ext>
            </p:extLst>
          </p:nvPr>
        </p:nvGraphicFramePr>
        <p:xfrm>
          <a:off x="4360454" y="3459808"/>
          <a:ext cx="4262120" cy="809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765">
                  <a:extLst>
                    <a:ext uri="{9D8B030D-6E8A-4147-A177-3AD203B41FA5}">
                      <a16:colId xmlns:a16="http://schemas.microsoft.com/office/drawing/2014/main" val="1000498762"/>
                    </a:ext>
                  </a:extLst>
                </a:gridCol>
                <a:gridCol w="532765">
                  <a:extLst>
                    <a:ext uri="{9D8B030D-6E8A-4147-A177-3AD203B41FA5}">
                      <a16:colId xmlns:a16="http://schemas.microsoft.com/office/drawing/2014/main" val="269071249"/>
                    </a:ext>
                  </a:extLst>
                </a:gridCol>
                <a:gridCol w="532765">
                  <a:extLst>
                    <a:ext uri="{9D8B030D-6E8A-4147-A177-3AD203B41FA5}">
                      <a16:colId xmlns:a16="http://schemas.microsoft.com/office/drawing/2014/main" val="4037222766"/>
                    </a:ext>
                  </a:extLst>
                </a:gridCol>
                <a:gridCol w="532765">
                  <a:extLst>
                    <a:ext uri="{9D8B030D-6E8A-4147-A177-3AD203B41FA5}">
                      <a16:colId xmlns:a16="http://schemas.microsoft.com/office/drawing/2014/main" val="2568909232"/>
                    </a:ext>
                  </a:extLst>
                </a:gridCol>
                <a:gridCol w="532765">
                  <a:extLst>
                    <a:ext uri="{9D8B030D-6E8A-4147-A177-3AD203B41FA5}">
                      <a16:colId xmlns:a16="http://schemas.microsoft.com/office/drawing/2014/main" val="786598537"/>
                    </a:ext>
                  </a:extLst>
                </a:gridCol>
                <a:gridCol w="532765">
                  <a:extLst>
                    <a:ext uri="{9D8B030D-6E8A-4147-A177-3AD203B41FA5}">
                      <a16:colId xmlns:a16="http://schemas.microsoft.com/office/drawing/2014/main" val="2616867680"/>
                    </a:ext>
                  </a:extLst>
                </a:gridCol>
                <a:gridCol w="532765">
                  <a:extLst>
                    <a:ext uri="{9D8B030D-6E8A-4147-A177-3AD203B41FA5}">
                      <a16:colId xmlns:a16="http://schemas.microsoft.com/office/drawing/2014/main" val="3353054810"/>
                    </a:ext>
                  </a:extLst>
                </a:gridCol>
                <a:gridCol w="532765">
                  <a:extLst>
                    <a:ext uri="{9D8B030D-6E8A-4147-A177-3AD203B41FA5}">
                      <a16:colId xmlns:a16="http://schemas.microsoft.com/office/drawing/2014/main" val="1613971100"/>
                    </a:ext>
                  </a:extLst>
                </a:gridCol>
              </a:tblGrid>
              <a:tr h="404706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6669885"/>
                  </a:ext>
                </a:extLst>
              </a:tr>
              <a:tr h="404706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99044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954629"/>
              </p:ext>
            </p:extLst>
          </p:nvPr>
        </p:nvGraphicFramePr>
        <p:xfrm>
          <a:off x="4360454" y="4995105"/>
          <a:ext cx="4262120" cy="809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530">
                  <a:extLst>
                    <a:ext uri="{9D8B030D-6E8A-4147-A177-3AD203B41FA5}">
                      <a16:colId xmlns:a16="http://schemas.microsoft.com/office/drawing/2014/main" val="1000498762"/>
                    </a:ext>
                  </a:extLst>
                </a:gridCol>
                <a:gridCol w="1065530">
                  <a:extLst>
                    <a:ext uri="{9D8B030D-6E8A-4147-A177-3AD203B41FA5}">
                      <a16:colId xmlns:a16="http://schemas.microsoft.com/office/drawing/2014/main" val="1817988924"/>
                    </a:ext>
                  </a:extLst>
                </a:gridCol>
                <a:gridCol w="1065530">
                  <a:extLst>
                    <a:ext uri="{9D8B030D-6E8A-4147-A177-3AD203B41FA5}">
                      <a16:colId xmlns:a16="http://schemas.microsoft.com/office/drawing/2014/main" val="786598537"/>
                    </a:ext>
                  </a:extLst>
                </a:gridCol>
                <a:gridCol w="1065530">
                  <a:extLst>
                    <a:ext uri="{9D8B030D-6E8A-4147-A177-3AD203B41FA5}">
                      <a16:colId xmlns:a16="http://schemas.microsoft.com/office/drawing/2014/main" val="3950387057"/>
                    </a:ext>
                  </a:extLst>
                </a:gridCol>
              </a:tblGrid>
              <a:tr h="40470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ysClr val="windowText" lastClr="000000"/>
                          </a:solidFill>
                        </a:rPr>
                        <a:t>31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solidFill>
                            <a:sysClr val="windowText" lastClr="000000"/>
                          </a:solidFill>
                        </a:rPr>
                        <a:t>16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7227782"/>
                  </a:ext>
                </a:extLst>
              </a:tr>
              <a:tr h="404706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99044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258300" y="3830151"/>
            <a:ext cx="2563586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SIMD processing offers 2x to 4x improvement in processing speed.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31983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66963" y="2413176"/>
            <a:ext cx="8656320" cy="4247317"/>
            <a:chOff x="1859280" y="1798321"/>
            <a:chExt cx="8656320" cy="4247317"/>
          </a:xfrm>
        </p:grpSpPr>
        <p:sp>
          <p:nvSpPr>
            <p:cNvPr id="2" name="TextBox 1"/>
            <p:cNvSpPr txBox="1"/>
            <p:nvPr/>
          </p:nvSpPr>
          <p:spPr>
            <a:xfrm>
              <a:off x="1859280" y="1798321"/>
              <a:ext cx="8656320" cy="4247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tabLst>
                  <a:tab pos="865188" algn="l"/>
                  <a:tab pos="2008188" algn="l"/>
                  <a:tab pos="3494088" algn="l"/>
                </a:tabLst>
              </a:pPr>
              <a:endParaRPr lang="en-US" dirty="0">
                <a:latin typeface="Consolas" panose="020B0609020204030204" pitchFamily="49" charset="0"/>
              </a:endParaRPr>
            </a:p>
            <a:p>
              <a:pPr>
                <a:tabLst>
                  <a:tab pos="865188" algn="l"/>
                  <a:tab pos="2008188" algn="l"/>
                  <a:tab pos="3494088" algn="l"/>
                </a:tabLst>
              </a:pPr>
              <a:r>
                <a:rPr lang="en-US" dirty="0">
                  <a:latin typeface="Consolas" panose="020B0609020204030204" pitchFamily="49" charset="0"/>
                </a:rPr>
                <a:t>// void </a:t>
              </a:r>
              <a:r>
                <a:rPr lang="en-US" dirty="0" err="1">
                  <a:latin typeface="Consolas" panose="020B0609020204030204" pitchFamily="49" charset="0"/>
                </a:rPr>
                <a:t>SIMD_Invert</a:t>
              </a:r>
              <a:r>
                <a:rPr lang="en-US" dirty="0">
                  <a:latin typeface="Consolas" panose="020B0609020204030204" pitchFamily="49" charset="0"/>
                </a:rPr>
                <a:t>(uint8_t </a:t>
              </a:r>
              <a:r>
                <a:rPr lang="en-US" dirty="0" err="1" smtClean="0">
                  <a:latin typeface="Consolas" panose="020B0609020204030204" pitchFamily="49" charset="0"/>
                </a:rPr>
                <a:t>src</a:t>
              </a:r>
              <a:r>
                <a:rPr lang="en-US" dirty="0" smtClean="0">
                  <a:latin typeface="Consolas" panose="020B0609020204030204" pitchFamily="49" charset="0"/>
                </a:rPr>
                <a:t>[], </a:t>
              </a:r>
              <a:r>
                <a:rPr lang="en-US" dirty="0">
                  <a:latin typeface="Consolas" panose="020B0609020204030204" pitchFamily="49" charset="0"/>
                </a:rPr>
                <a:t>uint8_t </a:t>
              </a:r>
              <a:r>
                <a:rPr lang="en-US" dirty="0" err="1" smtClean="0">
                  <a:latin typeface="Consolas" panose="020B0609020204030204" pitchFamily="49" charset="0"/>
                </a:rPr>
                <a:t>dst</a:t>
              </a:r>
              <a:r>
                <a:rPr lang="en-US" dirty="0" smtClean="0">
                  <a:latin typeface="Consolas" panose="020B0609020204030204" pitchFamily="49" charset="0"/>
                </a:rPr>
                <a:t>[], </a:t>
              </a:r>
              <a:r>
                <a:rPr lang="en-US" dirty="0">
                  <a:latin typeface="Consolas" panose="020B0609020204030204" pitchFamily="49" charset="0"/>
                </a:rPr>
                <a:t>uint32_t count) ;</a:t>
              </a:r>
            </a:p>
            <a:p>
              <a:pPr>
                <a:tabLst>
                  <a:tab pos="865188" algn="l"/>
                  <a:tab pos="2008188" algn="l"/>
                  <a:tab pos="3494088" algn="l"/>
                </a:tabLst>
              </a:pPr>
              <a:endParaRPr lang="en-US" dirty="0">
                <a:latin typeface="Consolas" panose="020B0609020204030204" pitchFamily="49" charset="0"/>
              </a:endParaRPr>
            </a:p>
            <a:p>
              <a:pPr lvl="1">
                <a:tabLst>
                  <a:tab pos="865188" algn="l"/>
                  <a:tab pos="2008188" algn="l"/>
                  <a:tab pos="3494088" algn="l"/>
                  <a:tab pos="3886200" algn="l"/>
                </a:tabLst>
              </a:pPr>
              <a:r>
                <a:rPr lang="en-US" dirty="0">
                  <a:latin typeface="Consolas" panose="020B0609020204030204" pitchFamily="49" charset="0"/>
                </a:rPr>
                <a:t>   .global	</a:t>
              </a:r>
              <a:r>
                <a:rPr lang="en-US" dirty="0" err="1">
                  <a:latin typeface="Consolas" panose="020B0609020204030204" pitchFamily="49" charset="0"/>
                </a:rPr>
                <a:t>SIMD_Invert</a:t>
              </a:r>
              <a:endParaRPr lang="en-US" dirty="0">
                <a:latin typeface="Consolas" panose="020B0609020204030204" pitchFamily="49" charset="0"/>
              </a:endParaRPr>
            </a:p>
            <a:p>
              <a:pPr>
                <a:tabLst>
                  <a:tab pos="865188" algn="l"/>
                  <a:tab pos="2008188" algn="l"/>
                  <a:tab pos="3494088" algn="l"/>
                </a:tabLst>
              </a:pPr>
              <a:r>
                <a:rPr lang="en-US" dirty="0" err="1">
                  <a:latin typeface="Consolas" panose="020B0609020204030204" pitchFamily="49" charset="0"/>
                </a:rPr>
                <a:t>SIMD_Invert</a:t>
              </a:r>
              <a:r>
                <a:rPr lang="en-US" dirty="0">
                  <a:latin typeface="Consolas" panose="020B0609020204030204" pitchFamily="49" charset="0"/>
                </a:rPr>
                <a:t>:</a:t>
              </a:r>
            </a:p>
            <a:p>
              <a:pPr>
                <a:tabLst>
                  <a:tab pos="865188" algn="l"/>
                  <a:tab pos="2008188" algn="l"/>
                  <a:tab pos="3494088" algn="l"/>
                </a:tabLst>
              </a:pPr>
              <a:r>
                <a:rPr lang="en-US" dirty="0">
                  <a:latin typeface="Consolas" panose="020B0609020204030204" pitchFamily="49" charset="0"/>
                </a:rPr>
                <a:t>loop:	CBZ	R2,done	// test for completion (count = 0</a:t>
              </a:r>
              <a:r>
                <a:rPr lang="en-US" dirty="0" smtClean="0">
                  <a:latin typeface="Consolas" panose="020B0609020204030204" pitchFamily="49" charset="0"/>
                </a:rPr>
                <a:t>)</a:t>
              </a:r>
            </a:p>
            <a:p>
              <a:pPr>
                <a:tabLst>
                  <a:tab pos="865188" algn="l"/>
                  <a:tab pos="2008188" algn="l"/>
                  <a:tab pos="3494088" algn="l"/>
                </a:tabLst>
              </a:pPr>
              <a:endParaRPr lang="en-US" dirty="0">
                <a:latin typeface="Consolas" panose="020B0609020204030204" pitchFamily="49" charset="0"/>
              </a:endParaRPr>
            </a:p>
            <a:p>
              <a:pPr marL="0" lvl="1">
                <a:tabLst>
                  <a:tab pos="862013" algn="l"/>
                  <a:tab pos="2008188" algn="l"/>
                  <a:tab pos="3494088" algn="l"/>
                </a:tabLst>
              </a:pPr>
              <a:r>
                <a:rPr lang="en-US" dirty="0">
                  <a:latin typeface="Consolas" panose="020B0609020204030204" pitchFamily="49" charset="0"/>
                </a:rPr>
                <a:t>	LDR	</a:t>
              </a:r>
              <a:r>
                <a:rPr lang="en-US" dirty="0" smtClean="0">
                  <a:latin typeface="Consolas" panose="020B0609020204030204" pitchFamily="49" charset="0"/>
                </a:rPr>
                <a:t>R3,[R0</a:t>
              </a:r>
              <a:r>
                <a:rPr lang="en-US" dirty="0">
                  <a:latin typeface="Consolas" panose="020B0609020204030204" pitchFamily="49" charset="0"/>
                </a:rPr>
                <a:t>],4	// Get next </a:t>
              </a:r>
              <a:r>
                <a:rPr lang="en-US" dirty="0" smtClean="0">
                  <a:latin typeface="Consolas" panose="020B0609020204030204" pitchFamily="49" charset="0"/>
                </a:rPr>
                <a:t>four bytes</a:t>
              </a:r>
              <a:r>
                <a:rPr lang="en-US" dirty="0">
                  <a:latin typeface="Consolas" panose="020B0609020204030204" pitchFamily="49" charset="0"/>
                </a:rPr>
                <a:t>, bump </a:t>
              </a:r>
              <a:r>
                <a:rPr lang="en-US" dirty="0" err="1">
                  <a:latin typeface="Consolas" panose="020B0609020204030204" pitchFamily="49" charset="0"/>
                </a:rPr>
                <a:t>adrs</a:t>
              </a:r>
              <a:endParaRPr lang="en-US" dirty="0">
                <a:latin typeface="Consolas" panose="020B0609020204030204" pitchFamily="49" charset="0"/>
              </a:endParaRPr>
            </a:p>
            <a:p>
              <a:pPr marL="0" lvl="1">
                <a:tabLst>
                  <a:tab pos="862013" algn="l"/>
                  <a:tab pos="2008188" algn="l"/>
                  <a:tab pos="3494088" algn="l"/>
                </a:tabLst>
              </a:pPr>
              <a:r>
                <a:rPr lang="en-US" dirty="0">
                  <a:latin typeface="Consolas" panose="020B0609020204030204" pitchFamily="49" charset="0"/>
                </a:rPr>
                <a:t>	</a:t>
              </a:r>
              <a:r>
                <a:rPr lang="en-US" b="1" dirty="0">
                  <a:solidFill>
                    <a:srgbClr val="0070C0"/>
                  </a:solidFill>
                  <a:latin typeface="Consolas" panose="020B0609020204030204" pitchFamily="49" charset="0"/>
                </a:rPr>
                <a:t>MVN	R3,R3	// Invert all four values</a:t>
              </a:r>
            </a:p>
            <a:p>
              <a:pPr marL="0" lvl="1">
                <a:tabLst>
                  <a:tab pos="862013" algn="l"/>
                  <a:tab pos="2008188" algn="l"/>
                  <a:tab pos="3494088" algn="l"/>
                </a:tabLst>
              </a:pPr>
              <a:r>
                <a:rPr lang="en-US" dirty="0">
                  <a:latin typeface="Consolas" panose="020B0609020204030204" pitchFamily="49" charset="0"/>
                </a:rPr>
                <a:t>	STR	</a:t>
              </a:r>
              <a:r>
                <a:rPr lang="en-US" dirty="0" smtClean="0">
                  <a:latin typeface="Consolas" panose="020B0609020204030204" pitchFamily="49" charset="0"/>
                </a:rPr>
                <a:t>R3,[R1</a:t>
              </a:r>
              <a:r>
                <a:rPr lang="en-US" dirty="0">
                  <a:latin typeface="Consolas" panose="020B0609020204030204" pitchFamily="49" charset="0"/>
                </a:rPr>
                <a:t>],4	// Store all four </a:t>
              </a:r>
              <a:r>
                <a:rPr lang="en-US" dirty="0" smtClean="0">
                  <a:latin typeface="Consolas" panose="020B0609020204030204" pitchFamily="49" charset="0"/>
                </a:rPr>
                <a:t>values, </a:t>
              </a:r>
              <a:r>
                <a:rPr lang="en-US" dirty="0">
                  <a:latin typeface="Consolas" panose="020B0609020204030204" pitchFamily="49" charset="0"/>
                </a:rPr>
                <a:t>bump </a:t>
              </a:r>
              <a:r>
                <a:rPr lang="en-US" dirty="0" err="1">
                  <a:latin typeface="Consolas" panose="020B0609020204030204" pitchFamily="49" charset="0"/>
                </a:rPr>
                <a:t>adrs</a:t>
              </a:r>
              <a:endParaRPr lang="en-US" dirty="0">
                <a:latin typeface="Consolas" panose="020B0609020204030204" pitchFamily="49" charset="0"/>
              </a:endParaRPr>
            </a:p>
            <a:p>
              <a:pPr marL="0" lvl="1">
                <a:tabLst>
                  <a:tab pos="862013" algn="l"/>
                  <a:tab pos="2008188" algn="l"/>
                  <a:tab pos="3494088" algn="l"/>
                </a:tabLst>
              </a:pPr>
              <a:endParaRPr lang="en-US" dirty="0" smtClean="0">
                <a:latin typeface="Consolas" panose="020B0609020204030204" pitchFamily="49" charset="0"/>
              </a:endParaRPr>
            </a:p>
            <a:p>
              <a:pPr marL="0" lvl="1">
                <a:tabLst>
                  <a:tab pos="862013" algn="l"/>
                  <a:tab pos="2008188" algn="l"/>
                  <a:tab pos="3494088" algn="l"/>
                </a:tabLst>
              </a:pPr>
              <a:r>
                <a:rPr lang="en-US" dirty="0">
                  <a:latin typeface="Consolas" panose="020B0609020204030204" pitchFamily="49" charset="0"/>
                </a:rPr>
                <a:t>	SUB	R2,R2,4	// decrement the count by 4</a:t>
              </a:r>
            </a:p>
            <a:p>
              <a:pPr marL="0" lvl="1">
                <a:tabLst>
                  <a:tab pos="862013" algn="l"/>
                  <a:tab pos="2008188" algn="l"/>
                  <a:tab pos="3494088" algn="l"/>
                </a:tabLst>
              </a:pPr>
              <a:r>
                <a:rPr lang="en-US" dirty="0">
                  <a:latin typeface="Consolas" panose="020B0609020204030204" pitchFamily="49" charset="0"/>
                </a:rPr>
                <a:t>	B	loop	// repeat until done</a:t>
              </a:r>
            </a:p>
            <a:p>
              <a:pPr>
                <a:tabLst>
                  <a:tab pos="865188" algn="l"/>
                  <a:tab pos="2008188" algn="l"/>
                  <a:tab pos="3494088" algn="l"/>
                </a:tabLst>
              </a:pPr>
              <a:r>
                <a:rPr lang="en-US" dirty="0">
                  <a:latin typeface="Consolas" panose="020B0609020204030204" pitchFamily="49" charset="0"/>
                </a:rPr>
                <a:t>done:	BX	LR	// return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2621806" y="3673644"/>
              <a:ext cx="7376160" cy="1005840"/>
            </a:xfrm>
            <a:prstGeom prst="rect">
              <a:avLst/>
            </a:prstGeom>
            <a:solidFill>
              <a:srgbClr val="00B0F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359058"/>
              </p:ext>
            </p:extLst>
          </p:nvPr>
        </p:nvGraphicFramePr>
        <p:xfrm>
          <a:off x="5565227" y="-15761"/>
          <a:ext cx="6132264" cy="829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533">
                  <a:extLst>
                    <a:ext uri="{9D8B030D-6E8A-4147-A177-3AD203B41FA5}">
                      <a16:colId xmlns:a16="http://schemas.microsoft.com/office/drawing/2014/main" val="1000498762"/>
                    </a:ext>
                  </a:extLst>
                </a:gridCol>
                <a:gridCol w="766533">
                  <a:extLst>
                    <a:ext uri="{9D8B030D-6E8A-4147-A177-3AD203B41FA5}">
                      <a16:colId xmlns:a16="http://schemas.microsoft.com/office/drawing/2014/main" val="269071249"/>
                    </a:ext>
                  </a:extLst>
                </a:gridCol>
                <a:gridCol w="766533">
                  <a:extLst>
                    <a:ext uri="{9D8B030D-6E8A-4147-A177-3AD203B41FA5}">
                      <a16:colId xmlns:a16="http://schemas.microsoft.com/office/drawing/2014/main" val="4037222766"/>
                    </a:ext>
                  </a:extLst>
                </a:gridCol>
                <a:gridCol w="766533">
                  <a:extLst>
                    <a:ext uri="{9D8B030D-6E8A-4147-A177-3AD203B41FA5}">
                      <a16:colId xmlns:a16="http://schemas.microsoft.com/office/drawing/2014/main" val="2568909232"/>
                    </a:ext>
                  </a:extLst>
                </a:gridCol>
                <a:gridCol w="766533">
                  <a:extLst>
                    <a:ext uri="{9D8B030D-6E8A-4147-A177-3AD203B41FA5}">
                      <a16:colId xmlns:a16="http://schemas.microsoft.com/office/drawing/2014/main" val="786598537"/>
                    </a:ext>
                  </a:extLst>
                </a:gridCol>
                <a:gridCol w="766533">
                  <a:extLst>
                    <a:ext uri="{9D8B030D-6E8A-4147-A177-3AD203B41FA5}">
                      <a16:colId xmlns:a16="http://schemas.microsoft.com/office/drawing/2014/main" val="2616867680"/>
                    </a:ext>
                  </a:extLst>
                </a:gridCol>
                <a:gridCol w="766533">
                  <a:extLst>
                    <a:ext uri="{9D8B030D-6E8A-4147-A177-3AD203B41FA5}">
                      <a16:colId xmlns:a16="http://schemas.microsoft.com/office/drawing/2014/main" val="3353054810"/>
                    </a:ext>
                  </a:extLst>
                </a:gridCol>
                <a:gridCol w="766533">
                  <a:extLst>
                    <a:ext uri="{9D8B030D-6E8A-4147-A177-3AD203B41FA5}">
                      <a16:colId xmlns:a16="http://schemas.microsoft.com/office/drawing/2014/main" val="1613971100"/>
                    </a:ext>
                  </a:extLst>
                </a:gridCol>
              </a:tblGrid>
              <a:tr h="414634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6669885"/>
                  </a:ext>
                </a:extLst>
              </a:tr>
              <a:tr h="414634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00001111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01010101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11001100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00000000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99044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688338"/>
              </p:ext>
            </p:extLst>
          </p:nvPr>
        </p:nvGraphicFramePr>
        <p:xfrm>
          <a:off x="5549462" y="1435511"/>
          <a:ext cx="6132264" cy="829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533">
                  <a:extLst>
                    <a:ext uri="{9D8B030D-6E8A-4147-A177-3AD203B41FA5}">
                      <a16:colId xmlns:a16="http://schemas.microsoft.com/office/drawing/2014/main" val="1000498762"/>
                    </a:ext>
                  </a:extLst>
                </a:gridCol>
                <a:gridCol w="766533">
                  <a:extLst>
                    <a:ext uri="{9D8B030D-6E8A-4147-A177-3AD203B41FA5}">
                      <a16:colId xmlns:a16="http://schemas.microsoft.com/office/drawing/2014/main" val="269071249"/>
                    </a:ext>
                  </a:extLst>
                </a:gridCol>
                <a:gridCol w="766533">
                  <a:extLst>
                    <a:ext uri="{9D8B030D-6E8A-4147-A177-3AD203B41FA5}">
                      <a16:colId xmlns:a16="http://schemas.microsoft.com/office/drawing/2014/main" val="4037222766"/>
                    </a:ext>
                  </a:extLst>
                </a:gridCol>
                <a:gridCol w="766533">
                  <a:extLst>
                    <a:ext uri="{9D8B030D-6E8A-4147-A177-3AD203B41FA5}">
                      <a16:colId xmlns:a16="http://schemas.microsoft.com/office/drawing/2014/main" val="2568909232"/>
                    </a:ext>
                  </a:extLst>
                </a:gridCol>
                <a:gridCol w="766533">
                  <a:extLst>
                    <a:ext uri="{9D8B030D-6E8A-4147-A177-3AD203B41FA5}">
                      <a16:colId xmlns:a16="http://schemas.microsoft.com/office/drawing/2014/main" val="786598537"/>
                    </a:ext>
                  </a:extLst>
                </a:gridCol>
                <a:gridCol w="766533">
                  <a:extLst>
                    <a:ext uri="{9D8B030D-6E8A-4147-A177-3AD203B41FA5}">
                      <a16:colId xmlns:a16="http://schemas.microsoft.com/office/drawing/2014/main" val="2616867680"/>
                    </a:ext>
                  </a:extLst>
                </a:gridCol>
                <a:gridCol w="766533">
                  <a:extLst>
                    <a:ext uri="{9D8B030D-6E8A-4147-A177-3AD203B41FA5}">
                      <a16:colId xmlns:a16="http://schemas.microsoft.com/office/drawing/2014/main" val="3353054810"/>
                    </a:ext>
                  </a:extLst>
                </a:gridCol>
                <a:gridCol w="766533">
                  <a:extLst>
                    <a:ext uri="{9D8B030D-6E8A-4147-A177-3AD203B41FA5}">
                      <a16:colId xmlns:a16="http://schemas.microsoft.com/office/drawing/2014/main" val="1613971100"/>
                    </a:ext>
                  </a:extLst>
                </a:gridCol>
              </a:tblGrid>
              <a:tr h="414634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6669885"/>
                  </a:ext>
                </a:extLst>
              </a:tr>
              <a:tr h="414634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11110000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10101010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00110011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11111111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990441"/>
                  </a:ext>
                </a:extLst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6133592" y="1057184"/>
            <a:ext cx="5001459" cy="480476"/>
            <a:chOff x="4602480" y="4338164"/>
            <a:chExt cx="5029890" cy="489975"/>
          </a:xfrm>
        </p:grpSpPr>
        <p:sp>
          <p:nvSpPr>
            <p:cNvPr id="9" name="Down Arrow 8"/>
            <p:cNvSpPr/>
            <p:nvPr/>
          </p:nvSpPr>
          <p:spPr>
            <a:xfrm>
              <a:off x="4602480" y="4338164"/>
              <a:ext cx="396930" cy="47767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Down Arrow 9"/>
            <p:cNvSpPr/>
            <p:nvPr/>
          </p:nvSpPr>
          <p:spPr>
            <a:xfrm>
              <a:off x="6123020" y="4350463"/>
              <a:ext cx="396930" cy="47767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Down Arrow 10"/>
            <p:cNvSpPr/>
            <p:nvPr/>
          </p:nvSpPr>
          <p:spPr>
            <a:xfrm>
              <a:off x="7671610" y="4338164"/>
              <a:ext cx="396930" cy="47767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9235440" y="4338164"/>
              <a:ext cx="396930" cy="47767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57850"/>
          </a:xfrm>
        </p:spPr>
        <p:txBody>
          <a:bodyPr>
            <a:normAutofit fontScale="90000"/>
          </a:bodyPr>
          <a:lstStyle/>
          <a:p>
            <a:r>
              <a:rPr lang="en-US" sz="4900" b="1" dirty="0" smtClean="0"/>
              <a:t>Simple SIMD:</a:t>
            </a:r>
            <a:br>
              <a:rPr lang="en-US" sz="4900" b="1" dirty="0" smtClean="0"/>
            </a:br>
            <a:r>
              <a:rPr lang="en-US" sz="4900" b="1" dirty="0" smtClean="0"/>
              <a:t>B&amp;W Negative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(1 pixel = 1 byte)</a:t>
            </a:r>
            <a:endParaRPr lang="en-US" b="1" dirty="0"/>
          </a:p>
        </p:txBody>
      </p:sp>
      <p:pic>
        <p:nvPicPr>
          <p:cNvPr id="1026" name="Picture 2" descr="https://pbs.twimg.com/profile_images/480102879/alfred_E_Neuman_400x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0060" y="2419725"/>
            <a:ext cx="1830880" cy="1830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0060" y="4815770"/>
            <a:ext cx="1828800" cy="1828800"/>
          </a:xfrm>
          <a:prstGeom prst="rect">
            <a:avLst/>
          </a:prstGeom>
        </p:spPr>
      </p:pic>
      <p:sp>
        <p:nvSpPr>
          <p:cNvPr id="21" name="Down Arrow 20"/>
          <p:cNvSpPr/>
          <p:nvPr/>
        </p:nvSpPr>
        <p:spPr>
          <a:xfrm>
            <a:off x="10297117" y="4250605"/>
            <a:ext cx="394686" cy="4684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00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091292693"/>
              </p:ext>
            </p:extLst>
          </p:nvPr>
        </p:nvGraphicFramePr>
        <p:xfrm>
          <a:off x="350522" y="1435100"/>
          <a:ext cx="11435078" cy="5317060"/>
        </p:xfrm>
        <a:graphic>
          <a:graphicData uri="http://schemas.openxmlformats.org/drawingml/2006/table">
            <a:tbl>
              <a:tblPr firstRow="1" firstCol="1" bandRow="1"/>
              <a:tblGrid>
                <a:gridCol w="2481789">
                  <a:extLst>
                    <a:ext uri="{9D8B030D-6E8A-4147-A177-3AD203B41FA5}">
                      <a16:colId xmlns:a16="http://schemas.microsoft.com/office/drawing/2014/main" val="1315528688"/>
                    </a:ext>
                  </a:extLst>
                </a:gridCol>
                <a:gridCol w="1020990">
                  <a:extLst>
                    <a:ext uri="{9D8B030D-6E8A-4147-A177-3AD203B41FA5}">
                      <a16:colId xmlns:a16="http://schemas.microsoft.com/office/drawing/2014/main" val="1149723769"/>
                    </a:ext>
                  </a:extLst>
                </a:gridCol>
                <a:gridCol w="1335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9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9432">
                  <a:extLst>
                    <a:ext uri="{9D8B030D-6E8A-4147-A177-3AD203B41FA5}">
                      <a16:colId xmlns:a16="http://schemas.microsoft.com/office/drawing/2014/main" val="1129962226"/>
                    </a:ext>
                  </a:extLst>
                </a:gridCol>
                <a:gridCol w="1319432">
                  <a:extLst>
                    <a:ext uri="{9D8B030D-6E8A-4147-A177-3AD203B41FA5}">
                      <a16:colId xmlns:a16="http://schemas.microsoft.com/office/drawing/2014/main" val="2428114094"/>
                    </a:ext>
                  </a:extLst>
                </a:gridCol>
                <a:gridCol w="1319432">
                  <a:extLst>
                    <a:ext uri="{9D8B030D-6E8A-4147-A177-3AD203B41FA5}">
                      <a16:colId xmlns:a16="http://schemas.microsoft.com/office/drawing/2014/main" val="1188456330"/>
                    </a:ext>
                  </a:extLst>
                </a:gridCol>
                <a:gridCol w="1319432">
                  <a:extLst>
                    <a:ext uri="{9D8B030D-6E8A-4147-A177-3AD203B41FA5}">
                      <a16:colId xmlns:a16="http://schemas.microsoft.com/office/drawing/2014/main" val="536264251"/>
                    </a:ext>
                  </a:extLst>
                </a:gridCol>
              </a:tblGrid>
              <a:tr h="385488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Operation</a:t>
                      </a:r>
                      <a:endParaRPr lang="en-US" sz="2400" b="1" i="1" dirty="0">
                        <a:solidFill>
                          <a:schemeClr val="bg1"/>
                        </a:solidFill>
                        <a:effectLst/>
                        <a:latin typeface="+mn-lt"/>
                        <a:ea typeface="Arial"/>
                        <a:cs typeface="Calibri"/>
                      </a:endParaRPr>
                    </a:p>
                  </a:txBody>
                  <a:tcPr marL="65806" marR="65806" marT="35340" marB="353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Ops</a:t>
                      </a:r>
                      <a:endParaRPr lang="en-US" sz="2400" b="1" i="1" dirty="0">
                        <a:solidFill>
                          <a:schemeClr val="bg1"/>
                        </a:solidFill>
                        <a:effectLst/>
                        <a:latin typeface="+mn-lt"/>
                        <a:ea typeface="Arial"/>
                        <a:cs typeface="Calibri"/>
                      </a:endParaRPr>
                    </a:p>
                  </a:txBody>
                  <a:tcPr marL="36576" marR="0" marT="35340" marB="353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Format</a:t>
                      </a:r>
                      <a:endParaRPr lang="en-US" sz="2400" b="1" i="1" dirty="0">
                        <a:solidFill>
                          <a:schemeClr val="bg1"/>
                        </a:solidFill>
                        <a:effectLst/>
                        <a:latin typeface="+mn-lt"/>
                        <a:ea typeface="Arial"/>
                        <a:cs typeface="Calibri"/>
                      </a:endParaRPr>
                    </a:p>
                  </a:txBody>
                  <a:tcPr marL="36576" marR="0" marT="35340" marB="353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i="1" baseline="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Arial"/>
                        <a:cs typeface="Times New Roman" panose="02020603050405020304" pitchFamily="18" charset="0"/>
                      </a:endParaRPr>
                    </a:p>
                  </a:txBody>
                  <a:tcPr marL="0" marR="0" marT="35340" marB="3534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GE[3]</a:t>
                      </a:r>
                      <a:endParaRPr lang="en-US" sz="2400" b="1" i="1" dirty="0">
                        <a:solidFill>
                          <a:schemeClr val="bg1"/>
                        </a:solidFill>
                        <a:effectLst/>
                        <a:latin typeface="+mn-lt"/>
                        <a:ea typeface="Arial"/>
                        <a:cs typeface="Calibri"/>
                      </a:endParaRPr>
                    </a:p>
                  </a:txBody>
                  <a:tcPr marL="36576" marR="0" marT="35340" marB="353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GE[2]</a:t>
                      </a:r>
                      <a:endParaRPr lang="en-US" sz="2400" b="1" i="1" dirty="0">
                        <a:solidFill>
                          <a:schemeClr val="bg1"/>
                        </a:solidFill>
                        <a:effectLst/>
                        <a:latin typeface="+mn-lt"/>
                        <a:ea typeface="Arial"/>
                        <a:cs typeface="Calibri"/>
                      </a:endParaRPr>
                    </a:p>
                  </a:txBody>
                  <a:tcPr marL="36576" marR="0" marT="35340" marB="353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GE[1]</a:t>
                      </a:r>
                      <a:endParaRPr lang="en-US" sz="2400" b="1" i="1" dirty="0">
                        <a:solidFill>
                          <a:schemeClr val="bg1"/>
                        </a:solidFill>
                        <a:effectLst/>
                        <a:latin typeface="+mn-lt"/>
                        <a:ea typeface="Arial"/>
                        <a:cs typeface="Calibri"/>
                      </a:endParaRPr>
                    </a:p>
                  </a:txBody>
                  <a:tcPr marL="36576" marR="0" marT="35340" marB="353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GE[0]</a:t>
                      </a:r>
                      <a:endParaRPr lang="en-US" sz="2400" b="1" i="1" dirty="0">
                        <a:solidFill>
                          <a:schemeClr val="bg1"/>
                        </a:solidFill>
                        <a:effectLst/>
                        <a:latin typeface="+mn-lt"/>
                        <a:ea typeface="Arial"/>
                        <a:cs typeface="Calibri"/>
                      </a:endParaRPr>
                    </a:p>
                  </a:txBody>
                  <a:tcPr marL="36576" marR="0" marT="35340" marB="353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7079951"/>
                  </a:ext>
                </a:extLst>
              </a:tr>
              <a:tr h="429692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Signed </a:t>
                      </a: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Subtraction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5806" marR="65806" marT="35340" marB="353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Calibri"/>
                        </a:rPr>
                        <a:t>4x8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36576" marR="0" marT="35340" marB="353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Calibri"/>
                        </a:rPr>
                        <a:t>SSUB8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36576" marR="0" marT="35340" marB="353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baseline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Rd,Rn,Rm</a:t>
                      </a:r>
                      <a:endParaRPr lang="en-US" sz="2000" i="1" baseline="0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</a:endParaRPr>
                    </a:p>
                  </a:txBody>
                  <a:tcPr marL="0" marR="0" marT="35340" marB="3534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2000" dirty="0" smtClean="0"/>
                        <a:t>Rn</a:t>
                      </a:r>
                      <a:r>
                        <a:rPr lang="en-US" sz="2000" baseline="-25000" dirty="0" smtClean="0"/>
                        <a:t>31..24 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2000" dirty="0" smtClean="0"/>
                        <a:t>≥</a:t>
                      </a: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2000" dirty="0" smtClean="0"/>
                        <a:t>Rm</a:t>
                      </a:r>
                      <a:r>
                        <a:rPr lang="en-US" sz="2000" baseline="-25000" dirty="0" smtClean="0"/>
                        <a:t>31..24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Rn</a:t>
                      </a:r>
                      <a:r>
                        <a:rPr lang="en-US" sz="2000" baseline="-25000" dirty="0" smtClean="0"/>
                        <a:t>23..16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≥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Rm</a:t>
                      </a:r>
                      <a:r>
                        <a:rPr lang="en-US" sz="2000" baseline="-25000" dirty="0" smtClean="0"/>
                        <a:t>23..16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Rn</a:t>
                      </a:r>
                      <a:r>
                        <a:rPr lang="en-US" sz="2000" baseline="-25000" dirty="0" smtClean="0"/>
                        <a:t>15..8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≥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Rm</a:t>
                      </a:r>
                      <a:r>
                        <a:rPr lang="en-US" sz="2000" baseline="-25000" dirty="0" smtClean="0"/>
                        <a:t>15..8 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Rn</a:t>
                      </a:r>
                      <a:r>
                        <a:rPr lang="en-US" sz="2000" baseline="-25000" dirty="0" smtClean="0"/>
                        <a:t>7..0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≥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ts val="2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Rm</a:t>
                      </a:r>
                      <a:r>
                        <a:rPr lang="en-US" sz="2000" baseline="-25000" dirty="0" smtClean="0"/>
                        <a:t>7..0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65337623"/>
                  </a:ext>
                </a:extLst>
              </a:tr>
              <a:tr h="429692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Unsigned Subtraction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5806" marR="65806" marT="35340" marB="353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Calibri"/>
                        </a:rPr>
                        <a:t>4x8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36576" marR="0" marT="35340" marB="353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Calibri"/>
                        </a:rPr>
                        <a:t>USUB8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36576" marR="0" marT="35340" marB="353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baseline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Rd,Rn,Rm</a:t>
                      </a:r>
                      <a:endParaRPr lang="en-US" sz="2000" i="1" baseline="0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</a:endParaRPr>
                    </a:p>
                  </a:txBody>
                  <a:tcPr marL="0" marR="0" marT="35340" marB="3534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56382705"/>
                  </a:ext>
                </a:extLst>
              </a:tr>
              <a:tr h="4296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Signed Subtraction</a:t>
                      </a:r>
                      <a:endParaRPr lang="en-US" sz="2000" dirty="0" smtClean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5806" marR="65806" marT="35340" marB="353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Calibri"/>
                        </a:rPr>
                        <a:t>2x16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36576" marR="0" marT="35340" marB="353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Calibri"/>
                        </a:rPr>
                        <a:t>SSUB16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36576" marR="0" marT="35340" marB="353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baseline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Rd,Rn,Rm</a:t>
                      </a:r>
                      <a:endParaRPr lang="en-US" sz="2000" i="1" baseline="0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</a:endParaRPr>
                    </a:p>
                  </a:txBody>
                  <a:tcPr marL="0" marR="0" marT="35340" marB="3534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Rn</a:t>
                      </a:r>
                      <a:r>
                        <a:rPr lang="en-US" sz="2000" baseline="-25000" dirty="0" smtClean="0"/>
                        <a:t>31..16</a:t>
                      </a:r>
                      <a:r>
                        <a:rPr lang="en-US" sz="2000" dirty="0" smtClean="0"/>
                        <a:t> ≥ Rm</a:t>
                      </a:r>
                      <a:r>
                        <a:rPr lang="en-US" sz="2000" baseline="-25000" dirty="0" smtClean="0"/>
                        <a:t>31..16</a:t>
                      </a:r>
                      <a:r>
                        <a:rPr lang="en-US" sz="2000" dirty="0" smtClean="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Rn</a:t>
                      </a:r>
                      <a:r>
                        <a:rPr lang="en-US" sz="2000" baseline="-25000" dirty="0" smtClean="0"/>
                        <a:t>15..0</a:t>
                      </a:r>
                      <a:r>
                        <a:rPr lang="en-US" sz="2000" dirty="0" smtClean="0"/>
                        <a:t> ≥ Rm</a:t>
                      </a:r>
                      <a:r>
                        <a:rPr lang="en-US" sz="2000" baseline="-25000" dirty="0" smtClean="0"/>
                        <a:t>15..0</a:t>
                      </a:r>
                      <a:r>
                        <a:rPr lang="en-US" sz="2000" dirty="0" smtClean="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457773"/>
                  </a:ext>
                </a:extLst>
              </a:tr>
              <a:tr h="4296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/>
                          <a:cs typeface="Calibri"/>
                        </a:rPr>
                        <a:t>Unsigned Subtraction</a:t>
                      </a:r>
                      <a:endParaRPr lang="en-US" sz="2000" dirty="0" smtClean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5806" marR="65806" marT="35340" marB="353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Calibri"/>
                        </a:rPr>
                        <a:t>2x16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36576" marR="0" marT="35340" marB="353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Calibri"/>
                        </a:rPr>
                        <a:t>USUB16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36576" marR="0" marT="35340" marB="353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baseline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Rd,Rn,Rm</a:t>
                      </a:r>
                      <a:endParaRPr lang="en-US" sz="2000" i="1" baseline="0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</a:endParaRPr>
                    </a:p>
                  </a:txBody>
                  <a:tcPr marL="0" marR="0" marT="35340" marB="3534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717867"/>
                  </a:ext>
                </a:extLst>
              </a:tr>
              <a:tr h="429692">
                <a:tc gridSpan="8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</a:rPr>
                        <a:t>None of these instructions affect the N, C, Z, V or Q flags.</a:t>
                      </a:r>
                    </a:p>
                  </a:txBody>
                  <a:tcPr marL="65806" marR="65806" marT="35340" marB="353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36576" marR="0" marT="35340" marB="353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36576" marR="0" marT="35340" marB="353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i="1" baseline="0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</a:endParaRPr>
                    </a:p>
                  </a:txBody>
                  <a:tcPr marL="0" marR="0" marT="35340" marB="3534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555882"/>
                  </a:ext>
                </a:extLst>
              </a:tr>
              <a:tr h="429692"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i="1" baseline="0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i="1" baseline="0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i="1" baseline="0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1" dirty="0" smtClean="0">
                          <a:latin typeface="+mj-lt"/>
                          <a:cs typeface="Calibri Light" panose="020F0302020204030204" pitchFamily="34" charset="0"/>
                        </a:rPr>
                        <a:t>SIMD Selection</a:t>
                      </a:r>
                      <a:endParaRPr lang="en-US" sz="4400" b="1" i="1" baseline="0" dirty="0" smtClean="0">
                        <a:solidFill>
                          <a:srgbClr val="000000"/>
                        </a:solidFill>
                        <a:effectLst/>
                        <a:latin typeface="+mj-lt"/>
                        <a:ea typeface="Arial"/>
                        <a:cs typeface="Calibri Light" panose="020F0302020204030204" pitchFamily="34" charset="0"/>
                      </a:endParaRPr>
                    </a:p>
                  </a:txBody>
                  <a:tcPr marL="65806" marR="65806" marT="35340" marB="353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36576" marR="0" marT="35340" marB="353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36576" marR="0" marT="35340" marB="353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i="1" baseline="0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</a:endParaRPr>
                    </a:p>
                  </a:txBody>
                  <a:tcPr marL="0" marR="0" marT="35340" marB="3534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8470776"/>
                  </a:ext>
                </a:extLst>
              </a:tr>
              <a:tr h="429692"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Operation</a:t>
                      </a:r>
                      <a:endParaRPr lang="en-US" sz="2400" b="1" i="1" dirty="0">
                        <a:solidFill>
                          <a:schemeClr val="bg1"/>
                        </a:solidFill>
                        <a:effectLst/>
                        <a:latin typeface="+mn-lt"/>
                        <a:ea typeface="Arial"/>
                        <a:cs typeface="Calibri"/>
                      </a:endParaRPr>
                    </a:p>
                  </a:txBody>
                  <a:tcPr marL="65806" marR="65806" marT="35340" marB="353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Ops</a:t>
                      </a:r>
                      <a:endParaRPr lang="en-US" sz="2400" b="1" i="1" dirty="0">
                        <a:solidFill>
                          <a:schemeClr val="bg1"/>
                        </a:solidFill>
                        <a:effectLst/>
                        <a:latin typeface="+mn-lt"/>
                        <a:ea typeface="Arial"/>
                        <a:cs typeface="Calibri"/>
                      </a:endParaRPr>
                    </a:p>
                  </a:txBody>
                  <a:tcPr marL="36576" marR="0" marT="35340" marB="353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Format</a:t>
                      </a:r>
                      <a:endParaRPr lang="en-US" sz="2400" b="1" i="1" dirty="0">
                        <a:solidFill>
                          <a:schemeClr val="bg1"/>
                        </a:solidFill>
                        <a:effectLst/>
                        <a:latin typeface="+mn-lt"/>
                        <a:ea typeface="Arial"/>
                        <a:cs typeface="Calibri"/>
                      </a:endParaRPr>
                    </a:p>
                  </a:txBody>
                  <a:tcPr marL="36576" marR="0" marT="35340" marB="353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i="1" baseline="0" dirty="0" smtClean="0">
                        <a:solidFill>
                          <a:schemeClr val="bg1"/>
                        </a:solidFill>
                        <a:effectLst/>
                        <a:latin typeface="+mn-lt"/>
                        <a:ea typeface="Arial"/>
                        <a:cs typeface="Times New Roman" panose="02020603050405020304" pitchFamily="18" charset="0"/>
                      </a:endParaRPr>
                    </a:p>
                  </a:txBody>
                  <a:tcPr marL="0" marR="0" marT="35340" marB="3534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GE[3]</a:t>
                      </a:r>
                      <a:endParaRPr lang="en-US" sz="2400" b="1" i="1" dirty="0">
                        <a:solidFill>
                          <a:schemeClr val="bg1"/>
                        </a:solidFill>
                        <a:effectLst/>
                        <a:latin typeface="+mn-lt"/>
                        <a:ea typeface="Arial"/>
                        <a:cs typeface="Calibri"/>
                      </a:endParaRPr>
                    </a:p>
                  </a:txBody>
                  <a:tcPr marL="36576" marR="0" marT="35340" marB="353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GE[2]</a:t>
                      </a:r>
                      <a:endParaRPr lang="en-US" sz="2400" b="1" i="1" dirty="0">
                        <a:solidFill>
                          <a:schemeClr val="bg1"/>
                        </a:solidFill>
                        <a:effectLst/>
                        <a:latin typeface="+mn-lt"/>
                        <a:ea typeface="Arial"/>
                        <a:cs typeface="Calibri"/>
                      </a:endParaRPr>
                    </a:p>
                  </a:txBody>
                  <a:tcPr marL="36576" marR="0" marT="35340" marB="353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GE[1]</a:t>
                      </a:r>
                      <a:endParaRPr lang="en-US" sz="2400" b="1" i="1" dirty="0">
                        <a:solidFill>
                          <a:schemeClr val="bg1"/>
                        </a:solidFill>
                        <a:effectLst/>
                        <a:latin typeface="+mn-lt"/>
                        <a:ea typeface="Arial"/>
                        <a:cs typeface="Calibri"/>
                      </a:endParaRPr>
                    </a:p>
                  </a:txBody>
                  <a:tcPr marL="36576" marR="0" marT="35340" marB="353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1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GE[0]</a:t>
                      </a:r>
                      <a:endParaRPr lang="en-US" sz="2400" b="1" i="1" dirty="0">
                        <a:solidFill>
                          <a:schemeClr val="bg1"/>
                        </a:solidFill>
                        <a:effectLst/>
                        <a:latin typeface="+mn-lt"/>
                        <a:ea typeface="Arial"/>
                        <a:cs typeface="Calibri"/>
                      </a:endParaRPr>
                    </a:p>
                  </a:txBody>
                  <a:tcPr marL="36576" marR="0" marT="35340" marB="353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175142"/>
                  </a:ext>
                </a:extLst>
              </a:tr>
              <a:tr h="4296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/>
                          <a:cs typeface="Calibri"/>
                        </a:rPr>
                        <a:t>Select Bytes</a:t>
                      </a:r>
                    </a:p>
                  </a:txBody>
                  <a:tcPr marL="65806" marR="65806" marT="35340" marB="353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Calibri"/>
                        </a:rPr>
                        <a:t>4x8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36576" marR="0" marT="35340" marB="353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Calibri"/>
                        </a:rPr>
                        <a:t>SEL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36576" marR="0" marT="35340" marB="3534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1" baseline="0" dirty="0" err="1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/>
                          <a:cs typeface="Times New Roman" panose="02020603050405020304" pitchFamily="18" charset="0"/>
                        </a:rPr>
                        <a:t>Rd,Rn,Rm</a:t>
                      </a:r>
                      <a:endParaRPr lang="en-US" sz="2000" i="1" baseline="0" dirty="0" smtClean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</a:endParaRPr>
                    </a:p>
                  </a:txBody>
                  <a:tcPr marL="0" marR="0" marT="35340" marB="3534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1: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Rn</a:t>
                      </a:r>
                      <a:r>
                        <a:rPr lang="en-US" sz="1800" baseline="-25000" dirty="0" smtClean="0"/>
                        <a:t>31..24</a:t>
                      </a:r>
                      <a:r>
                        <a:rPr lang="en-US" sz="1800" dirty="0" smtClean="0"/>
                        <a:t/>
                      </a:r>
                      <a:br>
                        <a:rPr lang="en-US" sz="1800" dirty="0" smtClean="0"/>
                      </a:br>
                      <a:r>
                        <a:rPr lang="en-US" sz="1800" dirty="0" smtClean="0"/>
                        <a:t>0: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Rm</a:t>
                      </a:r>
                      <a:r>
                        <a:rPr lang="en-US" sz="1800" baseline="-25000" dirty="0" smtClean="0"/>
                        <a:t>31..24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1: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Rn</a:t>
                      </a:r>
                      <a:r>
                        <a:rPr lang="en-US" sz="1800" baseline="-25000" dirty="0" smtClean="0"/>
                        <a:t>23..16</a:t>
                      </a:r>
                      <a:r>
                        <a:rPr lang="en-US" sz="1800" dirty="0" smtClean="0"/>
                        <a:t/>
                      </a:r>
                      <a:br>
                        <a:rPr lang="en-US" sz="1800" dirty="0" smtClean="0"/>
                      </a:br>
                      <a:r>
                        <a:rPr lang="en-US" sz="1800" dirty="0" smtClean="0"/>
                        <a:t>0: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Rm</a:t>
                      </a:r>
                      <a:r>
                        <a:rPr lang="en-US" sz="1800" baseline="-25000" dirty="0" smtClean="0"/>
                        <a:t>23..16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1: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Rn</a:t>
                      </a:r>
                      <a:r>
                        <a:rPr lang="en-US" sz="1800" baseline="-25000" dirty="0" smtClean="0"/>
                        <a:t>15..8</a:t>
                      </a:r>
                      <a:r>
                        <a:rPr lang="en-US" sz="1800" dirty="0" smtClean="0"/>
                        <a:t/>
                      </a:r>
                      <a:br>
                        <a:rPr lang="en-US" sz="1800" dirty="0" smtClean="0"/>
                      </a:br>
                      <a:r>
                        <a:rPr lang="en-US" sz="1800" dirty="0" smtClean="0"/>
                        <a:t> 0: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Rm</a:t>
                      </a:r>
                      <a:r>
                        <a:rPr lang="en-US" sz="1800" baseline="-25000" dirty="0" smtClean="0"/>
                        <a:t>15..8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1: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Rn</a:t>
                      </a:r>
                      <a:r>
                        <a:rPr lang="en-US" sz="1800" baseline="-25000" dirty="0" smtClean="0"/>
                        <a:t>7..0</a:t>
                      </a:r>
                      <a:r>
                        <a:rPr lang="en-US" sz="1800" dirty="0" smtClean="0"/>
                        <a:t/>
                      </a:r>
                      <a:br>
                        <a:rPr lang="en-US" sz="1800" dirty="0" smtClean="0"/>
                      </a:br>
                      <a:r>
                        <a:rPr lang="en-US" sz="1800" dirty="0" smtClean="0"/>
                        <a:t>0: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Rm</a:t>
                      </a:r>
                      <a:r>
                        <a:rPr lang="en-US" sz="1800" baseline="-25000" dirty="0" smtClean="0"/>
                        <a:t>7..0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259454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75260" y="4724820"/>
            <a:ext cx="11841480" cy="21183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507480" y="1310640"/>
            <a:ext cx="5334000" cy="23317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SIMD Subtraction</a:t>
            </a:r>
            <a:endParaRPr lang="en-US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814908"/>
              </p:ext>
            </p:extLst>
          </p:nvPr>
        </p:nvGraphicFramePr>
        <p:xfrm>
          <a:off x="6496262" y="3657600"/>
          <a:ext cx="5300148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750">
                  <a:extLst>
                    <a:ext uri="{9D8B030D-6E8A-4147-A177-3AD203B41FA5}">
                      <a16:colId xmlns:a16="http://schemas.microsoft.com/office/drawing/2014/main" val="2595185990"/>
                    </a:ext>
                  </a:extLst>
                </a:gridCol>
                <a:gridCol w="208750">
                  <a:extLst>
                    <a:ext uri="{9D8B030D-6E8A-4147-A177-3AD203B41FA5}">
                      <a16:colId xmlns:a16="http://schemas.microsoft.com/office/drawing/2014/main" val="4221887118"/>
                    </a:ext>
                  </a:extLst>
                </a:gridCol>
                <a:gridCol w="208750">
                  <a:extLst>
                    <a:ext uri="{9D8B030D-6E8A-4147-A177-3AD203B41FA5}">
                      <a16:colId xmlns:a16="http://schemas.microsoft.com/office/drawing/2014/main" val="24346131"/>
                    </a:ext>
                  </a:extLst>
                </a:gridCol>
                <a:gridCol w="208750">
                  <a:extLst>
                    <a:ext uri="{9D8B030D-6E8A-4147-A177-3AD203B41FA5}">
                      <a16:colId xmlns:a16="http://schemas.microsoft.com/office/drawing/2014/main" val="22882684"/>
                    </a:ext>
                  </a:extLst>
                </a:gridCol>
                <a:gridCol w="208750">
                  <a:extLst>
                    <a:ext uri="{9D8B030D-6E8A-4147-A177-3AD203B41FA5}">
                      <a16:colId xmlns:a16="http://schemas.microsoft.com/office/drawing/2014/main" val="2356580135"/>
                    </a:ext>
                  </a:extLst>
                </a:gridCol>
                <a:gridCol w="679490">
                  <a:extLst>
                    <a:ext uri="{9D8B030D-6E8A-4147-A177-3AD203B41FA5}">
                      <a16:colId xmlns:a16="http://schemas.microsoft.com/office/drawing/2014/main" val="4252390458"/>
                    </a:ext>
                  </a:extLst>
                </a:gridCol>
                <a:gridCol w="496585">
                  <a:extLst>
                    <a:ext uri="{9D8B030D-6E8A-4147-A177-3AD203B41FA5}">
                      <a16:colId xmlns:a16="http://schemas.microsoft.com/office/drawing/2014/main" val="3744647061"/>
                    </a:ext>
                  </a:extLst>
                </a:gridCol>
                <a:gridCol w="496585">
                  <a:extLst>
                    <a:ext uri="{9D8B030D-6E8A-4147-A177-3AD203B41FA5}">
                      <a16:colId xmlns:a16="http://schemas.microsoft.com/office/drawing/2014/main" val="2715337606"/>
                    </a:ext>
                  </a:extLst>
                </a:gridCol>
                <a:gridCol w="496585">
                  <a:extLst>
                    <a:ext uri="{9D8B030D-6E8A-4147-A177-3AD203B41FA5}">
                      <a16:colId xmlns:a16="http://schemas.microsoft.com/office/drawing/2014/main" val="4203395777"/>
                    </a:ext>
                  </a:extLst>
                </a:gridCol>
                <a:gridCol w="496585">
                  <a:extLst>
                    <a:ext uri="{9D8B030D-6E8A-4147-A177-3AD203B41FA5}">
                      <a16:colId xmlns:a16="http://schemas.microsoft.com/office/drawing/2014/main" val="478556912"/>
                    </a:ext>
                  </a:extLst>
                </a:gridCol>
                <a:gridCol w="1382288">
                  <a:extLst>
                    <a:ext uri="{9D8B030D-6E8A-4147-A177-3AD203B41FA5}">
                      <a16:colId xmlns:a16="http://schemas.microsoft.com/office/drawing/2014/main" val="41936275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70621862"/>
                    </a:ext>
                  </a:extLst>
                </a:gridCol>
              </a:tblGrid>
              <a:tr h="31321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7668464"/>
                  </a:ext>
                </a:extLst>
              </a:tr>
              <a:tr h="31321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. . .</a:t>
                      </a:r>
                      <a:endParaRPr lang="en-US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[3]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[2]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[1]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[0]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. . .</a:t>
                      </a:r>
                      <a:endParaRPr lang="en-US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326252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946442" y="4108786"/>
            <a:ext cx="5528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</a:rPr>
              <a:t>But they do affect the GE (Greater than or Equal) flags:</a:t>
            </a:r>
            <a:endParaRPr lang="en-US" b="1" i="1" dirty="0">
              <a:solidFill>
                <a:srgbClr val="FF0000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968333"/>
              </p:ext>
            </p:extLst>
          </p:nvPr>
        </p:nvGraphicFramePr>
        <p:xfrm>
          <a:off x="6490620" y="3511747"/>
          <a:ext cx="5300148" cy="12877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750">
                  <a:extLst>
                    <a:ext uri="{9D8B030D-6E8A-4147-A177-3AD203B41FA5}">
                      <a16:colId xmlns:a16="http://schemas.microsoft.com/office/drawing/2014/main" val="2595185990"/>
                    </a:ext>
                  </a:extLst>
                </a:gridCol>
                <a:gridCol w="208750">
                  <a:extLst>
                    <a:ext uri="{9D8B030D-6E8A-4147-A177-3AD203B41FA5}">
                      <a16:colId xmlns:a16="http://schemas.microsoft.com/office/drawing/2014/main" val="4221887118"/>
                    </a:ext>
                  </a:extLst>
                </a:gridCol>
                <a:gridCol w="208750">
                  <a:extLst>
                    <a:ext uri="{9D8B030D-6E8A-4147-A177-3AD203B41FA5}">
                      <a16:colId xmlns:a16="http://schemas.microsoft.com/office/drawing/2014/main" val="24346131"/>
                    </a:ext>
                  </a:extLst>
                </a:gridCol>
                <a:gridCol w="208750">
                  <a:extLst>
                    <a:ext uri="{9D8B030D-6E8A-4147-A177-3AD203B41FA5}">
                      <a16:colId xmlns:a16="http://schemas.microsoft.com/office/drawing/2014/main" val="22882684"/>
                    </a:ext>
                  </a:extLst>
                </a:gridCol>
                <a:gridCol w="208750">
                  <a:extLst>
                    <a:ext uri="{9D8B030D-6E8A-4147-A177-3AD203B41FA5}">
                      <a16:colId xmlns:a16="http://schemas.microsoft.com/office/drawing/2014/main" val="2356580135"/>
                    </a:ext>
                  </a:extLst>
                </a:gridCol>
                <a:gridCol w="679490">
                  <a:extLst>
                    <a:ext uri="{9D8B030D-6E8A-4147-A177-3AD203B41FA5}">
                      <a16:colId xmlns:a16="http://schemas.microsoft.com/office/drawing/2014/main" val="4252390458"/>
                    </a:ext>
                  </a:extLst>
                </a:gridCol>
                <a:gridCol w="496585">
                  <a:extLst>
                    <a:ext uri="{9D8B030D-6E8A-4147-A177-3AD203B41FA5}">
                      <a16:colId xmlns:a16="http://schemas.microsoft.com/office/drawing/2014/main" val="3744647061"/>
                    </a:ext>
                  </a:extLst>
                </a:gridCol>
                <a:gridCol w="496585">
                  <a:extLst>
                    <a:ext uri="{9D8B030D-6E8A-4147-A177-3AD203B41FA5}">
                      <a16:colId xmlns:a16="http://schemas.microsoft.com/office/drawing/2014/main" val="2715337606"/>
                    </a:ext>
                  </a:extLst>
                </a:gridCol>
                <a:gridCol w="496585">
                  <a:extLst>
                    <a:ext uri="{9D8B030D-6E8A-4147-A177-3AD203B41FA5}">
                      <a16:colId xmlns:a16="http://schemas.microsoft.com/office/drawing/2014/main" val="4203395777"/>
                    </a:ext>
                  </a:extLst>
                </a:gridCol>
                <a:gridCol w="496585">
                  <a:extLst>
                    <a:ext uri="{9D8B030D-6E8A-4147-A177-3AD203B41FA5}">
                      <a16:colId xmlns:a16="http://schemas.microsoft.com/office/drawing/2014/main" val="478556912"/>
                    </a:ext>
                  </a:extLst>
                </a:gridCol>
                <a:gridCol w="1382288">
                  <a:extLst>
                    <a:ext uri="{9D8B030D-6E8A-4147-A177-3AD203B41FA5}">
                      <a16:colId xmlns:a16="http://schemas.microsoft.com/office/drawing/2014/main" val="419362755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70621862"/>
                    </a:ext>
                  </a:extLst>
                </a:gridCol>
              </a:tblGrid>
              <a:tr h="6841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7668464"/>
                  </a:ext>
                </a:extLst>
              </a:tr>
              <a:tr h="6036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Z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Q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. . .</a:t>
                      </a:r>
                      <a:endParaRPr lang="en-US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7326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0497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924202"/>
              </p:ext>
            </p:extLst>
          </p:nvPr>
        </p:nvGraphicFramePr>
        <p:xfrm>
          <a:off x="6790198" y="3354598"/>
          <a:ext cx="4717216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652">
                  <a:extLst>
                    <a:ext uri="{9D8B030D-6E8A-4147-A177-3AD203B41FA5}">
                      <a16:colId xmlns:a16="http://schemas.microsoft.com/office/drawing/2014/main" val="1000498762"/>
                    </a:ext>
                  </a:extLst>
                </a:gridCol>
                <a:gridCol w="589652">
                  <a:extLst>
                    <a:ext uri="{9D8B030D-6E8A-4147-A177-3AD203B41FA5}">
                      <a16:colId xmlns:a16="http://schemas.microsoft.com/office/drawing/2014/main" val="269071249"/>
                    </a:ext>
                  </a:extLst>
                </a:gridCol>
                <a:gridCol w="589652">
                  <a:extLst>
                    <a:ext uri="{9D8B030D-6E8A-4147-A177-3AD203B41FA5}">
                      <a16:colId xmlns:a16="http://schemas.microsoft.com/office/drawing/2014/main" val="4037222766"/>
                    </a:ext>
                  </a:extLst>
                </a:gridCol>
                <a:gridCol w="589652">
                  <a:extLst>
                    <a:ext uri="{9D8B030D-6E8A-4147-A177-3AD203B41FA5}">
                      <a16:colId xmlns:a16="http://schemas.microsoft.com/office/drawing/2014/main" val="2568909232"/>
                    </a:ext>
                  </a:extLst>
                </a:gridCol>
                <a:gridCol w="589652">
                  <a:extLst>
                    <a:ext uri="{9D8B030D-6E8A-4147-A177-3AD203B41FA5}">
                      <a16:colId xmlns:a16="http://schemas.microsoft.com/office/drawing/2014/main" val="786598537"/>
                    </a:ext>
                  </a:extLst>
                </a:gridCol>
                <a:gridCol w="589652">
                  <a:extLst>
                    <a:ext uri="{9D8B030D-6E8A-4147-A177-3AD203B41FA5}">
                      <a16:colId xmlns:a16="http://schemas.microsoft.com/office/drawing/2014/main" val="2616867680"/>
                    </a:ext>
                  </a:extLst>
                </a:gridCol>
                <a:gridCol w="589652">
                  <a:extLst>
                    <a:ext uri="{9D8B030D-6E8A-4147-A177-3AD203B41FA5}">
                      <a16:colId xmlns:a16="http://schemas.microsoft.com/office/drawing/2014/main" val="3353054810"/>
                    </a:ext>
                  </a:extLst>
                </a:gridCol>
                <a:gridCol w="589652">
                  <a:extLst>
                    <a:ext uri="{9D8B030D-6E8A-4147-A177-3AD203B41FA5}">
                      <a16:colId xmlns:a16="http://schemas.microsoft.com/office/drawing/2014/main" val="1613971100"/>
                    </a:ext>
                  </a:extLst>
                </a:gridCol>
              </a:tblGrid>
              <a:tr h="202114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6669885"/>
                  </a:ext>
                </a:extLst>
              </a:tr>
              <a:tr h="202114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gCheck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15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</a:t>
                      </a:r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gCheck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gCheck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990441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12710"/>
              </p:ext>
            </p:extLst>
          </p:nvPr>
        </p:nvGraphicFramePr>
        <p:xfrm>
          <a:off x="6790202" y="2103124"/>
          <a:ext cx="4717216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652">
                  <a:extLst>
                    <a:ext uri="{9D8B030D-6E8A-4147-A177-3AD203B41FA5}">
                      <a16:colId xmlns:a16="http://schemas.microsoft.com/office/drawing/2014/main" val="1000498762"/>
                    </a:ext>
                  </a:extLst>
                </a:gridCol>
                <a:gridCol w="589652">
                  <a:extLst>
                    <a:ext uri="{9D8B030D-6E8A-4147-A177-3AD203B41FA5}">
                      <a16:colId xmlns:a16="http://schemas.microsoft.com/office/drawing/2014/main" val="269071249"/>
                    </a:ext>
                  </a:extLst>
                </a:gridCol>
                <a:gridCol w="589652">
                  <a:extLst>
                    <a:ext uri="{9D8B030D-6E8A-4147-A177-3AD203B41FA5}">
                      <a16:colId xmlns:a16="http://schemas.microsoft.com/office/drawing/2014/main" val="4037222766"/>
                    </a:ext>
                  </a:extLst>
                </a:gridCol>
                <a:gridCol w="589652">
                  <a:extLst>
                    <a:ext uri="{9D8B030D-6E8A-4147-A177-3AD203B41FA5}">
                      <a16:colId xmlns:a16="http://schemas.microsoft.com/office/drawing/2014/main" val="2568909232"/>
                    </a:ext>
                  </a:extLst>
                </a:gridCol>
                <a:gridCol w="589652">
                  <a:extLst>
                    <a:ext uri="{9D8B030D-6E8A-4147-A177-3AD203B41FA5}">
                      <a16:colId xmlns:a16="http://schemas.microsoft.com/office/drawing/2014/main" val="786598537"/>
                    </a:ext>
                  </a:extLst>
                </a:gridCol>
                <a:gridCol w="589652">
                  <a:extLst>
                    <a:ext uri="{9D8B030D-6E8A-4147-A177-3AD203B41FA5}">
                      <a16:colId xmlns:a16="http://schemas.microsoft.com/office/drawing/2014/main" val="2616867680"/>
                    </a:ext>
                  </a:extLst>
                </a:gridCol>
                <a:gridCol w="589652">
                  <a:extLst>
                    <a:ext uri="{9D8B030D-6E8A-4147-A177-3AD203B41FA5}">
                      <a16:colId xmlns:a16="http://schemas.microsoft.com/office/drawing/2014/main" val="3353054810"/>
                    </a:ext>
                  </a:extLst>
                </a:gridCol>
                <a:gridCol w="589652">
                  <a:extLst>
                    <a:ext uri="{9D8B030D-6E8A-4147-A177-3AD203B41FA5}">
                      <a16:colId xmlns:a16="http://schemas.microsoft.com/office/drawing/2014/main" val="1613971100"/>
                    </a:ext>
                  </a:extLst>
                </a:gridCol>
              </a:tblGrid>
              <a:tr h="202114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6669885"/>
                  </a:ext>
                </a:extLst>
              </a:tr>
              <a:tr h="202114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</a:t>
                      </a:r>
                      <a:endParaRPr lang="en-US" sz="20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lgCheck">
                      <a:fgClr>
                        <a:schemeClr val="bg1">
                          <a:lumMod val="7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32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51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990441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SIMD Compare and Select</a:t>
            </a:r>
            <a:endParaRPr lang="en-US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820763"/>
              </p:ext>
            </p:extLst>
          </p:nvPr>
        </p:nvGraphicFramePr>
        <p:xfrm>
          <a:off x="879540" y="2103124"/>
          <a:ext cx="4717216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652">
                  <a:extLst>
                    <a:ext uri="{9D8B030D-6E8A-4147-A177-3AD203B41FA5}">
                      <a16:colId xmlns:a16="http://schemas.microsoft.com/office/drawing/2014/main" val="1000498762"/>
                    </a:ext>
                  </a:extLst>
                </a:gridCol>
                <a:gridCol w="589652">
                  <a:extLst>
                    <a:ext uri="{9D8B030D-6E8A-4147-A177-3AD203B41FA5}">
                      <a16:colId xmlns:a16="http://schemas.microsoft.com/office/drawing/2014/main" val="269071249"/>
                    </a:ext>
                  </a:extLst>
                </a:gridCol>
                <a:gridCol w="589652">
                  <a:extLst>
                    <a:ext uri="{9D8B030D-6E8A-4147-A177-3AD203B41FA5}">
                      <a16:colId xmlns:a16="http://schemas.microsoft.com/office/drawing/2014/main" val="4037222766"/>
                    </a:ext>
                  </a:extLst>
                </a:gridCol>
                <a:gridCol w="589652">
                  <a:extLst>
                    <a:ext uri="{9D8B030D-6E8A-4147-A177-3AD203B41FA5}">
                      <a16:colId xmlns:a16="http://schemas.microsoft.com/office/drawing/2014/main" val="2568909232"/>
                    </a:ext>
                  </a:extLst>
                </a:gridCol>
                <a:gridCol w="589652">
                  <a:extLst>
                    <a:ext uri="{9D8B030D-6E8A-4147-A177-3AD203B41FA5}">
                      <a16:colId xmlns:a16="http://schemas.microsoft.com/office/drawing/2014/main" val="786598537"/>
                    </a:ext>
                  </a:extLst>
                </a:gridCol>
                <a:gridCol w="589652">
                  <a:extLst>
                    <a:ext uri="{9D8B030D-6E8A-4147-A177-3AD203B41FA5}">
                      <a16:colId xmlns:a16="http://schemas.microsoft.com/office/drawing/2014/main" val="2616867680"/>
                    </a:ext>
                  </a:extLst>
                </a:gridCol>
                <a:gridCol w="589652">
                  <a:extLst>
                    <a:ext uri="{9D8B030D-6E8A-4147-A177-3AD203B41FA5}">
                      <a16:colId xmlns:a16="http://schemas.microsoft.com/office/drawing/2014/main" val="3353054810"/>
                    </a:ext>
                  </a:extLst>
                </a:gridCol>
                <a:gridCol w="589652">
                  <a:extLst>
                    <a:ext uri="{9D8B030D-6E8A-4147-A177-3AD203B41FA5}">
                      <a16:colId xmlns:a16="http://schemas.microsoft.com/office/drawing/2014/main" val="1613971100"/>
                    </a:ext>
                  </a:extLst>
                </a:gridCol>
              </a:tblGrid>
              <a:tr h="202114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6669885"/>
                  </a:ext>
                </a:extLst>
              </a:tr>
              <a:tr h="202114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8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32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51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99044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676419"/>
              </p:ext>
            </p:extLst>
          </p:nvPr>
        </p:nvGraphicFramePr>
        <p:xfrm>
          <a:off x="879536" y="3354598"/>
          <a:ext cx="4717216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652">
                  <a:extLst>
                    <a:ext uri="{9D8B030D-6E8A-4147-A177-3AD203B41FA5}">
                      <a16:colId xmlns:a16="http://schemas.microsoft.com/office/drawing/2014/main" val="1000498762"/>
                    </a:ext>
                  </a:extLst>
                </a:gridCol>
                <a:gridCol w="589652">
                  <a:extLst>
                    <a:ext uri="{9D8B030D-6E8A-4147-A177-3AD203B41FA5}">
                      <a16:colId xmlns:a16="http://schemas.microsoft.com/office/drawing/2014/main" val="269071249"/>
                    </a:ext>
                  </a:extLst>
                </a:gridCol>
                <a:gridCol w="589652">
                  <a:extLst>
                    <a:ext uri="{9D8B030D-6E8A-4147-A177-3AD203B41FA5}">
                      <a16:colId xmlns:a16="http://schemas.microsoft.com/office/drawing/2014/main" val="4037222766"/>
                    </a:ext>
                  </a:extLst>
                </a:gridCol>
                <a:gridCol w="589652">
                  <a:extLst>
                    <a:ext uri="{9D8B030D-6E8A-4147-A177-3AD203B41FA5}">
                      <a16:colId xmlns:a16="http://schemas.microsoft.com/office/drawing/2014/main" val="2568909232"/>
                    </a:ext>
                  </a:extLst>
                </a:gridCol>
                <a:gridCol w="589652">
                  <a:extLst>
                    <a:ext uri="{9D8B030D-6E8A-4147-A177-3AD203B41FA5}">
                      <a16:colId xmlns:a16="http://schemas.microsoft.com/office/drawing/2014/main" val="786598537"/>
                    </a:ext>
                  </a:extLst>
                </a:gridCol>
                <a:gridCol w="589652">
                  <a:extLst>
                    <a:ext uri="{9D8B030D-6E8A-4147-A177-3AD203B41FA5}">
                      <a16:colId xmlns:a16="http://schemas.microsoft.com/office/drawing/2014/main" val="2616867680"/>
                    </a:ext>
                  </a:extLst>
                </a:gridCol>
                <a:gridCol w="589652">
                  <a:extLst>
                    <a:ext uri="{9D8B030D-6E8A-4147-A177-3AD203B41FA5}">
                      <a16:colId xmlns:a16="http://schemas.microsoft.com/office/drawing/2014/main" val="3353054810"/>
                    </a:ext>
                  </a:extLst>
                </a:gridCol>
                <a:gridCol w="589652">
                  <a:extLst>
                    <a:ext uri="{9D8B030D-6E8A-4147-A177-3AD203B41FA5}">
                      <a16:colId xmlns:a16="http://schemas.microsoft.com/office/drawing/2014/main" val="1613971100"/>
                    </a:ext>
                  </a:extLst>
                </a:gridCol>
              </a:tblGrid>
              <a:tr h="202114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6669885"/>
                  </a:ext>
                </a:extLst>
              </a:tr>
              <a:tr h="202114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15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9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990441"/>
                  </a:ext>
                </a:extLst>
              </a:tr>
            </a:tbl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1115410" y="2865434"/>
            <a:ext cx="4226486" cy="2036279"/>
            <a:chOff x="4229685" y="2659591"/>
            <a:chExt cx="5525553" cy="2168548"/>
          </a:xfrm>
        </p:grpSpPr>
        <p:sp>
          <p:nvSpPr>
            <p:cNvPr id="7" name="Down Arrow 6"/>
            <p:cNvSpPr/>
            <p:nvPr/>
          </p:nvSpPr>
          <p:spPr>
            <a:xfrm>
              <a:off x="4520032" y="4338164"/>
              <a:ext cx="396930" cy="47767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own Arrow 7"/>
            <p:cNvSpPr/>
            <p:nvPr/>
          </p:nvSpPr>
          <p:spPr>
            <a:xfrm>
              <a:off x="6040573" y="4350462"/>
              <a:ext cx="396930" cy="47767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Down Arrow 8"/>
            <p:cNvSpPr/>
            <p:nvPr/>
          </p:nvSpPr>
          <p:spPr>
            <a:xfrm>
              <a:off x="7589163" y="4338164"/>
              <a:ext cx="396930" cy="47767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Down Arrow 9"/>
            <p:cNvSpPr/>
            <p:nvPr/>
          </p:nvSpPr>
          <p:spPr>
            <a:xfrm>
              <a:off x="9132380" y="4338164"/>
              <a:ext cx="396930" cy="47767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826793" y="2685478"/>
              <a:ext cx="92844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dirty="0"/>
                <a:t>─</a:t>
              </a:r>
              <a:endParaRPr lang="en-US" sz="2400" b="1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229685" y="2659592"/>
              <a:ext cx="92844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dirty="0" smtClean="0">
                  <a:latin typeface="+mj-lt"/>
                </a:rPr>
                <a:t>─</a:t>
              </a:r>
              <a:endParaRPr lang="en-US" sz="2400" b="1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784165" y="2659591"/>
              <a:ext cx="92844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dirty="0" smtClean="0"/>
                <a:t>─</a:t>
              </a:r>
              <a:endParaRPr lang="en-US" sz="2400" b="1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323405" y="2659591"/>
              <a:ext cx="92844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dirty="0"/>
                <a:t>─</a:t>
              </a:r>
              <a:endParaRPr lang="en-US" sz="2400" b="1" dirty="0"/>
            </a:p>
          </p:txBody>
        </p:sp>
      </p:grp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822453"/>
              </p:ext>
            </p:extLst>
          </p:nvPr>
        </p:nvGraphicFramePr>
        <p:xfrm>
          <a:off x="879536" y="5236570"/>
          <a:ext cx="471722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305">
                  <a:extLst>
                    <a:ext uri="{9D8B030D-6E8A-4147-A177-3AD203B41FA5}">
                      <a16:colId xmlns:a16="http://schemas.microsoft.com/office/drawing/2014/main" val="1000498762"/>
                    </a:ext>
                  </a:extLst>
                </a:gridCol>
                <a:gridCol w="1179305">
                  <a:extLst>
                    <a:ext uri="{9D8B030D-6E8A-4147-A177-3AD203B41FA5}">
                      <a16:colId xmlns:a16="http://schemas.microsoft.com/office/drawing/2014/main" val="4037222766"/>
                    </a:ext>
                  </a:extLst>
                </a:gridCol>
                <a:gridCol w="1179305">
                  <a:extLst>
                    <a:ext uri="{9D8B030D-6E8A-4147-A177-3AD203B41FA5}">
                      <a16:colId xmlns:a16="http://schemas.microsoft.com/office/drawing/2014/main" val="786598537"/>
                    </a:ext>
                  </a:extLst>
                </a:gridCol>
                <a:gridCol w="1179305">
                  <a:extLst>
                    <a:ext uri="{9D8B030D-6E8A-4147-A177-3AD203B41FA5}">
                      <a16:colId xmlns:a16="http://schemas.microsoft.com/office/drawing/2014/main" val="3353054810"/>
                    </a:ext>
                  </a:extLst>
                </a:gridCol>
              </a:tblGrid>
              <a:tr h="202114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ysClr val="windowText" lastClr="000000"/>
                          </a:solidFill>
                        </a:rPr>
                        <a:t>GE[3]</a:t>
                      </a:r>
                      <a:r>
                        <a:rPr lang="en-US" sz="2000" b="0" baseline="0" dirty="0" smtClean="0">
                          <a:solidFill>
                            <a:sysClr val="windowText" lastClr="000000"/>
                          </a:solidFill>
                        </a:rPr>
                        <a:t> = 1</a:t>
                      </a:r>
                    </a:p>
                    <a:p>
                      <a:pPr algn="ctr"/>
                      <a:r>
                        <a:rPr lang="en-US" sz="1800" b="0" baseline="0" dirty="0" smtClean="0">
                          <a:solidFill>
                            <a:sysClr val="windowText" lastClr="000000"/>
                          </a:solidFill>
                        </a:rPr>
                        <a:t>(12 ≥ 7)</a:t>
                      </a:r>
                      <a:endParaRPr 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ysClr val="windowText" lastClr="000000"/>
                          </a:solidFill>
                        </a:rPr>
                        <a:t>GE[2] = 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baseline="0" dirty="0" smtClean="0">
                          <a:solidFill>
                            <a:sysClr val="windowText" lastClr="000000"/>
                          </a:solidFill>
                        </a:rPr>
                        <a:t>(8 &lt; 15)</a:t>
                      </a:r>
                      <a:endParaRPr lang="en-US" sz="1800" b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ysClr val="windowText" lastClr="000000"/>
                          </a:solidFill>
                        </a:rPr>
                        <a:t>GE[1] = </a:t>
                      </a:r>
                      <a:r>
                        <a:rPr lang="en-US" sz="1800" b="0" baseline="0" dirty="0" smtClean="0">
                          <a:solidFill>
                            <a:sysClr val="windowText" lastClr="000000"/>
                          </a:solidFill>
                        </a:rPr>
                        <a:t>(32 ≥ 9)</a:t>
                      </a:r>
                      <a:endParaRPr lang="en-US" sz="1800" b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ysClr val="windowText" lastClr="000000"/>
                          </a:solidFill>
                        </a:rPr>
                        <a:t>GE[0] = 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baseline="0" dirty="0" smtClean="0">
                          <a:solidFill>
                            <a:sysClr val="windowText" lastClr="000000"/>
                          </a:solidFill>
                        </a:rPr>
                        <a:t>(51 ≥ 3)</a:t>
                      </a:r>
                      <a:endParaRPr lang="en-US" sz="1800" b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7990441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75635"/>
              </p:ext>
            </p:extLst>
          </p:nvPr>
        </p:nvGraphicFramePr>
        <p:xfrm>
          <a:off x="6819012" y="2985140"/>
          <a:ext cx="471722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305">
                  <a:extLst>
                    <a:ext uri="{9D8B030D-6E8A-4147-A177-3AD203B41FA5}">
                      <a16:colId xmlns:a16="http://schemas.microsoft.com/office/drawing/2014/main" val="1000498762"/>
                    </a:ext>
                  </a:extLst>
                </a:gridCol>
                <a:gridCol w="1179305">
                  <a:extLst>
                    <a:ext uri="{9D8B030D-6E8A-4147-A177-3AD203B41FA5}">
                      <a16:colId xmlns:a16="http://schemas.microsoft.com/office/drawing/2014/main" val="4037222766"/>
                    </a:ext>
                  </a:extLst>
                </a:gridCol>
                <a:gridCol w="1179305">
                  <a:extLst>
                    <a:ext uri="{9D8B030D-6E8A-4147-A177-3AD203B41FA5}">
                      <a16:colId xmlns:a16="http://schemas.microsoft.com/office/drawing/2014/main" val="786598537"/>
                    </a:ext>
                  </a:extLst>
                </a:gridCol>
                <a:gridCol w="1179305">
                  <a:extLst>
                    <a:ext uri="{9D8B030D-6E8A-4147-A177-3AD203B41FA5}">
                      <a16:colId xmlns:a16="http://schemas.microsoft.com/office/drawing/2014/main" val="3353054810"/>
                    </a:ext>
                  </a:extLst>
                </a:gridCol>
              </a:tblGrid>
              <a:tr h="202114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GE[3]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= 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GE[2] = 0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GE[1] = 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GE[0] = 1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7990441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818297"/>
              </p:ext>
            </p:extLst>
          </p:nvPr>
        </p:nvGraphicFramePr>
        <p:xfrm>
          <a:off x="6790194" y="5120644"/>
          <a:ext cx="4717216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652">
                  <a:extLst>
                    <a:ext uri="{9D8B030D-6E8A-4147-A177-3AD203B41FA5}">
                      <a16:colId xmlns:a16="http://schemas.microsoft.com/office/drawing/2014/main" val="1000498762"/>
                    </a:ext>
                  </a:extLst>
                </a:gridCol>
                <a:gridCol w="589652">
                  <a:extLst>
                    <a:ext uri="{9D8B030D-6E8A-4147-A177-3AD203B41FA5}">
                      <a16:colId xmlns:a16="http://schemas.microsoft.com/office/drawing/2014/main" val="269071249"/>
                    </a:ext>
                  </a:extLst>
                </a:gridCol>
                <a:gridCol w="589652">
                  <a:extLst>
                    <a:ext uri="{9D8B030D-6E8A-4147-A177-3AD203B41FA5}">
                      <a16:colId xmlns:a16="http://schemas.microsoft.com/office/drawing/2014/main" val="4037222766"/>
                    </a:ext>
                  </a:extLst>
                </a:gridCol>
                <a:gridCol w="589652">
                  <a:extLst>
                    <a:ext uri="{9D8B030D-6E8A-4147-A177-3AD203B41FA5}">
                      <a16:colId xmlns:a16="http://schemas.microsoft.com/office/drawing/2014/main" val="2568909232"/>
                    </a:ext>
                  </a:extLst>
                </a:gridCol>
                <a:gridCol w="589652">
                  <a:extLst>
                    <a:ext uri="{9D8B030D-6E8A-4147-A177-3AD203B41FA5}">
                      <a16:colId xmlns:a16="http://schemas.microsoft.com/office/drawing/2014/main" val="786598537"/>
                    </a:ext>
                  </a:extLst>
                </a:gridCol>
                <a:gridCol w="589652">
                  <a:extLst>
                    <a:ext uri="{9D8B030D-6E8A-4147-A177-3AD203B41FA5}">
                      <a16:colId xmlns:a16="http://schemas.microsoft.com/office/drawing/2014/main" val="2616867680"/>
                    </a:ext>
                  </a:extLst>
                </a:gridCol>
                <a:gridCol w="589652">
                  <a:extLst>
                    <a:ext uri="{9D8B030D-6E8A-4147-A177-3AD203B41FA5}">
                      <a16:colId xmlns:a16="http://schemas.microsoft.com/office/drawing/2014/main" val="3353054810"/>
                    </a:ext>
                  </a:extLst>
                </a:gridCol>
                <a:gridCol w="589652">
                  <a:extLst>
                    <a:ext uri="{9D8B030D-6E8A-4147-A177-3AD203B41FA5}">
                      <a16:colId xmlns:a16="http://schemas.microsoft.com/office/drawing/2014/main" val="1613971100"/>
                    </a:ext>
                  </a:extLst>
                </a:gridCol>
              </a:tblGrid>
              <a:tr h="202114"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6669885"/>
                  </a:ext>
                </a:extLst>
              </a:tr>
              <a:tr h="202114"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12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15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32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51</a:t>
                      </a:r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990441"/>
                  </a:ext>
                </a:extLst>
              </a:tr>
            </a:tbl>
          </a:graphicData>
        </a:graphic>
      </p:graphicFrame>
      <p:grpSp>
        <p:nvGrpSpPr>
          <p:cNvPr id="29" name="Group 28"/>
          <p:cNvGrpSpPr/>
          <p:nvPr/>
        </p:nvGrpSpPr>
        <p:grpSpPr>
          <a:xfrm>
            <a:off x="7253945" y="4446386"/>
            <a:ext cx="3847354" cy="460089"/>
            <a:chOff x="4602480" y="4338164"/>
            <a:chExt cx="5029890" cy="489975"/>
          </a:xfrm>
        </p:grpSpPr>
        <p:sp>
          <p:nvSpPr>
            <p:cNvPr id="30" name="Down Arrow 29"/>
            <p:cNvSpPr/>
            <p:nvPr/>
          </p:nvSpPr>
          <p:spPr>
            <a:xfrm>
              <a:off x="4602480" y="4338164"/>
              <a:ext cx="396930" cy="47767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Down Arrow 30"/>
            <p:cNvSpPr/>
            <p:nvPr/>
          </p:nvSpPr>
          <p:spPr>
            <a:xfrm>
              <a:off x="6123020" y="4350463"/>
              <a:ext cx="396930" cy="47767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Down Arrow 31"/>
            <p:cNvSpPr/>
            <p:nvPr/>
          </p:nvSpPr>
          <p:spPr>
            <a:xfrm>
              <a:off x="7671610" y="4338164"/>
              <a:ext cx="396930" cy="47767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Down Arrow 32"/>
            <p:cNvSpPr/>
            <p:nvPr/>
          </p:nvSpPr>
          <p:spPr>
            <a:xfrm>
              <a:off x="9235440" y="4338164"/>
              <a:ext cx="396930" cy="47767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79536" y="1478598"/>
            <a:ext cx="4827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Step 1: SIMD Subtract</a:t>
            </a:r>
            <a:endParaRPr lang="en-US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6664057" y="1473794"/>
            <a:ext cx="4827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Step 2: SIMD Select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6819012" y="6065520"/>
            <a:ext cx="467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Reverse the operands to select the minimums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96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Maximums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663018"/>
              </p:ext>
            </p:extLst>
          </p:nvPr>
        </p:nvGraphicFramePr>
        <p:xfrm>
          <a:off x="1809750" y="4868810"/>
          <a:ext cx="471721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304">
                  <a:extLst>
                    <a:ext uri="{9D8B030D-6E8A-4147-A177-3AD203B41FA5}">
                      <a16:colId xmlns:a16="http://schemas.microsoft.com/office/drawing/2014/main" val="1000498762"/>
                    </a:ext>
                  </a:extLst>
                </a:gridCol>
                <a:gridCol w="1179304">
                  <a:extLst>
                    <a:ext uri="{9D8B030D-6E8A-4147-A177-3AD203B41FA5}">
                      <a16:colId xmlns:a16="http://schemas.microsoft.com/office/drawing/2014/main" val="4037222766"/>
                    </a:ext>
                  </a:extLst>
                </a:gridCol>
                <a:gridCol w="1179304">
                  <a:extLst>
                    <a:ext uri="{9D8B030D-6E8A-4147-A177-3AD203B41FA5}">
                      <a16:colId xmlns:a16="http://schemas.microsoft.com/office/drawing/2014/main" val="786598537"/>
                    </a:ext>
                  </a:extLst>
                </a:gridCol>
                <a:gridCol w="1179304">
                  <a:extLst>
                    <a:ext uri="{9D8B030D-6E8A-4147-A177-3AD203B41FA5}">
                      <a16:colId xmlns:a16="http://schemas.microsoft.com/office/drawing/2014/main" val="3353054810"/>
                    </a:ext>
                  </a:extLst>
                </a:gridCol>
              </a:tblGrid>
              <a:tr h="20211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129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113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99044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920746"/>
              </p:ext>
            </p:extLst>
          </p:nvPr>
        </p:nvGraphicFramePr>
        <p:xfrm>
          <a:off x="1809750" y="2929894"/>
          <a:ext cx="471721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304">
                  <a:extLst>
                    <a:ext uri="{9D8B030D-6E8A-4147-A177-3AD203B41FA5}">
                      <a16:colId xmlns:a16="http://schemas.microsoft.com/office/drawing/2014/main" val="1000498762"/>
                    </a:ext>
                  </a:extLst>
                </a:gridCol>
                <a:gridCol w="1179304">
                  <a:extLst>
                    <a:ext uri="{9D8B030D-6E8A-4147-A177-3AD203B41FA5}">
                      <a16:colId xmlns:a16="http://schemas.microsoft.com/office/drawing/2014/main" val="4037222766"/>
                    </a:ext>
                  </a:extLst>
                </a:gridCol>
                <a:gridCol w="1179304">
                  <a:extLst>
                    <a:ext uri="{9D8B030D-6E8A-4147-A177-3AD203B41FA5}">
                      <a16:colId xmlns:a16="http://schemas.microsoft.com/office/drawing/2014/main" val="786598537"/>
                    </a:ext>
                  </a:extLst>
                </a:gridCol>
                <a:gridCol w="1179304">
                  <a:extLst>
                    <a:ext uri="{9D8B030D-6E8A-4147-A177-3AD203B41FA5}">
                      <a16:colId xmlns:a16="http://schemas.microsoft.com/office/drawing/2014/main" val="3353054810"/>
                    </a:ext>
                  </a:extLst>
                </a:gridCol>
              </a:tblGrid>
              <a:tr h="20211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51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99044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290748"/>
              </p:ext>
            </p:extLst>
          </p:nvPr>
        </p:nvGraphicFramePr>
        <p:xfrm>
          <a:off x="1809750" y="3585214"/>
          <a:ext cx="471721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304">
                  <a:extLst>
                    <a:ext uri="{9D8B030D-6E8A-4147-A177-3AD203B41FA5}">
                      <a16:colId xmlns:a16="http://schemas.microsoft.com/office/drawing/2014/main" val="1000498762"/>
                    </a:ext>
                  </a:extLst>
                </a:gridCol>
                <a:gridCol w="1179304">
                  <a:extLst>
                    <a:ext uri="{9D8B030D-6E8A-4147-A177-3AD203B41FA5}">
                      <a16:colId xmlns:a16="http://schemas.microsoft.com/office/drawing/2014/main" val="4037222766"/>
                    </a:ext>
                  </a:extLst>
                </a:gridCol>
                <a:gridCol w="1179304">
                  <a:extLst>
                    <a:ext uri="{9D8B030D-6E8A-4147-A177-3AD203B41FA5}">
                      <a16:colId xmlns:a16="http://schemas.microsoft.com/office/drawing/2014/main" val="786598537"/>
                    </a:ext>
                  </a:extLst>
                </a:gridCol>
                <a:gridCol w="1179304">
                  <a:extLst>
                    <a:ext uri="{9D8B030D-6E8A-4147-A177-3AD203B41FA5}">
                      <a16:colId xmlns:a16="http://schemas.microsoft.com/office/drawing/2014/main" val="3353054810"/>
                    </a:ext>
                  </a:extLst>
                </a:gridCol>
              </a:tblGrid>
              <a:tr h="20211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223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207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99044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290626"/>
              </p:ext>
            </p:extLst>
          </p:nvPr>
        </p:nvGraphicFramePr>
        <p:xfrm>
          <a:off x="1809750" y="4240534"/>
          <a:ext cx="471721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304">
                  <a:extLst>
                    <a:ext uri="{9D8B030D-6E8A-4147-A177-3AD203B41FA5}">
                      <a16:colId xmlns:a16="http://schemas.microsoft.com/office/drawing/2014/main" val="1000498762"/>
                    </a:ext>
                  </a:extLst>
                </a:gridCol>
                <a:gridCol w="1179304">
                  <a:extLst>
                    <a:ext uri="{9D8B030D-6E8A-4147-A177-3AD203B41FA5}">
                      <a16:colId xmlns:a16="http://schemas.microsoft.com/office/drawing/2014/main" val="4037222766"/>
                    </a:ext>
                  </a:extLst>
                </a:gridCol>
                <a:gridCol w="1179304">
                  <a:extLst>
                    <a:ext uri="{9D8B030D-6E8A-4147-A177-3AD203B41FA5}">
                      <a16:colId xmlns:a16="http://schemas.microsoft.com/office/drawing/2014/main" val="786598537"/>
                    </a:ext>
                  </a:extLst>
                </a:gridCol>
                <a:gridCol w="1179304">
                  <a:extLst>
                    <a:ext uri="{9D8B030D-6E8A-4147-A177-3AD203B41FA5}">
                      <a16:colId xmlns:a16="http://schemas.microsoft.com/office/drawing/2014/main" val="3353054810"/>
                    </a:ext>
                  </a:extLst>
                </a:gridCol>
              </a:tblGrid>
              <a:tr h="20211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59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219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99044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504317"/>
              </p:ext>
            </p:extLst>
          </p:nvPr>
        </p:nvGraphicFramePr>
        <p:xfrm>
          <a:off x="1809750" y="2291603"/>
          <a:ext cx="471721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304">
                  <a:extLst>
                    <a:ext uri="{9D8B030D-6E8A-4147-A177-3AD203B41FA5}">
                      <a16:colId xmlns:a16="http://schemas.microsoft.com/office/drawing/2014/main" val="1000498762"/>
                    </a:ext>
                  </a:extLst>
                </a:gridCol>
                <a:gridCol w="1179304">
                  <a:extLst>
                    <a:ext uri="{9D8B030D-6E8A-4147-A177-3AD203B41FA5}">
                      <a16:colId xmlns:a16="http://schemas.microsoft.com/office/drawing/2014/main" val="4037222766"/>
                    </a:ext>
                  </a:extLst>
                </a:gridCol>
                <a:gridCol w="1179304">
                  <a:extLst>
                    <a:ext uri="{9D8B030D-6E8A-4147-A177-3AD203B41FA5}">
                      <a16:colId xmlns:a16="http://schemas.microsoft.com/office/drawing/2014/main" val="786598537"/>
                    </a:ext>
                  </a:extLst>
                </a:gridCol>
                <a:gridCol w="1179304">
                  <a:extLst>
                    <a:ext uri="{9D8B030D-6E8A-4147-A177-3AD203B41FA5}">
                      <a16:colId xmlns:a16="http://schemas.microsoft.com/office/drawing/2014/main" val="3353054810"/>
                    </a:ext>
                  </a:extLst>
                </a:gridCol>
              </a:tblGrid>
              <a:tr h="20211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99044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831371"/>
              </p:ext>
            </p:extLst>
          </p:nvPr>
        </p:nvGraphicFramePr>
        <p:xfrm>
          <a:off x="1809750" y="5974084"/>
          <a:ext cx="471721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304">
                  <a:extLst>
                    <a:ext uri="{9D8B030D-6E8A-4147-A177-3AD203B41FA5}">
                      <a16:colId xmlns:a16="http://schemas.microsoft.com/office/drawing/2014/main" val="1000498762"/>
                    </a:ext>
                  </a:extLst>
                </a:gridCol>
                <a:gridCol w="1179304">
                  <a:extLst>
                    <a:ext uri="{9D8B030D-6E8A-4147-A177-3AD203B41FA5}">
                      <a16:colId xmlns:a16="http://schemas.microsoft.com/office/drawing/2014/main" val="4037222766"/>
                    </a:ext>
                  </a:extLst>
                </a:gridCol>
                <a:gridCol w="1179304">
                  <a:extLst>
                    <a:ext uri="{9D8B030D-6E8A-4147-A177-3AD203B41FA5}">
                      <a16:colId xmlns:a16="http://schemas.microsoft.com/office/drawing/2014/main" val="786598537"/>
                    </a:ext>
                  </a:extLst>
                </a:gridCol>
                <a:gridCol w="1179304">
                  <a:extLst>
                    <a:ext uri="{9D8B030D-6E8A-4147-A177-3AD203B41FA5}">
                      <a16:colId xmlns:a16="http://schemas.microsoft.com/office/drawing/2014/main" val="3353054810"/>
                    </a:ext>
                  </a:extLst>
                </a:gridCol>
              </a:tblGrid>
              <a:tr h="20211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990441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6900346" y="5941371"/>
            <a:ext cx="26028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028700" algn="l"/>
                <a:tab pos="2057400" algn="l"/>
                <a:tab pos="3543300" algn="l"/>
              </a:tabLst>
            </a:pPr>
            <a:r>
              <a:rPr lang="en-US" sz="2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SEL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  <a:r>
              <a:rPr lang="en-US" sz="2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R1,R0,R1</a:t>
            </a:r>
            <a:endParaRPr lang="en-US" sz="24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00346" y="2258891"/>
            <a:ext cx="28303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028700" algn="l"/>
                <a:tab pos="2057400" algn="l"/>
                <a:tab pos="3543300" algn="l"/>
              </a:tabLst>
            </a:pPr>
            <a:r>
              <a:rPr lang="en-US" sz="2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SSUB8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  <a:r>
              <a:rPr lang="en-US" sz="2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R12,R0,R1</a:t>
            </a:r>
            <a:endParaRPr lang="en-US" sz="24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60120" y="5910594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R1</a:t>
            </a:r>
            <a:endParaRPr 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960120" y="2230057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R0</a:t>
            </a:r>
            <a:endParaRPr 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960120" y="2866404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R0</a:t>
            </a:r>
            <a:endParaRPr 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960120" y="3521724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R0</a:t>
            </a:r>
            <a:endParaRPr 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960120" y="4177044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R0</a:t>
            </a: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960120" y="4806978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R0</a:t>
            </a:r>
            <a:endParaRPr lang="en-US" sz="2800" dirty="0"/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487454"/>
              </p:ext>
            </p:extLst>
          </p:nvPr>
        </p:nvGraphicFramePr>
        <p:xfrm>
          <a:off x="10017760" y="2212392"/>
          <a:ext cx="1564640" cy="554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160">
                  <a:extLst>
                    <a:ext uri="{9D8B030D-6E8A-4147-A177-3AD203B41FA5}">
                      <a16:colId xmlns:a16="http://schemas.microsoft.com/office/drawing/2014/main" val="3061307261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732502763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3967916223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3110842665"/>
                    </a:ext>
                  </a:extLst>
                </a:gridCol>
              </a:tblGrid>
              <a:tr h="55466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186966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9881870" y="1716596"/>
            <a:ext cx="1836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GE Flags</a:t>
            </a:r>
            <a:endParaRPr lang="en-US" sz="2800" dirty="0"/>
          </a:p>
        </p:txBody>
      </p:sp>
      <p:sp>
        <p:nvSpPr>
          <p:cNvPr id="29" name="Rectangle 28"/>
          <p:cNvSpPr/>
          <p:nvPr/>
        </p:nvSpPr>
        <p:spPr>
          <a:xfrm>
            <a:off x="6900346" y="2892265"/>
            <a:ext cx="28303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028700" algn="l"/>
                <a:tab pos="2057400" algn="l"/>
                <a:tab pos="3543300" algn="l"/>
              </a:tabLst>
            </a:pPr>
            <a:r>
              <a:rPr lang="en-US" sz="2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SSUB8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  <a:r>
              <a:rPr lang="en-US" sz="2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R12,R0,R1</a:t>
            </a:r>
            <a:endParaRPr lang="en-US" sz="24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900346" y="3552501"/>
            <a:ext cx="28303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028700" algn="l"/>
                <a:tab pos="2057400" algn="l"/>
                <a:tab pos="3543300" algn="l"/>
              </a:tabLst>
            </a:pPr>
            <a:r>
              <a:rPr lang="en-US" sz="2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SSUB8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  <a:r>
              <a:rPr lang="en-US" sz="2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R12,R0,R1</a:t>
            </a:r>
            <a:endParaRPr lang="en-US" sz="24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900346" y="4202342"/>
            <a:ext cx="28303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028700" algn="l"/>
                <a:tab pos="2057400" algn="l"/>
                <a:tab pos="3543300" algn="l"/>
              </a:tabLst>
            </a:pPr>
            <a:r>
              <a:rPr lang="en-US" sz="2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SSUB8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  <a:r>
              <a:rPr lang="en-US" sz="2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R12,R0,R1</a:t>
            </a:r>
            <a:endParaRPr lang="en-US" sz="24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900346" y="4857380"/>
            <a:ext cx="28303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028700" algn="l"/>
                <a:tab pos="2057400" algn="l"/>
                <a:tab pos="3543300" algn="l"/>
              </a:tabLst>
            </a:pPr>
            <a:r>
              <a:rPr lang="en-US" sz="2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SSUB8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  <a:r>
              <a:rPr lang="en-US" sz="2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R12,R0,R1</a:t>
            </a:r>
            <a:endParaRPr lang="en-US" sz="24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499254"/>
              </p:ext>
            </p:extLst>
          </p:nvPr>
        </p:nvGraphicFramePr>
        <p:xfrm>
          <a:off x="1809750" y="5975291"/>
          <a:ext cx="471721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304">
                  <a:extLst>
                    <a:ext uri="{9D8B030D-6E8A-4147-A177-3AD203B41FA5}">
                      <a16:colId xmlns:a16="http://schemas.microsoft.com/office/drawing/2014/main" val="1000498762"/>
                    </a:ext>
                  </a:extLst>
                </a:gridCol>
                <a:gridCol w="1179304">
                  <a:extLst>
                    <a:ext uri="{9D8B030D-6E8A-4147-A177-3AD203B41FA5}">
                      <a16:colId xmlns:a16="http://schemas.microsoft.com/office/drawing/2014/main" val="4037222766"/>
                    </a:ext>
                  </a:extLst>
                </a:gridCol>
                <a:gridCol w="1179304">
                  <a:extLst>
                    <a:ext uri="{9D8B030D-6E8A-4147-A177-3AD203B41FA5}">
                      <a16:colId xmlns:a16="http://schemas.microsoft.com/office/drawing/2014/main" val="786598537"/>
                    </a:ext>
                  </a:extLst>
                </a:gridCol>
                <a:gridCol w="1179304">
                  <a:extLst>
                    <a:ext uri="{9D8B030D-6E8A-4147-A177-3AD203B41FA5}">
                      <a16:colId xmlns:a16="http://schemas.microsoft.com/office/drawing/2014/main" val="3353054810"/>
                    </a:ext>
                  </a:extLst>
                </a:gridCol>
              </a:tblGrid>
              <a:tr h="20211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990441"/>
                  </a:ext>
                </a:extLst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147050"/>
              </p:ext>
            </p:extLst>
          </p:nvPr>
        </p:nvGraphicFramePr>
        <p:xfrm>
          <a:off x="10017760" y="2863865"/>
          <a:ext cx="1564640" cy="554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160">
                  <a:extLst>
                    <a:ext uri="{9D8B030D-6E8A-4147-A177-3AD203B41FA5}">
                      <a16:colId xmlns:a16="http://schemas.microsoft.com/office/drawing/2014/main" val="3061307261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732502763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3967916223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3110842665"/>
                    </a:ext>
                  </a:extLst>
                </a:gridCol>
              </a:tblGrid>
              <a:tr h="55466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186966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112490"/>
              </p:ext>
            </p:extLst>
          </p:nvPr>
        </p:nvGraphicFramePr>
        <p:xfrm>
          <a:off x="10017760" y="3508038"/>
          <a:ext cx="1564640" cy="554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160">
                  <a:extLst>
                    <a:ext uri="{9D8B030D-6E8A-4147-A177-3AD203B41FA5}">
                      <a16:colId xmlns:a16="http://schemas.microsoft.com/office/drawing/2014/main" val="3061307261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732502763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3967916223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3110842665"/>
                    </a:ext>
                  </a:extLst>
                </a:gridCol>
              </a:tblGrid>
              <a:tr h="55466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186966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438526"/>
              </p:ext>
            </p:extLst>
          </p:nvPr>
        </p:nvGraphicFramePr>
        <p:xfrm>
          <a:off x="10017760" y="4152211"/>
          <a:ext cx="1564640" cy="554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160">
                  <a:extLst>
                    <a:ext uri="{9D8B030D-6E8A-4147-A177-3AD203B41FA5}">
                      <a16:colId xmlns:a16="http://schemas.microsoft.com/office/drawing/2014/main" val="3061307261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732502763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3967916223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3110842665"/>
                    </a:ext>
                  </a:extLst>
                </a:gridCol>
              </a:tblGrid>
              <a:tr h="55466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186966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545353"/>
              </p:ext>
            </p:extLst>
          </p:nvPr>
        </p:nvGraphicFramePr>
        <p:xfrm>
          <a:off x="10017760" y="4791256"/>
          <a:ext cx="1564640" cy="554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160">
                  <a:extLst>
                    <a:ext uri="{9D8B030D-6E8A-4147-A177-3AD203B41FA5}">
                      <a16:colId xmlns:a16="http://schemas.microsoft.com/office/drawing/2014/main" val="3061307261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732502763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3967916223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3110842665"/>
                    </a:ext>
                  </a:extLst>
                </a:gridCol>
              </a:tblGrid>
              <a:tr h="55466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186966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053248"/>
              </p:ext>
            </p:extLst>
          </p:nvPr>
        </p:nvGraphicFramePr>
        <p:xfrm>
          <a:off x="1809750" y="2291603"/>
          <a:ext cx="471721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304">
                  <a:extLst>
                    <a:ext uri="{9D8B030D-6E8A-4147-A177-3AD203B41FA5}">
                      <a16:colId xmlns:a16="http://schemas.microsoft.com/office/drawing/2014/main" val="1000498762"/>
                    </a:ext>
                  </a:extLst>
                </a:gridCol>
                <a:gridCol w="1179304">
                  <a:extLst>
                    <a:ext uri="{9D8B030D-6E8A-4147-A177-3AD203B41FA5}">
                      <a16:colId xmlns:a16="http://schemas.microsoft.com/office/drawing/2014/main" val="4037222766"/>
                    </a:ext>
                  </a:extLst>
                </a:gridCol>
                <a:gridCol w="1179304">
                  <a:extLst>
                    <a:ext uri="{9D8B030D-6E8A-4147-A177-3AD203B41FA5}">
                      <a16:colId xmlns:a16="http://schemas.microsoft.com/office/drawing/2014/main" val="786598537"/>
                    </a:ext>
                  </a:extLst>
                </a:gridCol>
                <a:gridCol w="1179304">
                  <a:extLst>
                    <a:ext uri="{9D8B030D-6E8A-4147-A177-3AD203B41FA5}">
                      <a16:colId xmlns:a16="http://schemas.microsoft.com/office/drawing/2014/main" val="3353054810"/>
                    </a:ext>
                  </a:extLst>
                </a:gridCol>
              </a:tblGrid>
              <a:tr h="20211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990441"/>
                  </a:ext>
                </a:extLst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745214"/>
              </p:ext>
            </p:extLst>
          </p:nvPr>
        </p:nvGraphicFramePr>
        <p:xfrm>
          <a:off x="1809750" y="2929894"/>
          <a:ext cx="471721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304">
                  <a:extLst>
                    <a:ext uri="{9D8B030D-6E8A-4147-A177-3AD203B41FA5}">
                      <a16:colId xmlns:a16="http://schemas.microsoft.com/office/drawing/2014/main" val="1000498762"/>
                    </a:ext>
                  </a:extLst>
                </a:gridCol>
                <a:gridCol w="1179304">
                  <a:extLst>
                    <a:ext uri="{9D8B030D-6E8A-4147-A177-3AD203B41FA5}">
                      <a16:colId xmlns:a16="http://schemas.microsoft.com/office/drawing/2014/main" val="4037222766"/>
                    </a:ext>
                  </a:extLst>
                </a:gridCol>
                <a:gridCol w="1179304">
                  <a:extLst>
                    <a:ext uri="{9D8B030D-6E8A-4147-A177-3AD203B41FA5}">
                      <a16:colId xmlns:a16="http://schemas.microsoft.com/office/drawing/2014/main" val="786598537"/>
                    </a:ext>
                  </a:extLst>
                </a:gridCol>
                <a:gridCol w="1179304">
                  <a:extLst>
                    <a:ext uri="{9D8B030D-6E8A-4147-A177-3AD203B41FA5}">
                      <a16:colId xmlns:a16="http://schemas.microsoft.com/office/drawing/2014/main" val="3353054810"/>
                    </a:ext>
                  </a:extLst>
                </a:gridCol>
              </a:tblGrid>
              <a:tr h="20211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51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990441"/>
                  </a:ext>
                </a:extLst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629625"/>
              </p:ext>
            </p:extLst>
          </p:nvPr>
        </p:nvGraphicFramePr>
        <p:xfrm>
          <a:off x="1809750" y="5979838"/>
          <a:ext cx="471721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304">
                  <a:extLst>
                    <a:ext uri="{9D8B030D-6E8A-4147-A177-3AD203B41FA5}">
                      <a16:colId xmlns:a16="http://schemas.microsoft.com/office/drawing/2014/main" val="1000498762"/>
                    </a:ext>
                  </a:extLst>
                </a:gridCol>
                <a:gridCol w="1179304">
                  <a:extLst>
                    <a:ext uri="{9D8B030D-6E8A-4147-A177-3AD203B41FA5}">
                      <a16:colId xmlns:a16="http://schemas.microsoft.com/office/drawing/2014/main" val="4037222766"/>
                    </a:ext>
                  </a:extLst>
                </a:gridCol>
                <a:gridCol w="1179304">
                  <a:extLst>
                    <a:ext uri="{9D8B030D-6E8A-4147-A177-3AD203B41FA5}">
                      <a16:colId xmlns:a16="http://schemas.microsoft.com/office/drawing/2014/main" val="786598537"/>
                    </a:ext>
                  </a:extLst>
                </a:gridCol>
                <a:gridCol w="1179304">
                  <a:extLst>
                    <a:ext uri="{9D8B030D-6E8A-4147-A177-3AD203B41FA5}">
                      <a16:colId xmlns:a16="http://schemas.microsoft.com/office/drawing/2014/main" val="3353054810"/>
                    </a:ext>
                  </a:extLst>
                </a:gridCol>
              </a:tblGrid>
              <a:tr h="20211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990441"/>
                  </a:ext>
                </a:extLst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442102"/>
              </p:ext>
            </p:extLst>
          </p:nvPr>
        </p:nvGraphicFramePr>
        <p:xfrm>
          <a:off x="1809750" y="3591048"/>
          <a:ext cx="471721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304">
                  <a:extLst>
                    <a:ext uri="{9D8B030D-6E8A-4147-A177-3AD203B41FA5}">
                      <a16:colId xmlns:a16="http://schemas.microsoft.com/office/drawing/2014/main" val="1000498762"/>
                    </a:ext>
                  </a:extLst>
                </a:gridCol>
                <a:gridCol w="1179304">
                  <a:extLst>
                    <a:ext uri="{9D8B030D-6E8A-4147-A177-3AD203B41FA5}">
                      <a16:colId xmlns:a16="http://schemas.microsoft.com/office/drawing/2014/main" val="4037222766"/>
                    </a:ext>
                  </a:extLst>
                </a:gridCol>
                <a:gridCol w="1179304">
                  <a:extLst>
                    <a:ext uri="{9D8B030D-6E8A-4147-A177-3AD203B41FA5}">
                      <a16:colId xmlns:a16="http://schemas.microsoft.com/office/drawing/2014/main" val="786598537"/>
                    </a:ext>
                  </a:extLst>
                </a:gridCol>
                <a:gridCol w="1179304">
                  <a:extLst>
                    <a:ext uri="{9D8B030D-6E8A-4147-A177-3AD203B41FA5}">
                      <a16:colId xmlns:a16="http://schemas.microsoft.com/office/drawing/2014/main" val="3353054810"/>
                    </a:ext>
                  </a:extLst>
                </a:gridCol>
              </a:tblGrid>
              <a:tr h="20211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223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207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990441"/>
                  </a:ext>
                </a:extLst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094571"/>
              </p:ext>
            </p:extLst>
          </p:nvPr>
        </p:nvGraphicFramePr>
        <p:xfrm>
          <a:off x="1809750" y="5979838"/>
          <a:ext cx="471721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304">
                  <a:extLst>
                    <a:ext uri="{9D8B030D-6E8A-4147-A177-3AD203B41FA5}">
                      <a16:colId xmlns:a16="http://schemas.microsoft.com/office/drawing/2014/main" val="1000498762"/>
                    </a:ext>
                  </a:extLst>
                </a:gridCol>
                <a:gridCol w="1179304">
                  <a:extLst>
                    <a:ext uri="{9D8B030D-6E8A-4147-A177-3AD203B41FA5}">
                      <a16:colId xmlns:a16="http://schemas.microsoft.com/office/drawing/2014/main" val="4037222766"/>
                    </a:ext>
                  </a:extLst>
                </a:gridCol>
                <a:gridCol w="1179304">
                  <a:extLst>
                    <a:ext uri="{9D8B030D-6E8A-4147-A177-3AD203B41FA5}">
                      <a16:colId xmlns:a16="http://schemas.microsoft.com/office/drawing/2014/main" val="786598537"/>
                    </a:ext>
                  </a:extLst>
                </a:gridCol>
                <a:gridCol w="1179304">
                  <a:extLst>
                    <a:ext uri="{9D8B030D-6E8A-4147-A177-3AD203B41FA5}">
                      <a16:colId xmlns:a16="http://schemas.microsoft.com/office/drawing/2014/main" val="3353054810"/>
                    </a:ext>
                  </a:extLst>
                </a:gridCol>
              </a:tblGrid>
              <a:tr h="20211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223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207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990441"/>
                  </a:ext>
                </a:extLst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81387"/>
              </p:ext>
            </p:extLst>
          </p:nvPr>
        </p:nvGraphicFramePr>
        <p:xfrm>
          <a:off x="1809750" y="4242483"/>
          <a:ext cx="471721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304">
                  <a:extLst>
                    <a:ext uri="{9D8B030D-6E8A-4147-A177-3AD203B41FA5}">
                      <a16:colId xmlns:a16="http://schemas.microsoft.com/office/drawing/2014/main" val="1000498762"/>
                    </a:ext>
                  </a:extLst>
                </a:gridCol>
                <a:gridCol w="1179304">
                  <a:extLst>
                    <a:ext uri="{9D8B030D-6E8A-4147-A177-3AD203B41FA5}">
                      <a16:colId xmlns:a16="http://schemas.microsoft.com/office/drawing/2014/main" val="4037222766"/>
                    </a:ext>
                  </a:extLst>
                </a:gridCol>
                <a:gridCol w="1179304">
                  <a:extLst>
                    <a:ext uri="{9D8B030D-6E8A-4147-A177-3AD203B41FA5}">
                      <a16:colId xmlns:a16="http://schemas.microsoft.com/office/drawing/2014/main" val="786598537"/>
                    </a:ext>
                  </a:extLst>
                </a:gridCol>
                <a:gridCol w="1179304">
                  <a:extLst>
                    <a:ext uri="{9D8B030D-6E8A-4147-A177-3AD203B41FA5}">
                      <a16:colId xmlns:a16="http://schemas.microsoft.com/office/drawing/2014/main" val="3353054810"/>
                    </a:ext>
                  </a:extLst>
                </a:gridCol>
              </a:tblGrid>
              <a:tr h="20211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59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219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990441"/>
                  </a:ext>
                </a:extLst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901683"/>
              </p:ext>
            </p:extLst>
          </p:nvPr>
        </p:nvGraphicFramePr>
        <p:xfrm>
          <a:off x="1809750" y="5978026"/>
          <a:ext cx="471721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304">
                  <a:extLst>
                    <a:ext uri="{9D8B030D-6E8A-4147-A177-3AD203B41FA5}">
                      <a16:colId xmlns:a16="http://schemas.microsoft.com/office/drawing/2014/main" val="1000498762"/>
                    </a:ext>
                  </a:extLst>
                </a:gridCol>
                <a:gridCol w="1179304">
                  <a:extLst>
                    <a:ext uri="{9D8B030D-6E8A-4147-A177-3AD203B41FA5}">
                      <a16:colId xmlns:a16="http://schemas.microsoft.com/office/drawing/2014/main" val="4037222766"/>
                    </a:ext>
                  </a:extLst>
                </a:gridCol>
                <a:gridCol w="1179304">
                  <a:extLst>
                    <a:ext uri="{9D8B030D-6E8A-4147-A177-3AD203B41FA5}">
                      <a16:colId xmlns:a16="http://schemas.microsoft.com/office/drawing/2014/main" val="786598537"/>
                    </a:ext>
                  </a:extLst>
                </a:gridCol>
                <a:gridCol w="1179304">
                  <a:extLst>
                    <a:ext uri="{9D8B030D-6E8A-4147-A177-3AD203B41FA5}">
                      <a16:colId xmlns:a16="http://schemas.microsoft.com/office/drawing/2014/main" val="3353054810"/>
                    </a:ext>
                  </a:extLst>
                </a:gridCol>
              </a:tblGrid>
              <a:tr h="20211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59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223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219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93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990441"/>
                  </a:ext>
                </a:extLst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433050"/>
              </p:ext>
            </p:extLst>
          </p:nvPr>
        </p:nvGraphicFramePr>
        <p:xfrm>
          <a:off x="1809750" y="4872250"/>
          <a:ext cx="471721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304">
                  <a:extLst>
                    <a:ext uri="{9D8B030D-6E8A-4147-A177-3AD203B41FA5}">
                      <a16:colId xmlns:a16="http://schemas.microsoft.com/office/drawing/2014/main" val="1000498762"/>
                    </a:ext>
                  </a:extLst>
                </a:gridCol>
                <a:gridCol w="1179304">
                  <a:extLst>
                    <a:ext uri="{9D8B030D-6E8A-4147-A177-3AD203B41FA5}">
                      <a16:colId xmlns:a16="http://schemas.microsoft.com/office/drawing/2014/main" val="4037222766"/>
                    </a:ext>
                  </a:extLst>
                </a:gridCol>
                <a:gridCol w="1179304">
                  <a:extLst>
                    <a:ext uri="{9D8B030D-6E8A-4147-A177-3AD203B41FA5}">
                      <a16:colId xmlns:a16="http://schemas.microsoft.com/office/drawing/2014/main" val="786598537"/>
                    </a:ext>
                  </a:extLst>
                </a:gridCol>
                <a:gridCol w="1179304">
                  <a:extLst>
                    <a:ext uri="{9D8B030D-6E8A-4147-A177-3AD203B41FA5}">
                      <a16:colId xmlns:a16="http://schemas.microsoft.com/office/drawing/2014/main" val="3353054810"/>
                    </a:ext>
                  </a:extLst>
                </a:gridCol>
              </a:tblGrid>
              <a:tr h="20211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129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113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990441"/>
                  </a:ext>
                </a:extLst>
              </a:tr>
            </a:tbl>
          </a:graphicData>
        </a:graphic>
      </p:graphicFrame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235875"/>
              </p:ext>
            </p:extLst>
          </p:nvPr>
        </p:nvGraphicFramePr>
        <p:xfrm>
          <a:off x="1809750" y="5974084"/>
          <a:ext cx="471721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304">
                  <a:extLst>
                    <a:ext uri="{9D8B030D-6E8A-4147-A177-3AD203B41FA5}">
                      <a16:colId xmlns:a16="http://schemas.microsoft.com/office/drawing/2014/main" val="1000498762"/>
                    </a:ext>
                  </a:extLst>
                </a:gridCol>
                <a:gridCol w="1179304">
                  <a:extLst>
                    <a:ext uri="{9D8B030D-6E8A-4147-A177-3AD203B41FA5}">
                      <a16:colId xmlns:a16="http://schemas.microsoft.com/office/drawing/2014/main" val="4037222766"/>
                    </a:ext>
                  </a:extLst>
                </a:gridCol>
                <a:gridCol w="1179304">
                  <a:extLst>
                    <a:ext uri="{9D8B030D-6E8A-4147-A177-3AD203B41FA5}">
                      <a16:colId xmlns:a16="http://schemas.microsoft.com/office/drawing/2014/main" val="786598537"/>
                    </a:ext>
                  </a:extLst>
                </a:gridCol>
                <a:gridCol w="1179304">
                  <a:extLst>
                    <a:ext uri="{9D8B030D-6E8A-4147-A177-3AD203B41FA5}">
                      <a16:colId xmlns:a16="http://schemas.microsoft.com/office/drawing/2014/main" val="3353054810"/>
                    </a:ext>
                  </a:extLst>
                </a:gridCol>
              </a:tblGrid>
              <a:tr h="20211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59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223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219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113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990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6415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8" grpId="0"/>
      <p:bldP spid="29" grpId="0"/>
      <p:bldP spid="30" grpId="0"/>
      <p:bldP spid="31" grpId="0"/>
      <p:bldP spid="3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</TotalTime>
  <Words>2028</Words>
  <Application>Microsoft Office PowerPoint</Application>
  <PresentationFormat>Widescreen</PresentationFormat>
  <Paragraphs>804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Consolas</vt:lpstr>
      <vt:lpstr>Times New Roman</vt:lpstr>
      <vt:lpstr>Wingdings</vt:lpstr>
      <vt:lpstr>Office Theme</vt:lpstr>
      <vt:lpstr>1_Office Theme</vt:lpstr>
      <vt:lpstr>Chapter 11</vt:lpstr>
      <vt:lpstr>Multimedia Data </vt:lpstr>
      <vt:lpstr>Multimedia Data </vt:lpstr>
      <vt:lpstr>Multimedia Data Representation</vt:lpstr>
      <vt:lpstr>Parallel Processing: SIMD (Single Instruction, Multiple Data)</vt:lpstr>
      <vt:lpstr>Simple SIMD: B&amp;W Negative (1 pixel = 1 byte)</vt:lpstr>
      <vt:lpstr>SIMD Subtraction</vt:lpstr>
      <vt:lpstr>SIMD Compare and Select</vt:lpstr>
      <vt:lpstr>Finding Maximums</vt:lpstr>
      <vt:lpstr>Searching for Minimum Integer in an Array</vt:lpstr>
      <vt:lpstr>SIMD Addition</vt:lpstr>
      <vt:lpstr>SIMD Multiplication</vt:lpstr>
      <vt:lpstr>SMUAD  R0,R1,R2</vt:lpstr>
      <vt:lpstr>SIMD Integer  Dot Product</vt:lpstr>
      <vt:lpstr>PowerPoint Presentation</vt:lpstr>
      <vt:lpstr>SATURATION (LIMITING) INSTRUCTIONS</vt:lpstr>
      <vt:lpstr>PowerPoint Presentation</vt:lpstr>
      <vt:lpstr>UQADD8  R0,R1,R2</vt:lpstr>
      <vt:lpstr>The Q Flag (bit 27 in the APSR)</vt:lpstr>
      <vt:lpstr>PowerPoint Presentation</vt:lpstr>
    </vt:vector>
  </TitlesOfParts>
  <Company>Santa Clara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11 Multimedia Processing</dc:title>
  <dc:creator>Windows User</dc:creator>
  <cp:lastModifiedBy>Dan Lewis</cp:lastModifiedBy>
  <cp:revision>110</cp:revision>
  <dcterms:created xsi:type="dcterms:W3CDTF">2017-10-09T15:29:40Z</dcterms:created>
  <dcterms:modified xsi:type="dcterms:W3CDTF">2017-11-14T03:03:13Z</dcterms:modified>
</cp:coreProperties>
</file>