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  <p:sldId r:id="rId39" id="289"/>
    <p:sldId r:id="rId40" id="290"/>
    <p:sldId r:id="rId41" id="291"/>
    <p:sldId r:id="rId42" id="292"/>
    <p:sldId r:id="rId43" id="293"/>
    <p:sldId r:id="rId44" id="294"/>
    <p:sldId r:id="rId45" id="295"/>
    <p:sldId r:id="rId46" id="296"/>
    <p:sldId r:id="rId47" id="297"/>
    <p:sldId r:id="rId48" id="298"/>
    <p:sldId r:id="rId49" id="299"/>
    <p:sldId r:id="rId50" id="300"/>
    <p:sldId r:id="rId51" id="301"/>
    <p:sldId r:id="rId52" id="302"/>
    <p:sldId r:id="rId53" id="303"/>
    <p:sldId r:id="rId54" id="304"/>
    <p:sldId r:id="rId55" id="305"/>
    <p:sldId r:id="rId56" id="306"/>
    <p:sldId r:id="rId57" id="307"/>
    <p:sldId r:id="rId58" id="308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mAuthor clrIdx="0" id="0" initials="LY" lastIdx="1" name="Li YT"/>
  <p:cmAuthor clrIdx="1" id="1" initials="LY [2]" lastIdx="1" name="Li YT"/>
</p:cmAuthorLst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autoAdjust="0" sz="16562"/>
    <p:restoredTop sz="94676"/>
  </p:normalViewPr>
  <p:slide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106"/>
          <a:sy d="100" n="106"/>
        </p:scale>
        <p:origin xmlns:c="http://schemas.openxmlformats.org/drawingml/2006/chart" xmlns:pic="http://schemas.openxmlformats.org/drawingml/2006/picture" xmlns:dgm="http://schemas.openxmlformats.org/drawingml/2006/diagram" x="1744" y="168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 varScale="1"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-6912"/>
    </p:cViewPr>
  </p:sorter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slides/slide28.xml" Type="http://schemas.openxmlformats.org/officeDocument/2006/relationships/slide"></Relationship><Relationship Id="rId34" Target="slides/slide29.xml" Type="http://schemas.openxmlformats.org/officeDocument/2006/relationships/slide"></Relationship><Relationship Id="rId35" Target="slides/slide30.xml" Type="http://schemas.openxmlformats.org/officeDocument/2006/relationships/slide"></Relationship><Relationship Id="rId36" Target="slides/slide31.xml" Type="http://schemas.openxmlformats.org/officeDocument/2006/relationships/slide"></Relationship><Relationship Id="rId37" Target="slides/slide32.xml" Type="http://schemas.openxmlformats.org/officeDocument/2006/relationships/slide"></Relationship><Relationship Id="rId38" Target="slides/slide33.xml" Type="http://schemas.openxmlformats.org/officeDocument/2006/relationships/slide"></Relationship><Relationship Id="rId39" Target="slides/slide34.xml" Type="http://schemas.openxmlformats.org/officeDocument/2006/relationships/slide"></Relationship><Relationship Id="rId40" Target="slides/slide35.xml" Type="http://schemas.openxmlformats.org/officeDocument/2006/relationships/slide"></Relationship><Relationship Id="rId41" Target="slides/slide36.xml" Type="http://schemas.openxmlformats.org/officeDocument/2006/relationships/slide"></Relationship><Relationship Id="rId42" Target="slides/slide37.xml" Type="http://schemas.openxmlformats.org/officeDocument/2006/relationships/slide"></Relationship><Relationship Id="rId43" Target="slides/slide38.xml" Type="http://schemas.openxmlformats.org/officeDocument/2006/relationships/slide"></Relationship><Relationship Id="rId44" Target="slides/slide39.xml" Type="http://schemas.openxmlformats.org/officeDocument/2006/relationships/slide"></Relationship><Relationship Id="rId45" Target="slides/slide40.xml" Type="http://schemas.openxmlformats.org/officeDocument/2006/relationships/slide"></Relationship><Relationship Id="rId46" Target="slides/slide41.xml" Type="http://schemas.openxmlformats.org/officeDocument/2006/relationships/slide"></Relationship><Relationship Id="rId47" Target="slides/slide42.xml" Type="http://schemas.openxmlformats.org/officeDocument/2006/relationships/slide"></Relationship><Relationship Id="rId48" Target="slides/slide43.xml" Type="http://schemas.openxmlformats.org/officeDocument/2006/relationships/slide"></Relationship><Relationship Id="rId49" Target="slides/slide44.xml" Type="http://schemas.openxmlformats.org/officeDocument/2006/relationships/slide"></Relationship><Relationship Id="rId50" Target="slides/slide45.xml" Type="http://schemas.openxmlformats.org/officeDocument/2006/relationships/slide"></Relationship><Relationship Id="rId51" Target="slides/slide46.xml" Type="http://schemas.openxmlformats.org/officeDocument/2006/relationships/slide"></Relationship><Relationship Id="rId52" Target="slides/slide47.xml" Type="http://schemas.openxmlformats.org/officeDocument/2006/relationships/slide"></Relationship><Relationship Id="rId53" Target="slides/slide48.xml" Type="http://schemas.openxmlformats.org/officeDocument/2006/relationships/slide"></Relationship><Relationship Id="rId54" Target="slides/slide49.xml" Type="http://schemas.openxmlformats.org/officeDocument/2006/relationships/slide"></Relationship><Relationship Id="rId55" Target="slides/slide50.xml" Type="http://schemas.openxmlformats.org/officeDocument/2006/relationships/slide"></Relationship><Relationship Id="rId56" Target="slides/slide51.xml" Type="http://schemas.openxmlformats.org/officeDocument/2006/relationships/slide"></Relationship><Relationship Id="rId57" Target="slides/slide52.xml" Type="http://schemas.openxmlformats.org/officeDocument/2006/relationships/slide"></Relationship><Relationship Id="rId58" Target="slides/slide53.xml" Type="http://schemas.openxmlformats.org/officeDocument/2006/relationships/slide"></Relationship><Relationship Id="rId59" Target="theme/theme1.xml" Type="http://schemas.openxmlformats.org/officeDocument/2006/relationships/theme"></Relationship><Relationship Id="rId60" Target="commentAuthors.xml" Type="http://schemas.openxmlformats.org/officeDocument/2006/relationships/commentAuthors"></Relationship></Relationships>
</file>

<file path=ppt/comments/comment1.xml><?xml version="1.0" encoding="utf-8"?>
<p:cmLs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m authorId="0" dt="2017-10-13T00:28:35.722" idx="1">
    <p:pos xmlns:c="http://schemas.openxmlformats.org/drawingml/2006/chart" xmlns:pic="http://schemas.openxmlformats.org/drawingml/2006/picture" xmlns:dgm="http://schemas.openxmlformats.org/drawingml/2006/diagram" x="4838" y="1367"/>
    <p:text>why don't we need to lsl here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539FEF24-AE65-4603-BB07-386376B56A63}" type="datetimeFigureOut">
              <a:rPr lang="en-US" smtClean="0">
                <a:uFillTx/>
              </a:rPr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400550"/>
            <a:ext cx="5486400" cy="360045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/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E0F66F1F-940D-4FA5-97D9-3F0B138994DE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4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0F66F1F-940D-4FA5-97D9-3F0B138994DE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0F66F1F-940D-4FA5-97D9-3F0B138994DE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130425"/>
            <a:ext cx="7772400" cy="14700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3886200"/>
            <a:ext cx="6400800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74638"/>
            <a:ext cx="20574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60198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 smtClean="0">
                <a:uFillTx/>
              </a:rPr>
              <a:pPr/>
              <a:t>10/9/17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9.xml.rels><?xml version="1.0" standalone="yes" ?><Relationships xmlns="http://schemas.openxmlformats.org/package/2006/relationships"><Relationship Id="rId1" Target="../slideLayouts/slideLayout5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5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27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1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/Relationships>
</file>

<file path=ppt/slides/_rels/slide3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comments/comment1.xml" Type="http://schemas.openxmlformats.org/officeDocument/2006/relationships/comments"></Relationship><Relationship Id="rId3" Target="../media/image1.png" Type="http://schemas.openxmlformats.org/officeDocument/2006/relationships/image"></Relationship></Relationships>
</file>

<file path=ppt/slides/_rels/slide34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35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3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3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38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39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0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1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2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4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5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4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8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4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5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1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3.png" Type="http://schemas.openxmlformats.org/officeDocument/2006/relationships/image"></Relationship><Relationship Id="rId3" Target="../media/image1.png" Type="http://schemas.openxmlformats.org/officeDocument/2006/relationships/image"></Relationship></Relationships>
</file>

<file path=ppt/slides/_rels/slide52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4.png" Type="http://schemas.openxmlformats.org/officeDocument/2006/relationships/image"></Relationship><Relationship Id="rId3" Target="../media/image1.png" Type="http://schemas.openxmlformats.org/officeDocument/2006/relationships/image"></Relationship></Relationships>
</file>

<file path=ppt/slides/_rels/slide5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5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Chapter </a:t>
            </a:r>
            <a:r>
              <a:rPr dirty="0" lang="en-US" smtClean="0">
                <a:uFillTx/>
              </a:rPr>
              <a:t>4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Copying Data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274638"/>
            <a:ext cx="91440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z="3600">
                <a:uFillTx/>
              </a:rPr>
              <a:t>REGISTER </a:t>
            </a:r>
            <a:r>
              <a:rPr dirty="0" lang="en-US" sz="3600">
                <a:uFillTx/>
                <a:sym charset="2" panose="05000000000000000000" pitchFamily="2" typeface="Wingdings"/>
              </a:rPr>
              <a:t> MEMORY </a:t>
            </a:r>
            <a:r>
              <a:rPr dirty="0" lang="en-US" smtClean="0" sz="3600">
                <a:uFillTx/>
                <a:sym charset="2" panose="05000000000000000000" pitchFamily="2" typeface="Wingdings"/>
              </a:rPr>
              <a:t>(</a:t>
            </a:r>
            <a:r>
              <a:rPr dirty="0" lang="en-US" smtClean="0" sz="3600">
                <a:solidFill>
                  <a:srgbClr val="0070C0"/>
                </a:solidFill>
                <a:uFillTx/>
              </a:rPr>
              <a:t>8-BITS</a:t>
            </a:r>
            <a:r>
              <a:rPr dirty="0" lang="en-US" smtClean="0" sz="3600">
                <a:uFillTx/>
              </a:rPr>
              <a:t> </a:t>
            </a:r>
            <a:r>
              <a:rPr dirty="0" lang="en-US" smtClean="0" sz="3600">
                <a:solidFill>
                  <a:srgbClr val="0070C0"/>
                </a:solidFill>
                <a:uFillTx/>
              </a:rPr>
              <a:t>UNSIGNED</a:t>
            </a:r>
            <a:r>
              <a:rPr dirty="0" lang="en-US" smtClean="0" sz="3600">
                <a:uFillTx/>
              </a:rPr>
              <a:t>)</a:t>
            </a:r>
            <a:br>
              <a:rPr dirty="0" lang="en-US" smtClean="0" sz="3600">
                <a:uFillTx/>
              </a:rPr>
            </a:br>
            <a:r>
              <a:rPr dirty="0" lang="en-US" smtClean="0" sz="3600">
                <a:uFillTx/>
              </a:rPr>
              <a:t>Load Register with (Unsigned) Byte</a:t>
            </a:r>
            <a:endParaRPr dirty="0" lang="en-US" sz="36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09600" y="2133600"/>
          <a:ext cx="5562600" cy="325983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3810000"/>
                <a:gridCol w="1752600"/>
              </a:tblGrid>
              <a:tr h="189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2400">
                          <a:solidFill>
                            <a:srgbClr val="0070C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LDRB	R0,ubyte8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Copies the unsigned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value held in the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8-bit memory location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labeled "ubyte8" into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bits 0-7 of register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R0 and 0’s into bits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8-31.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xmlns:c="http://schemas.openxmlformats.org/drawingml/2006/chart" xmlns:pic="http://schemas.openxmlformats.org/drawingml/2006/picture" xmlns:dgm="http://schemas.openxmlformats.org/drawingml/2006/diagram" id="15" name="Group 1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876800" y="2655858"/>
            <a:ext cx="2902295" cy="2110163"/>
            <a:chOff x="0" y="0"/>
            <a:chExt cx="1532939" cy="106195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6" name="Rectangle 1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33975" y="0"/>
              <a:ext cx="485286" cy="281250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0" numCol="1" rIns="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000">
                  <a:solidFill>
                    <a:srgbClr val="000000"/>
                  </a:solidFill>
                  <a:effectLst/>
                  <a:uFillTx/>
                  <a:ea typeface="Arial"/>
                </a:rPr>
                <a:t>ubyte8</a:t>
              </a:r>
              <a:endParaRPr dirty="0" lang="en-US" sz="32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" name="Rectangle 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780757"/>
              <a:ext cx="1525905" cy="281202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register R0</a:t>
              </a:r>
              <a:endParaRPr dirty="0" lang="en-US" sz="24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" name="Rectangle 1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998220" cy="2813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24 zeroes</a:t>
              </a:r>
              <a:endParaRPr dirty="0" lang="en-US" sz="36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" name="Down Arrow 1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33046" y="393903"/>
              <a:ext cx="330200" cy="357505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4800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20" name="Straight Connector 19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7034" y="365760"/>
              <a:ext cx="1525905" cy="0"/>
            </a:xfrm>
            <a:prstGeom prst="line">
              <a:avLst/>
            </a:prstGeom>
            <a:ln w="9525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5366766"/>
            <a:ext cx="3181074" cy="461665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uint8_t</a:t>
            </a:r>
            <a:endParaRPr b="1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304800"/>
            <a:ext cx="91440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z="3600">
                <a:uFillTx/>
              </a:rPr>
              <a:t>REGISTER </a:t>
            </a:r>
            <a:r>
              <a:rPr dirty="0" lang="en-US" sz="3600">
                <a:uFillTx/>
                <a:sym charset="2" panose="05000000000000000000" pitchFamily="2" typeface="Wingdings"/>
              </a:rPr>
              <a:t> MEMORY </a:t>
            </a:r>
            <a:r>
              <a:rPr dirty="0" lang="en-US" smtClean="0" sz="3600">
                <a:uFillTx/>
                <a:sym charset="2" panose="05000000000000000000" pitchFamily="2" typeface="Wingdings"/>
              </a:rPr>
              <a:t>(</a:t>
            </a:r>
            <a:r>
              <a:rPr dirty="0" lang="en-US" smtClean="0" sz="3600">
                <a:solidFill>
                  <a:srgbClr val="0070C0"/>
                </a:solidFill>
                <a:uFillTx/>
              </a:rPr>
              <a:t>16-BITS</a:t>
            </a:r>
            <a:r>
              <a:rPr dirty="0" lang="en-US" smtClean="0" sz="3600">
                <a:uFillTx/>
              </a:rPr>
              <a:t> </a:t>
            </a:r>
            <a:r>
              <a:rPr dirty="0" lang="en-US" sz="3600">
                <a:solidFill>
                  <a:srgbClr val="0070C0"/>
                </a:solidFill>
                <a:uFillTx/>
              </a:rPr>
              <a:t>UNSIGNED</a:t>
            </a:r>
            <a:r>
              <a:rPr dirty="0" lang="en-US" smtClean="0" sz="3600">
                <a:uFillTx/>
              </a:rPr>
              <a:t>)</a:t>
            </a:r>
            <a:br>
              <a:rPr dirty="0" lang="en-US" smtClean="0" sz="3600">
                <a:uFillTx/>
              </a:rPr>
            </a:br>
            <a:r>
              <a:rPr dirty="0" lang="en-US" smtClean="0" sz="3600">
                <a:uFillTx/>
              </a:rPr>
              <a:t>Load Register with (Unsigned) </a:t>
            </a:r>
            <a:r>
              <a:rPr dirty="0" err="1" lang="en-US" smtClean="0" sz="3600">
                <a:uFillTx/>
              </a:rPr>
              <a:t>HalfWord</a:t>
            </a:r>
            <a:endParaRPr dirty="0" lang="en-US" sz="36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762000" y="2209800"/>
          <a:ext cx="5562600" cy="325983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3810000"/>
                <a:gridCol w="1752600"/>
              </a:tblGrid>
              <a:tr h="189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2400">
                          <a:solidFill>
                            <a:srgbClr val="0070C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LDRH	R0,uhalf16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Copies the unsigned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value held in the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16-bit memory location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labeled "uhalf16" into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bits 0-15 of register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R0 and 0’s into bits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16-31.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xmlns:c="http://schemas.openxmlformats.org/drawingml/2006/chart" xmlns:pic="http://schemas.openxmlformats.org/drawingml/2006/picture" xmlns:dgm="http://schemas.openxmlformats.org/drawingml/2006/diagram" id="10" name="Group 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800600" y="2472584"/>
            <a:ext cx="3352800" cy="2356920"/>
            <a:chOff x="0" y="0"/>
            <a:chExt cx="1532939" cy="106899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1" name="Rectangle 1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808892" y="0"/>
              <a:ext cx="710370" cy="281250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uFillTx/>
                  <a:ea typeface="Arial"/>
                </a:rPr>
                <a:t>uhalf16</a:t>
              </a:r>
              <a:endParaRPr lang="en-US" sz="4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" name="Rectangle 1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787791"/>
              <a:ext cx="1525905" cy="281202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800">
                  <a:solidFill>
                    <a:srgbClr val="000000"/>
                  </a:solidFill>
                  <a:effectLst/>
                  <a:uFillTx/>
                  <a:ea typeface="Arial"/>
                </a:rPr>
                <a:t>register R0</a:t>
              </a:r>
              <a:endParaRPr dirty="0" lang="en-US" sz="28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" name="Rectangle 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766689" cy="2813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800">
                  <a:solidFill>
                    <a:srgbClr val="000000"/>
                  </a:solidFill>
                  <a:effectLst/>
                  <a:uFillTx/>
                  <a:ea typeface="Arial"/>
                </a:rPr>
                <a:t>16 zeroes</a:t>
              </a:r>
              <a:endParaRPr dirty="0" lang="en-US" sz="4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Down Arrow 1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33046" y="386862"/>
              <a:ext cx="330200" cy="357505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6000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21" name="Straight Connector 2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7034" y="358726"/>
              <a:ext cx="1525905" cy="0"/>
            </a:xfrm>
            <a:prstGeom prst="line">
              <a:avLst/>
            </a:prstGeom>
            <a:ln w="9525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7526" y="5405735"/>
            <a:ext cx="3333474" cy="461665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uint16_t</a:t>
            </a:r>
            <a:endParaRPr b="1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z="3600">
                <a:uFillTx/>
              </a:rPr>
              <a:t>REGISTER </a:t>
            </a:r>
            <a:r>
              <a:rPr dirty="0" lang="en-US" sz="3600">
                <a:uFillTx/>
                <a:sym charset="2" panose="05000000000000000000" pitchFamily="2" typeface="Wingdings"/>
              </a:rPr>
              <a:t> MEMORY (</a:t>
            </a:r>
            <a:r>
              <a:rPr dirty="0" lang="en-US" sz="3600">
                <a:solidFill>
                  <a:srgbClr val="0070C0"/>
                </a:solidFill>
                <a:uFillTx/>
              </a:rPr>
              <a:t>8-BITS</a:t>
            </a:r>
            <a:r>
              <a:rPr dirty="0" lang="en-US" sz="3600">
                <a:uFillTx/>
              </a:rPr>
              <a:t> </a:t>
            </a:r>
            <a:r>
              <a:rPr dirty="0" lang="en-US" smtClean="0" sz="3600">
                <a:solidFill>
                  <a:srgbClr val="0070C0"/>
                </a:solidFill>
                <a:uFillTx/>
              </a:rPr>
              <a:t>SIGNED</a:t>
            </a:r>
            <a:r>
              <a:rPr dirty="0" lang="en-US" smtClean="0" sz="3600">
                <a:uFillTx/>
              </a:rPr>
              <a:t>)</a:t>
            </a:r>
            <a:br>
              <a:rPr dirty="0" lang="en-US" smtClean="0" sz="3600">
                <a:uFillTx/>
              </a:rPr>
            </a:br>
            <a:r>
              <a:rPr dirty="0" lang="en-US" smtClean="0" sz="3600">
                <a:uFillTx/>
              </a:rPr>
              <a:t>Load Register with Signed Byte</a:t>
            </a:r>
            <a:endParaRPr dirty="0" lang="en-US" sz="36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762000" y="2063496"/>
          <a:ext cx="5562600" cy="3575304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3810000"/>
                <a:gridCol w="1752600"/>
              </a:tblGrid>
              <a:tr h="189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2400">
                          <a:solidFill>
                            <a:srgbClr val="0070C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LDRSB	R0,sbyte8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Copies the signed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value held in the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8-bit memory location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labeled "sbyte8"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into bits 0-7 of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register R0 and 24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copies of bit 7 of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sbyte8 into bits 8-31.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xmlns:c="http://schemas.openxmlformats.org/drawingml/2006/chart" xmlns:pic="http://schemas.openxmlformats.org/drawingml/2006/picture" xmlns:dgm="http://schemas.openxmlformats.org/drawingml/2006/diagram" id="10" name="Group 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24400" y="2173880"/>
            <a:ext cx="3429000" cy="2971800"/>
            <a:chOff x="0" y="0"/>
            <a:chExt cx="1539973" cy="105492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1" name="Rectangle 1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041010" y="0"/>
              <a:ext cx="485286" cy="281250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0" numCol="1" rIns="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sbyte8</a:t>
              </a:r>
              <a:endParaRPr lang="en-US" sz="36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" name="Rectangle 1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773723"/>
              <a:ext cx="1525905" cy="281202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register R0</a:t>
              </a:r>
              <a:endParaRPr dirty="0" lang="en-US" sz="24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" name="Rectangle 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998220" cy="2813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0" compatLnSpc="1" forceAA="0" fromWordArt="0" lIns="91440" numCol="1" rIns="91440" rot="0" rtlCol="0" spcFirstLastPara="0" tIns="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24 copies of </a:t>
              </a:r>
              <a:b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</a:br>
              <a: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bit 7</a:t>
              </a:r>
              <a:endParaRPr dirty="0" lang="en-US" sz="36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Down Arrow 1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0080" y="393895"/>
              <a:ext cx="330200" cy="357505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5400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21" name="Straight Connector 2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14068" y="365760"/>
              <a:ext cx="1525905" cy="0"/>
            </a:xfrm>
            <a:prstGeom prst="line">
              <a:avLst/>
            </a:prstGeom>
            <a:ln w="9525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22" name="Left Arrow 2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28468" y="70338"/>
              <a:ext cx="175260" cy="126365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5400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5638800"/>
            <a:ext cx="3333474" cy="461665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int8_t</a:t>
            </a:r>
            <a:endParaRPr b="1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z="3600">
                <a:uFillTx/>
              </a:rPr>
              <a:t>REGISTER </a:t>
            </a:r>
            <a:r>
              <a:rPr dirty="0" lang="en-US" sz="3600">
                <a:uFillTx/>
                <a:sym charset="2" panose="05000000000000000000" pitchFamily="2" typeface="Wingdings"/>
              </a:rPr>
              <a:t> MEMORY </a:t>
            </a:r>
            <a:r>
              <a:rPr dirty="0" lang="en-US" smtClean="0" sz="3600">
                <a:uFillTx/>
                <a:sym charset="2" panose="05000000000000000000" pitchFamily="2" typeface="Wingdings"/>
              </a:rPr>
              <a:t>(</a:t>
            </a:r>
            <a:r>
              <a:rPr dirty="0" lang="en-US" smtClean="0" sz="3600">
                <a:solidFill>
                  <a:srgbClr val="0070C0"/>
                </a:solidFill>
                <a:uFillTx/>
                <a:sym charset="2" panose="05000000000000000000" pitchFamily="2" typeface="Wingdings"/>
              </a:rPr>
              <a:t>16</a:t>
            </a:r>
            <a:r>
              <a:rPr dirty="0" lang="en-US" smtClean="0" sz="3600">
                <a:solidFill>
                  <a:srgbClr val="0070C0"/>
                </a:solidFill>
                <a:uFillTx/>
              </a:rPr>
              <a:t>-BITS</a:t>
            </a:r>
            <a:r>
              <a:rPr dirty="0" lang="en-US" smtClean="0" sz="3600">
                <a:uFillTx/>
              </a:rPr>
              <a:t> </a:t>
            </a:r>
            <a:r>
              <a:rPr dirty="0" lang="en-US" sz="3600">
                <a:solidFill>
                  <a:srgbClr val="0070C0"/>
                </a:solidFill>
                <a:uFillTx/>
              </a:rPr>
              <a:t>SIGNED</a:t>
            </a:r>
            <a:r>
              <a:rPr dirty="0" lang="en-US" smtClean="0" sz="3600">
                <a:uFillTx/>
              </a:rPr>
              <a:t>)</a:t>
            </a:r>
            <a:br>
              <a:rPr dirty="0" lang="en-US" smtClean="0" sz="3600">
                <a:uFillTx/>
              </a:rPr>
            </a:br>
            <a:r>
              <a:rPr dirty="0" lang="en-US" smtClean="0" sz="3600">
                <a:uFillTx/>
              </a:rPr>
              <a:t>Load Register with Signed </a:t>
            </a:r>
            <a:r>
              <a:rPr dirty="0" err="1" lang="en-US" smtClean="0" sz="3600">
                <a:uFillTx/>
              </a:rPr>
              <a:t>HalfWord</a:t>
            </a:r>
            <a:endParaRPr dirty="0" lang="en-US" sz="36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85800" y="1905000"/>
          <a:ext cx="5562600" cy="389077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3810000"/>
                <a:gridCol w="1752600"/>
              </a:tblGrid>
              <a:tr h="189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2400">
                          <a:solidFill>
                            <a:srgbClr val="0070C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LDRSH	R0,shalf16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Copies the signed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value held in the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16-bit memory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location labeled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"shalf16" into bits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0-15 of R0 and 16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copies of bit 15 of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shalf16 into bits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16-31.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xmlns:c="http://schemas.openxmlformats.org/drawingml/2006/chart" xmlns:pic="http://schemas.openxmlformats.org/drawingml/2006/picture" xmlns:dgm="http://schemas.openxmlformats.org/drawingml/2006/diagram" id="15" name="Group 1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343400" y="1939290"/>
            <a:ext cx="4038600" cy="2895494"/>
            <a:chOff x="0" y="0"/>
            <a:chExt cx="1532890" cy="106188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6" name="Rectangle 1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801858" y="0"/>
              <a:ext cx="710347" cy="281174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shalf16</a:t>
              </a:r>
              <a:endParaRPr lang="en-US" sz="36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" name="Rectangle 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780757"/>
              <a:ext cx="1525856" cy="281126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register R0</a:t>
              </a:r>
              <a:endParaRPr dirty="0" lang="en-US" sz="24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" name="Rectangle 1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766664" cy="2812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0" compatLnSpc="1" forceAA="0" fromWordArt="0" lIns="91440" numCol="1" rIns="91440" rot="0" rtlCol="0" spcFirstLastPara="0" tIns="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16 copies of bit 15</a:t>
              </a:r>
              <a:endParaRPr dirty="0" lang="en-US" sz="36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" name="Down Arrow 1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33046" y="393895"/>
              <a:ext cx="330189" cy="357409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5400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20" name="Straight Connector 19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7034" y="358726"/>
              <a:ext cx="1525856" cy="0"/>
            </a:xfrm>
            <a:prstGeom prst="line">
              <a:avLst/>
            </a:prstGeom>
            <a:ln w="9525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23" name="Left Arrow 2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89317" y="77372"/>
              <a:ext cx="175260" cy="126365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5400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5710535"/>
            <a:ext cx="3333474" cy="461665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int16_t</a:t>
            </a:r>
            <a:endParaRPr b="1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REGISTER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 REGISTER</a:t>
            </a:r>
            <a:br>
              <a:rPr dirty="0" lang="en-US" smtClean="0">
                <a:uFillTx/>
                <a:sym charset="2" panose="05000000000000000000" pitchFamily="2" typeface="Wingdings"/>
              </a:rPr>
            </a:br>
            <a:r>
              <a:rPr dirty="0" lang="en-US" smtClean="0">
                <a:uFillTx/>
                <a:sym charset="2" panose="05000000000000000000" pitchFamily="2" typeface="Wingdings"/>
              </a:rPr>
              <a:t>Move Instruction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2438400"/>
            <a:ext cx="3352800" cy="256685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 sz="2400">
                <a:solidFill>
                  <a:srgbClr val="0070C0"/>
                </a:solidFill>
                <a:uFillTx/>
                <a:latin typeface="Consolas"/>
                <a:ea typeface="Calibri"/>
                <a:cs typeface="Calibri"/>
              </a:rPr>
              <a:t>MOV</a:t>
            </a:r>
            <a:r>
              <a:rPr b="1" dirty="0" lang="en-US" sz="2400">
                <a:solidFill>
                  <a:srgbClr val="0070C0"/>
                </a:solidFill>
                <a:uFillTx/>
                <a:latin typeface="Consolas"/>
                <a:ea typeface="Calibri"/>
                <a:cs typeface="Calibri"/>
              </a:rPr>
              <a:t>	</a:t>
            </a:r>
            <a:r>
              <a:rPr b="1" dirty="0" lang="en-US" smtClean="0" sz="2400">
                <a:solidFill>
                  <a:srgbClr val="0070C0"/>
                </a:solidFill>
                <a:uFillTx/>
                <a:latin typeface="Consolas"/>
                <a:ea typeface="Calibri"/>
                <a:cs typeface="Calibri"/>
              </a:rPr>
              <a:t>R0,R1</a:t>
            </a:r>
            <a:endParaRPr b="1" dirty="0" lang="en-US" sz="2400">
              <a:solidFill>
                <a:srgbClr val="0070C0"/>
              </a:solidFill>
              <a:uFillTx/>
              <a:latin typeface="Arial"/>
              <a:ea typeface="Arial"/>
              <a:cs typeface="Calibri"/>
            </a:endParaRP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Copies all 32 bits 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of the value held 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in register </a:t>
            </a:r>
            <a:r>
              <a:rPr dirty="0" lang="en-US" smtClean="0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R1 </a:t>
            </a: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into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the </a:t>
            </a:r>
            <a:r>
              <a:rPr dirty="0" lang="en-US" smtClean="0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register R0</a:t>
            </a:r>
            <a:endParaRPr dirty="0" lang="en-US">
              <a:solidFill>
                <a:srgbClr val="000000"/>
              </a:solidFill>
              <a:uFillTx/>
              <a:latin typeface="Arial"/>
              <a:ea typeface="Arial"/>
              <a:cs typeface="Calibri"/>
            </a:endParaRPr>
          </a:p>
          <a:p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5" name="Group 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572000" y="2438400"/>
            <a:ext cx="3185716" cy="2392678"/>
            <a:chOff x="4571444" y="2209800"/>
            <a:chExt cx="3185716" cy="239267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6" name="Rectangle 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71445" y="3980926"/>
              <a:ext cx="3185715" cy="621552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dirty="0" lang="en-US" sz="2800">
                  <a:solidFill>
                    <a:srgbClr val="000000"/>
                  </a:solidFill>
                  <a:uFillTx/>
                  <a:ea typeface="Arial"/>
                </a:rPr>
                <a:t>register R0</a:t>
              </a:r>
              <a:endParaRPr dirty="0" lang="en-US" sz="2800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" name="Down Arrow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834351" y="3032895"/>
              <a:ext cx="689377" cy="79132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4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" name="Rectangle 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71444" y="2209800"/>
              <a:ext cx="3185715" cy="621552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mtClean="0" sz="2800">
                  <a:solidFill>
                    <a:srgbClr val="000000"/>
                  </a:solidFill>
                  <a:uFillTx/>
                  <a:ea typeface="Arial"/>
                </a:rPr>
                <a:t>r</a:t>
              </a:r>
              <a:r>
                <a:rPr dirty="0" lang="en-US" smtClean="0" sz="2800">
                  <a:solidFill>
                    <a:srgbClr val="000000"/>
                  </a:solidFill>
                  <a:effectLst/>
                  <a:uFillTx/>
                  <a:ea typeface="Arial"/>
                </a:rPr>
                <a:t>egister R1</a:t>
              </a:r>
              <a:endParaRPr dirty="0" lang="en-US" sz="28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REGISTER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 MEMORY (</a:t>
            </a:r>
            <a:r>
              <a:rPr dirty="0" lang="en-US" smtClean="0">
                <a:solidFill>
                  <a:srgbClr val="0070C0"/>
                </a:solidFill>
                <a:uFillTx/>
              </a:rPr>
              <a:t>32-BITS</a:t>
            </a:r>
            <a:r>
              <a:rPr dirty="0" lang="en-US" smtClean="0">
                <a:uFillTx/>
              </a:rPr>
              <a:t>)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Store Register (to) Word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2209800"/>
            <a:ext cx="3352800" cy="320395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z="2400">
                <a:solidFill>
                  <a:srgbClr val="0070C0"/>
                </a:solidFill>
                <a:uFillTx/>
                <a:latin typeface="Consolas"/>
                <a:ea typeface="Calibri"/>
                <a:cs typeface="Calibri"/>
              </a:rPr>
              <a:t>STR	R0,word32</a:t>
            </a:r>
            <a:endParaRPr b="1" dirty="0" lang="en-US" sz="2400">
              <a:solidFill>
                <a:srgbClr val="0070C0"/>
              </a:solidFill>
              <a:uFillTx/>
              <a:latin typeface="Arial"/>
              <a:ea typeface="Arial"/>
              <a:cs typeface="Calibri"/>
            </a:endParaRP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Copies all 32 bits 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of the value held 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in register R0 into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the 32-bit memory</a:t>
            </a:r>
            <a:endParaRPr dirty="0" lang="en-US">
              <a:solidFill>
                <a:srgbClr val="000000"/>
              </a:solidFill>
              <a:uFillTx/>
              <a:latin typeface="Arial"/>
              <a:ea typeface="Arial"/>
              <a:cs typeface="Calibri"/>
            </a:endParaRP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location labeled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</a:t>
            </a:r>
            <a:r>
              <a:rPr dirty="0" lang="en-US" smtClean="0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"word32".</a:t>
            </a:r>
            <a:endParaRPr dirty="0" lang="en-US">
              <a:solidFill>
                <a:srgbClr val="000000"/>
              </a:solidFill>
              <a:uFillTx/>
              <a:latin typeface="Arial"/>
              <a:ea typeface="Arial"/>
              <a:cs typeface="Calibri"/>
            </a:endParaRPr>
          </a:p>
          <a:p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0" name="Group 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572000" y="2438400"/>
            <a:ext cx="3185716" cy="2392678"/>
            <a:chOff x="4571444" y="2209800"/>
            <a:chExt cx="3185716" cy="239267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7" name="Rectangle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71445" y="3980926"/>
              <a:ext cx="3185715" cy="621552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800">
                  <a:solidFill>
                    <a:srgbClr val="000000"/>
                  </a:solidFill>
                  <a:effectLst/>
                  <a:uFillTx/>
                  <a:ea typeface="Arial"/>
                </a:rPr>
                <a:t>word32</a:t>
              </a:r>
              <a:endParaRPr dirty="0" lang="en-US" sz="28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" name="Down Arrow 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834351" y="3032895"/>
              <a:ext cx="689377" cy="79132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4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Rectangle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71444" y="2209800"/>
              <a:ext cx="3185715" cy="621552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mtClean="0" sz="2800">
                  <a:solidFill>
                    <a:srgbClr val="000000"/>
                  </a:solidFill>
                  <a:uFillTx/>
                  <a:ea typeface="Arial"/>
                </a:rPr>
                <a:t>r</a:t>
              </a:r>
              <a:r>
                <a:rPr dirty="0" lang="en-US" smtClean="0" sz="2800">
                  <a:solidFill>
                    <a:srgbClr val="000000"/>
                  </a:solidFill>
                  <a:effectLst/>
                  <a:uFillTx/>
                  <a:ea typeface="Arial"/>
                </a:rPr>
                <a:t>egister R0</a:t>
              </a:r>
              <a:endParaRPr dirty="0" lang="en-US" sz="28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2" name="TextBox 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0" y="5357336"/>
            <a:ext cx="3181074" cy="738664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int32_t, uint32_t, </a:t>
            </a:r>
            <a:r>
              <a:rPr dirty="0" lang="en-US" smtClean="0">
                <a:uFillTx/>
              </a:rPr>
              <a:t>and</a:t>
            </a:r>
            <a:r>
              <a:rPr b="1" dirty="0" lang="en-US" smtClean="0">
                <a:uFillTx/>
              </a:rPr>
              <a:t> all pointers</a:t>
            </a:r>
            <a:endParaRPr b="1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>
                <a:uFillTx/>
              </a:rPr>
              <a:t>REGISTER </a:t>
            </a:r>
            <a:r>
              <a:rPr dirty="0" lang="en-US" smtClean="0">
                <a:uFillTx/>
              </a:rPr>
              <a:t>PAIR</a:t>
            </a:r>
            <a:r>
              <a:rPr dirty="0" lang="en-US" smtClean="0">
                <a:uFillTx/>
                <a:sym charset="2" panose="05000000000000000000" pitchFamily="2" typeface="Wingdings"/>
              </a:rPr>
              <a:t> </a:t>
            </a:r>
            <a:r>
              <a:rPr dirty="0" lang="en-US">
                <a:uFillTx/>
                <a:sym charset="2" panose="05000000000000000000" pitchFamily="2" typeface="Wingdings"/>
              </a:rPr>
              <a:t>MEMORY </a:t>
            </a:r>
            <a:r>
              <a:rPr dirty="0" lang="en-US" smtClean="0">
                <a:uFillTx/>
                <a:sym charset="2" panose="05000000000000000000" pitchFamily="2" typeface="Wingdings"/>
              </a:rPr>
              <a:t>(</a:t>
            </a:r>
            <a:r>
              <a:rPr dirty="0" lang="en-US" smtClean="0">
                <a:solidFill>
                  <a:srgbClr val="0070C0"/>
                </a:solidFill>
                <a:uFillTx/>
              </a:rPr>
              <a:t>64-BITS</a:t>
            </a:r>
            <a:r>
              <a:rPr dirty="0" lang="en-US" smtClean="0">
                <a:uFillTx/>
              </a:rPr>
              <a:t>)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Store Register (to) </a:t>
            </a:r>
            <a:r>
              <a:rPr dirty="0" err="1" lang="en-US" smtClean="0">
                <a:uFillTx/>
              </a:rPr>
              <a:t>DoubleWord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2209800"/>
            <a:ext cx="3352800" cy="3522503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z="2400">
                <a:solidFill>
                  <a:srgbClr val="0070C0"/>
                </a:solidFill>
                <a:uFillTx/>
                <a:latin typeface="Consolas"/>
                <a:ea typeface="Calibri"/>
                <a:cs typeface="Calibri"/>
              </a:rPr>
              <a:t>STRD	R0,R1,dword64</a:t>
            </a: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Copies the contents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of register R0 into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the lower half, and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register R1 into the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upper half, of the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64-bit memory location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labeled </a:t>
            </a:r>
            <a:r>
              <a:rPr dirty="0" lang="en-US" smtClean="0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"dword64".</a:t>
            </a:r>
            <a:endParaRPr dirty="0" lang="en-US">
              <a:solidFill>
                <a:srgbClr val="000000"/>
              </a:solidFill>
              <a:uFillTx/>
              <a:latin typeface="Consolas"/>
              <a:ea typeface="Calibri"/>
              <a:cs typeface="Calibri"/>
            </a:endParaRPr>
          </a:p>
          <a:p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8" name="Group 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533900" y="2284286"/>
            <a:ext cx="2971800" cy="2825346"/>
            <a:chOff x="0" y="0"/>
            <a:chExt cx="1743954" cy="150455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9" name="Rectangle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1525905" cy="280670"/>
            </a:xfrm>
            <a:prstGeom prst="rect">
              <a:avLst/>
            </a:prstGeom>
            <a:solidFill>
              <a:schemeClr val="bg2"/>
            </a:solidFill>
            <a:ln algn="ctr" cap="flat" cmpd="sng" w="3175">
              <a:solidFill>
                <a:srgbClr val="000000"/>
              </a:solidFill>
              <a:prstDash val="solid"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18288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000">
                  <a:solidFill>
                    <a:srgbClr val="000000"/>
                  </a:solidFill>
                  <a:effectLst/>
                  <a:uFillTx/>
                  <a:latin typeface="Calibri"/>
                  <a:ea typeface="Arial"/>
                </a:rPr>
                <a:t>register R1</a:t>
              </a:r>
              <a:endParaRPr dirty="0"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000">
                  <a:solidFill>
                    <a:srgbClr val="000000"/>
                  </a:solidFill>
                  <a:effectLst/>
                  <a:uFillTx/>
                  <a:latin typeface="Calibri"/>
                  <a:ea typeface="Arial"/>
                </a:rPr>
                <a:t> </a:t>
              </a:r>
              <a:endParaRPr dirty="0"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" name="Rectangle 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4067" y="984738"/>
              <a:ext cx="1525270" cy="280670"/>
            </a:xfrm>
            <a:prstGeom prst="rect">
              <a:avLst/>
            </a:prstGeom>
            <a:solidFill>
              <a:schemeClr val="bg2"/>
            </a:solidFill>
            <a:ln algn="ctr" cap="flat" cmpd="sng" w="3175">
              <a:solidFill>
                <a:srgbClr val="000000"/>
              </a:solidFill>
              <a:prstDash val="solid"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18288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000">
                  <a:solidFill>
                    <a:srgbClr val="000000"/>
                  </a:solidFill>
                  <a:effectLst/>
                  <a:uFillTx/>
                  <a:latin typeface="Calibri"/>
                  <a:ea typeface="Arial"/>
                </a:rPr>
                <a:t>dword64 (bits 32-63)</a:t>
              </a:r>
              <a:endParaRPr dirty="0"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000">
                  <a:solidFill>
                    <a:srgbClr val="000000"/>
                  </a:solidFill>
                  <a:effectLst/>
                  <a:uFillTx/>
                  <a:latin typeface="Calibri"/>
                  <a:ea typeface="Arial"/>
                </a:rPr>
                <a:t> </a:t>
              </a:r>
              <a:endParaRPr dirty="0"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" name="Down Arrow 1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52621" y="569741"/>
              <a:ext cx="329565" cy="357505"/>
            </a:xfrm>
            <a:prstGeom prst="downArrow">
              <a:avLst/>
            </a:prstGeom>
            <a:solidFill>
              <a:srgbClr val="FFFFFF"/>
            </a:solidFill>
            <a:ln algn="ctr" cap="flat" cmpd="sng" w="3175">
              <a:solidFill>
                <a:srgbClr val="000000"/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36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" name="Rectangle 1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18049" y="232117"/>
              <a:ext cx="1525905" cy="280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algn="ctr" cap="flat" cmpd="sng" w="3175">
              <a:solidFill>
                <a:srgbClr val="000000"/>
              </a:solidFill>
              <a:prstDash val="solid"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uFillTx/>
                  <a:latin typeface="Calibri"/>
                  <a:ea typeface="Arial"/>
                </a:rPr>
                <a:t>register R0</a:t>
              </a:r>
              <a:endParaRPr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" name="Rectangle 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11015" y="1223889"/>
              <a:ext cx="1525270" cy="280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algn="ctr" cap="flat" cmpd="sng" w="3175">
              <a:solidFill>
                <a:srgbClr val="000000"/>
              </a:solidFill>
              <a:prstDash val="solid"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18288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000">
                  <a:solidFill>
                    <a:srgbClr val="000000"/>
                  </a:solidFill>
                  <a:effectLst/>
                  <a:uFillTx/>
                  <a:latin typeface="Calibri"/>
                  <a:ea typeface="Arial"/>
                </a:rPr>
                <a:t>dword64 (bits 0-31)</a:t>
              </a:r>
              <a:endParaRPr dirty="0"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000">
                  <a:solidFill>
                    <a:srgbClr val="000000"/>
                  </a:solidFill>
                  <a:effectLst/>
                  <a:uFillTx/>
                  <a:latin typeface="Calibri"/>
                  <a:ea typeface="Arial"/>
                </a:rPr>
                <a:t> </a:t>
              </a:r>
              <a:endParaRPr dirty="0"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600" y="5638800"/>
            <a:ext cx="3181074" cy="738664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int64_t </a:t>
            </a:r>
            <a:r>
              <a:rPr dirty="0" lang="en-US" smtClean="0">
                <a:uFillTx/>
              </a:rPr>
              <a:t>and</a:t>
            </a:r>
            <a:r>
              <a:rPr b="1" dirty="0" lang="en-US" smtClean="0">
                <a:uFillTx/>
              </a:rPr>
              <a:t> uint64_t</a:t>
            </a:r>
            <a:endParaRPr b="1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182406" y="4180424"/>
            <a:ext cx="173366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&amp;dword64 + 4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44466" y="4615232"/>
            <a:ext cx="131359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>
                <a:uFillTx/>
              </a:rPr>
              <a:t>&amp;</a:t>
            </a:r>
            <a:r>
              <a:rPr dirty="0" lang="en-US" smtClean="0">
                <a:uFillTx/>
              </a:rPr>
              <a:t>dword64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5" name="Group 1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351491" y="5613737"/>
            <a:ext cx="4403417" cy="1015663"/>
            <a:chOff x="4495800" y="5442284"/>
            <a:chExt cx="4403417" cy="101566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8" name="TextBox 17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495800" y="5442284"/>
              <a:ext cx="4403417" cy="1015663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bIns="91440" rtlCol="0" tIns="91440" wrap="square">
              <a:spAutoFit/>
            </a:bodyPr>
            <a:lstStyle/>
            <a:p>
              <a:pPr lvl="1" marL="1027113"/>
              <a:r>
                <a:rPr dirty="0" lang="en-US" smtClean="0">
                  <a:uFillTx/>
                </a:rPr>
                <a:t>The 64-bit operand must be word aligned (located at a mod 4 </a:t>
              </a:r>
              <a:r>
                <a:rPr dirty="0" err="1" lang="en-US" smtClean="0">
                  <a:uFillTx/>
                </a:rPr>
                <a:t>adrs</a:t>
              </a:r>
              <a:r>
                <a:rPr dirty="0" lang="en-US" smtClean="0">
                  <a:uFillTx/>
                </a:rPr>
                <a:t>) or an address fault will occur. </a:t>
              </a:r>
              <a:endParaRPr dirty="0" lang="en-US">
                <a:uFillTx/>
              </a:endParaRPr>
            </a:p>
          </p:txBody>
        </p:sp>
        <p:pic>
          <p:nvPicPr>
            <p:cNvPr xmlns:c="http://schemas.openxmlformats.org/drawingml/2006/chart" xmlns:pic="http://schemas.openxmlformats.org/drawingml/2006/picture" xmlns:dgm="http://schemas.openxmlformats.org/drawingml/2006/diagram" descr="http://www.aamu.edu/campuslife/living-on-campus/residentialLife/SiteAssets/pages/default/Warning_sign.png" id="19" name="Picture 4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 cstate="print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4552674" y="5556078"/>
              <a:ext cx="971826" cy="838200"/>
            </a:xfrm>
            <a:prstGeom prst="rect">
              <a:avLst/>
            </a:prstGeom>
            <a:noFill/>
          </p:spPr>
        </p:pic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>
                <a:uFillTx/>
              </a:rPr>
              <a:t>REGISTER </a:t>
            </a:r>
            <a:r>
              <a:rPr dirty="0" lang="en-US">
                <a:uFillTx/>
                <a:sym charset="2" panose="05000000000000000000" pitchFamily="2" typeface="Wingdings"/>
              </a:rPr>
              <a:t> MEMORY </a:t>
            </a:r>
            <a:r>
              <a:rPr dirty="0" lang="en-US" smtClean="0">
                <a:uFillTx/>
                <a:sym charset="2" panose="05000000000000000000" pitchFamily="2" typeface="Wingdings"/>
              </a:rPr>
              <a:t>(</a:t>
            </a:r>
            <a:r>
              <a:rPr dirty="0" lang="en-US" smtClean="0">
                <a:solidFill>
                  <a:srgbClr val="0070C0"/>
                </a:solidFill>
                <a:uFillTx/>
              </a:rPr>
              <a:t>8-BITS</a:t>
            </a:r>
            <a:r>
              <a:rPr dirty="0" lang="en-US" smtClean="0">
                <a:uFillTx/>
              </a:rPr>
              <a:t>)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Store Register (to) Byte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2209800"/>
            <a:ext cx="3352800" cy="320395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z="2400">
                <a:solidFill>
                  <a:srgbClr val="0070C0"/>
                </a:solidFill>
                <a:uFillTx/>
                <a:latin typeface="Consolas"/>
                <a:ea typeface="Calibri"/>
                <a:cs typeface="Calibri"/>
              </a:rPr>
              <a:t>STRB	R0,byte8</a:t>
            </a: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Copies bits 0-7 of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the value held in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register R0 into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the 8-bit memory</a:t>
            </a:r>
            <a:endParaRPr dirty="0" lang="en-US">
              <a:solidFill>
                <a:srgbClr val="000000"/>
              </a:solidFill>
              <a:uFillTx/>
              <a:latin typeface="Arial"/>
              <a:ea typeface="Arial"/>
              <a:cs typeface="Calibri"/>
            </a:endParaRP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location labeled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</a:t>
            </a:r>
            <a:r>
              <a:rPr dirty="0" lang="en-US" smtClean="0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"byte8".</a:t>
            </a: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 </a:t>
            </a:r>
            <a:endParaRPr dirty="0" lang="en-US">
              <a:solidFill>
                <a:srgbClr val="000000"/>
              </a:solidFill>
              <a:uFillTx/>
              <a:latin typeface="Arial"/>
              <a:ea typeface="Arial"/>
              <a:cs typeface="Calibri"/>
            </a:endParaRPr>
          </a:p>
          <a:p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" name="Group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572000" y="2590800"/>
            <a:ext cx="2971800" cy="2392338"/>
            <a:chOff x="0" y="0"/>
            <a:chExt cx="1532255" cy="106206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5" name="Rectangle 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1526344" cy="281353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b" anchorCtr="0" bIns="45720" compatLnSpc="1" forceAA="0" fromWordArt="0" lIns="91440" numCol="1" rIns="91440" rot="0" rtlCol="0" spcFirstLastPara="0" tIns="18288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mtClean="0" sz="2800">
                  <a:solidFill>
                    <a:srgbClr val="000000"/>
                  </a:solidFill>
                  <a:effectLst/>
                  <a:uFillTx/>
                  <a:ea typeface="Arial"/>
                </a:rPr>
                <a:t>register R0</a:t>
              </a:r>
              <a:endParaRPr dirty="0" lang="en-US" sz="28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" name="Rectangle 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146517" y="780757"/>
              <a:ext cx="385738" cy="281305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0" numCol="1" rIns="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uFillTx/>
                  <a:ea typeface="Arial"/>
                </a:rPr>
                <a:t>byte8</a:t>
              </a:r>
              <a:endParaRPr lang="en-US" sz="28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" name="Down Arrow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167618" y="386862"/>
              <a:ext cx="330200" cy="358140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4400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8" name="Straight Connector 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1146517" y="344659"/>
              <a:ext cx="379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9" name="Left Brace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 rot="16200000">
              <a:off x="464234" y="-112542"/>
              <a:ext cx="161290" cy="1075690"/>
            </a:xfrm>
            <a:prstGeom prst="leftBrace">
              <a:avLst>
                <a:gd fmla="val 8333" name="adj1"/>
                <a:gd fmla="val 49009" name="adj2"/>
              </a:avLst>
            </a:prstGeom>
            <a:ln>
              <a:solidFill>
                <a:srgbClr val="FF0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4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" name="Rectangle 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517128"/>
              <a:ext cx="1082724" cy="386861"/>
            </a:xfrm>
            <a:prstGeom prst="rect">
              <a:avLst/>
            </a:prstGeom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0" compatLnSpc="1" forceAA="0" fromWordArt="0" lIns="0" numCol="1" rIns="0" rot="0" rtlCol="0" spcFirstLastPara="0" tIns="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>
                  <a:solidFill>
                    <a:srgbClr val="FF0000"/>
                  </a:solidFill>
                  <a:effectLst/>
                  <a:uFillTx/>
                  <a:latin typeface="Arial"/>
                  <a:ea typeface="Arial"/>
                </a:rPr>
                <a:t>Register bits 8-31 are not copied. </a:t>
              </a:r>
              <a:endParaRPr dirty="0" lang="en-US" sz="2800">
                <a:solidFill>
                  <a:srgbClr val="FF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0" y="5410200"/>
            <a:ext cx="3181074" cy="738664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int8_t </a:t>
            </a:r>
            <a:r>
              <a:rPr dirty="0" lang="en-US" smtClean="0">
                <a:uFillTx/>
              </a:rPr>
              <a:t>and</a:t>
            </a:r>
            <a:r>
              <a:rPr b="1" dirty="0" lang="en-US" smtClean="0">
                <a:uFillTx/>
              </a:rPr>
              <a:t> uint8_t</a:t>
            </a:r>
            <a:endParaRPr b="1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>
                <a:uFillTx/>
              </a:rPr>
              <a:t>REGISTER </a:t>
            </a:r>
            <a:r>
              <a:rPr dirty="0" lang="en-US">
                <a:uFillTx/>
                <a:sym charset="2" panose="05000000000000000000" pitchFamily="2" typeface="Wingdings"/>
              </a:rPr>
              <a:t> MEMORY </a:t>
            </a:r>
            <a:r>
              <a:rPr dirty="0" lang="en-US" smtClean="0">
                <a:uFillTx/>
                <a:sym charset="2" panose="05000000000000000000" pitchFamily="2" typeface="Wingdings"/>
              </a:rPr>
              <a:t>(</a:t>
            </a:r>
            <a:r>
              <a:rPr dirty="0" lang="en-US" smtClean="0">
                <a:solidFill>
                  <a:srgbClr val="0070C0"/>
                </a:solidFill>
                <a:uFillTx/>
              </a:rPr>
              <a:t>16-BITS</a:t>
            </a:r>
            <a:r>
              <a:rPr dirty="0" lang="en-US" smtClean="0">
                <a:uFillTx/>
              </a:rPr>
              <a:t>)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Store Register (to) </a:t>
            </a:r>
            <a:r>
              <a:rPr dirty="0" err="1" lang="en-US" smtClean="0">
                <a:uFillTx/>
              </a:rPr>
              <a:t>HalfWord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2209800"/>
            <a:ext cx="3352800" cy="320395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 sz="2400">
                <a:solidFill>
                  <a:srgbClr val="0070C0"/>
                </a:solidFill>
                <a:uFillTx/>
                <a:latin typeface="Consolas"/>
                <a:ea typeface="Calibri"/>
                <a:cs typeface="Calibri"/>
              </a:rPr>
              <a:t>STRH</a:t>
            </a:r>
            <a:r>
              <a:rPr b="1" dirty="0" lang="en-US" sz="2400">
                <a:solidFill>
                  <a:srgbClr val="0070C0"/>
                </a:solidFill>
                <a:uFillTx/>
                <a:latin typeface="Consolas"/>
                <a:ea typeface="Calibri"/>
                <a:cs typeface="Calibri"/>
              </a:rPr>
              <a:t>	</a:t>
            </a:r>
            <a:r>
              <a:rPr b="1" dirty="0" lang="en-US" smtClean="0" sz="2400">
                <a:solidFill>
                  <a:srgbClr val="0070C0"/>
                </a:solidFill>
                <a:uFillTx/>
                <a:latin typeface="Consolas"/>
                <a:ea typeface="Calibri"/>
                <a:cs typeface="Calibri"/>
              </a:rPr>
              <a:t>R0,half16</a:t>
            </a:r>
            <a:endParaRPr b="1" dirty="0" lang="en-US" sz="2400">
              <a:solidFill>
                <a:srgbClr val="0070C0"/>
              </a:solidFill>
              <a:uFillTx/>
              <a:latin typeface="Consolas"/>
              <a:ea typeface="Calibri"/>
              <a:cs typeface="Calibri"/>
            </a:endParaRP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Copies bits 0-15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of the value held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in register R0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into the 16-bit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memory location</a:t>
            </a:r>
          </a:p>
          <a:p>
            <a:pPr>
              <a:lnSpc>
                <a:spcPct val="115000"/>
              </a:lnSpc>
            </a:pPr>
            <a:r>
              <a:rPr dirty="0" lang="en-US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// labeled </a:t>
            </a:r>
            <a:r>
              <a:rPr dirty="0" lang="en-US" smtClean="0">
                <a:solidFill>
                  <a:srgbClr val="000000"/>
                </a:solidFill>
                <a:uFillTx/>
                <a:latin typeface="Consolas"/>
                <a:ea typeface="Calibri"/>
                <a:cs typeface="Calibri"/>
              </a:rPr>
              <a:t>"half16".</a:t>
            </a:r>
            <a:endParaRPr dirty="0" lang="en-US">
              <a:solidFill>
                <a:srgbClr val="000000"/>
              </a:solidFill>
              <a:uFillTx/>
              <a:latin typeface="Consolas"/>
              <a:ea typeface="Calibri"/>
              <a:cs typeface="Calibri"/>
            </a:endParaRPr>
          </a:p>
          <a:p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" name="Group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343400" y="2362200"/>
            <a:ext cx="3276600" cy="2620966"/>
            <a:chOff x="0" y="0"/>
            <a:chExt cx="1716015" cy="106711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5" name="Rectangle 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85737" y="0"/>
              <a:ext cx="1526344" cy="281353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b" anchorCtr="0" bIns="45720" compatLnSpc="1" forceAA="0" fromWordArt="0" lIns="91440" numCol="1" rIns="91440" rot="0" rtlCol="0" spcFirstLastPara="0" tIns="2743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800">
                  <a:solidFill>
                    <a:srgbClr val="000000"/>
                  </a:solidFill>
                  <a:effectLst/>
                  <a:uFillTx/>
                  <a:ea typeface="Arial"/>
                </a:rPr>
                <a:t>register </a:t>
              </a:r>
              <a:r>
                <a:rPr dirty="0" lang="en-US" smtClean="0" sz="2800">
                  <a:solidFill>
                    <a:srgbClr val="000000"/>
                  </a:solidFill>
                  <a:effectLst/>
                  <a:uFillTx/>
                  <a:ea typeface="Arial"/>
                </a:rPr>
                <a:t>R0</a:t>
              </a:r>
              <a:endParaRPr dirty="0" lang="en-US" sz="28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" name="Down Arrow 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209675" y="400050"/>
              <a:ext cx="330200" cy="358140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4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" name="Left Brace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 rot="16200000">
              <a:off x="481012" y="52387"/>
              <a:ext cx="161290" cy="751840"/>
            </a:xfrm>
            <a:prstGeom prst="leftBrace">
              <a:avLst>
                <a:gd fmla="val 8333" name="adj1"/>
                <a:gd fmla="val 49009" name="adj2"/>
              </a:avLst>
            </a:prstGeom>
            <a:ln>
              <a:solidFill>
                <a:srgbClr val="FF0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4400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8" name="Straight Connector 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1550" y="347662"/>
              <a:ext cx="7378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9" name="Rectangle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495300"/>
              <a:ext cx="1082724" cy="386736"/>
            </a:xfrm>
            <a:prstGeom prst="rect">
              <a:avLst/>
            </a:prstGeom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0" compatLnSpc="1" forceAA="0" fromWordArt="0" lIns="0" numCol="1" rIns="0" rot="0" rtlCol="0" spcFirstLastPara="0" tIns="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>
                  <a:solidFill>
                    <a:srgbClr val="FF0000"/>
                  </a:solidFill>
                  <a:effectLst/>
                  <a:uFillTx/>
                  <a:latin typeface="Arial"/>
                  <a:ea typeface="Arial"/>
                </a:rPr>
                <a:t>Register bits 16-31 are not copied. </a:t>
              </a:r>
              <a:endParaRPr dirty="0" lang="en-US" sz="2800">
                <a:solidFill>
                  <a:srgbClr val="FF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" name="Rectangle 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971550" y="785812"/>
              <a:ext cx="744465" cy="281305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>
                  <a:solidFill>
                    <a:srgbClr val="000000"/>
                  </a:solidFill>
                  <a:effectLst/>
                  <a:uFillTx/>
                  <a:ea typeface="Arial"/>
                </a:rPr>
                <a:t>half16</a:t>
              </a:r>
              <a:endParaRPr lang="en-US" sz="28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0" y="5486400"/>
            <a:ext cx="3181074" cy="738664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int16_t </a:t>
            </a:r>
            <a:r>
              <a:rPr dirty="0" lang="en-US" smtClean="0">
                <a:uFillTx/>
              </a:rPr>
              <a:t>and</a:t>
            </a:r>
            <a:r>
              <a:rPr b="1" dirty="0" lang="en-US" smtClean="0">
                <a:uFillTx/>
              </a:rPr>
              <a:t> uint16_t</a:t>
            </a:r>
            <a:endParaRPr b="1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Variable Y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 Variable X (32 bits)</a:t>
            </a:r>
            <a:r>
              <a:rPr dirty="0" lang="en-US" smtClean="0">
                <a:uFillTx/>
              </a:rPr>
              <a:t/>
            </a:r>
            <a:br>
              <a:rPr dirty="0" lang="en-US" smtClean="0">
                <a:uFillTx/>
              </a:rPr>
            </a:br>
            <a:r>
              <a:rPr dirty="0" lang="en-US" smtClean="0" sz="3600">
                <a:solidFill>
                  <a:srgbClr val="0070C0"/>
                </a:solidFill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Common Coding Mistake</a:t>
            </a:r>
            <a:endParaRPr dirty="0" lang="en-US" sz="3600">
              <a:solidFill>
                <a:srgbClr val="0070C0"/>
              </a:solidFill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1" name="TextBox 4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1" y="2514600"/>
            <a:ext cx="1474748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/>
            <a:r>
              <a:rPr b="1" dirty="0" lang="en-US" smtClean="0">
                <a:solidFill>
                  <a:srgbClr val="FF0000"/>
                </a:solidFill>
                <a:uFillTx/>
              </a:rPr>
              <a:t>LDR	R0,x</a:t>
            </a:r>
            <a:endParaRPr b="1" dirty="0" lang="en-US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2" name="TextBox 4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3429000"/>
            <a:ext cx="1474749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/>
            <a:r>
              <a:rPr b="1" dirty="0" lang="en-US" smtClean="0">
                <a:solidFill>
                  <a:srgbClr val="FF0000"/>
                </a:solidFill>
                <a:uFillTx/>
              </a:rPr>
              <a:t>LDR	R1,y</a:t>
            </a:r>
            <a:endParaRPr b="1" dirty="0" lang="en-US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" name="TextBox 4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1" y="4419600"/>
            <a:ext cx="147475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/>
            <a:r>
              <a:rPr b="1" dirty="0" lang="en-US" smtClean="0">
                <a:solidFill>
                  <a:srgbClr val="FF0000"/>
                </a:solidFill>
                <a:uFillTx/>
              </a:rPr>
              <a:t>MOV	R1,R0</a:t>
            </a:r>
            <a:endParaRPr b="1" dirty="0" lang="en-US">
              <a:solidFill>
                <a:srgbClr val="FF0000"/>
              </a:solidFill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54" name="Curved Connector 53"/>
          <p:cNvCxnSpPr xmlns:c="http://schemas.openxmlformats.org/drawingml/2006/chart" xmlns:pic="http://schemas.openxmlformats.org/drawingml/2006/picture" xmlns:dgm="http://schemas.openxmlformats.org/drawingml/2006/diagram">
            <a:stCxn id="91" idx="2"/>
            <a:endCxn id="59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rot="16200000">
            <a:off x="4001468" y="3847517"/>
            <a:ext cx="679449" cy="1518813"/>
          </a:xfrm>
          <a:prstGeom prst="curvedConnector3">
            <a:avLst>
              <a:gd fmla="val 50000" name="adj1"/>
            </a:avLst>
          </a:prstGeom>
          <a:ln>
            <a:solidFill>
              <a:srgbClr val="FF0000"/>
            </a:solidFill>
            <a:headEnd len="med" type="none" w="med"/>
            <a:tailEnd len="med" type="triangl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70" name="Curved Connector 69"/>
          <p:cNvCxnSpPr xmlns:c="http://schemas.openxmlformats.org/drawingml/2006/chart" xmlns:pic="http://schemas.openxmlformats.org/drawingml/2006/picture" xmlns:dgm="http://schemas.openxmlformats.org/drawingml/2006/diagram">
            <a:stCxn id="23" idx="2"/>
            <a:endCxn id="55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6277595" y="2099604"/>
            <a:ext cx="687658" cy="3041650"/>
          </a:xfrm>
          <a:prstGeom prst="curvedConnector3">
            <a:avLst/>
          </a:prstGeom>
          <a:ln>
            <a:solidFill>
              <a:srgbClr val="FF0000"/>
            </a:solidFill>
            <a:headEnd len="med" type="none" w="med"/>
            <a:tailEnd len="med" type="triangl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71" name="TextBox 7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35197" y="5464653"/>
            <a:ext cx="6030952" cy="1015663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1027113"/>
            <a:r>
              <a:rPr dirty="0" lang="en-US" smtClean="0">
                <a:uFillTx/>
              </a:rPr>
              <a:t>The second LDR instruction doesn’t </a:t>
            </a:r>
            <a:r>
              <a:rPr b="1" dirty="0" lang="en-US" smtClean="0">
                <a:uFillTx/>
              </a:rPr>
              <a:t>move</a:t>
            </a:r>
            <a:r>
              <a:rPr dirty="0" lang="en-US" smtClean="0">
                <a:uFillTx/>
              </a:rPr>
              <a:t> Y into R1, it merely makes a </a:t>
            </a:r>
            <a:r>
              <a:rPr b="1" dirty="0" lang="en-US" smtClean="0">
                <a:uFillTx/>
              </a:rPr>
              <a:t>copy</a:t>
            </a:r>
            <a:r>
              <a:rPr dirty="0" lang="en-US" smtClean="0">
                <a:uFillTx/>
              </a:rPr>
              <a:t> of its value. Thus the MOV doesn’t change Y, it only changes the copy in R1.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http://www.aamu.edu/campuslife/living-on-campus/residentialLife/SiteAssets/pages/default/Warning_sign.png" id="72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892071" y="5553384"/>
            <a:ext cx="971826" cy="83820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3" name="Right Arrow 7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57400" y="2590800"/>
            <a:ext cx="381000" cy="215074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Right Arrow 7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57400" y="3518726"/>
            <a:ext cx="381000" cy="215074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5" name="Right Arrow 7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57400" y="4509326"/>
            <a:ext cx="381000" cy="215074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" name="Group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35197" y="1709105"/>
            <a:ext cx="2989302" cy="669822"/>
            <a:chOff x="2835197" y="1709105"/>
            <a:chExt cx="2989302" cy="66982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36" name="TextBox 35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0349" y="1709105"/>
              <a:ext cx="1447800" cy="307777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lang="en-US" smtClean="0" sz="1400">
                  <a:uFillTx/>
                </a:rPr>
                <a:t>Register R1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5" name="TextBox 34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846349" y="1721745"/>
              <a:ext cx="1447800" cy="307777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lang="en-US" smtClean="0" sz="1400">
                  <a:uFillTx/>
                </a:rPr>
                <a:t>Register R0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Rectangle 1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835197" y="2074127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b="1"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b="1"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9" name="Rectangle 3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6699" y="2074127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b="1"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b="1" dirty="0" lang="en-US">
                <a:solidFill>
                  <a:schemeClr val="tx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5" name="Group 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894349" y="1707616"/>
            <a:ext cx="2977377" cy="682460"/>
            <a:chOff x="5894349" y="1707616"/>
            <a:chExt cx="2977377" cy="68246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37" name="TextBox 36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894349" y="1707616"/>
              <a:ext cx="1447800" cy="307777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lang="en-US" smtClean="0" sz="1400">
                  <a:uFillTx/>
                </a:rPr>
                <a:t>x (in memory)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8" name="TextBox 37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418349" y="1730659"/>
              <a:ext cx="1447800" cy="307777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lang="en-US" sz="1400">
                  <a:uFillTx/>
                </a:rPr>
                <a:t>y</a:t>
              </a:r>
              <a:r>
                <a:rPr dirty="0" lang="en-US" smtClean="0" sz="1400">
                  <a:uFillTx/>
                </a:rPr>
                <a:t> (in memory)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" name="Rectangle 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894349" y="2085276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1" name="Rectangle 8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423926" y="2074127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87" name="Group 8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48052" y="2964363"/>
            <a:ext cx="6018097" cy="312237"/>
            <a:chOff x="2848052" y="2964363"/>
            <a:chExt cx="6018097" cy="31223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3" name="Rectangle 2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418349" y="2971800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7" name="Rectangle 4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0349" y="2971800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b="1"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b="1"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5" name="Rectangle 8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897524" y="2971800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6" name="Rectangle 8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848052" y="2964363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90" name="Curved Connector 89"/>
          <p:cNvCxnSpPr xmlns:c="http://schemas.openxmlformats.org/drawingml/2006/chart" xmlns:pic="http://schemas.openxmlformats.org/drawingml/2006/picture" xmlns:dgm="http://schemas.openxmlformats.org/drawingml/2006/diagram">
            <a:stCxn id="17" idx="2"/>
            <a:endCxn id="86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4807958" y="1154071"/>
            <a:ext cx="574287" cy="3046297"/>
          </a:xfrm>
          <a:prstGeom prst="curvedConnector3">
            <a:avLst/>
          </a:prstGeom>
          <a:ln>
            <a:solidFill>
              <a:srgbClr val="FF0000"/>
            </a:solidFill>
            <a:headEnd len="med" type="none" w="med"/>
            <a:tailEnd len="med" type="triangl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93" name="Group 9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57886" y="3962400"/>
            <a:ext cx="6008264" cy="308517"/>
            <a:chOff x="2857886" y="3962400"/>
            <a:chExt cx="6008264" cy="30851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55" name="Rectangle 5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6699" y="3964258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3" name="Rectangle 6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418350" y="3962400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1" name="Rectangle 9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857886" y="3962400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2" name="Rectangle 9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902713" y="3966117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97" name="Group 9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46348" y="4946649"/>
            <a:ext cx="6019802" cy="311151"/>
            <a:chOff x="2846348" y="4946649"/>
            <a:chExt cx="6019802" cy="311151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59" name="Rectangle 5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6699" y="4946649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1" name="Rectangle 6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846348" y="4953000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4" name="Rectangle 6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418350" y="4946649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6" name="Rectangle 9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902713" y="4946649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7" name="Curved Down Arrow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81800" y="1447799"/>
            <a:ext cx="1219200" cy="282859"/>
          </a:xfrm>
          <a:prstGeom prst="curved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solidFill>
                <a:schemeClr val="tx1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41"/>
      <p:bldP advAuto="4294967295" grpId="0" spid="42"/>
      <p:bldP advAuto="4294967295" grpId="0" spid="43"/>
      <p:bldP advAuto="4294967295" animBg="1" grpId="0" spid="71"/>
      <p:bldP advAuto="4294967295" animBg="1" grpId="0" spid="73"/>
      <p:bldP advAuto="4294967295" animBg="1" grpId="0" spid="74"/>
      <p:bldP advAuto="4294967295" animBg="1" grpId="0" spid="75"/>
      <p:bldP advAuto="4294967295" animBg="1" grpId="0" spid="7"/>
    </p:bld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LOAD/STORE ARCHITECTURE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Up Arrow 2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90990" y="2666681"/>
            <a:ext cx="228609" cy="255149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Down Arrow 2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90580" y="2699338"/>
            <a:ext cx="305419" cy="25188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70553" y="5257482"/>
            <a:ext cx="2362200" cy="1398714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400">
                <a:uFillTx/>
              </a:rPr>
              <a:t>Main Memory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92244" y="1676400"/>
            <a:ext cx="2362200" cy="990282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400">
                <a:uFillTx/>
              </a:rPr>
              <a:t>Registers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801" y="1676400"/>
            <a:ext cx="2362200" cy="990282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400">
                <a:uFillTx/>
              </a:rPr>
              <a:t>Arithmetic &amp; </a:t>
            </a:r>
            <a:r>
              <a:rPr dirty="0" err="1" lang="en-US" smtClean="0" sz="2400">
                <a:uFillTx/>
              </a:rPr>
              <a:t>Logice</a:t>
            </a:r>
            <a:r>
              <a:rPr dirty="0" lang="en-US" smtClean="0" sz="2400">
                <a:uFillTx/>
              </a:rPr>
              <a:t> Unit (ALU)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Down Arrow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3222852" y="1495266"/>
            <a:ext cx="266542" cy="10288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Down Arrow 2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3235019" y="1915116"/>
            <a:ext cx="266542" cy="10288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0871" y="2768163"/>
            <a:ext cx="2396059" cy="92333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All computations (add, subtract, etc.) are performed in the ALU.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TextBox 2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76134" y="1639487"/>
            <a:ext cx="2867866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Instruction operands and results are held in registers.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" name="TextBox 3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38900" y="5956839"/>
            <a:ext cx="2091259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But</a:t>
            </a:r>
            <a:r>
              <a:rPr b="1" dirty="0" i="1" lang="en-US" smtClean="0">
                <a:uFillTx/>
              </a:rPr>
              <a:t> Variables</a:t>
            </a:r>
            <a:r>
              <a:rPr dirty="0" lang="en-US" smtClean="0">
                <a:uFillTx/>
              </a:rPr>
              <a:t> reside in main memory.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TextBox 3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09115" y="3936984"/>
            <a:ext cx="2600428" cy="923330"/>
          </a:xfrm>
          <a:prstGeom prst="rect">
            <a:avLst/>
          </a:prstGeom>
          <a:solidFill>
            <a:schemeClr val="bg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“Load”: </a:t>
            </a:r>
            <a:r>
              <a:rPr dirty="0" lang="en-US" smtClean="0">
                <a:uFillTx/>
              </a:rPr>
              <a:t>Copy a variable from memory into a register to use its value.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" name="TextBox 3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62600" y="3159257"/>
            <a:ext cx="2895600" cy="923330"/>
          </a:xfrm>
          <a:prstGeom prst="rect">
            <a:avLst/>
          </a:prstGeom>
          <a:solidFill>
            <a:schemeClr val="bg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“Store”: </a:t>
            </a:r>
            <a:r>
              <a:rPr dirty="0" lang="en-US" smtClean="0">
                <a:uFillTx/>
              </a:rPr>
              <a:t>Copy a variable from a register back into memory to change its value.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26"/>
      <p:bldP advAuto="4294967295" animBg="1" grpId="0" spid="25"/>
      <p:bldP advAuto="4294967295" animBg="1" grpId="0" spid="7"/>
      <p:bldP advAuto="4294967295" animBg="1" grpId="0" spid="20"/>
      <p:bldP advAuto="4294967295" animBg="1" grpId="0" spid="21"/>
      <p:bldP advAuto="4294967295" grpId="0" spid="4"/>
      <p:bldP advAuto="4294967295" grpId="0" spid="23"/>
      <p:bldP advAuto="4294967295" grpId="0" spid="31"/>
      <p:bldP advAuto="4294967295" animBg="1" grpId="0" spid="34"/>
      <p:bldP advAuto="4294967295" animBg="1" grpId="0" spid="39"/>
    </p:bld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>
                <a:uFillTx/>
              </a:rPr>
              <a:t>Variable Y </a:t>
            </a:r>
            <a:r>
              <a:rPr dirty="0" lang="en-US">
                <a:uFillTx/>
                <a:sym charset="2" panose="05000000000000000000" pitchFamily="2" typeface="Wingdings"/>
              </a:rPr>
              <a:t> Variable X (32 bits)</a:t>
            </a:r>
            <a:r>
              <a:rPr dirty="0" lang="en-US" smtClean="0">
                <a:uFillTx/>
              </a:rPr>
              <a:t/>
            </a:r>
            <a:br>
              <a:rPr dirty="0" lang="en-US" smtClean="0">
                <a:uFillTx/>
              </a:rPr>
            </a:br>
            <a:r>
              <a:rPr dirty="0" lang="en-US" smtClean="0" sz="3600">
                <a:solidFill>
                  <a:srgbClr val="0070C0"/>
                </a:solidFill>
                <a:uFillTx/>
                <a:latin charset="0" panose="020B0609020204030204" pitchFamily="49" typeface="Consolas"/>
                <a:cs charset="0" panose="020B0609020204030204" pitchFamily="49" typeface="Consolas"/>
              </a:rPr>
              <a:t>Correct Coding Solution</a:t>
            </a:r>
            <a:endParaRPr dirty="0" lang="en-US" sz="3600">
              <a:solidFill>
                <a:srgbClr val="0070C0"/>
              </a:solidFill>
              <a:uFillTx/>
              <a:latin charset="0" panose="020B0609020204030204" pitchFamily="49" typeface="Consolas"/>
              <a:cs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TextBox 3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50066" y="2010301"/>
            <a:ext cx="144780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1400">
                <a:uFillTx/>
              </a:rPr>
              <a:t>Register R0</a:t>
            </a:r>
            <a:endParaRPr dirty="0" lang="en-US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TextBox 3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3762" y="2015515"/>
            <a:ext cx="144780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1400">
                <a:uFillTx/>
              </a:rPr>
              <a:t>x (in memory)</a:t>
            </a:r>
            <a:endParaRPr dirty="0" lang="en-US" sz="1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TextBox 3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95279" y="2004536"/>
            <a:ext cx="144780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z="1400">
                <a:uFillTx/>
              </a:rPr>
              <a:t>y</a:t>
            </a:r>
            <a:r>
              <a:rPr dirty="0" lang="en-US" smtClean="0" sz="1400">
                <a:uFillTx/>
              </a:rPr>
              <a:t> (in memory)</a:t>
            </a:r>
            <a:endParaRPr dirty="0" lang="en-US" sz="1400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5" name="Group 6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46349" y="2309336"/>
            <a:ext cx="4584080" cy="313542"/>
            <a:chOff x="2846349" y="2057399"/>
            <a:chExt cx="4584080" cy="31354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4" name="Rectangle 1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846349" y="2057400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b="1"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b="1"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" name="Rectangle 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441903" y="2057399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0" name="Rectangle 3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982629" y="2066141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b="1"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b="1" dirty="0" lang="en-US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41" name="TextBox 4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1" y="2766536"/>
            <a:ext cx="1474748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/>
            <a:r>
              <a:rPr b="1" dirty="0" lang="en-US" smtClean="0">
                <a:solidFill>
                  <a:srgbClr val="FF0000"/>
                </a:solidFill>
                <a:uFillTx/>
              </a:rPr>
              <a:t>LDR	R0,x</a:t>
            </a:r>
            <a:endParaRPr b="1" dirty="0" lang="en-US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2" name="TextBox 4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3680936"/>
            <a:ext cx="1474749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/>
            <a:r>
              <a:rPr b="1" dirty="0" lang="en-US" smtClean="0">
                <a:solidFill>
                  <a:srgbClr val="FF0000"/>
                </a:solidFill>
                <a:uFillTx/>
              </a:rPr>
              <a:t>STR	R0,y</a:t>
            </a:r>
            <a:endParaRPr b="1" dirty="0" lang="en-US">
              <a:solidFill>
                <a:srgbClr val="FF0000"/>
              </a:solidFill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50" name="Curved Connector 49"/>
          <p:cNvCxnSpPr xmlns:c="http://schemas.openxmlformats.org/drawingml/2006/chart" xmlns:pic="http://schemas.openxmlformats.org/drawingml/2006/picture" xmlns:dgm="http://schemas.openxmlformats.org/drawingml/2006/diagram">
            <a:stCxn id="17" idx="2"/>
            <a:endCxn id="44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4063226" y="2121159"/>
            <a:ext cx="609600" cy="1595554"/>
          </a:xfrm>
          <a:prstGeom prst="curvedConnector3">
            <a:avLst/>
          </a:prstGeom>
          <a:ln>
            <a:solidFill>
              <a:srgbClr val="FF0000"/>
            </a:solidFill>
            <a:headEnd len="med" type="none" w="med"/>
            <a:tailEnd len="med" type="triangl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73" name="Right Arrow 7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57400" y="2842736"/>
            <a:ext cx="381000" cy="215074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4" name="Right Arrow 7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57400" y="3770662"/>
            <a:ext cx="381000" cy="215074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9" name="Curved Connector 8"/>
          <p:cNvCxnSpPr xmlns:c="http://schemas.openxmlformats.org/drawingml/2006/chart" xmlns:pic="http://schemas.openxmlformats.org/drawingml/2006/picture" xmlns:dgm="http://schemas.openxmlformats.org/drawingml/2006/diagram">
            <a:stCxn id="44" idx="2"/>
            <a:endCxn id="63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rot="16200000">
            <a:off x="4795489" y="2303295"/>
            <a:ext cx="685800" cy="3136281"/>
          </a:xfrm>
          <a:prstGeom prst="curvedConnector3">
            <a:avLst/>
          </a:prstGeom>
          <a:ln>
            <a:solidFill>
              <a:srgbClr val="FF0000"/>
            </a:solidFill>
            <a:headEnd len="med" type="none" w="med"/>
            <a:tailEnd len="med" type="triangl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12" name="Group 1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46349" y="3223736"/>
            <a:ext cx="4584081" cy="310375"/>
            <a:chOff x="2846349" y="2971800"/>
            <a:chExt cx="4584081" cy="31037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4" name="Rectangle 4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846349" y="2971800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9" name="Rectangle 4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419601" y="2977375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1" name="Rectangle 5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982630" y="2977375"/>
              <a:ext cx="1447800" cy="304800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schemeClr val="bg2"/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b="1" dirty="0" lang="en-US" smtClean="0">
                  <a:solidFill>
                    <a:schemeClr val="tx1"/>
                  </a:solidFill>
                  <a:uFillTx/>
                </a:rPr>
                <a:t>?</a:t>
              </a:r>
              <a:endParaRPr b="1" dirty="0" lang="en-US">
                <a:solidFill>
                  <a:schemeClr val="tx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3" name="Group 1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46348" y="4214336"/>
            <a:ext cx="4584082" cy="310376"/>
            <a:chOff x="2846348" y="3962400"/>
            <a:chExt cx="4584082" cy="310376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63" name="Rectangle 6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982630" y="3962400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5" name="Rectangle 4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419601" y="3967976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2" name="Rectangle 5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846348" y="3966117"/>
              <a:ext cx="1447800" cy="30480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solidFill>
                    <a:schemeClr val="tx1"/>
                  </a:solidFill>
                  <a:uFillTx/>
                </a:rPr>
                <a:t>1000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73"/>
      <p:bldP advAuto="4294967295" animBg="1" grpId="0" spid="74"/>
    </p:bld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49373" y="3576940"/>
            <a:ext cx="2540688" cy="522712"/>
          </a:xfrm>
          <a:prstGeom prst="rect">
            <a:avLst/>
          </a:prstGeom>
          <a:solidFill>
            <a:schemeClr val="bg2"/>
          </a:solidFill>
          <a:ln w="3175">
            <a:headEnd len="med" type="none" w="med"/>
            <a:tailEnd len="med" type="non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mtClean="0" strike="noStrike" sz="1800" u="none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uFillTx/>
                <a:latin charset="0" pitchFamily="34" typeface="Calibri"/>
                <a:cs charset="0" pitchFamily="34" typeface="Calibri"/>
              </a:rPr>
              <a:t>32-bit register(s)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37780" y="1893972"/>
            <a:ext cx="2540688" cy="522712"/>
          </a:xfrm>
          <a:prstGeom prst="rect">
            <a:avLst/>
          </a:prstGeom>
          <a:solidFill>
            <a:schemeClr val="bg2"/>
          </a:solidFill>
          <a:ln w="3175">
            <a:headEnd len="med" type="none" w="med"/>
            <a:tailEnd len="med" type="non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mtClean="0" strike="noStrike" sz="1800" u="none">
                <a:ln>
                  <a:noFill/>
                </a:ln>
                <a:effectLst/>
                <a:uFillTx/>
                <a:latin charset="0" pitchFamily="34" typeface="Calibri"/>
                <a:cs charset="0" pitchFamily="34" typeface="Calibri"/>
              </a:rPr>
              <a:t>int_32, uint_32, </a:t>
            </a:r>
            <a:r>
              <a:rPr b="0" baseline="0" cap="none" dirty="0" i="1" kumimoji="0" lang="en-US" normalizeH="0" smtClean="0" strike="noStrike" sz="1800" u="none">
                <a:ln>
                  <a:noFill/>
                </a:ln>
                <a:effectLst/>
                <a:uFillTx/>
                <a:latin charset="0" pitchFamily="34" typeface="Calibri"/>
                <a:cs charset="0" pitchFamily="34" typeface="Calibri"/>
              </a:rPr>
              <a:t>pointer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776625" y="5802631"/>
            <a:ext cx="5081375" cy="522712"/>
          </a:xfrm>
          <a:prstGeom prst="rect">
            <a:avLst/>
          </a:prstGeom>
          <a:solidFill>
            <a:schemeClr val="bg2"/>
          </a:solidFill>
          <a:ln w="3175">
            <a:headEnd len="med" type="none" w="med"/>
            <a:tailEnd len="med" type="non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mtClean="0" strike="noStrike" sz="1800" u="none">
                <a:ln>
                  <a:noFill/>
                </a:ln>
                <a:effectLst/>
                <a:uFillTx/>
                <a:latin charset="0" pitchFamily="34" typeface="Calibri"/>
                <a:cs charset="0" pitchFamily="34" typeface="Calibri"/>
              </a:rPr>
              <a:t>int_64, uint_64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63537" y="2580110"/>
            <a:ext cx="989099" cy="522712"/>
          </a:xfrm>
          <a:prstGeom prst="rect">
            <a:avLst/>
          </a:prstGeom>
          <a:solidFill>
            <a:schemeClr val="bg2"/>
          </a:solidFill>
          <a:ln w="3175">
            <a:headEnd len="med" type="none" w="med"/>
            <a:tailEnd len="med" type="non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dirty="0" lang="en-US" sz="1800">
                <a:uFillTx/>
                <a:latin charset="0" pitchFamily="34" typeface="Calibri"/>
                <a:cs charset="0" pitchFamily="34" typeface="Calibri"/>
              </a:rPr>
              <a:t>u</a:t>
            </a:r>
            <a:r>
              <a:rPr b="0" baseline="0" cap="none" dirty="0" i="0" kumimoji="0" lang="en-US" normalizeH="0" smtClean="0" strike="noStrike" sz="1800" u="none">
                <a:ln>
                  <a:noFill/>
                </a:ln>
                <a:effectLst/>
                <a:uFillTx/>
                <a:latin charset="0" pitchFamily="34" typeface="Calibri"/>
                <a:cs charset="0" pitchFamily="34" typeface="Calibri"/>
              </a:rPr>
              <a:t>int_8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63534" y="4652473"/>
            <a:ext cx="989099" cy="522712"/>
          </a:xfrm>
          <a:prstGeom prst="rect">
            <a:avLst/>
          </a:prstGeom>
          <a:solidFill>
            <a:schemeClr val="bg2"/>
          </a:solidFill>
          <a:ln w="3175">
            <a:headEnd len="med" type="none" w="med"/>
            <a:tailEnd len="med" type="non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dirty="0" lang="en-US" smtClean="0" sz="1800">
                <a:uFillTx/>
                <a:latin charset="0" pitchFamily="34" typeface="Calibri"/>
                <a:cs charset="0" pitchFamily="34" typeface="Calibri"/>
              </a:rPr>
              <a:t>int_8</a:t>
            </a:r>
            <a:endParaRPr b="0" baseline="0" cap="none" dirty="0" i="0" kumimoji="0" lang="en-US" normalizeH="0" smtClean="0" strike="noStrike" sz="1800" u="none">
              <a:ln>
                <a:noFill/>
              </a:ln>
              <a:effectLst/>
              <a:uFillTx/>
              <a:latin charset="0" pitchFamily="34" typeface="Calibri"/>
              <a:cs charset="0" pitchFamily="34" typeface="Calibri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3" name="Straight Arrow Connector 12"/>
          <p:cNvCxnSpPr xmlns:c="http://schemas.openxmlformats.org/drawingml/2006/chart" xmlns:pic="http://schemas.openxmlformats.org/drawingml/2006/picture" xmlns:dgm="http://schemas.openxmlformats.org/drawingml/2006/diagram">
            <a:endCxn id="9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652633" y="4099652"/>
            <a:ext cx="1385147" cy="814178"/>
          </a:xfrm>
          <a:prstGeom prst="straightConnector1">
            <a:avLst/>
          </a:prstGeom>
          <a:solidFill>
            <a:schemeClr val="accent1"/>
          </a:solidFill>
          <a:ln algn="ctr" cap="flat" cmpd="sng" w="38100">
            <a:solidFill>
              <a:schemeClr val="tx1">
                <a:lumMod val="10000"/>
              </a:schemeClr>
            </a:solidFill>
            <a:prstDash val="solid"/>
            <a:round/>
            <a:headEnd len="med" type="triangle" w="med"/>
            <a:tailEnd len="med" type="triangl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7" name="Straight Arrow Connector 16"/>
          <p:cNvCxnSpPr xmlns:c="http://schemas.openxmlformats.org/drawingml/2006/chart" xmlns:pic="http://schemas.openxmlformats.org/drawingml/2006/picture" xmlns:dgm="http://schemas.openxmlformats.org/drawingml/2006/diagram">
            <a:endCxn id="8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 flipV="1">
            <a:off x="1652636" y="2841467"/>
            <a:ext cx="1398323" cy="735473"/>
          </a:xfrm>
          <a:prstGeom prst="straightConnector1">
            <a:avLst/>
          </a:prstGeom>
          <a:solidFill>
            <a:schemeClr val="accent1"/>
          </a:solidFill>
          <a:ln algn="ctr" cap="flat" cmpd="sng" w="38100">
            <a:solidFill>
              <a:schemeClr val="tx1">
                <a:lumMod val="10000"/>
              </a:schemeClr>
            </a:solidFill>
            <a:prstDash val="solid"/>
            <a:round/>
            <a:headEnd len="med" type="triangle" w="med"/>
            <a:tailEnd len="med" type="triangl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9" name="Straight Arrow Connector 1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526982" y="2780137"/>
            <a:ext cx="1376737" cy="796802"/>
          </a:xfrm>
          <a:prstGeom prst="straightConnector1">
            <a:avLst/>
          </a:prstGeom>
          <a:solidFill>
            <a:schemeClr val="accent1"/>
          </a:solidFill>
          <a:ln algn="ctr" cap="flat" cmpd="sng" w="38100">
            <a:solidFill>
              <a:schemeClr val="tx1">
                <a:lumMod val="10000"/>
              </a:schemeClr>
            </a:solidFill>
            <a:prstDash val="solid"/>
            <a:round/>
            <a:headEnd len="med" type="triangle" w="med"/>
            <a:tailEnd len="med" type="triangl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2" name="Straight Arrow Connector 21"/>
          <p:cNvCxnSpPr xmlns:c="http://schemas.openxmlformats.org/drawingml/2006/chart" xmlns:pic="http://schemas.openxmlformats.org/drawingml/2006/picture" xmlns:dgm="http://schemas.openxmlformats.org/drawingml/2006/diagram">
            <a:endCxn id="10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526982" y="4012769"/>
            <a:ext cx="1376734" cy="901061"/>
          </a:xfrm>
          <a:prstGeom prst="straightConnector1">
            <a:avLst/>
          </a:prstGeom>
          <a:solidFill>
            <a:schemeClr val="accent1"/>
          </a:solidFill>
          <a:ln algn="ctr" cap="flat" cmpd="sng" w="38100">
            <a:solidFill>
              <a:schemeClr val="tx1">
                <a:lumMod val="10000"/>
              </a:schemeClr>
            </a:solidFill>
            <a:prstDash val="solid"/>
            <a:round/>
            <a:headEnd len="med" type="triangle" w="med"/>
            <a:tailEnd len="med" type="triangl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3" name="Straight Arrow Connector 32"/>
          <p:cNvCxnSpPr xmlns:c="http://schemas.openxmlformats.org/drawingml/2006/chart" xmlns:pic="http://schemas.openxmlformats.org/drawingml/2006/picture" xmlns:dgm="http://schemas.openxmlformats.org/drawingml/2006/diagram">
            <a:stCxn id="4" idx="2"/>
            <a:endCxn id="3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308125" y="2416684"/>
            <a:ext cx="11592" cy="1160255"/>
          </a:xfrm>
          <a:prstGeom prst="straightConnector1">
            <a:avLst/>
          </a:prstGeom>
          <a:solidFill>
            <a:schemeClr val="accent1"/>
          </a:solidFill>
          <a:ln algn="ctr" cap="flat" cmpd="sng" w="38100">
            <a:solidFill>
              <a:schemeClr val="tx1">
                <a:lumMod val="10000"/>
              </a:schemeClr>
            </a:solidFill>
            <a:prstDash val="solid"/>
            <a:round/>
            <a:headEnd len="med" type="triangle" w="med"/>
            <a:tailEnd len="med" type="triangle" w="med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6" name="Straight Arrow Connector 35"/>
          <p:cNvCxnSpPr xmlns:c="http://schemas.openxmlformats.org/drawingml/2006/chart" xmlns:pic="http://schemas.openxmlformats.org/drawingml/2006/picture" xmlns:dgm="http://schemas.openxmlformats.org/drawingml/2006/diagram">
            <a:stCxn id="3" idx="2"/>
            <a:endCxn id="5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4317313" y="4099652"/>
            <a:ext cx="2404" cy="1702979"/>
          </a:xfrm>
          <a:prstGeom prst="straightConnector1">
            <a:avLst/>
          </a:prstGeom>
          <a:solidFill>
            <a:schemeClr val="accent1"/>
          </a:solidFill>
          <a:ln algn="ctr" cap="flat" cmpd="sng" w="38100">
            <a:solidFill>
              <a:schemeClr val="tx1">
                <a:lumMod val="10000"/>
              </a:schemeClr>
            </a:solidFill>
            <a:prstDash val="solid"/>
            <a:round/>
            <a:headEnd len="med" type="triangle" w="med"/>
            <a:tailEnd len="med" type="triangle" w="med"/>
          </a:ln>
          <a:effectLst/>
        </p:spPr>
      </p:cxnSp>
      <p:sp>
        <p:nvSpPr>
          <p:cNvPr xmlns:c="http://schemas.openxmlformats.org/drawingml/2006/chart" xmlns:pic="http://schemas.openxmlformats.org/drawingml/2006/picture" xmlns:dgm="http://schemas.openxmlformats.org/drawingml/2006/diagram" id="39" name="TextBox 3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834987" y="3053716"/>
            <a:ext cx="136935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 sz="1800">
                <a:solidFill>
                  <a:srgbClr val="FF0000"/>
                </a:solidFill>
                <a:uFillTx/>
                <a:latin charset="0" pitchFamily="34" typeface="Calibri"/>
                <a:cs charset="0" pitchFamily="34" typeface="Calibri"/>
              </a:rPr>
              <a:t>LDRB/STRB</a:t>
            </a:r>
            <a:endParaRPr b="1" dirty="0" lang="en-US" sz="1800">
              <a:solidFill>
                <a:srgbClr val="FF0000"/>
              </a:solidFill>
              <a:uFillTx/>
              <a:latin charset="0" pitchFamily="34" typeface="Calibri"/>
              <a:cs charset="0" pitchFamily="34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Box 3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30966" y="4311154"/>
            <a:ext cx="1473381" cy="310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r"/>
            <a:r>
              <a:rPr b="1" dirty="0" lang="en-US" smtClean="0" sz="1800">
                <a:solidFill>
                  <a:srgbClr val="FF0000"/>
                </a:solidFill>
                <a:uFillTx/>
                <a:latin charset="0" pitchFamily="34" typeface="Calibri"/>
                <a:cs charset="0" pitchFamily="34" typeface="Calibri"/>
              </a:rPr>
              <a:t>LDRSB/STRB</a:t>
            </a:r>
            <a:endParaRPr b="1" dirty="0" lang="en-US" sz="1800">
              <a:solidFill>
                <a:srgbClr val="FF0000"/>
              </a:solidFill>
              <a:uFillTx/>
              <a:latin charset="0" pitchFamily="34" typeface="Calibri"/>
              <a:cs charset="0" pitchFamily="34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2" name="TextBox 4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63855" y="3076126"/>
            <a:ext cx="14236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US" smtClean="0" sz="1800">
                <a:solidFill>
                  <a:srgbClr val="FF0000"/>
                </a:solidFill>
                <a:uFillTx/>
                <a:latin charset="0" pitchFamily="34" typeface="Calibri"/>
                <a:cs charset="0" pitchFamily="34" typeface="Calibri"/>
              </a:rPr>
              <a:t>LDRH/STRH</a:t>
            </a:r>
            <a:endParaRPr b="1" dirty="0" lang="en-US" sz="1800">
              <a:solidFill>
                <a:srgbClr val="FF0000"/>
              </a:solidFill>
              <a:uFillTx/>
              <a:latin charset="0" pitchFamily="34" typeface="Calibri"/>
              <a:cs charset="0" pitchFamily="34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" name="TextBox 4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64373" y="4311539"/>
            <a:ext cx="157554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US" smtClean="0" sz="1800">
                <a:solidFill>
                  <a:srgbClr val="FF0000"/>
                </a:solidFill>
                <a:uFillTx/>
                <a:latin charset="0" pitchFamily="34" typeface="Calibri"/>
                <a:cs charset="0" pitchFamily="34" typeface="Calibri"/>
              </a:rPr>
              <a:t>LDRSH/STRH</a:t>
            </a:r>
            <a:endParaRPr b="1" dirty="0" lang="en-US" sz="1800">
              <a:solidFill>
                <a:srgbClr val="FF0000"/>
              </a:solidFill>
              <a:uFillTx/>
              <a:latin charset="0" pitchFamily="34" typeface="Calibri"/>
              <a:cs charset="0" pitchFamily="34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4" name="TextBox 4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93892" y="2844408"/>
            <a:ext cx="1148683" cy="310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US" smtClean="0" sz="1800">
                <a:solidFill>
                  <a:srgbClr val="FF0000"/>
                </a:solidFill>
                <a:uFillTx/>
                <a:latin charset="0" pitchFamily="34" typeface="Calibri"/>
                <a:cs charset="0" pitchFamily="34" typeface="Calibri"/>
              </a:rPr>
              <a:t>LDR/STR</a:t>
            </a:r>
            <a:endParaRPr b="1" dirty="0" lang="en-US" sz="1800">
              <a:solidFill>
                <a:srgbClr val="FF0000"/>
              </a:solidFill>
              <a:uFillTx/>
              <a:latin charset="0" pitchFamily="34" typeface="Calibri"/>
              <a:cs charset="0" pitchFamily="34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" name="TextBox 4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119" y="4764846"/>
            <a:ext cx="1388321" cy="310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US" smtClean="0" sz="1800">
                <a:solidFill>
                  <a:srgbClr val="FF0000"/>
                </a:solidFill>
                <a:uFillTx/>
                <a:latin charset="0" pitchFamily="34" typeface="Calibri"/>
                <a:cs charset="0" pitchFamily="34" typeface="Calibri"/>
              </a:rPr>
              <a:t>LDRD/STRD</a:t>
            </a:r>
            <a:endParaRPr b="1" dirty="0" lang="en-US" sz="1800">
              <a:solidFill>
                <a:srgbClr val="FF0000"/>
              </a:solidFill>
              <a:uFillTx/>
              <a:latin charset="0" pitchFamily="34" typeface="Calibri"/>
              <a:cs charset="0" pitchFamily="34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03717" y="4652473"/>
            <a:ext cx="1270343" cy="522712"/>
          </a:xfrm>
          <a:prstGeom prst="rect">
            <a:avLst/>
          </a:prstGeom>
          <a:solidFill>
            <a:schemeClr val="bg2"/>
          </a:solidFill>
          <a:ln w="3175">
            <a:headEnd len="med" type="none" w="med"/>
            <a:tailEnd len="med" type="non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mtClean="0" strike="noStrike" sz="1800" u="none">
                <a:ln>
                  <a:noFill/>
                </a:ln>
                <a:effectLst/>
                <a:uFillTx/>
                <a:latin charset="0" pitchFamily="34" typeface="Calibri"/>
                <a:cs charset="0" pitchFamily="34" typeface="Calibri"/>
              </a:rPr>
              <a:t>int_16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903719" y="2580110"/>
            <a:ext cx="1270343" cy="522712"/>
          </a:xfrm>
          <a:prstGeom prst="rect">
            <a:avLst/>
          </a:prstGeom>
          <a:solidFill>
            <a:schemeClr val="bg2"/>
          </a:solidFill>
          <a:ln w="3175">
            <a:headEnd len="med" type="none" w="med"/>
            <a:tailEnd len="med" type="non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ct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mtClean="0" strike="noStrike" sz="1800" u="none">
                <a:ln>
                  <a:noFill/>
                </a:ln>
                <a:effectLst/>
                <a:uFillTx/>
                <a:latin charset="0" pitchFamily="34" typeface="Calibri"/>
                <a:cs charset="0" pitchFamily="34" typeface="Calibri"/>
              </a:rPr>
              <a:t>uint_16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Title 1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DATA COPYING INSTRUCTIONS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Line Callout 1 (No Border) 2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82752" y="1227323"/>
            <a:ext cx="3032648" cy="1057696"/>
          </a:xfrm>
          <a:prstGeom prst="callout1">
            <a:avLst>
              <a:gd fmla="val 46847" name="adj1"/>
              <a:gd fmla="val 74" name="adj2"/>
              <a:gd fmla="val 75758" name="adj3"/>
              <a:gd fmla="val -18844" name="adj4"/>
            </a:avLst>
          </a:prstGeom>
          <a:ln w="19050"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lvl="1" marL="1027113"/>
            <a:r>
              <a:rPr dirty="0" lang="en-US">
                <a:uFillTx/>
              </a:rPr>
              <a:t>Pointers are </a:t>
            </a:r>
            <a:r>
              <a:rPr b="1" dirty="0" lang="en-US" smtClean="0">
                <a:uFillTx/>
              </a:rPr>
              <a:t>always </a:t>
            </a:r>
            <a:r>
              <a:rPr dirty="0" lang="en-US" smtClean="0">
                <a:uFillTx/>
              </a:rPr>
              <a:t>32 </a:t>
            </a:r>
            <a:r>
              <a:rPr dirty="0" lang="en-US">
                <a:uFillTx/>
              </a:rPr>
              <a:t>bits wide. </a:t>
            </a:r>
            <a:r>
              <a:rPr dirty="0" lang="en-US" smtClean="0">
                <a:uFillTx/>
              </a:rPr>
              <a:t>Copy with </a:t>
            </a:r>
            <a:r>
              <a:rPr dirty="0" lang="en-US">
                <a:uFillTx/>
              </a:rPr>
              <a:t>LDR and STR.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http://www.aamu.edu/campuslife/living-on-campus/residentialLife/SiteAssets/pages/default/Warning_sign.png" id="24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51059" y="1325525"/>
            <a:ext cx="971826" cy="838200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39"/>
      <p:bldP advAuto="4294967295" animBg="1" grpId="0" spid="40"/>
      <p:bldP advAuto="4294967295" animBg="1" grpId="0" spid="42"/>
      <p:bldP advAuto="4294967295" animBg="1" grpId="0" spid="43"/>
      <p:bldP advAuto="4294967295" animBg="1" grpId="0" spid="44"/>
      <p:bldP advAuto="4294967295" animBg="1" grpId="0" spid="45"/>
      <p:bldP advAuto="4294967295" animBg="1" grpId="0" spid="23"/>
    </p:bld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>
                <a:uFillTx/>
              </a:rPr>
              <a:t>EXAMPLES OF COPYING </a:t>
            </a:r>
            <a:r>
              <a:rPr dirty="0" lang="en-US" smtClean="0">
                <a:uFillTx/>
              </a:rPr>
              <a:t>DATA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09600" y="1524000"/>
          <a:ext cx="7848600" cy="4180433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1086729"/>
                <a:gridCol w="1569720"/>
                <a:gridCol w="1690468"/>
                <a:gridCol w="1569720"/>
                <a:gridCol w="1931963"/>
              </a:tblGrid>
              <a:tr h="546845"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Source</a:t>
                      </a:r>
                      <a:endParaRPr dirty="0" lang="en-US" sz="20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8-bit destination</a:t>
                      </a:r>
                      <a:endParaRPr dirty="0" lang="en-US" sz="24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16-bit destination</a:t>
                      </a:r>
                      <a:endParaRPr dirty="0" lang="en-US" sz="24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32-bit destination</a:t>
                      </a:r>
                      <a:endParaRPr dirty="0" lang="en-US" sz="24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64-bit </a:t>
                      </a:r>
                      <a:endParaRPr b="1" dirty="0" i="1" lang="en-US" smtClean="0" sz="1800">
                        <a:solidFill>
                          <a:schemeClr val="bg1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destination</a:t>
                      </a:r>
                      <a:endParaRPr dirty="0" lang="en-US" sz="24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683556"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Constant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	R0,=5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STRB	R0,dst8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	R0,=5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STRH	R0,dst16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	R0,=5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	R0,dst32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	R0,=5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</a:t>
                      </a:r>
                      <a:r>
                        <a:rPr baseline="30000"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R1,=0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STRD	R0,R1,dst64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683556"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8-bit</a:t>
                      </a:r>
                      <a:br>
                        <a:rPr b="1" dirty="0" i="1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b="1" dirty="0" i="1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Variable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LDRB	R0,src8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STRB	R0,dst8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LDRB</a:t>
                      </a:r>
                      <a:r>
                        <a:rPr baseline="30000"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R0,src8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STRH	R0,dst16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LDRB</a:t>
                      </a:r>
                      <a:r>
                        <a:rPr baseline="30000"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R0,src8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	R0,dst32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LDRB</a:t>
                      </a:r>
                      <a:r>
                        <a:rPr baseline="30000"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R0,src8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</a:t>
                      </a:r>
                      <a:r>
                        <a:rPr baseline="30000"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R1,=0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STRD	R0,R1,dst64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FFFF"/>
                    </a:solidFill>
                  </a:tcPr>
                </a:tc>
              </a:tr>
              <a:tr h="683556"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16-bit Variable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LDRB	R0,src16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STRB	R0,dst8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LDRH	R0,src16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STRH	R0,dst16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LDRH</a:t>
                      </a:r>
                      <a:r>
                        <a:rPr baseline="30000" dirty="0" lang="en-US" smtClean="0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R0,src16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	R0,dst32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LDRH</a:t>
                      </a:r>
                      <a:r>
                        <a:rPr baseline="30000"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R0,src16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</a:t>
                      </a:r>
                      <a:r>
                        <a:rPr baseline="30000"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R1,=0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STRD	R0,R1,dst64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FFFF"/>
                    </a:solidFill>
                  </a:tcPr>
                </a:tc>
              </a:tr>
              <a:tr h="683556"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32-bit Variable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LDRB	R0,src32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STRB	R0,dst8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LDRH	R0,src32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STRH	R0,dst16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	R0,src32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	R0,dst32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	R0,src32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</a:t>
                      </a:r>
                      <a:r>
                        <a:rPr baseline="30000"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R1,=0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STRD	R0,R1,dst64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FFFFF"/>
                    </a:solidFill>
                  </a:tcPr>
                </a:tc>
              </a:tr>
              <a:tr h="605129"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64-bit Variable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LDRB	R0,src64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STRB	R0,dst8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LDRH	R0,src64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STRH	R0,dst16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	R0,src64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	R0,dst32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LDRD	R0,R1,src64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STRD	R0,R1,dst64</a:t>
                      </a:r>
                      <a:endParaRPr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73025" marR="73025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52600" y="5727231"/>
            <a:ext cx="4953000" cy="914096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baseline="30000" dirty="0" lang="en-US" smtClean="0" sz="1200">
                <a:solidFill>
                  <a:srgbClr val="000000"/>
                </a:solidFill>
                <a:uFillTx/>
                <a:latin charset="0" panose="020F0502020204030204" pitchFamily="34" typeface="Calibri"/>
                <a:ea typeface="Arial"/>
                <a:cs typeface="Calibri"/>
              </a:rPr>
              <a:t>1 </a:t>
            </a:r>
            <a:r>
              <a:rPr dirty="0" lang="en-US" smtClean="0" sz="1200">
                <a:solidFill>
                  <a:srgbClr val="000000"/>
                </a:solidFill>
                <a:uFillTx/>
                <a:latin charset="0" panose="020F0502020204030204" pitchFamily="34" typeface="Calibri"/>
                <a:ea typeface="Arial"/>
                <a:cs typeface="Calibri"/>
              </a:rPr>
              <a:t>Replace </a:t>
            </a:r>
            <a:r>
              <a:rPr dirty="0" lang="en-US" sz="1200">
                <a:solidFill>
                  <a:srgbClr val="000000"/>
                </a:solidFill>
                <a:uFillTx/>
                <a:latin charset="0" panose="020F0502020204030204" pitchFamily="34" typeface="Calibri"/>
                <a:ea typeface="Arial"/>
                <a:cs typeface="Calibri"/>
              </a:rPr>
              <a:t>with LDR R1,=-1 if source operand is a negative constant.</a:t>
            </a:r>
            <a:endParaRPr dirty="0" lang="en-US" sz="1200">
              <a:solidFill>
                <a:srgbClr val="000000"/>
              </a:solidFill>
              <a:uFillTx/>
              <a:latin charset="0" panose="020F0502020204030204" pitchFamily="34" typeface="Calibri"/>
              <a:ea typeface="Arial"/>
            </a:endParaRPr>
          </a:p>
          <a:p>
            <a:pPr>
              <a:lnSpc>
                <a:spcPct val="115000"/>
              </a:lnSpc>
            </a:pPr>
            <a:r>
              <a:rPr baseline="30000" dirty="0" lang="en-US" smtClean="0" sz="1200">
                <a:solidFill>
                  <a:srgbClr val="000000"/>
                </a:solidFill>
                <a:uFillTx/>
                <a:latin charset="0" panose="020F0502020204030204" pitchFamily="34" typeface="Calibri"/>
                <a:ea typeface="Arial"/>
                <a:cs typeface="Calibri"/>
              </a:rPr>
              <a:t>2 </a:t>
            </a:r>
            <a:r>
              <a:rPr dirty="0" lang="en-US" smtClean="0" sz="1200">
                <a:solidFill>
                  <a:srgbClr val="000000"/>
                </a:solidFill>
                <a:uFillTx/>
                <a:latin charset="0" panose="020F0502020204030204" pitchFamily="34" typeface="Calibri"/>
                <a:ea typeface="Arial"/>
                <a:cs typeface="Calibri"/>
              </a:rPr>
              <a:t>Replace </a:t>
            </a:r>
            <a:r>
              <a:rPr dirty="0" lang="en-US" sz="1200">
                <a:solidFill>
                  <a:srgbClr val="000000"/>
                </a:solidFill>
                <a:uFillTx/>
                <a:latin charset="0" panose="020F0502020204030204" pitchFamily="34" typeface="Calibri"/>
                <a:ea typeface="Arial"/>
                <a:cs typeface="Calibri"/>
              </a:rPr>
              <a:t>with LDRSB if source operand is signed.</a:t>
            </a:r>
            <a:endParaRPr dirty="0" lang="en-US" smtClean="0" sz="1200">
              <a:solidFill>
                <a:srgbClr val="000000"/>
              </a:solidFill>
              <a:effectLst/>
              <a:uFillTx/>
              <a:latin charset="0" panose="020F0502020204030204" pitchFamily="34" typeface="Calibri"/>
              <a:ea typeface="Arial"/>
            </a:endParaRPr>
          </a:p>
          <a:p>
            <a:pPr>
              <a:lnSpc>
                <a:spcPct val="115000"/>
              </a:lnSpc>
            </a:pPr>
            <a:r>
              <a:rPr baseline="30000" dirty="0" lang="en-US" smtClean="0" sz="1200">
                <a:solidFill>
                  <a:srgbClr val="000000"/>
                </a:solidFill>
                <a:uFillTx/>
                <a:latin charset="0" panose="020F0502020204030204" pitchFamily="34" typeface="Calibri"/>
                <a:ea typeface="Arial"/>
                <a:cs typeface="Calibri"/>
              </a:rPr>
              <a:t>3 </a:t>
            </a:r>
            <a:r>
              <a:rPr dirty="0" lang="en-US" smtClean="0" sz="1200">
                <a:solidFill>
                  <a:srgbClr val="000000"/>
                </a:solidFill>
                <a:uFillTx/>
                <a:latin charset="0" panose="020F0502020204030204" pitchFamily="34" typeface="Calibri"/>
                <a:ea typeface="Arial"/>
                <a:cs typeface="Calibri"/>
              </a:rPr>
              <a:t>Replace </a:t>
            </a:r>
            <a:r>
              <a:rPr dirty="0" lang="en-US" sz="1200">
                <a:solidFill>
                  <a:srgbClr val="000000"/>
                </a:solidFill>
                <a:uFillTx/>
                <a:latin charset="0" panose="020F0502020204030204" pitchFamily="34" typeface="Calibri"/>
                <a:ea typeface="Arial"/>
                <a:cs typeface="Calibri"/>
              </a:rPr>
              <a:t>with ASR R1,R0,31 if source operand is signed.</a:t>
            </a:r>
            <a:endParaRPr dirty="0" lang="en-US" smtClean="0" sz="1200">
              <a:solidFill>
                <a:srgbClr val="000000"/>
              </a:solidFill>
              <a:effectLst/>
              <a:uFillTx/>
              <a:latin charset="0" panose="020F0502020204030204" pitchFamily="34" typeface="Calibri"/>
              <a:ea typeface="Arial"/>
            </a:endParaRPr>
          </a:p>
          <a:p>
            <a:r>
              <a:rPr baseline="30000" dirty="0" lang="en-US" smtClean="0" sz="1200">
                <a:uFillTx/>
                <a:latin charset="0" panose="020F0502020204030204" pitchFamily="34" typeface="Calibri"/>
                <a:ea typeface="Arial"/>
                <a:cs typeface="Arial"/>
              </a:rPr>
              <a:t>4 </a:t>
            </a:r>
            <a:r>
              <a:rPr dirty="0" lang="en-US" smtClean="0" sz="1200">
                <a:uFillTx/>
                <a:latin charset="0" panose="020F0502020204030204" pitchFamily="34" typeface="Calibri"/>
                <a:ea typeface="Arial"/>
                <a:cs typeface="Arial"/>
              </a:rPr>
              <a:t>Replace </a:t>
            </a:r>
            <a:r>
              <a:rPr dirty="0" lang="en-US" sz="1200">
                <a:uFillTx/>
                <a:latin charset="0" panose="020F0502020204030204" pitchFamily="34" typeface="Calibri"/>
                <a:ea typeface="Arial"/>
                <a:cs typeface="Arial"/>
              </a:rPr>
              <a:t>with LDRSH if source operand is signed.</a:t>
            </a:r>
            <a:endParaRPr dirty="0" lang="en-US" sz="1200">
              <a:uFillTx/>
              <a:latin charset="0" panose="020F0502020204030204" pitchFamily="34" typeface="Calibri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Determining an Operand Address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6" name="Table 5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016223" y="1602236"/>
          <a:ext cx="2438400" cy="37084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2496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  <a:latin charset="0" panose="020B0609020204030204" pitchFamily="49" typeface="Consolas"/>
                        </a:rPr>
                        <a:t>x</a:t>
                      </a:r>
                      <a:endParaRPr dirty="0" lang="en-US">
                        <a:uFillTx/>
                        <a:latin charset="0" panose="020B0609020204030204" pitchFamily="49" typeface="Consolas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1535465"/>
            <a:ext cx="3124200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Address of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x</a:t>
            </a:r>
            <a:r>
              <a:rPr dirty="0" lang="en-US" smtClean="0">
                <a:uFillTx/>
              </a:rPr>
              <a:t> is a </a:t>
            </a:r>
            <a:r>
              <a:rPr dirty="0" lang="en-US" smtClean="0">
                <a:solidFill>
                  <a:srgbClr val="0070C0"/>
                </a:solidFill>
                <a:uFillTx/>
              </a:rPr>
              <a:t>constant</a:t>
            </a:r>
            <a:r>
              <a:rPr dirty="0" lang="en-US" smtClean="0">
                <a:uFillTx/>
              </a:rPr>
              <a:t>, determined before execution                                                                 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" name="TextBox 3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59468" y="2729566"/>
            <a:ext cx="5520266" cy="1477328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charset="0" panose="020B0609020204030204" pitchFamily="49" typeface="Consolas"/>
              </a:rPr>
              <a:t>LDR R0,</a:t>
            </a:r>
            <a:r>
              <a:rPr dirty="0" lang="en-US" smtClean="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x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// To the assembler, the symbol</a:t>
            </a:r>
          </a:p>
          <a:p>
            <a:r>
              <a:rPr dirty="0" lang="en-US" smtClean="0">
                <a:uFillTx/>
                <a:latin charset="0" panose="020B0609020204030204" pitchFamily="49" typeface="Consolas"/>
              </a:rPr>
              <a:t>         // “x” represents the address</a:t>
            </a:r>
          </a:p>
          <a:p>
            <a:r>
              <a:rPr dirty="0" lang="en-US">
                <a:uFillTx/>
                <a:latin charset="0" panose="020B0609020204030204" pitchFamily="49" typeface="Consolas"/>
              </a:rPr>
              <a:t>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        // of </a:t>
            </a:r>
            <a:r>
              <a:rPr dirty="0" lang="en-US">
                <a:uFillTx/>
                <a:latin charset="0" panose="020B0609020204030204" pitchFamily="49" typeface="Consolas"/>
              </a:rPr>
              <a:t>the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variable. The address</a:t>
            </a:r>
          </a:p>
          <a:p>
            <a:r>
              <a:rPr dirty="0" lang="en-US">
                <a:uFillTx/>
                <a:latin charset="0" panose="020B0609020204030204" pitchFamily="49" typeface="Consolas"/>
              </a:rPr>
              <a:t>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        // is a constant, determined</a:t>
            </a:r>
          </a:p>
          <a:p>
            <a:r>
              <a:rPr dirty="0" lang="en-US">
                <a:uFillTx/>
                <a:latin charset="0" panose="020B0609020204030204" pitchFamily="49" typeface="Consolas"/>
              </a:rPr>
              <a:t>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        // before execution begins.</a:t>
            </a:r>
            <a:endParaRPr dirty="0" lang="en-US">
              <a:uFillTx/>
              <a:latin charset="0" panose="020B0609020204030204" pitchFamily="49" typeface="Consolas"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" name="Table 2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181099" y="4827942"/>
          <a:ext cx="6781802" cy="138176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668762"/>
                <a:gridCol w="668762"/>
                <a:gridCol w="466249"/>
                <a:gridCol w="466249"/>
                <a:gridCol w="2255890"/>
                <a:gridCol w="225589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>
                          <a:uFillTx/>
                        </a:rPr>
                        <a:t>15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11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8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>
                          <a:uFillTx/>
                        </a:rPr>
                        <a:t>7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01001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000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Displacement constant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LDR</a:t>
                      </a:r>
                    </a:p>
                    <a:p>
                      <a:pPr algn="ctr"/>
                      <a:r>
                        <a:rPr dirty="0" lang="en-US" smtClean="0">
                          <a:uFillTx/>
                        </a:rPr>
                        <a:t>(PC-relative)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R0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Address of x (distance from instruction)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32"/>
    </p:bld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Determining an Operand Address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0" name="Table 19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29986" y="1455738"/>
          <a:ext cx="1371600" cy="37084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  <a:latin charset="0" panose="020B0609020204030204" pitchFamily="49" typeface="Consolas"/>
                        </a:rPr>
                        <a:t>p</a:t>
                      </a:r>
                      <a:endParaRPr dirty="0" lang="en-US">
                        <a:uFillTx/>
                        <a:latin charset="0" panose="020B0609020204030204" pitchFamily="49" typeface="Consolas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3" name="Table 22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215242" y="2642434"/>
          <a:ext cx="1371600" cy="147828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3716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  <a:latin charset="0" panose="020B0609020204030204" pitchFamily="49" typeface="Consolas"/>
                        </a:rPr>
                        <a:t>*p</a:t>
                      </a:r>
                      <a:endParaRPr dirty="0" lang="en-US">
                        <a:uFillTx/>
                        <a:latin charset="0" panose="020B0609020204030204" pitchFamily="49" typeface="Consolas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xmlns:c="http://schemas.openxmlformats.org/drawingml/2006/chart" xmlns:pic="http://schemas.openxmlformats.org/drawingml/2006/picture" xmlns:dgm="http://schemas.openxmlformats.org/drawingml/2006/diagram" id="25" name="Elbow Connector 2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rot="16200000">
            <a:off x="958292" y="1988171"/>
            <a:ext cx="1414444" cy="1066800"/>
          </a:xfrm>
          <a:prstGeom prst="bentConnector3">
            <a:avLst>
              <a:gd fmla="val 99640" name="adj1"/>
            </a:avLst>
          </a:prstGeom>
          <a:ln>
            <a:solidFill>
              <a:schemeClr val="tx1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30" name="TextBox 2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45857" y="2641635"/>
            <a:ext cx="4624614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Address of *p must be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computed</a:t>
            </a:r>
            <a:r>
              <a:rPr dirty="0" lang="en-US" smtClean="0">
                <a:uFillTx/>
              </a:rPr>
              <a:t> at run-time.                                                               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" name="TextBox 3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45857" y="3261450"/>
            <a:ext cx="4572000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charset="0" panose="020B0609020204030204" pitchFamily="49" typeface="Consolas"/>
              </a:rPr>
              <a:t>LDR R0,</a:t>
            </a:r>
            <a:r>
              <a:rPr dirty="0" lang="en-US" smtClean="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p</a:t>
            </a:r>
            <a:r>
              <a:rPr dirty="0" lang="en-US" smtClean="0">
                <a:uFillTx/>
                <a:latin charset="0" panose="020B0609020204030204" pitchFamily="49" typeface="Consolas"/>
              </a:rPr>
              <a:t>    // R0 </a:t>
            </a:r>
            <a:r>
              <a:rPr dirty="0" lang="en-US" smtClean="0">
                <a:uFillTx/>
                <a:latin charset="0" panose="020B0609020204030204" pitchFamily="49" typeface="Consolas"/>
                <a:sym charset="2" panose="05000000000000000000" pitchFamily="2" typeface="Wingdings"/>
              </a:rPr>
              <a:t></a:t>
            </a:r>
            <a:r>
              <a:rPr dirty="0" lang="en-US" smtClean="0">
                <a:uFillTx/>
                <a:latin charset="0" panose="020B0609020204030204" pitchFamily="49" typeface="Consolas"/>
              </a:rPr>
              <a:t> p (</a:t>
            </a:r>
            <a:r>
              <a:rPr dirty="0" err="1" lang="en-US" smtClean="0">
                <a:uFillTx/>
                <a:latin charset="0" panose="020B0609020204030204" pitchFamily="49" typeface="Consolas"/>
              </a:rPr>
              <a:t>adrs</a:t>
            </a:r>
            <a:r>
              <a:rPr dirty="0" lang="en-US" smtClean="0">
                <a:uFillTx/>
                <a:latin charset="0" panose="020B0609020204030204" pitchFamily="49" typeface="Consolas"/>
              </a:rPr>
              <a:t> of *p)</a:t>
            </a:r>
          </a:p>
          <a:p>
            <a:r>
              <a:rPr dirty="0" lang="en-US" smtClean="0">
                <a:uFillTx/>
                <a:latin charset="0" panose="020B0609020204030204" pitchFamily="49" typeface="Consolas"/>
              </a:rPr>
              <a:t>LDR R1,</a:t>
            </a:r>
            <a:r>
              <a:rPr dirty="0" lang="en-US" smtClean="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[R0]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// R1 </a:t>
            </a:r>
            <a:r>
              <a:rPr dirty="0" lang="en-US" smtClean="0">
                <a:uFillTx/>
                <a:latin charset="0" panose="020B0609020204030204" pitchFamily="49" typeface="Consolas"/>
                <a:sym charset="2" panose="05000000000000000000" pitchFamily="2" typeface="Wingdings"/>
              </a:rPr>
              <a:t></a:t>
            </a:r>
            <a:r>
              <a:rPr dirty="0" lang="en-US" smtClean="0">
                <a:uFillTx/>
                <a:latin charset="0" panose="020B0609020204030204" pitchFamily="49" typeface="Consolas"/>
              </a:rPr>
              <a:t> *p</a:t>
            </a:r>
            <a:endParaRPr dirty="0" lang="en-US">
              <a:uFillTx/>
              <a:latin charset="0" panose="020B0609020204030204" pitchFamily="49" typeface="Consolas"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1" name="Table 10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590796" y="4657170"/>
          <a:ext cx="6096004" cy="137668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914400"/>
                <a:gridCol w="914400"/>
                <a:gridCol w="1066800"/>
                <a:gridCol w="990600"/>
                <a:gridCol w="609600"/>
                <a:gridCol w="533400"/>
                <a:gridCol w="228600"/>
                <a:gridCol w="838204"/>
              </a:tblGrid>
              <a:tr h="157032"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>
                          <a:uFillTx/>
                        </a:rPr>
                        <a:t>15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11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>
                          <a:uFillTx/>
                        </a:rPr>
                        <a:t>10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6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>
                          <a:uFillTx/>
                        </a:rPr>
                        <a:t>5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3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>
                          <a:uFillTx/>
                        </a:rPr>
                        <a:t>2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01101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00000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000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001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LDR </a:t>
                      </a:r>
                    </a:p>
                    <a:p>
                      <a:pPr algn="ctr"/>
                      <a:r>
                        <a:rPr dirty="0" lang="en-US" smtClean="0">
                          <a:uFillTx/>
                        </a:rPr>
                        <a:t>(</a:t>
                      </a:r>
                      <a:r>
                        <a:rPr dirty="0" err="1" lang="en-US" smtClean="0">
                          <a:uFillTx/>
                        </a:rPr>
                        <a:t>imm</a:t>
                      </a:r>
                      <a:r>
                        <a:rPr dirty="0" lang="en-US" smtClean="0">
                          <a:uFillTx/>
                        </a:rPr>
                        <a:t>. offset)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Offset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R0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R1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30"/>
      <p:bldP advAuto="4294967295" grpId="0" spid="31"/>
    </p:bld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Determining an Operand Address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37115" y="1556059"/>
            <a:ext cx="6117771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Address of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a[2]</a:t>
            </a:r>
            <a:r>
              <a:rPr dirty="0" lang="en-US" smtClean="0">
                <a:uFillTx/>
              </a:rPr>
              <a:t> is a </a:t>
            </a:r>
            <a:r>
              <a:rPr dirty="0" lang="en-US" smtClean="0">
                <a:solidFill>
                  <a:srgbClr val="0070C0"/>
                </a:solidFill>
                <a:uFillTx/>
              </a:rPr>
              <a:t>constant</a:t>
            </a:r>
            <a:r>
              <a:rPr dirty="0" lang="en-US" smtClean="0">
                <a:uFillTx/>
              </a:rPr>
              <a:t>, determined before execution.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8" name="Table 17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29986" y="1559177"/>
          <a:ext cx="2438400" cy="147828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668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2488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800">
                          <a:uFillTx/>
                          <a:latin charset="0" panose="020B0609020204030204" pitchFamily="49" typeface="Consolas"/>
                        </a:rPr>
                        <a:t>a[3]</a:t>
                      </a: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2484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  <a:latin charset="0" panose="020B0609020204030204" pitchFamily="49" typeface="Consolas"/>
                        </a:rPr>
                        <a:t>a[2]</a:t>
                      </a:r>
                      <a:endParaRPr dirty="0" lang="en-US">
                        <a:uFillTx/>
                        <a:latin charset="0" panose="020B0609020204030204" pitchFamily="49" typeface="Consolas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2480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  <a:latin charset="0" panose="020B0609020204030204" pitchFamily="49" typeface="Consolas"/>
                        </a:rPr>
                        <a:t>a[1]</a:t>
                      </a:r>
                      <a:endParaRPr dirty="0" lang="en-US">
                        <a:uFillTx/>
                        <a:latin charset="0" panose="020B0609020204030204" pitchFamily="49" typeface="Consolas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2476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  <a:latin charset="0" panose="020B0609020204030204" pitchFamily="49" typeface="Consolas"/>
                        </a:rPr>
                        <a:t>a[0]</a:t>
                      </a:r>
                      <a:endParaRPr dirty="0" lang="en-US">
                        <a:uFillTx/>
                        <a:latin charset="0" panose="020B0609020204030204" pitchFamily="49" typeface="Consolas"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29" name="TextBox 2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4017023"/>
            <a:ext cx="543197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Address of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a[k]</a:t>
            </a:r>
            <a:r>
              <a:rPr dirty="0" lang="en-US" smtClean="0">
                <a:uFillTx/>
              </a:rPr>
              <a:t> must be </a:t>
            </a:r>
            <a:r>
              <a:rPr dirty="0" lang="en-US" smtClean="0">
                <a:solidFill>
                  <a:srgbClr val="FF0000"/>
                </a:solidFill>
                <a:uFillTx/>
              </a:rPr>
              <a:t>computed</a:t>
            </a:r>
            <a:r>
              <a:rPr dirty="0" lang="en-US" smtClean="0">
                <a:uFillTx/>
              </a:rPr>
              <a:t> at run-time.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TextBox 3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4466789"/>
            <a:ext cx="5702905" cy="92333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charset="0" panose="020B0609020204030204" pitchFamily="49" typeface="Consolas"/>
              </a:rPr>
              <a:t>ADR R0,a  // R0 </a:t>
            </a:r>
            <a:r>
              <a:rPr dirty="0" lang="en-US" smtClean="0">
                <a:uFillTx/>
                <a:latin charset="0" panose="020B0609020204030204" pitchFamily="49" typeface="Consolas"/>
                <a:sym charset="2" panose="05000000000000000000" pitchFamily="2" typeface="Wingdings"/>
              </a:rPr>
              <a:t></a:t>
            </a:r>
            <a:r>
              <a:rPr dirty="0" lang="en-US" smtClean="0">
                <a:uFillTx/>
                <a:latin charset="0" panose="020B0609020204030204" pitchFamily="49" typeface="Consolas"/>
              </a:rPr>
              <a:t> &amp;a[0] (a constant)</a:t>
            </a:r>
          </a:p>
          <a:p>
            <a:r>
              <a:rPr dirty="0" lang="en-US" smtClean="0">
                <a:uFillTx/>
                <a:latin charset="0" panose="020B0609020204030204" pitchFamily="49" typeface="Consolas"/>
              </a:rPr>
              <a:t>LDR R1,k  // R1 </a:t>
            </a:r>
            <a:r>
              <a:rPr dirty="0" lang="en-US" smtClean="0">
                <a:uFillTx/>
                <a:latin charset="0" panose="020B0609020204030204" pitchFamily="49" typeface="Consolas"/>
                <a:sym charset="2" panose="05000000000000000000" pitchFamily="2" typeface="Wingdings"/>
              </a:rPr>
              <a:t></a:t>
            </a:r>
            <a:r>
              <a:rPr dirty="0" lang="en-US" smtClean="0">
                <a:uFillTx/>
                <a:latin charset="0" panose="020B0609020204030204" pitchFamily="49" typeface="Consolas"/>
              </a:rPr>
              <a:t> k</a:t>
            </a:r>
          </a:p>
          <a:p>
            <a:r>
              <a:rPr dirty="0" lang="en-US" smtClean="0">
                <a:uFillTx/>
                <a:latin charset="0" panose="020B0609020204030204" pitchFamily="49" typeface="Consolas"/>
              </a:rPr>
              <a:t>LDR R2,</a:t>
            </a:r>
            <a:r>
              <a:rPr dirty="0" lang="en-US" smtClean="0">
                <a:solidFill>
                  <a:srgbClr val="FF0000"/>
                </a:solidFill>
                <a:uFillTx/>
                <a:latin charset="0" panose="020B0609020204030204" pitchFamily="49" typeface="Consolas"/>
              </a:rPr>
              <a:t>[R0,R1,LSL 2]</a:t>
            </a:r>
            <a:endParaRPr dirty="0" lang="en-US">
              <a:solidFill>
                <a:srgbClr val="FF0000"/>
              </a:solidFill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TextBox 3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34696" y="1928985"/>
            <a:ext cx="6109304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charset="0" panose="020B0609020204030204" pitchFamily="49" typeface="Consolas"/>
              </a:rPr>
              <a:t>LDR R0,</a:t>
            </a:r>
            <a:r>
              <a:rPr dirty="0" lang="en-US" smtClean="0">
                <a:solidFill>
                  <a:srgbClr val="0070C0"/>
                </a:solidFill>
                <a:uFillTx/>
                <a:latin charset="0" panose="020B0609020204030204" pitchFamily="49" typeface="Consolas"/>
              </a:rPr>
              <a:t>a+8  </a:t>
            </a:r>
            <a:r>
              <a:rPr dirty="0" lang="en-US" smtClean="0">
                <a:uFillTx/>
                <a:latin charset="0" panose="020B0609020204030204" pitchFamily="49" typeface="Consolas"/>
              </a:rPr>
              <a:t>// R0 </a:t>
            </a:r>
            <a:r>
              <a:rPr dirty="0" lang="en-US" smtClean="0">
                <a:uFillTx/>
                <a:latin charset="0" panose="020B0609020204030204" pitchFamily="49" typeface="Consolas"/>
                <a:sym charset="2" panose="05000000000000000000" pitchFamily="2" typeface="Wingdings"/>
              </a:rPr>
              <a:t> &amp;a[2] (</a:t>
            </a:r>
            <a:r>
              <a:rPr dirty="0" lang="en-US" smtClean="0">
                <a:uFillTx/>
                <a:latin charset="0" panose="020B0609020204030204" pitchFamily="49" typeface="Consolas"/>
              </a:rPr>
              <a:t>a constant)</a:t>
            </a:r>
            <a:endParaRPr dirty="0" lang="en-US">
              <a:uFillTx/>
              <a:latin charset="0" panose="020B0609020204030204" pitchFamily="49" typeface="Consolas"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9" name="Table 18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3155646" y="2371766"/>
          <a:ext cx="5880707" cy="138176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3905"/>
                <a:gridCol w="912280"/>
                <a:gridCol w="462527"/>
                <a:gridCol w="396452"/>
                <a:gridCol w="1149392"/>
                <a:gridCol w="195615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>
                          <a:uFillTx/>
                        </a:rPr>
                        <a:t>15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11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8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>
                          <a:uFillTx/>
                        </a:rPr>
                        <a:t>7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lang="en-US" smtClean="0">
                          <a:uFillTx/>
                        </a:rPr>
                        <a:t>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01001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000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Displacement constant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LDR</a:t>
                      </a:r>
                    </a:p>
                    <a:p>
                      <a:pPr algn="ctr"/>
                      <a:r>
                        <a:rPr dirty="0" lang="en-US" smtClean="0">
                          <a:uFillTx/>
                        </a:rPr>
                        <a:t>(PC-relative)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R0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Address of a[2]</a:t>
                      </a:r>
                      <a:br>
                        <a:rPr dirty="0" lang="en-US" smtClean="0">
                          <a:uFillTx/>
                        </a:rPr>
                      </a:br>
                      <a:r>
                        <a:rPr dirty="0" lang="en-US" smtClean="0">
                          <a:uFillTx/>
                        </a:rPr>
                        <a:t>(Distance from instruction)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" name="Table 2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57210" y="5390118"/>
          <a:ext cx="8547394" cy="126888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267017"/>
                <a:gridCol w="235268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301616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  <a:gridCol w="267017"/>
              </a:tblGrid>
              <a:tr h="442266"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31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20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19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16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15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12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11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6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5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4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3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dirty="0" lang="en-US" smtClean="0" sz="1100">
                          <a:uFillTx/>
                        </a:rPr>
                        <a:t>0</a:t>
                      </a:r>
                      <a:endParaRPr dirty="0" lang="en-US" sz="1100">
                        <a:uFillTx/>
                      </a:endParaRPr>
                    </a:p>
                  </a:txBody>
                  <a:tcPr anchor="b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84350">
                <a:tc gridSpan="1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111110000101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0000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0010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000000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dirty="0" lang="en-US" smtClean="0">
                          <a:uFillTx/>
                        </a:rPr>
                        <a:t>10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0001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442266">
                <a:tc gridSpan="1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LDR</a:t>
                      </a:r>
                      <a:r>
                        <a:rPr baseline="0" dirty="0" lang="en-US" smtClean="0">
                          <a:uFillTx/>
                        </a:rPr>
                        <a:t> (Register Offset Mode)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R0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R2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 sz="1100">
                          <a:uFillTx/>
                        </a:rPr>
                        <a:t>LSL 2</a:t>
                      </a:r>
                      <a:endParaRPr dirty="0" lang="en-US" sz="1100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R1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17"/>
      <p:bldP advAuto="4294967295" grpId="0" spid="29"/>
      <p:bldP advAuto="4294967295" grpId="0" spid="36"/>
      <p:bldP advAuto="4294967295" grpId="0" spid="37"/>
    </p:bld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ADDRESSING MODES</a:t>
            </a:r>
            <a:br>
              <a:rPr dirty="0" lang="en-US" smtClean="0">
                <a:uFillTx/>
              </a:rPr>
            </a:br>
            <a:r>
              <a:rPr dirty="0" i="1" lang="en-US" smtClean="0">
                <a:uFillTx/>
              </a:rPr>
              <a:t>(Calculating a Memory Address)</a:t>
            </a:r>
            <a:endParaRPr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752600"/>
            <a:ext cx="4419600" cy="4525963"/>
          </a:xfrm>
          <a:solidFill>
            <a:schemeClr val="bg2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b="1" dirty="0" i="1" lang="en-US" smtClean="0" sz="3200">
                <a:uFillTx/>
              </a:rPr>
              <a:t>Immediate Offset Mode:</a:t>
            </a:r>
          </a:p>
          <a:p>
            <a:pPr indent="0" lvl="1" marL="400050">
              <a:buNone/>
            </a:pPr>
            <a:r>
              <a:rPr dirty="0" lang="en-US" smtClean="0" sz="2800">
                <a:uFillTx/>
              </a:rPr>
              <a:t>[R0]</a:t>
            </a:r>
          </a:p>
          <a:p>
            <a:pPr indent="0" lvl="1" marL="400050">
              <a:buNone/>
            </a:pPr>
            <a:r>
              <a:rPr dirty="0" lang="en-US" smtClean="0" sz="2800">
                <a:uFillTx/>
              </a:rPr>
              <a:t>[R0,4]</a:t>
            </a:r>
          </a:p>
          <a:p>
            <a:pPr/>
            <a:endParaRPr dirty="0" lang="en-US" smtClean="0" sz="3200">
              <a:uFillTx/>
            </a:endParaRPr>
          </a:p>
          <a:p>
            <a:pPr indent="0" marL="0">
              <a:buNone/>
            </a:pPr>
            <a:r>
              <a:rPr b="1" dirty="0" i="1" lang="en-US" smtClean="0" sz="3200">
                <a:uFillTx/>
              </a:rPr>
              <a:t>Register Offset Mode:</a:t>
            </a:r>
          </a:p>
          <a:p>
            <a:pPr indent="0" lvl="1" marL="400050">
              <a:buNone/>
            </a:pPr>
            <a:r>
              <a:rPr dirty="0" lang="en-US" smtClean="0" sz="2800">
                <a:uFillTx/>
              </a:rPr>
              <a:t>[R0,R1]</a:t>
            </a:r>
          </a:p>
          <a:p>
            <a:pPr indent="0" lvl="1" marL="400050">
              <a:buNone/>
            </a:pPr>
            <a:r>
              <a:rPr dirty="0" lang="en-US" smtClean="0" sz="2800">
                <a:uFillTx/>
              </a:rPr>
              <a:t>[R0,R1,LSL 2]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05400" y="1741170"/>
            <a:ext cx="3810000" cy="4525963"/>
          </a:xfrm>
          <a:solidFill>
            <a:schemeClr val="bg2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i="1" lang="en-US" smtClean="0" sz="3200">
                <a:uFillTx/>
              </a:rPr>
              <a:t>Pre-Indexed Mode:</a:t>
            </a:r>
          </a:p>
          <a:p>
            <a:pPr indent="0" lvl="1" marL="400050">
              <a:buNone/>
            </a:pPr>
            <a:r>
              <a:rPr dirty="0" lang="en-US" sz="2800">
                <a:uFillTx/>
              </a:rPr>
              <a:t>[</a:t>
            </a:r>
            <a:r>
              <a:rPr dirty="0" lang="en-US" smtClean="0" sz="2800">
                <a:uFillTx/>
              </a:rPr>
              <a:t>R0,4]!</a:t>
            </a:r>
          </a:p>
          <a:p>
            <a:endParaRPr dirty="0" lang="en-US" smtClean="0" sz="3200">
              <a:uFillTx/>
            </a:endParaRPr>
          </a:p>
          <a:p>
            <a:pPr indent="0" marL="0">
              <a:buNone/>
            </a:pPr>
            <a:r>
              <a:rPr b="1" dirty="0" i="1" lang="en-US" smtClean="0" sz="3200">
                <a:uFillTx/>
              </a:rPr>
              <a:t>Post-Indexed Mode:</a:t>
            </a:r>
          </a:p>
          <a:p>
            <a:pPr indent="0" lvl="1" marL="400050">
              <a:buNone/>
            </a:pPr>
            <a:r>
              <a:rPr dirty="0" lang="en-US" sz="2800">
                <a:uFillTx/>
              </a:rPr>
              <a:t>[</a:t>
            </a:r>
            <a:r>
              <a:rPr dirty="0" lang="en-US" smtClean="0" sz="2800">
                <a:uFillTx/>
              </a:rPr>
              <a:t>R0],4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62600" y="5029200"/>
            <a:ext cx="3124200" cy="707886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2000">
                <a:uFillTx/>
              </a:rPr>
              <a:t>Use these in loops to reduce the number of instructions.</a:t>
            </a:r>
            <a:endParaRPr dirty="0" i="1" lang="en-US" sz="2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286000"/>
            <a:ext cx="2286000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solidFill>
                  <a:srgbClr val="FF0000"/>
                </a:solidFill>
                <a:uFillTx/>
              </a:rPr>
              <a:t>1. R0 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 R0 + 4</a:t>
            </a:r>
          </a:p>
          <a:p>
            <a:r>
              <a:rPr dirty="0" lang="en-US" smtClean="0">
                <a:solidFill>
                  <a:srgbClr val="FF0000"/>
                </a:solidFill>
                <a:uFillTx/>
              </a:rPr>
              <a:t>2. R0 provides address</a:t>
            </a:r>
            <a:endParaRPr dirty="0" lang="en-US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3953400"/>
            <a:ext cx="2286000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solidFill>
                  <a:srgbClr val="FF0000"/>
                </a:solidFill>
                <a:uFillTx/>
              </a:rPr>
              <a:t>1. R0 provides address</a:t>
            </a:r>
          </a:p>
          <a:p>
            <a:r>
              <a:rPr dirty="0" lang="en-US" smtClean="0">
                <a:solidFill>
                  <a:srgbClr val="FF0000"/>
                </a:solidFill>
                <a:uFillTx/>
              </a:rPr>
              <a:t>2. </a:t>
            </a:r>
            <a:r>
              <a:rPr dirty="0" lang="en-US">
                <a:solidFill>
                  <a:srgbClr val="FF0000"/>
                </a:solidFill>
                <a:uFillTx/>
              </a:rPr>
              <a:t>R0 </a:t>
            </a:r>
            <a:r>
              <a:rPr dirty="0" lang="en-US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 R0 + </a:t>
            </a:r>
            <a:r>
              <a:rPr dirty="0" lang="en-US" smtClean="0">
                <a:solidFill>
                  <a:srgbClr val="FF0000"/>
                </a:solidFill>
                <a:uFillTx/>
                <a:sym charset="2" panose="05000000000000000000" pitchFamily="2" typeface="Wingdings"/>
              </a:rPr>
              <a:t>4</a:t>
            </a:r>
            <a:endParaRPr dirty="0" lang="en-US">
              <a:solidFill>
                <a:srgbClr val="FF0000"/>
              </a:solidFill>
              <a:uFillTx/>
              <a:sym charset="2" panose="05000000000000000000" pitchFamily="2" typeface="Wingdings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Review: Pointer Arithmetic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1745199"/>
            <a:ext cx="220980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charset="0" panose="020B0609020204030204" pitchFamily="49" typeface="Consolas"/>
              </a:rPr>
              <a:t>int16_t a16[5] ;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6" name="Table 5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743200" y="1417638"/>
          <a:ext cx="6096000" cy="111252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  <a:uFillTx/>
                        </a:rPr>
                        <a:t>a16[4]</a:t>
                      </a:r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  <a:uFillTx/>
                        </a:rPr>
                        <a:t>a16[3]</a:t>
                      </a:r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  <a:uFillTx/>
                        </a:rPr>
                        <a:t>a16[2]</a:t>
                      </a:r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  <a:uFillTx/>
                        </a:rPr>
                        <a:t>a16[1]</a:t>
                      </a:r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  <a:uFillTx/>
                        </a:rPr>
                        <a:t>a16[0]</a:t>
                      </a:r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1009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1008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1007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1006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1005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1004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1003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1002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1001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1000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8" name="Table 7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397752" y="3312597"/>
          <a:ext cx="2438400" cy="111252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  <a:uFillTx/>
                        </a:rPr>
                        <a:t>p16</a:t>
                      </a:r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2003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2002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2001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2000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1" name="Table 10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397752" y="3312597"/>
          <a:ext cx="2438400" cy="111252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  <a:uFillTx/>
                        </a:rPr>
                        <a:t>p16</a:t>
                      </a:r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1000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2003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2002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2001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2000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2" name="Table 11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397752" y="3312597"/>
          <a:ext cx="2438400" cy="111252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  <a:uFillTx/>
                        </a:rPr>
                        <a:t>p16</a:t>
                      </a:r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dirty="0" lang="en-US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anchor="b">
                    <a:lnL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dirty="0" lang="en-US" smtClean="0">
                          <a:uFillTx/>
                        </a:rPr>
                        <a:t>1002</a:t>
                      </a:r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 lang="en-US">
                        <a:uFillTx/>
                      </a:endParaRPr>
                    </a:p>
                  </a:txBody>
                  <a:tcPr>
                    <a:lnL algn="ctr" cap="flat" cmpd="sng" w="952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2003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2002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2001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US" smtClean="0" sz="1400">
                          <a:uFillTx/>
                        </a:rPr>
                        <a:t>2000</a:t>
                      </a:r>
                      <a:endParaRPr dirty="0" lang="en-US" sz="1400">
                        <a:uFillTx/>
                      </a:endParaRPr>
                    </a:p>
                  </a:txBody>
                  <a:tcPr>
                    <a:lnT algn="ctr" cap="flat" cmpd="sng" w="28575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noFill/>
                  </a:tcPr>
                </a:tc>
              </a:tr>
            </a:tbl>
          </a:graphicData>
        </a:graphic>
      </p:graphicFrame>
      <p:cxnSp>
        <p:nvCxnSpPr>
          <p:cNvPr xmlns:c="http://schemas.openxmlformats.org/drawingml/2006/chart" xmlns:pic="http://schemas.openxmlformats.org/drawingml/2006/picture" xmlns:dgm="http://schemas.openxmlformats.org/drawingml/2006/diagram" id="14" name="Straight Arrow Connector 1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7772400" y="2438400"/>
            <a:ext cx="685800" cy="874197"/>
          </a:xfrm>
          <a:prstGeom prst="straightConnector1">
            <a:avLst/>
          </a:prstGeom>
          <a:ln w="3175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5" name="Straight Arrow Connector 14"/>
          <p:cNvCxnSpPr xmlns:c="http://schemas.openxmlformats.org/drawingml/2006/chart" xmlns:pic="http://schemas.openxmlformats.org/drawingml/2006/picture" xmlns:dgm="http://schemas.openxmlformats.org/drawingml/2006/diagram">
            <a:stCxn id="12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flipV="1">
            <a:off x="7315200" y="2438401"/>
            <a:ext cx="301752" cy="874196"/>
          </a:xfrm>
          <a:prstGeom prst="straightConnector1">
            <a:avLst/>
          </a:prstGeom>
          <a:ln w="3175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8" name="TextBox 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87952" y="3675957"/>
            <a:ext cx="2209800" cy="1477328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  <a:latin charset="0" panose="020B0609020204030204" pitchFamily="49" typeface="Consolas"/>
              </a:rPr>
              <a:t>int16_t *p16 ;</a:t>
            </a:r>
          </a:p>
          <a:p>
            <a:endParaRPr dirty="0" lang="en-US" smtClean="0">
              <a:uFillTx/>
              <a:latin charset="0" panose="020B0609020204030204" pitchFamily="49" typeface="Consolas"/>
            </a:endParaRPr>
          </a:p>
          <a:p>
            <a:r>
              <a:rPr dirty="0" lang="en-US">
                <a:uFillTx/>
                <a:latin charset="0" panose="020B0609020204030204" pitchFamily="49" typeface="Consolas"/>
              </a:rPr>
              <a:t>p</a:t>
            </a:r>
            <a:r>
              <a:rPr dirty="0" lang="en-US" smtClean="0">
                <a:uFillTx/>
                <a:latin charset="0" panose="020B0609020204030204" pitchFamily="49" typeface="Consolas"/>
              </a:rPr>
              <a:t>16 = &amp;a16[0] ;</a:t>
            </a:r>
          </a:p>
          <a:p>
            <a:endParaRPr dirty="0" lang="en-US" smtClean="0">
              <a:uFillTx/>
              <a:latin charset="0" panose="020B0609020204030204" pitchFamily="49" typeface="Consolas"/>
            </a:endParaRPr>
          </a:p>
          <a:p>
            <a:r>
              <a:rPr dirty="0" lang="en-US" smtClean="0">
                <a:uFillTx/>
                <a:latin charset="0" panose="020B0609020204030204" pitchFamily="49" typeface="Consolas"/>
              </a:rPr>
              <a:t>p16 = p16 + 1 ;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Box 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590800"/>
            <a:ext cx="3429000" cy="646331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Note</a:t>
            </a:r>
            <a:r>
              <a:rPr dirty="0" lang="en-US" smtClean="0">
                <a:uFillTx/>
              </a:rPr>
              <a:t>: Each member of  the array is an object consisting of 2 bytes.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TextBox 1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9580" y="3297773"/>
            <a:ext cx="3436620" cy="646331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A pointer holds a 32-bit address; thus </a:t>
            </a:r>
            <a:r>
              <a:rPr b="1" dirty="0" i="1" lang="en-US" smtClean="0" u="sng">
                <a:uFillTx/>
              </a:rPr>
              <a:t>all</a:t>
            </a:r>
            <a:r>
              <a:rPr dirty="0" lang="en-US" smtClean="0">
                <a:uFillTx/>
              </a:rPr>
              <a:t> pointers are 32 bits wide.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TextBox 2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4029670"/>
            <a:ext cx="3429000" cy="923330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The data type (int16_t) used to declare the pointer refers to the size of the </a:t>
            </a:r>
            <a:r>
              <a:rPr b="1" dirty="0" i="1" lang="en-US" smtClean="0" u="sng">
                <a:uFillTx/>
              </a:rPr>
              <a:t>objects</a:t>
            </a:r>
            <a:r>
              <a:rPr dirty="0" lang="en-US" smtClean="0">
                <a:uFillTx/>
              </a:rPr>
              <a:t> that it points to.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TextBox 2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5029200"/>
            <a:ext cx="3429000" cy="1200329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Adding 1 to a pointer causes it to point to the next </a:t>
            </a:r>
            <a:r>
              <a:rPr b="1" dirty="0" i="1" lang="en-US" smtClean="0" u="sng">
                <a:uFillTx/>
              </a:rPr>
              <a:t>object</a:t>
            </a:r>
            <a:r>
              <a:rPr dirty="0" lang="en-US" smtClean="0">
                <a:uFillTx/>
              </a:rPr>
              <a:t>. Since each object is 2 bytes, this must increase the address by 2.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14800" y="4191000"/>
            <a:ext cx="206044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14800" y="4724400"/>
            <a:ext cx="206044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19"/>
      <p:bldP advAuto="4294967295" animBg="1" grpId="0" spid="20"/>
      <p:bldP advAuto="4294967295" animBg="1" grpId="0" spid="21"/>
      <p:bldP advAuto="4294967295" animBg="1" grpId="0" spid="22"/>
      <p:bldP advAuto="4294967295" animBg="1" grpId="0" spid="3"/>
      <p:bldP advAuto="4294967295" animBg="1" grpId="0" spid="16"/>
    </p:bld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IMMEDIATE OFFSET MODE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" name="Table 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57200" y="1410018"/>
          <a:ext cx="8229600" cy="1430753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Grid>
                <a:gridCol w="3023119"/>
                <a:gridCol w="2855167"/>
                <a:gridCol w="2351314"/>
              </a:tblGrid>
              <a:tr h="515845"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Address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Examples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703355"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[R</a:t>
                      </a:r>
                      <a:r>
                        <a:rPr baseline="-25000"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{,constant}]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R</a:t>
                      </a:r>
                      <a:r>
                        <a:rPr baseline="-25000"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 + constant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eaLnBrk="0" fontAlgn="base" hangingPunct="0" indent="-171450" lvl="0"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[R5,100]</a:t>
                      </a:r>
                      <a:r>
                        <a:rPr baseline="30000"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 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  <a:p>
                      <a:pPr eaLnBrk="0" fontAlgn="base" hangingPunct="0" indent="-171450" lvl="0" marL="1714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[R5]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grpSp>
        <p:nvGrpSpPr>
          <p:cNvPr xmlns:c="http://schemas.openxmlformats.org/drawingml/2006/chart" xmlns:pic="http://schemas.openxmlformats.org/drawingml/2006/picture" xmlns:dgm="http://schemas.openxmlformats.org/drawingml/2006/diagram" id="39" name="Group 3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676400" y="3581400"/>
            <a:ext cx="5278350" cy="2110263"/>
            <a:chOff x="2012679" y="3048001"/>
            <a:chExt cx="5278350" cy="211026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8" name="Rectangle 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401912" y="3393196"/>
              <a:ext cx="1553497" cy="345195"/>
            </a:xfrm>
            <a:prstGeom prst="rect">
              <a:avLst/>
            </a:prstGeom>
            <a:solidFill>
              <a:srgbClr val="FFFF00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uFillTx/>
                </a:rPr>
                <a:t>R</a:t>
              </a:r>
              <a:r>
                <a:rPr baseline="-25000" dirty="0" lang="en-US">
                  <a:uFillTx/>
                </a:rPr>
                <a:t>n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Oval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919904" y="4456985"/>
              <a:ext cx="490578" cy="517793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 sz="2800">
                  <a:uFillTx/>
                </a:rPr>
                <a:t>+</a:t>
              </a:r>
              <a:endParaRPr dirty="0" lang="en-US" sz="2800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2" name="Straight Arrow Connector 11"/>
            <p:cNvCxnSpPr xmlns:c="http://schemas.openxmlformats.org/drawingml/2006/chart" xmlns:pic="http://schemas.openxmlformats.org/drawingml/2006/picture" xmlns:dgm="http://schemas.openxmlformats.org/drawingml/2006/diagram">
              <a:stCxn id="8" idx="2"/>
              <a:endCxn id="9" idx="0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>
              <a:off x="5165192" y="3738391"/>
              <a:ext cx="13469" cy="7185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xmlns:c="http://schemas.openxmlformats.org/drawingml/2006/chart" xmlns:pic="http://schemas.openxmlformats.org/drawingml/2006/picture" xmlns:dgm="http://schemas.openxmlformats.org/drawingml/2006/diagram" id="17" name="Group 1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2012679" y="3048001"/>
              <a:ext cx="1857774" cy="663837"/>
              <a:chOff x="2612025" y="1219200"/>
              <a:chExt cx="1731375" cy="586154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28" name="Rectangle 27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684875" y="1500554"/>
                <a:ext cx="1524000" cy="304800"/>
              </a:xfrm>
              <a:prstGeom prst="rect">
                <a:avLst/>
              </a:prstGeom>
              <a:solidFill>
                <a:schemeClr val="bg2"/>
              </a:solidFill>
              <a:ln w="3175"/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9" name="TextBox 28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375563" y="1560621"/>
                <a:ext cx="762000" cy="18466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bIns="0" rtlCol="0" tIns="0" wrap="square">
                <a:spAutoFit/>
              </a:bodyPr>
              <a:lstStyle/>
              <a:p>
                <a:pPr algn="ctr"/>
                <a:r>
                  <a:rPr dirty="0" lang="en-US" smtClean="0" sz="1200">
                    <a:uFillTx/>
                  </a:rPr>
                  <a:t>constant</a:t>
                </a:r>
                <a:endParaRPr dirty="0" lang="en-US" sz="1200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30" name="TextBox 29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612025" y="1219200"/>
                <a:ext cx="1731375" cy="307777"/>
              </a:xfrm>
              <a:prstGeom prst="rect">
                <a:avLst/>
              </a:prstGeom>
              <a:noFill/>
            </p:spPr>
            <p:txBody xmlns:c="http://schemas.openxmlformats.org/drawingml/2006/chart" xmlns:pic="http://schemas.openxmlformats.org/drawingml/2006/picture" xmlns:dgm="http://schemas.openxmlformats.org/drawingml/2006/diagram">
              <a:bodyPr rtlCol="0" wrap="square">
                <a:spAutoFit/>
              </a:bodyPr>
              <a:lstStyle/>
              <a:p>
                <a:pPr algn="ctr"/>
                <a:r>
                  <a:rPr dirty="0" i="1" lang="en-US" smtClean="0" sz="1400">
                    <a:uFillTx/>
                  </a:rPr>
                  <a:t>Instruction Register</a:t>
                </a:r>
                <a:endParaRPr dirty="0" i="1" lang="en-US" sz="1400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18" name="Group 17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410480" y="4419601"/>
              <a:ext cx="1880549" cy="738663"/>
              <a:chOff x="5778647" y="2430293"/>
              <a:chExt cx="1752600" cy="652224"/>
            </a:xfrm>
          </p:grpSpPr>
          <p:cxnSp>
            <p:nvCxnSpPr>
              <p:cNvPr xmlns:c="http://schemas.openxmlformats.org/drawingml/2006/chart" xmlns:pic="http://schemas.openxmlformats.org/drawingml/2006/picture" xmlns:dgm="http://schemas.openxmlformats.org/drawingml/2006/diagram" id="26" name="Straight Arrow Connector 25"/>
              <p:cNvCxnSpPr xmlns:c="http://schemas.openxmlformats.org/drawingml/2006/chart" xmlns:pic="http://schemas.openxmlformats.org/drawingml/2006/picture" xmlns:dgm="http://schemas.openxmlformats.org/drawingml/2006/diagram">
                <a:stCxn id="9" idx="6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5778647" y="2691903"/>
                <a:ext cx="68580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len="lg" type="triangle" w="lg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pic="http://schemas.openxmlformats.org/drawingml/2006/picture" xmlns:dgm="http://schemas.openxmlformats.org/drawingml/2006/diagram" id="27" name="TextBox 26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6488540" y="2430293"/>
                <a:ext cx="1042707" cy="652224"/>
              </a:xfrm>
              <a:prstGeom prst="rect">
                <a:avLst/>
              </a:prstGeom>
              <a:noFill/>
            </p:spPr>
            <p:txBody xmlns:c="http://schemas.openxmlformats.org/drawingml/2006/chart" xmlns:pic="http://schemas.openxmlformats.org/drawingml/2006/picture" xmlns:dgm="http://schemas.openxmlformats.org/drawingml/2006/diagram">
              <a:bodyPr rtlCol="0" wrap="square">
                <a:spAutoFit/>
              </a:bodyPr>
              <a:lstStyle/>
              <a:p>
                <a:r>
                  <a:rPr b="1" dirty="0" i="1" lang="en-US" smtClean="0" sz="1400">
                    <a:uFillTx/>
                  </a:rPr>
                  <a:t>Immediate Offset Address</a:t>
                </a:r>
                <a:endParaRPr b="1" dirty="0" i="1" lang="en-US" sz="1400">
                  <a:uFillTx/>
                </a:endParaRPr>
              </a:p>
            </p:txBody>
          </p:sp>
        </p:grpSp>
        <p:cxnSp>
          <p:nvCxnSpPr>
            <p:cNvPr xmlns:c="http://schemas.openxmlformats.org/drawingml/2006/chart" xmlns:pic="http://schemas.openxmlformats.org/drawingml/2006/picture" xmlns:dgm="http://schemas.openxmlformats.org/drawingml/2006/diagram" id="4" name="Elbow Connector 3"/>
            <p:cNvCxnSpPr xmlns:c="http://schemas.openxmlformats.org/drawingml/2006/chart" xmlns:pic="http://schemas.openxmlformats.org/drawingml/2006/picture" xmlns:dgm="http://schemas.openxmlformats.org/drawingml/2006/diagram">
              <a:stCxn id="29" idx="2"/>
              <a:endCxn id="9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 rot="16200000">
              <a:off x="3544303" y="3340280"/>
              <a:ext cx="1072071" cy="1679129"/>
            </a:xfrm>
            <a:prstGeom prst="bentConnector2">
              <a:avLst/>
            </a:prstGeom>
            <a:ln w="12700">
              <a:solidFill>
                <a:srgbClr val="FF0000"/>
              </a:solidFill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789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1675" y="325438"/>
            <a:ext cx="7772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IMMEDIATE OFFSET: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POINTERS &amp; ARRAYS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" name="Table 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901700" y="1600200"/>
          <a:ext cx="7372350" cy="211296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2832100"/>
                <a:gridCol w="4540250"/>
              </a:tblGrid>
              <a:tr h="333375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Function </a:t>
                      </a: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Function </a:t>
                      </a: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assembly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1779587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void f1(int32_t *p32)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{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*p32 = 0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;</a:t>
                      </a:r>
                    </a:p>
                    <a:p>
                      <a:pPr algn="just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*(p32 + 1) = 0 ;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}</a:t>
                      </a: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f1:	LDR	R1,=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0	// R1 &lt;-- 0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	</a:t>
                      </a:r>
                      <a:r>
                        <a:rPr b="1"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STR	R1,[R0]	// 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R1 --&gt; memory[R0]</a:t>
                      </a:r>
                    </a:p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	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STR	R1,[R0,4]	// R1 --&gt; memory[R0+4]</a:t>
                      </a:r>
                      <a:endParaRPr b="1"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	BX	LR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//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return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8" name="Table 7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901700" y="4038600"/>
          <a:ext cx="7315200" cy="203301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2832100"/>
                <a:gridCol w="4483100"/>
              </a:tblGrid>
              <a:tr h="0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Function </a:t>
                      </a: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Function </a:t>
                      </a: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assembly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void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f2(int32_t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a32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[])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 	a32[0] = 0 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a32[1] = 0 ;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Times New Roman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f2:	LDR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R1,=0</a:t>
                      </a: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STR	R1,[R0]</a:t>
                      </a: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STR	R1,[R0,4]</a:t>
                      </a: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Arial"/>
                          <a:cs typeface="Calibri"/>
                        </a:rPr>
                        <a:t>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	BX	LR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48350" y="5563784"/>
            <a:ext cx="2987675" cy="1015663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1027113"/>
            <a:r>
              <a:rPr dirty="0" lang="en-US" smtClean="0">
                <a:uFillTx/>
              </a:rPr>
              <a:t>Array and pointer parameters are treated the same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http://www.aamu.edu/campuslife/living-on-campus/residentialLife/SiteAssets/pages/default/Warning_sign.png" id="7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05224" y="5652515"/>
            <a:ext cx="971826" cy="83820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67400" y="3337092"/>
            <a:ext cx="2987675" cy="1015663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1027113"/>
            <a:r>
              <a:rPr dirty="0" lang="en-US" smtClean="0">
                <a:uFillTx/>
              </a:rPr>
              <a:t>Pointer arithmetic! Adding 1 to p32  adds 4 to address.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http://www.aamu.edu/campuslife/living-on-campus/residentialLife/SiteAssets/pages/default/Warning_sign.png" id="10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24274" y="3425823"/>
            <a:ext cx="971826" cy="83820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400" y="2667000"/>
            <a:ext cx="1066800" cy="2286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400" y="2895600"/>
            <a:ext cx="1600200" cy="3048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91000" y="2438399"/>
            <a:ext cx="1295400" cy="2340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91000" y="2687183"/>
            <a:ext cx="1447800" cy="2084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Rectangle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400" y="5055140"/>
            <a:ext cx="1219200" cy="27886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400" y="5334000"/>
            <a:ext cx="1219200" cy="25454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43400" y="4803494"/>
            <a:ext cx="1676400" cy="27886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43400" y="5079460"/>
            <a:ext cx="1676400" cy="25454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6"/>
      <p:bldP advAuto="4294967295" animBg="1" grpId="0" spid="9"/>
      <p:bldP advAuto="4294967295" animBg="1" grpId="0" spid="14"/>
      <p:bldP advAuto="4294967295" animBg="1" grpId="0" spid="15"/>
      <p:bldP advAuto="4294967295" animBg="1" grpId="0" spid="16"/>
      <p:bldP advAuto="4294967295" animBg="1" grpId="0" spid="17"/>
    </p:bld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INSTRUCTIONS FOR COPYING DATA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8" name="Group 3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37528" y="1383998"/>
            <a:ext cx="5368615" cy="1246670"/>
            <a:chOff x="237528" y="1953411"/>
            <a:chExt cx="5368615" cy="124667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7" name="Down Arrow 2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43400" y="2537106"/>
              <a:ext cx="228600" cy="66297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" name="Rectangle 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243943" y="1953411"/>
              <a:ext cx="2362200" cy="457200"/>
            </a:xfrm>
            <a:prstGeom prst="rect">
              <a:avLst/>
            </a:prstGeom>
            <a:noFill/>
            <a:ln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i="1" lang="en-US" smtClean="0" sz="2400">
                  <a:solidFill>
                    <a:schemeClr val="tx1"/>
                  </a:solidFill>
                  <a:uFillTx/>
                  <a:latin charset="0" panose="02020603050405020304" pitchFamily="18" typeface="Times New Roman"/>
                  <a:cs charset="0" panose="02020603050405020304" pitchFamily="18" typeface="Times New Roman"/>
                </a:rPr>
                <a:t>constant</a:t>
              </a:r>
              <a:endParaRPr dirty="0" i="1" lang="en-US" sz="2400">
                <a:solidFill>
                  <a:schemeClr val="tx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" name="Rectangle 2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37528" y="2347975"/>
              <a:ext cx="3693768" cy="646331"/>
            </a:xfrm>
            <a:prstGeom prst="rect">
              <a:avLst/>
            </a:prstGeom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/>
            <a:p>
              <a:pPr lvl="1"/>
              <a:r>
                <a:rPr dirty="0" lang="en-US" smtClean="0">
                  <a:uFillTx/>
                </a:rPr>
                <a:t>Constant to Register:</a:t>
              </a:r>
            </a:p>
            <a:p>
              <a:pPr lvl="1"/>
              <a:r>
                <a:rPr dirty="0" lang="en-US" smtClean="0">
                  <a:uFillTx/>
                </a:rPr>
                <a:t>MOV</a:t>
              </a:r>
              <a:r>
                <a:rPr dirty="0" lang="en-US">
                  <a:uFillTx/>
                </a:rPr>
                <a:t>, MVN, </a:t>
              </a:r>
              <a:r>
                <a:rPr dirty="0" lang="en-US" smtClean="0">
                  <a:uFillTx/>
                </a:rPr>
                <a:t>MOVW, MOVT, LDR</a:t>
              </a:r>
              <a:r>
                <a:rPr baseline="30000" dirty="0" lang="en-US" smtClean="0">
                  <a:uFillTx/>
                </a:rPr>
                <a:t>*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6" name="Group 3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877383" y="3657282"/>
            <a:ext cx="4266617" cy="1600518"/>
            <a:chOff x="4877383" y="3657282"/>
            <a:chExt cx="4266617" cy="160051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6" name="Up Arrow 2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105400" y="3657282"/>
              <a:ext cx="228600" cy="160051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" name="Rectangle 2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877383" y="4061413"/>
              <a:ext cx="4266617" cy="646331"/>
            </a:xfrm>
            <a:prstGeom prst="rect">
              <a:avLst/>
            </a:prstGeom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/>
            <a:p>
              <a:pPr lvl="1"/>
              <a:r>
                <a:rPr dirty="0" lang="en-US" smtClean="0">
                  <a:uFillTx/>
                </a:rPr>
                <a:t>“Load Register” Instructions:</a:t>
              </a:r>
            </a:p>
            <a:p>
              <a:pPr lvl="1"/>
              <a:r>
                <a:rPr dirty="0" lang="en-US" smtClean="0">
                  <a:uFillTx/>
                </a:rPr>
                <a:t>LDR</a:t>
              </a:r>
              <a:r>
                <a:rPr dirty="0" lang="en-US">
                  <a:uFillTx/>
                </a:rPr>
                <a:t>, LDRD, LDRB, LDRH, </a:t>
              </a:r>
              <a:r>
                <a:rPr dirty="0" lang="en-US" smtClean="0">
                  <a:uFillTx/>
                </a:rPr>
                <a:t>LDRSB</a:t>
              </a:r>
              <a:r>
                <a:rPr dirty="0" lang="en-US">
                  <a:uFillTx/>
                </a:rPr>
                <a:t>, LDRSH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7" name="Group 3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867400" y="2889848"/>
            <a:ext cx="3182856" cy="457200"/>
            <a:chOff x="5657087" y="3200082"/>
            <a:chExt cx="3182856" cy="45720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4" name="Curved Left Arrow 2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657087" y="3200082"/>
              <a:ext cx="533400" cy="45720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2" name="Rectangle 3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248400" y="3215538"/>
              <a:ext cx="2591543" cy="369332"/>
            </a:xfrm>
            <a:prstGeom prst="rect">
              <a:avLst/>
            </a:prstGeom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/>
            <a:p>
              <a:r>
                <a:rPr dirty="0" lang="en-US" smtClean="0">
                  <a:uFillTx/>
                </a:rPr>
                <a:t>Register to Register: MOV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35" name="Group 3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37528" y="3657282"/>
            <a:ext cx="3572472" cy="1600518"/>
            <a:chOff x="237528" y="3657282"/>
            <a:chExt cx="3572472" cy="160051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5" name="Down Arrow 2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581400" y="3657282"/>
              <a:ext cx="228600" cy="1600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3" name="Rectangle 3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37528" y="4059704"/>
              <a:ext cx="3359318" cy="646331"/>
            </a:xfrm>
            <a:prstGeom prst="rect">
              <a:avLst/>
            </a:prstGeom>
          </p:spPr>
          <p:txBody xmlns:c="http://schemas.openxmlformats.org/drawingml/2006/chart" xmlns:pic="http://schemas.openxmlformats.org/drawingml/2006/picture" xmlns:dgm="http://schemas.openxmlformats.org/drawingml/2006/diagram">
            <a:bodyPr wrap="none">
              <a:spAutoFit/>
            </a:bodyPr>
            <a:lstStyle/>
            <a:p>
              <a:pPr indent="0" lvl="1" marL="400050">
                <a:buNone/>
              </a:pPr>
              <a:r>
                <a:rPr dirty="0" lang="en-US" smtClean="0">
                  <a:uFillTx/>
                </a:rPr>
                <a:t>“Store Register” Instructions:</a:t>
              </a:r>
            </a:p>
            <a:p>
              <a:pPr indent="0" lvl="1" marL="400050">
                <a:buNone/>
              </a:pPr>
              <a:r>
                <a:rPr dirty="0" lang="en-US" smtClean="0">
                  <a:uFillTx/>
                </a:rPr>
                <a:t>STR</a:t>
              </a:r>
              <a:r>
                <a:rPr dirty="0" lang="en-US">
                  <a:uFillTx/>
                </a:rPr>
                <a:t>, STRD, </a:t>
              </a:r>
              <a:r>
                <a:rPr dirty="0" lang="en-US" smtClean="0">
                  <a:uFillTx/>
                </a:rPr>
                <a:t>STRB</a:t>
              </a:r>
              <a:r>
                <a:rPr dirty="0" lang="en-US">
                  <a:uFillTx/>
                </a:rPr>
                <a:t>, STRH</a:t>
              </a: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76600" y="5257800"/>
            <a:ext cx="2362200" cy="1398714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400">
                <a:uFillTx/>
              </a:rPr>
              <a:t>Main Memory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Rectangle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76600" y="2667000"/>
            <a:ext cx="2362200" cy="990282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400">
                <a:uFillTx/>
              </a:rPr>
              <a:t>Registers</a:t>
            </a:r>
            <a:endParaRPr dirty="0" lang="en-US" sz="2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7"/>
    </p:bld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REGISTER OFFSET MODE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6" name="Table 5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64820" y="1177983"/>
          <a:ext cx="8229600" cy="160796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Grid>
                <a:gridCol w="3023117"/>
                <a:gridCol w="2855168"/>
                <a:gridCol w="2351315"/>
              </a:tblGrid>
              <a:tr h="342326"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Address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mtClean="0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583004"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[</a:t>
                      </a:r>
                      <a:r>
                        <a:rPr dirty="0" err="1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R</a:t>
                      </a:r>
                      <a:r>
                        <a:rPr baseline="-25000" dirty="0" err="1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dirty="0" err="1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,R</a:t>
                      </a:r>
                      <a:r>
                        <a:rPr baseline="-25000" dirty="0" err="1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m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]</a:t>
                      </a:r>
                      <a:endParaRPr dirty="0" lang="en-US" smtClean="0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R</a:t>
                      </a:r>
                      <a:r>
                        <a:rPr baseline="-25000"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n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 + R</a:t>
                      </a:r>
                      <a:r>
                        <a:rPr baseline="-25000"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m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eaLnBrk="0" fontAlgn="base" hangingPunct="0" indent="0" lvl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[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R4,R5]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583004">
                <a:tc>
                  <a:txBody>
                    <a:bodyPr/>
                    <a:lstStyle/>
                    <a:p>
                      <a:pPr algn="ctr" defTabSz="914400" eaLnBrk="0" fontAlgn="base" hangingPunct="0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[</a:t>
                      </a:r>
                      <a:r>
                        <a:rPr dirty="0" err="1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R</a:t>
                      </a:r>
                      <a:r>
                        <a:rPr baseline="-25000" dirty="0" err="1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n</a:t>
                      </a:r>
                      <a:r>
                        <a:rPr dirty="0" err="1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,R</a:t>
                      </a:r>
                      <a:r>
                        <a:rPr baseline="-25000" dirty="0" err="1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m</a:t>
                      </a:r>
                      <a:r>
                        <a:rPr dirty="0" err="1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,LSL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 constant]</a:t>
                      </a:r>
                      <a:endParaRPr dirty="0" lang="en-US" smtClean="0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R</a:t>
                      </a:r>
                      <a:r>
                        <a:rPr baseline="-25000"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n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 + (R</a:t>
                      </a:r>
                      <a:r>
                        <a:rPr baseline="-25000"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m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 &lt;&lt; constant)</a:t>
                      </a:r>
                      <a:endParaRPr dirty="0" lang="en-US" smtClean="0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eaLnBrk="0" fontAlgn="base" hangingPunct="0" indent="0" lvl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Consolas"/>
                        </a:rPr>
                        <a:t>[R4,R5,LSL 2]</a:t>
                      </a:r>
                      <a:endParaRPr dirty="0" lang="en-US" smtClean="0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grpSp>
        <p:nvGrpSpPr>
          <p:cNvPr xmlns:c="http://schemas.openxmlformats.org/drawingml/2006/chart" xmlns:pic="http://schemas.openxmlformats.org/drawingml/2006/picture" xmlns:dgm="http://schemas.openxmlformats.org/drawingml/2006/diagram" id="40" name="Group 3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63513" y="3106499"/>
            <a:ext cx="7343589" cy="2754441"/>
            <a:chOff x="996461" y="3099655"/>
            <a:chExt cx="6843948" cy="243211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1" name="Rectangle 4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146862" y="3358839"/>
              <a:ext cx="1447799" cy="304800"/>
            </a:xfrm>
            <a:prstGeom prst="rect">
              <a:avLst/>
            </a:prstGeom>
            <a:solidFill>
              <a:srgbClr val="FFFF00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uFillTx/>
                </a:rPr>
                <a:t>R</a:t>
              </a:r>
              <a:r>
                <a:rPr baseline="-25000" dirty="0" lang="en-US" smtClean="0">
                  <a:uFillTx/>
                </a:rPr>
                <a:t>m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2" name="Rectangle 4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135310" y="3353659"/>
              <a:ext cx="1447800" cy="304800"/>
            </a:xfrm>
            <a:prstGeom prst="rect">
              <a:avLst/>
            </a:prstGeom>
            <a:solidFill>
              <a:srgbClr val="FFFF00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uFillTx/>
                </a:rPr>
                <a:t>R</a:t>
              </a:r>
              <a:r>
                <a:rPr baseline="-25000" dirty="0" lang="en-US">
                  <a:uFillTx/>
                </a:rPr>
                <a:t>n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3" name="Oval 4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630610" y="4912555"/>
              <a:ext cx="457200" cy="457200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 sz="2800">
                  <a:uFillTx/>
                </a:rPr>
                <a:t>+</a:t>
              </a:r>
              <a:endParaRPr dirty="0" lang="en-US" sz="2800">
                <a:uFillTx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44" name="Group 4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3146862" y="4191813"/>
              <a:ext cx="1447800" cy="381000"/>
              <a:chOff x="3691447" y="2363013"/>
              <a:chExt cx="1447800" cy="381000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73" name="Trapezoid 7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 rot="10800000">
                <a:off x="3691447" y="2363013"/>
                <a:ext cx="1447800" cy="381000"/>
              </a:xfrm>
              <a:prstGeom prst="trapezoid">
                <a:avLst/>
              </a:prstGeom>
              <a:solidFill>
                <a:srgbClr val="FFFF00"/>
              </a:solidFill>
              <a:ln w="3175"/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dirty="0"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74" name="TextBox 73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691447" y="2405458"/>
                <a:ext cx="1447799" cy="338555"/>
              </a:xfrm>
              <a:prstGeom prst="rect">
                <a:avLst/>
              </a:prstGeom>
              <a:noFill/>
            </p:spPr>
            <p:txBody xmlns:c="http://schemas.openxmlformats.org/drawingml/2006/chart" xmlns:pic="http://schemas.openxmlformats.org/drawingml/2006/picture" xmlns:dgm="http://schemas.openxmlformats.org/drawingml/2006/diagram">
              <a:bodyPr rtlCol="0" wrap="square">
                <a:spAutoFit/>
              </a:bodyPr>
              <a:lstStyle/>
              <a:p>
                <a:pPr algn="ctr"/>
                <a:r>
                  <a:rPr dirty="0" lang="en-US" sz="1600">
                    <a:uFillTx/>
                  </a:rPr>
                  <a:t>l</a:t>
                </a:r>
                <a:r>
                  <a:rPr dirty="0" lang="en-US" smtClean="0" sz="1600">
                    <a:uFillTx/>
                  </a:rPr>
                  <a:t>eft shifter</a:t>
                </a:r>
                <a:endParaRPr dirty="0" lang="en-US" sz="1600">
                  <a:uFillTx/>
                </a:endParaRPr>
              </a:p>
            </p:txBody>
          </p:sp>
        </p:grpSp>
        <p:cxnSp>
          <p:nvCxnSpPr>
            <p:cNvPr xmlns:c="http://schemas.openxmlformats.org/drawingml/2006/chart" xmlns:pic="http://schemas.openxmlformats.org/drawingml/2006/picture" xmlns:dgm="http://schemas.openxmlformats.org/drawingml/2006/diagram" id="46" name="Straight Arrow Connector 45"/>
            <p:cNvCxnSpPr xmlns:c="http://schemas.openxmlformats.org/drawingml/2006/chart" xmlns:pic="http://schemas.openxmlformats.org/drawingml/2006/picture" xmlns:dgm="http://schemas.openxmlformats.org/drawingml/2006/diagram">
              <a:stCxn id="42" idx="2"/>
              <a:endCxn id="43" idx="0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859210" y="3658459"/>
              <a:ext cx="0" cy="12540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47" name="Straight Arrow Connector 46"/>
            <p:cNvCxnSpPr xmlns:c="http://schemas.openxmlformats.org/drawingml/2006/chart" xmlns:pic="http://schemas.openxmlformats.org/drawingml/2006/picture" xmlns:dgm="http://schemas.openxmlformats.org/drawingml/2006/diagram">
              <a:stCxn id="41" idx="2"/>
              <a:endCxn id="73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3870762" y="3663639"/>
              <a:ext cx="0" cy="52817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olid"/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67" name="Elbow Connector 66"/>
            <p:cNvCxnSpPr xmlns:c="http://schemas.openxmlformats.org/drawingml/2006/chart" xmlns:pic="http://schemas.openxmlformats.org/drawingml/2006/picture" xmlns:dgm="http://schemas.openxmlformats.org/drawingml/2006/diagram">
              <a:stCxn id="73" idx="0"/>
              <a:endCxn id="43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 rot="16200000">
              <a:off x="4466515" y="3977060"/>
              <a:ext cx="568343" cy="175984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xmlns:c="http://schemas.openxmlformats.org/drawingml/2006/chart" xmlns:pic="http://schemas.openxmlformats.org/drawingml/2006/picture" xmlns:dgm="http://schemas.openxmlformats.org/drawingml/2006/diagram" id="51" name="Group 50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996461" y="3099655"/>
              <a:ext cx="1731375" cy="586154"/>
              <a:chOff x="1541046" y="1270855"/>
              <a:chExt cx="1731375" cy="586154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64" name="Rectangle 63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1613895" y="1552209"/>
                <a:ext cx="1524000" cy="304800"/>
              </a:xfrm>
              <a:prstGeom prst="rect">
                <a:avLst/>
              </a:prstGeom>
              <a:solidFill>
                <a:schemeClr val="bg2"/>
              </a:solidFill>
              <a:ln w="3175"/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r>
                  <a:rPr dirty="0" lang="en-US" smtClean="0">
                    <a:uFillTx/>
                  </a:rPr>
                  <a:t>z</a:t>
                </a:r>
                <a:endParaRPr dirty="0"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65" name="TextBox 64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304585" y="1612276"/>
                <a:ext cx="762000" cy="18466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bIns="0" rtlCol="0" tIns="0" wrap="square">
                <a:spAutoFit/>
              </a:bodyPr>
              <a:lstStyle/>
              <a:p>
                <a:pPr algn="ctr"/>
                <a:r>
                  <a:rPr dirty="0" lang="en-US" smtClean="0" sz="1200">
                    <a:uFillTx/>
                  </a:rPr>
                  <a:t>constant</a:t>
                </a:r>
                <a:endParaRPr dirty="0" lang="en-US" sz="1200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66" name="TextBox 65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1541046" y="1270855"/>
                <a:ext cx="1731375" cy="307777"/>
              </a:xfrm>
              <a:prstGeom prst="rect">
                <a:avLst/>
              </a:prstGeom>
              <a:noFill/>
            </p:spPr>
            <p:txBody xmlns:c="http://schemas.openxmlformats.org/drawingml/2006/chart" xmlns:pic="http://schemas.openxmlformats.org/drawingml/2006/picture" xmlns:dgm="http://schemas.openxmlformats.org/drawingml/2006/diagram">
              <a:bodyPr rtlCol="0" wrap="square">
                <a:spAutoFit/>
              </a:bodyPr>
              <a:lstStyle/>
              <a:p>
                <a:pPr algn="ctr"/>
                <a:r>
                  <a:rPr dirty="0" i="1" lang="en-US" smtClean="0" sz="1400">
                    <a:uFillTx/>
                  </a:rPr>
                  <a:t>Instruction Register</a:t>
                </a:r>
                <a:endParaRPr dirty="0" i="1" lang="en-US" sz="1400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52" name="Group 51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6087810" y="4879545"/>
              <a:ext cx="1752599" cy="652224"/>
              <a:chOff x="6632395" y="3050745"/>
              <a:chExt cx="1752599" cy="652224"/>
            </a:xfrm>
          </p:grpSpPr>
          <p:cxnSp>
            <p:nvCxnSpPr>
              <p:cNvPr xmlns:c="http://schemas.openxmlformats.org/drawingml/2006/chart" xmlns:pic="http://schemas.openxmlformats.org/drawingml/2006/picture" xmlns:dgm="http://schemas.openxmlformats.org/drawingml/2006/diagram" id="62" name="Straight Arrow Connector 61"/>
              <p:cNvCxnSpPr xmlns:c="http://schemas.openxmlformats.org/drawingml/2006/chart" xmlns:pic="http://schemas.openxmlformats.org/drawingml/2006/picture" xmlns:dgm="http://schemas.openxmlformats.org/drawingml/2006/diagram">
                <a:stCxn id="43" idx="6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6632395" y="3312355"/>
                <a:ext cx="68580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len="lg" type="triangle" w="lg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pic="http://schemas.openxmlformats.org/drawingml/2006/picture" xmlns:dgm="http://schemas.openxmlformats.org/drawingml/2006/diagram" id="63" name="TextBox 62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342287" y="3050745"/>
                <a:ext cx="1042707" cy="652224"/>
              </a:xfrm>
              <a:prstGeom prst="rect">
                <a:avLst/>
              </a:prstGeom>
              <a:noFill/>
            </p:spPr>
            <p:txBody xmlns:c="http://schemas.openxmlformats.org/drawingml/2006/chart" xmlns:pic="http://schemas.openxmlformats.org/drawingml/2006/picture" xmlns:dgm="http://schemas.openxmlformats.org/drawingml/2006/diagram">
              <a:bodyPr rtlCol="0" wrap="square">
                <a:spAutoFit/>
              </a:bodyPr>
              <a:lstStyle/>
              <a:p>
                <a:r>
                  <a:rPr dirty="0" i="1" lang="en-US" smtClean="0" sz="1400">
                    <a:uFillTx/>
                  </a:rPr>
                  <a:t>Register Offset</a:t>
                </a:r>
              </a:p>
              <a:p>
                <a:r>
                  <a:rPr dirty="0" i="1" lang="en-US" smtClean="0" sz="1400">
                    <a:uFillTx/>
                  </a:rPr>
                  <a:t>Address</a:t>
                </a:r>
                <a:endParaRPr dirty="0" i="1" lang="en-US" sz="1400">
                  <a:uFillTx/>
                </a:endParaRPr>
              </a:p>
            </p:txBody>
          </p:sp>
        </p:grpSp>
        <p:cxnSp>
          <p:nvCxnSpPr>
            <p:cNvPr xmlns:c="http://schemas.openxmlformats.org/drawingml/2006/chart" xmlns:pic="http://schemas.openxmlformats.org/drawingml/2006/picture" xmlns:dgm="http://schemas.openxmlformats.org/drawingml/2006/diagram" id="55" name="Elbow Connector 54"/>
            <p:cNvCxnSpPr xmlns:c="http://schemas.openxmlformats.org/drawingml/2006/chart" xmlns:pic="http://schemas.openxmlformats.org/drawingml/2006/picture" xmlns:dgm="http://schemas.openxmlformats.org/drawingml/2006/diagram">
              <a:stCxn id="65" idx="2"/>
              <a:endCxn id="7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 rot="16200000">
              <a:off x="2255035" y="3511707"/>
              <a:ext cx="777793" cy="100586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2386" y="4158650"/>
            <a:ext cx="192922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(#bits to shift left)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8678" y="300507"/>
            <a:ext cx="7772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ADR versus LDR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01521" y="1568507"/>
            <a:ext cx="757277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0" dirty="0" lang="en-US" smtClean="0">
                <a:solidFill>
                  <a:srgbClr val="FF0000"/>
                </a:solidFill>
                <a:uFillTx/>
              </a:rPr>
              <a:t>LDR</a:t>
            </a:r>
            <a:r>
              <a:rPr b="0" dirty="0" lang="en-US" smtClean="0">
                <a:solidFill>
                  <a:srgbClr val="000000"/>
                </a:solidFill>
                <a:uFillTx/>
              </a:rPr>
              <a:t>  R0,operand	; LDR copies the </a:t>
            </a:r>
            <a:r>
              <a:rPr b="0" dirty="0" lang="en-US" smtClean="0" u="sng">
                <a:solidFill>
                  <a:srgbClr val="FF0000"/>
                </a:solidFill>
                <a:uFillTx/>
              </a:rPr>
              <a:t>contents</a:t>
            </a:r>
            <a:r>
              <a:rPr b="0" dirty="0" lang="en-US" smtClean="0">
                <a:solidFill>
                  <a:srgbClr val="000000"/>
                </a:solidFill>
                <a:uFillTx/>
              </a:rPr>
              <a:t> of a memory</a:t>
            </a:r>
          </a:p>
          <a:p>
            <a:r>
              <a:rPr b="0" dirty="0" lang="en-US">
                <a:solidFill>
                  <a:srgbClr val="000000"/>
                </a:solidFill>
                <a:uFillTx/>
              </a:rPr>
              <a:t>	</a:t>
            </a:r>
            <a:r>
              <a:rPr b="0" dirty="0" lang="en-US" smtClean="0">
                <a:solidFill>
                  <a:srgbClr val="000000"/>
                </a:solidFill>
                <a:uFillTx/>
              </a:rPr>
              <a:t>	; operand (i.e., a variable) into a register.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01521" y="2539652"/>
            <a:ext cx="756955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0" dirty="0" lang="en-US" smtClean="0">
                <a:solidFill>
                  <a:srgbClr val="FF0000"/>
                </a:solidFill>
                <a:uFillTx/>
              </a:rPr>
              <a:t>ADR</a:t>
            </a:r>
            <a:r>
              <a:rPr b="0" dirty="0" lang="en-US" smtClean="0">
                <a:solidFill>
                  <a:srgbClr val="000000"/>
                </a:solidFill>
                <a:uFillTx/>
              </a:rPr>
              <a:t>  R0,operand	; ADR copies the </a:t>
            </a:r>
            <a:r>
              <a:rPr b="0" dirty="0" lang="en-US" smtClean="0" u="sng">
                <a:solidFill>
                  <a:srgbClr val="FF0000"/>
                </a:solidFill>
                <a:uFillTx/>
              </a:rPr>
              <a:t>address</a:t>
            </a:r>
            <a:r>
              <a:rPr b="0" dirty="0" lang="en-US" smtClean="0">
                <a:solidFill>
                  <a:srgbClr val="FF0000"/>
                </a:solidFill>
                <a:uFillTx/>
              </a:rPr>
              <a:t> </a:t>
            </a:r>
            <a:r>
              <a:rPr b="0" dirty="0" lang="en-US" smtClean="0">
                <a:solidFill>
                  <a:srgbClr val="000000"/>
                </a:solidFill>
                <a:uFillTx/>
              </a:rPr>
              <a:t>of a memory</a:t>
            </a:r>
          </a:p>
          <a:p>
            <a:r>
              <a:rPr b="0" dirty="0" lang="en-US">
                <a:solidFill>
                  <a:srgbClr val="000000"/>
                </a:solidFill>
                <a:uFillTx/>
              </a:rPr>
              <a:t>	</a:t>
            </a:r>
            <a:r>
              <a:rPr b="0" dirty="0" lang="en-US" smtClean="0">
                <a:solidFill>
                  <a:srgbClr val="000000"/>
                </a:solidFill>
                <a:uFillTx/>
              </a:rPr>
              <a:t>	; operand (i.e., a constant) into a register.</a:t>
            </a:r>
            <a:endParaRPr b="0" dirty="0" lang="en-US">
              <a:solidFill>
                <a:srgbClr val="000000"/>
              </a:solidFill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2" name="Table 11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458129" y="3581400"/>
          <a:ext cx="6456340" cy="273405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2483208"/>
                <a:gridCol w="3973132"/>
              </a:tblGrid>
              <a:tr h="0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Function call in C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Code produced by the compiler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void f1(int32_t *) ;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int32_t s32 ;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indent="28321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9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indent="28321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9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indent="28321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9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indent="22860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f1(&amp;s32) ; 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indent="28321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9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indent="28321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9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indent="28321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9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dirty="0" lang="en-US" sz="1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9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9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9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1143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ADR	R0,s32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	// load R0 with &amp;s32</a:t>
                      </a:r>
                      <a:b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</a:b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BL	f1	// call function f1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9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9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9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onsolas"/>
                          <a:cs typeface="Calibri"/>
                        </a:rPr>
                        <a:t>●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57400" y="5334000"/>
            <a:ext cx="381000" cy="2286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76699" y="4876800"/>
            <a:ext cx="1219200" cy="2286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76399" y="5334000"/>
            <a:ext cx="299079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76699" y="5105400"/>
            <a:ext cx="1219200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2" name="Trapezoid 3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0800000">
            <a:off x="2317504" y="4370078"/>
            <a:ext cx="1553496" cy="596193"/>
          </a:xfrm>
          <a:prstGeom prst="trapezoid">
            <a:avLst/>
          </a:prstGeom>
          <a:solidFill>
            <a:srgbClr val="FFFF00"/>
          </a:solidFill>
          <a:ln w="3175"/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 vert="vert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34055" y="255182"/>
            <a:ext cx="7772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Subscripting:     a16[k] = 0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5771830" y="4140402"/>
          <a:ext cx="2750291" cy="259588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730104"/>
                <a:gridCol w="723014"/>
                <a:gridCol w="728299"/>
                <a:gridCol w="568874"/>
              </a:tblGrid>
              <a:tr h="370840"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uFillTx/>
                        </a:rPr>
                        <a:t>a16[6]</a:t>
                      </a:r>
                    </a:p>
                  </a:txBody>
                  <a:tcPr anchor="ctr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 sz="1000">
                          <a:solidFill>
                            <a:srgbClr val="000000"/>
                          </a:solidFill>
                          <a:uFillTx/>
                        </a:rPr>
                        <a:t>1252</a:t>
                      </a:r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uFillTx/>
                        </a:rPr>
                        <a:t>a16[5]</a:t>
                      </a:r>
                    </a:p>
                  </a:txBody>
                  <a:tcPr anchor="ctr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 sz="1000">
                          <a:solidFill>
                            <a:srgbClr val="000000"/>
                          </a:solidFill>
                          <a:uFillTx/>
                        </a:rPr>
                        <a:t>1250</a:t>
                      </a:r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 sz="1400">
                          <a:solidFill>
                            <a:srgbClr val="000000"/>
                          </a:solidFill>
                          <a:uFillTx/>
                        </a:rPr>
                        <a:t>a16[4]</a:t>
                      </a:r>
                      <a:endParaRPr dirty="0" lang="en-US" sz="14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 sz="1000">
                          <a:solidFill>
                            <a:srgbClr val="000000"/>
                          </a:solidFill>
                          <a:uFillTx/>
                        </a:rPr>
                        <a:t>1248</a:t>
                      </a:r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uFillTx/>
                        </a:rPr>
                        <a:t>a16[3]</a:t>
                      </a:r>
                    </a:p>
                  </a:txBody>
                  <a:tcPr anchor="ctr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1" dirty="0" lang="en-US" smtClean="0" sz="1200">
                          <a:solidFill>
                            <a:srgbClr val="FF0000"/>
                          </a:solidFill>
                          <a:uFillTx/>
                        </a:rPr>
                        <a:t>1246</a:t>
                      </a:r>
                      <a:endParaRPr b="1" dirty="0" lang="en-US" sz="1000">
                        <a:solidFill>
                          <a:srgbClr val="FF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uFillTx/>
                        </a:rPr>
                        <a:t>a16[2]</a:t>
                      </a:r>
                    </a:p>
                  </a:txBody>
                  <a:tcPr anchor="ctr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 sz="1000">
                          <a:solidFill>
                            <a:srgbClr val="000000"/>
                          </a:solidFill>
                          <a:uFillTx/>
                        </a:rPr>
                        <a:t>1244</a:t>
                      </a:r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400">
                          <a:solidFill>
                            <a:srgbClr val="000000"/>
                          </a:solidFill>
                          <a:uFillTx/>
                        </a:rPr>
                        <a:t>a16[1]</a:t>
                      </a:r>
                    </a:p>
                  </a:txBody>
                  <a:tcPr anchor="ctr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 sz="1000">
                          <a:solidFill>
                            <a:srgbClr val="000000"/>
                          </a:solidFill>
                          <a:uFillTx/>
                        </a:rPr>
                        <a:t>1242</a:t>
                      </a:r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 sz="1400">
                          <a:solidFill>
                            <a:srgbClr val="000000"/>
                          </a:solidFill>
                          <a:uFillTx/>
                        </a:rPr>
                        <a:t>a16[0]</a:t>
                      </a:r>
                      <a:endParaRPr dirty="0" lang="en-US" sz="14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pattFill prst="wdUp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dirty="0" lang="en-US" smtClean="0" sz="1000">
                          <a:solidFill>
                            <a:srgbClr val="000000"/>
                          </a:solidFill>
                          <a:uFillTx/>
                        </a:rPr>
                        <a:t>1240</a:t>
                      </a:r>
                      <a:endParaRPr dirty="0" lang="en-US" sz="1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 anchor="ctr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26" name="Line 35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10884" y="5440392"/>
            <a:ext cx="906781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len="lg" type="triangle" w="lg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061664" y="3826024"/>
            <a:ext cx="1463374" cy="266503"/>
          </a:xfrm>
          <a:prstGeom prst="rect">
            <a:avLst/>
          </a:prstGeom>
          <a:solidFill>
            <a:srgbClr val="7030A0"/>
          </a:solidFill>
          <a:ln w="31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  <a:uFillTx/>
              </a:rPr>
              <a:t>1240</a:t>
            </a:r>
            <a:endParaRPr baseline="-25000" dirty="0" lang="en-US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Oval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81401" y="5207202"/>
            <a:ext cx="458963" cy="458858"/>
          </a:xfrm>
          <a:prstGeom prst="ellipse">
            <a:avLst/>
          </a:prstGeom>
          <a:solidFill>
            <a:srgbClr val="FFFF00"/>
          </a:solidFill>
          <a:ln w="31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b="0" dirty="0" lang="en-US" sz="3200">
                <a:solidFill>
                  <a:srgbClr val="000000"/>
                </a:solidFill>
                <a:uFillTx/>
              </a:rPr>
              <a:t>+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9" name="AutoShape 6"/>
          <p:cNvCxnSpPr xmlns:c="http://schemas.openxmlformats.org/drawingml/2006/chart" xmlns:pic="http://schemas.openxmlformats.org/drawingml/2006/picture" xmlns:dgm="http://schemas.openxmlformats.org/drawingml/2006/diagram">
            <a:stCxn id="7" idx="2"/>
            <a:endCxn id="8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793351" y="4092527"/>
            <a:ext cx="17532" cy="11146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tailEnd len="lg" type="triangle" w="lg"/>
          </a:ln>
          <a:effectLst/>
        </p:spPr>
      </p:cxn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0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352923" y="3804888"/>
            <a:ext cx="1463374" cy="287640"/>
          </a:xfrm>
          <a:prstGeom prst="rect">
            <a:avLst/>
          </a:prstGeom>
          <a:solidFill>
            <a:srgbClr val="0070C0"/>
          </a:solidFill>
          <a:ln w="31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mtClean="0" sz="1400">
                <a:solidFill>
                  <a:schemeClr val="bg1"/>
                </a:solidFill>
                <a:uFillTx/>
              </a:rPr>
              <a:t>3 (k)</a:t>
            </a:r>
            <a:endParaRPr baseline="-25000" dirty="0" lang="en-US" sz="18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Line 23"/>
          <p:cNvSpPr xmlns:c="http://schemas.openxmlformats.org/drawingml/2006/chart" xmlns:pic="http://schemas.openxmlformats.org/drawingml/2006/picture" xmlns:dgm="http://schemas.openxmlformats.org/drawingml/2006/diagram">
            <a:spLocks noChangeShapeType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543169" y="4946659"/>
            <a:ext cx="984755" cy="0"/>
          </a:xfrm>
          <a:prstGeom prst="line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"/>
            <a:round/>
            <a:tailEnd len="med" type="triangl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8" name="AutoShape 26"/>
          <p:cNvCxnSpPr xmlns:c="http://schemas.openxmlformats.org/drawingml/2006/chart" xmlns:pic="http://schemas.openxmlformats.org/drawingml/2006/picture" xmlns:dgm="http://schemas.openxmlformats.org/drawingml/2006/diagram">
            <a:stCxn id="13" idx="2"/>
            <a:endCxn id="32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084610" y="4092528"/>
            <a:ext cx="9642" cy="277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tailEnd len="med" type="triangle" w="med"/>
          </a:ln>
          <a:effectLst/>
        </p:spPr>
      </p:cxnSp>
      <p:sp>
        <p:nvSpPr>
          <p:cNvPr xmlns:c="http://schemas.openxmlformats.org/drawingml/2006/chart" xmlns:pic="http://schemas.openxmlformats.org/drawingml/2006/picture" xmlns:dgm="http://schemas.openxmlformats.org/drawingml/2006/diagram" id="21" name="Text Box 2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86925" y="2735532"/>
            <a:ext cx="1795816" cy="307777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>
            <a:lvl1pPr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1pPr>
            <a:lvl2pPr indent="-285750" marL="742950"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2pPr>
            <a:lvl3pPr indent="-228600" marL="1143000"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3pPr>
            <a:lvl4pPr indent="-228600" marL="1600200"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4pPr>
            <a:lvl5pPr indent="-228600" marL="2057400"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9pPr>
          </a:lstStyle>
          <a:p>
            <a:pPr>
              <a:spcBef>
                <a:spcPct val="50000"/>
              </a:spcBef>
            </a:pPr>
            <a:r>
              <a:rPr b="0" dirty="0" lang="en-US" sz="1400">
                <a:solidFill>
                  <a:srgbClr val="000000"/>
                </a:solidFill>
                <a:uFillTx/>
              </a:rPr>
              <a:t>Instruction</a:t>
            </a:r>
            <a:r>
              <a:rPr dirty="0" lang="en-US" sz="1400">
                <a:solidFill>
                  <a:srgbClr val="000000"/>
                </a:solidFill>
                <a:uFillTx/>
              </a:rPr>
              <a:t> </a:t>
            </a:r>
            <a:r>
              <a:rPr b="0" dirty="0" lang="en-US" sz="1400">
                <a:solidFill>
                  <a:srgbClr val="000000"/>
                </a:solidFill>
                <a:uFillTx/>
              </a:rPr>
              <a:t>Register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Text Box 32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344078" y="3433928"/>
            <a:ext cx="1517490" cy="338554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>
            <a:lvl1pPr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1pPr>
            <a:lvl2pPr indent="-285750" marL="742950"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2pPr>
            <a:lvl3pPr indent="-228600" marL="1143000"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3pPr>
            <a:lvl4pPr indent="-228600" marL="1600200"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4pPr>
            <a:lvl5pPr indent="-228600" marL="2057400"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000">
                <a:solidFill>
                  <a:schemeClr val="bg1"/>
                </a:solidFill>
                <a:uFillTx/>
                <a:latin charset="0" pitchFamily="34" typeface="Tahoma"/>
              </a:defRPr>
            </a:lvl9pPr>
          </a:lstStyle>
          <a:p>
            <a:pPr algn="ctr">
              <a:spcBef>
                <a:spcPct val="50000"/>
              </a:spcBef>
            </a:pPr>
            <a:r>
              <a:rPr dirty="0" lang="en-US" smtClean="0" sz="1600">
                <a:solidFill>
                  <a:srgbClr val="0070C0"/>
                </a:solidFill>
                <a:uFillTx/>
                <a:latin charset="0" pitchFamily="34" typeface="Calibri"/>
                <a:cs charset="0" pitchFamily="34" typeface="Calibri"/>
              </a:rPr>
              <a:t>R2 (subscript)</a:t>
            </a:r>
            <a:endParaRPr baseline="-25000" dirty="0" lang="en-US" sz="1600">
              <a:solidFill>
                <a:srgbClr val="0070C0"/>
              </a:solidFill>
              <a:uFillTx/>
              <a:latin charset="0" pitchFamily="34" typeface="Calibri"/>
              <a:cs charset="0" pitchFamily="34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45530" y="3043309"/>
            <a:ext cx="2154767" cy="244481"/>
          </a:xfrm>
          <a:prstGeom prst="rect">
            <a:avLst/>
          </a:prstGeom>
          <a:solidFill>
            <a:srgbClr val="FFFF00"/>
          </a:solidFill>
          <a:ln w="31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r>
              <a:rPr b="1" dirty="0" lang="en-US" smtClean="0" sz="1400">
                <a:solidFill>
                  <a:srgbClr val="000000"/>
                </a:solidFill>
                <a:uFillTx/>
              </a:rPr>
              <a:t>LDRH     R0,[R1,R2,LSL 1]</a:t>
            </a:r>
            <a:endParaRPr b="1" baseline="-25000" dirty="0" lang="en-US" sz="1400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Box 3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14600" y="4495911"/>
            <a:ext cx="1187388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>
                <a:solidFill>
                  <a:srgbClr val="000000"/>
                </a:solidFill>
                <a:uFillTx/>
              </a:rPr>
              <a:t>Shifter</a:t>
            </a:r>
            <a:endParaRPr b="0" dirty="0" lang="en-US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1" name="TextBox 4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90896" y="3471446"/>
            <a:ext cx="2439972" cy="33855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US" smtClean="0" sz="1600">
                <a:solidFill>
                  <a:srgbClr val="7030A0"/>
                </a:solidFill>
                <a:uFillTx/>
              </a:rPr>
              <a:t>R1 (starting address)</a:t>
            </a:r>
            <a:endParaRPr b="1" dirty="0" lang="en-US" sz="1600">
              <a:solidFill>
                <a:srgbClr val="7030A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" name="Rectangle 4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505436" y="5246152"/>
            <a:ext cx="1438939" cy="379883"/>
          </a:xfrm>
          <a:prstGeom prst="rect">
            <a:avLst/>
          </a:prstGeom>
          <a:solidFill>
            <a:schemeClr val="bg2">
              <a:lumMod val="75000"/>
            </a:schemeClr>
          </a:solidFill>
          <a:ln algn="ctr" cap="flat" cmpd="sng" w="9525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b="1" baseline="0" cap="none" i="0" kumimoji="0" lang="en-US" normalizeH="0" smtClean="0" strike="noStrike" sz="2000" u="none">
              <a:ln>
                <a:noFill/>
              </a:ln>
              <a:solidFill>
                <a:schemeClr val="bg1"/>
              </a:solidFill>
              <a:effectLst/>
              <a:uFillTx/>
              <a:latin charset="0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" name="TextBox 4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16891" y="1403496"/>
            <a:ext cx="6756002" cy="1477328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/>
            <a:r>
              <a:rPr b="0" dirty="0" lang="en-US" smtClean="0">
                <a:solidFill>
                  <a:srgbClr val="000000"/>
                </a:solidFill>
                <a:uFillTx/>
              </a:rPr>
              <a:t>LDR	R0,=0		// R0 </a:t>
            </a:r>
            <a:r>
              <a:rPr b="0" dirty="0" lang="en-US" smtClean="0">
                <a:solidFill>
                  <a:srgbClr val="000000"/>
                </a:solidFill>
                <a:uFillTx/>
                <a:sym charset="2" panose="05000000000000000000" pitchFamily="2" typeface="Wingdings"/>
              </a:rPr>
              <a:t> 0 (</a:t>
            </a:r>
            <a:r>
              <a:rPr b="1" dirty="0" lang="en-US" smtClean="0">
                <a:solidFill>
                  <a:srgbClr val="00B050"/>
                </a:solidFill>
                <a:uFillTx/>
                <a:sym charset="2" panose="05000000000000000000" pitchFamily="2" typeface="Wingdings"/>
              </a:rPr>
              <a:t>data</a:t>
            </a:r>
            <a:r>
              <a:rPr b="0" dirty="0" lang="en-US" smtClean="0">
                <a:solidFill>
                  <a:srgbClr val="000000"/>
                </a:solidFill>
                <a:uFillTx/>
                <a:sym charset="2" panose="05000000000000000000" pitchFamily="2" typeface="Wingdings"/>
              </a:rPr>
              <a:t>)</a:t>
            </a:r>
            <a:endParaRPr b="0" dirty="0" lang="en-US" smtClean="0">
              <a:solidFill>
                <a:srgbClr val="000000"/>
              </a:solidFill>
              <a:uFillTx/>
            </a:endParaRPr>
          </a:p>
          <a:p>
            <a:pPr/>
            <a:r>
              <a:rPr b="0" dirty="0" lang="en-US" smtClean="0">
                <a:solidFill>
                  <a:srgbClr val="000000"/>
                </a:solidFill>
                <a:uFillTx/>
              </a:rPr>
              <a:t>ADR	R1,a16		// R1 </a:t>
            </a:r>
            <a:r>
              <a:rPr b="0" dirty="0" lang="en-US" smtClean="0">
                <a:solidFill>
                  <a:srgbClr val="000000"/>
                </a:solidFill>
                <a:uFillTx/>
                <a:sym charset="2" pitchFamily="2" typeface="Wingdings"/>
              </a:rPr>
              <a:t> </a:t>
            </a:r>
            <a:r>
              <a:rPr b="1" dirty="0" lang="en-US" smtClean="0">
                <a:solidFill>
                  <a:srgbClr val="7030A0"/>
                </a:solidFill>
                <a:uFillTx/>
                <a:sym charset="2" pitchFamily="2" typeface="Wingdings"/>
              </a:rPr>
              <a:t>starting address </a:t>
            </a:r>
            <a:r>
              <a:rPr b="0" dirty="0" lang="en-US" smtClean="0">
                <a:solidFill>
                  <a:srgbClr val="000000"/>
                </a:solidFill>
                <a:uFillTx/>
                <a:sym charset="2" pitchFamily="2" typeface="Wingdings"/>
              </a:rPr>
              <a:t>of array</a:t>
            </a:r>
          </a:p>
          <a:p>
            <a:pPr/>
            <a:r>
              <a:rPr b="0" dirty="0" lang="en-US" smtClean="0">
                <a:solidFill>
                  <a:srgbClr val="000000"/>
                </a:solidFill>
                <a:uFillTx/>
                <a:sym charset="2" pitchFamily="2" typeface="Wingdings"/>
              </a:rPr>
              <a:t>LDR	R2,k		// R2  </a:t>
            </a:r>
            <a:r>
              <a:rPr b="1" dirty="0" lang="en-US" smtClean="0">
                <a:solidFill>
                  <a:srgbClr val="0070C0"/>
                </a:solidFill>
                <a:uFillTx/>
                <a:sym charset="2" pitchFamily="2" typeface="Wingdings"/>
              </a:rPr>
              <a:t>subscript</a:t>
            </a:r>
            <a:r>
              <a:rPr b="0" dirty="0" lang="en-US" smtClean="0">
                <a:solidFill>
                  <a:srgbClr val="000000"/>
                </a:solidFill>
                <a:uFillTx/>
                <a:sym charset="2" pitchFamily="2" typeface="Wingdings"/>
              </a:rPr>
              <a:t> (k=3)</a:t>
            </a:r>
          </a:p>
          <a:p>
            <a:pPr/>
            <a:r>
              <a:rPr dirty="0" lang="en-US" smtClean="0">
                <a:uFillTx/>
                <a:sym charset="2" pitchFamily="2" typeface="Wingdings"/>
              </a:rPr>
              <a:t>STR</a:t>
            </a:r>
            <a:r>
              <a:rPr b="1" dirty="0" lang="en-US" smtClean="0">
                <a:solidFill>
                  <a:srgbClr val="FF0000"/>
                </a:solidFill>
                <a:uFillTx/>
                <a:sym charset="2" pitchFamily="2" typeface="Wingdings"/>
              </a:rPr>
              <a:t>H</a:t>
            </a:r>
            <a:r>
              <a:rPr b="1" dirty="0" lang="en-US" smtClean="0">
                <a:uFillTx/>
                <a:sym charset="2" pitchFamily="2" typeface="Wingdings"/>
              </a:rPr>
              <a:t>	R0,[</a:t>
            </a:r>
            <a:r>
              <a:rPr b="1" dirty="0" lang="en-US" smtClean="0">
                <a:solidFill>
                  <a:srgbClr val="7030A0"/>
                </a:solidFill>
                <a:uFillTx/>
                <a:sym charset="2" pitchFamily="2" typeface="Wingdings"/>
              </a:rPr>
              <a:t>R1</a:t>
            </a:r>
            <a:r>
              <a:rPr b="1" dirty="0" lang="en-US" smtClean="0">
                <a:uFillTx/>
                <a:sym charset="2" pitchFamily="2" typeface="Wingdings"/>
              </a:rPr>
              <a:t>,</a:t>
            </a:r>
            <a:r>
              <a:rPr b="1" dirty="0" lang="en-US" smtClean="0">
                <a:solidFill>
                  <a:srgbClr val="0070C0"/>
                </a:solidFill>
                <a:uFillTx/>
                <a:sym charset="2" pitchFamily="2" typeface="Wingdings"/>
              </a:rPr>
              <a:t>R2</a:t>
            </a:r>
            <a:r>
              <a:rPr b="1" dirty="0" lang="en-US" smtClean="0">
                <a:uFillTx/>
                <a:sym charset="2" pitchFamily="2" typeface="Wingdings"/>
              </a:rPr>
              <a:t>,</a:t>
            </a:r>
            <a:r>
              <a:rPr b="1" dirty="0" lang="en-US" smtClean="0">
                <a:solidFill>
                  <a:srgbClr val="FF0000"/>
                </a:solidFill>
                <a:uFillTx/>
                <a:sym charset="2" pitchFamily="2" typeface="Wingdings"/>
              </a:rPr>
              <a:t>LSL 1</a:t>
            </a:r>
            <a:r>
              <a:rPr b="1" dirty="0" lang="en-US" smtClean="0">
                <a:uFillTx/>
                <a:sym charset="2" pitchFamily="2" typeface="Wingdings"/>
              </a:rPr>
              <a:t>]</a:t>
            </a:r>
            <a:r>
              <a:rPr dirty="0" lang="en-US" smtClean="0">
                <a:solidFill>
                  <a:srgbClr val="000000"/>
                </a:solidFill>
                <a:uFillTx/>
                <a:sym charset="2" pitchFamily="2" typeface="Wingdings"/>
              </a:rPr>
              <a:t>		// R0  a16[k]</a:t>
            </a:r>
          </a:p>
          <a:p>
            <a:endParaRPr b="0" dirty="0" lang="en-US"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" name="TextBox 3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94992" y="2978070"/>
            <a:ext cx="1490044" cy="33855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US" smtClean="0" sz="1600">
                <a:solidFill>
                  <a:srgbClr val="00B050"/>
                </a:solidFill>
                <a:uFillTx/>
              </a:rPr>
              <a:t>R0 (data)</a:t>
            </a:r>
            <a:endParaRPr b="1" dirty="0" lang="en-US" sz="1600">
              <a:solidFill>
                <a:srgbClr val="00B050"/>
              </a:solidFill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5" name="Straight Arrow Connector 4"/>
          <p:cNvCxnSpPr xmlns:c="http://schemas.openxmlformats.org/drawingml/2006/chart" xmlns:pic="http://schemas.openxmlformats.org/drawingml/2006/picture" xmlns:dgm="http://schemas.openxmlformats.org/drawingml/2006/diagram">
            <a:stCxn id="33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7294992" y="3647026"/>
            <a:ext cx="1130764" cy="1789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33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982798" y="3296530"/>
            <a:ext cx="885915" cy="350496"/>
          </a:xfrm>
          <a:prstGeom prst="rect">
            <a:avLst/>
          </a:prstGeom>
          <a:solidFill>
            <a:srgbClr val="00B050"/>
          </a:solidFill>
          <a:ln w="31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r>
              <a:rPr dirty="0" lang="en-US" sz="1400">
                <a:solidFill>
                  <a:schemeClr val="bg1"/>
                </a:solidFill>
                <a:uFillTx/>
              </a:rPr>
              <a:t>0</a:t>
            </a:r>
            <a:endParaRPr baseline="-25000" dirty="0" lang="en-US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037471" y="3296530"/>
            <a:ext cx="945328" cy="350496"/>
          </a:xfrm>
          <a:prstGeom prst="rect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31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wrap="none"/>
          <a:lstStyle/>
          <a:p>
            <a:pPr algn="ctr"/>
            <a:endParaRPr baseline="-25000" dirty="0" lang="en-US">
              <a:solidFill>
                <a:schemeClr val="bg1"/>
              </a:solidFill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5" name="Elbow Connector 24"/>
          <p:cNvCxnSpPr xmlns:c="http://schemas.openxmlformats.org/drawingml/2006/chart" xmlns:pic="http://schemas.openxmlformats.org/drawingml/2006/picture" xmlns:dgm="http://schemas.openxmlformats.org/drawingml/2006/diagram">
            <a:stCxn id="32" idx="0"/>
            <a:endCxn id="8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rot="16200000">
            <a:off x="3602646" y="4457876"/>
            <a:ext cx="470360" cy="1487149"/>
          </a:xfrm>
          <a:prstGeom prst="bentConnector2">
            <a:avLst/>
          </a:prstGeom>
          <a:ln w="1270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3" name="Elbow Connector 42"/>
          <p:cNvCxnSpPr xmlns:c="http://schemas.openxmlformats.org/drawingml/2006/chart" xmlns:pic="http://schemas.openxmlformats.org/drawingml/2006/picture" xmlns:dgm="http://schemas.openxmlformats.org/drawingml/2006/diagram">
            <a:stCxn id="27" idx="2"/>
            <a:endCxn id="32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rot="16200000">
            <a:off x="1317279" y="3593425"/>
            <a:ext cx="1380384" cy="769114"/>
          </a:xfrm>
          <a:prstGeom prst="bentConnector2">
            <a:avLst/>
          </a:prstGeom>
          <a:ln w="1270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44" name="TextBox 4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0504" y="4742065"/>
            <a:ext cx="2056244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>
                <a:uFillTx/>
              </a:rPr>
              <a:t>#bits to shift left = 1 (2 x R2)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7890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01675" y="325438"/>
            <a:ext cx="77724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REGISTER OFFSET:</a:t>
            </a:r>
            <a:br>
              <a:rPr dirty="0" lang="en-US" smtClean="0">
                <a:uFillTx/>
              </a:rPr>
            </a:br>
            <a:r>
              <a:rPr dirty="0" lang="en-US" smtClean="0">
                <a:uFillTx/>
              </a:rPr>
              <a:t>POINTERS &amp; ARRAYS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" name="Table 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57200" y="1600200"/>
          <a:ext cx="8229600" cy="211296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5029200"/>
                <a:gridCol w="3200400"/>
              </a:tblGrid>
              <a:tr h="333375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Function </a:t>
                      </a: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Function </a:t>
                      </a: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assembly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1779587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void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f1(int8_t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*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p8, int16_t *p16, int32_t k32)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{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*(p8  + k32) =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0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;</a:t>
                      </a:r>
                    </a:p>
                    <a:p>
                      <a:pPr algn="just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*(p16 + k32) = 0 ;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}</a:t>
                      </a: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f1:	LDR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R3,=0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	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STRB</a:t>
                      </a:r>
                      <a:r>
                        <a:rPr b="1"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	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R3,[R0,R2]</a:t>
                      </a:r>
                    </a:p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	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STRH	R3,[R1,R2,LSL</a:t>
                      </a:r>
                      <a:r>
                        <a:rPr b="1" baseline="0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 1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]</a:t>
                      </a:r>
                      <a:endParaRPr b="1"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	BX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LR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8" name="Table 7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57200" y="4038600"/>
          <a:ext cx="8229600" cy="203301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5029200"/>
                <a:gridCol w="3200400"/>
              </a:tblGrid>
              <a:tr h="0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Function </a:t>
                      </a: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C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Function </a:t>
                      </a:r>
                      <a:r>
                        <a:rPr b="1" dirty="0" i="1" lang="en-US" smtClean="0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in </a:t>
                      </a:r>
                      <a:r>
                        <a:rPr b="1" dirty="0" i="1" lang="en-US" sz="18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assembly</a:t>
                      </a:r>
                      <a:endParaRPr dirty="0" lang="en-US" sz="18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void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f2(int8_t a8[], int16_t a16[], int32_t k32)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 	a8[k32]  = 0 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 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a16[k32] = 0 ;</a:t>
                      </a:r>
                      <a:endParaRPr dirty="0" lang="en-US" smtClean="0" sz="14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Times New Roman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Times New Roman"/>
                          <a:cs typeface="Calibri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f2:	LDR	</a:t>
                      </a: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R3,=0</a:t>
                      </a: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STRB	R3,[R0,R2]</a:t>
                      </a: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 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	STRH	R3,[R1,R2,LSL</a:t>
                      </a:r>
                      <a:r>
                        <a:rPr b="1" baseline="0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 1</a:t>
                      </a:r>
                      <a:r>
                        <a:rPr b="1"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Times New Roman"/>
                        </a:rPr>
                        <a:t>]</a:t>
                      </a: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Arial"/>
                          <a:cs typeface="Calibri"/>
                        </a:rPr>
                        <a:t> </a:t>
                      </a: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Times New Roman"/>
                          <a:cs typeface="Calibri"/>
                        </a:rPr>
                        <a:t>	BX	LR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4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dirty="0" lang="en-US" sz="14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6000" y="3205330"/>
            <a:ext cx="3124200" cy="1015663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1027113"/>
            <a:r>
              <a:rPr dirty="0" lang="en-US" smtClean="0">
                <a:uFillTx/>
              </a:rPr>
              <a:t>Pointer arithmetic!</a:t>
            </a:r>
          </a:p>
          <a:p>
            <a:pPr lvl="1" marL="1027113"/>
            <a:endParaRPr dirty="0" lang="en-US" smtClean="0">
              <a:uFillTx/>
            </a:endParaRPr>
          </a:p>
          <a:p>
            <a:pPr lvl="1" marL="1027113"/>
            <a:r>
              <a:rPr dirty="0" lang="en-US" smtClean="0">
                <a:uFillTx/>
              </a:rPr>
              <a:t>R2,LSL 1 = 2*k32.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http://www.aamu.edu/campuslife/living-on-campus/residentialLife/SiteAssets/pages/default/Warning_sign.png" id="7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362200" y="3294061"/>
            <a:ext cx="971826" cy="838200"/>
          </a:xfrm>
          <a:prstGeom prst="rect">
            <a:avLst/>
          </a:prstGeom>
          <a:noFill/>
        </p:spPr>
      </p:pic>
      <p:cxnSp>
        <p:nvCxnSpPr>
          <p:cNvPr xmlns:c="http://schemas.openxmlformats.org/drawingml/2006/chart" xmlns:pic="http://schemas.openxmlformats.org/drawingml/2006/picture" xmlns:dgm="http://schemas.openxmlformats.org/drawingml/2006/diagram" id="4" name="Straight Arrow Connector 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5410200" y="2971800"/>
            <a:ext cx="2133600" cy="741361"/>
          </a:xfrm>
          <a:prstGeom prst="straightConnector1">
            <a:avLst/>
          </a:prstGeom>
          <a:ln w="1905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0" name="Straight Arrow Connector 9"/>
          <p:cNvCxnSpPr xmlns:c="http://schemas.openxmlformats.org/drawingml/2006/chart" xmlns:pic="http://schemas.openxmlformats.org/drawingml/2006/picture" xmlns:dgm="http://schemas.openxmlformats.org/drawingml/2006/diagram">
            <a:stCxn id="6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410200" y="3713162"/>
            <a:ext cx="2286000" cy="1371599"/>
          </a:xfrm>
          <a:prstGeom prst="straightConnector1">
            <a:avLst/>
          </a:prstGeom>
          <a:ln w="1905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2659451"/>
            <a:ext cx="1828800" cy="2595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2918982"/>
            <a:ext cx="1828800" cy="309171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93724" y="2423708"/>
            <a:ext cx="1828800" cy="2595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67400" y="2699507"/>
            <a:ext cx="2514600" cy="2194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Rectangle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9105" y="5062449"/>
            <a:ext cx="1553095" cy="2558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ectangle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9105" y="5324751"/>
            <a:ext cx="1553095" cy="255843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93724" y="4812470"/>
            <a:ext cx="1828800" cy="2789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90260" y="5069809"/>
            <a:ext cx="2415540" cy="24848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6"/>
    </p:bldLst>
  </p:timing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2" name="Group 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295078" y="1981200"/>
            <a:ext cx="3477322" cy="1600200"/>
            <a:chOff x="1905000" y="1905000"/>
            <a:chExt cx="3477322" cy="1600200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24" name="Group 2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905000" y="2286000"/>
              <a:ext cx="1981200" cy="1219200"/>
              <a:chOff x="3962400" y="2286000"/>
              <a:chExt cx="1981200" cy="1219200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23" name="Rectangle 2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962400" y="3200400"/>
                <a:ext cx="1981200" cy="3048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r>
                  <a:rPr dirty="0" lang="en-US" smtClean="0" sz="1600">
                    <a:uFillTx/>
                  </a:rPr>
                  <a:t>s.x32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7" name="Rectangle 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962400" y="2286000"/>
                <a:ext cx="1981200" cy="3048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r>
                  <a:rPr dirty="0" lang="en-US" smtClean="0" sz="1600">
                    <a:uFillTx/>
                  </a:rPr>
                  <a:t>s.z64 (bits 63..32)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3" name="Rectangle 1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962400" y="2590800"/>
                <a:ext cx="1981200" cy="3048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r>
                  <a:rPr dirty="0" lang="en-US" smtClean="0" sz="1600">
                    <a:uFillTx/>
                  </a:rPr>
                  <a:t>s.z64 (bits 31..0)</a:t>
                </a:r>
                <a:endParaRPr dirty="0" lang="en-US" sz="1600">
                  <a:uFillTx/>
                </a:endParaRPr>
              </a:p>
            </p:txBody>
          </p:sp>
          <p:grpSp>
            <p:nvGrpSpPr>
              <p:cNvPr xmlns:c="http://schemas.openxmlformats.org/drawingml/2006/chart" xmlns:pic="http://schemas.openxmlformats.org/drawingml/2006/picture" xmlns:dgm="http://schemas.openxmlformats.org/drawingml/2006/diagram" id="14" name="Group 13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3962400" y="2895600"/>
                <a:ext cx="1981200" cy="304800"/>
                <a:chOff x="3962400" y="2286000"/>
                <a:chExt cx="1981200" cy="304800"/>
              </a:xfrm>
            </p:grpSpPr>
            <p:sp>
              <p:nvSpPr>
                <p:cNvPr xmlns:c="http://schemas.openxmlformats.org/drawingml/2006/chart" xmlns:pic="http://schemas.openxmlformats.org/drawingml/2006/picture" xmlns:dgm="http://schemas.openxmlformats.org/drawingml/2006/diagram" id="16" name="Rectangle 15"/>
                <p:cNvSpPr xmlns:c="http://schemas.openxmlformats.org/drawingml/2006/chart" xmlns:pic="http://schemas.openxmlformats.org/drawingml/2006/picture" xmlns:dgm="http://schemas.openxmlformats.org/drawingml/2006/diagram">
                  <a:spLocks/>
                </p:cNvSpPr>
                <p:nvPr/>
              </p:nvSpPr>
              <p:spPr xmlns:c="http://schemas.openxmlformats.org/drawingml/2006/chart" xmlns:pic="http://schemas.openxmlformats.org/drawingml/2006/picture" xmlns:dgm="http://schemas.openxmlformats.org/drawingml/2006/diagram">
                <a:xfrm>
                  <a:off x="3962400" y="2286000"/>
                  <a:ext cx="990600" cy="304800"/>
                </a:xfrm>
                <a:prstGeom prst="rect">
                  <a:avLst/>
                </a:prstGeom>
                <a:pattFill prst="wdUpDiag">
                  <a:fgClr>
                    <a:schemeClr val="bg1">
                      <a:lumMod val="75000"/>
                    </a:schemeClr>
                  </a:fgClr>
                  <a:bgClr>
                    <a:srgbClr val="FFFF00"/>
                  </a:bgClr>
                </a:pattFill>
                <a:ln w="3175">
                  <a:solidFill>
                    <a:schemeClr val="tx1"/>
                  </a:solidFill>
                </a:ln>
              </p:spPr>
              <p:style xmlns:c="http://schemas.openxmlformats.org/drawingml/2006/chart" xmlns:pic="http://schemas.openxmlformats.org/drawingml/2006/picture" xmlns:dgm="http://schemas.openxmlformats.org/drawingml/2006/diagram"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 xmlns:c="http://schemas.openxmlformats.org/drawingml/2006/chart" xmlns:pic="http://schemas.openxmlformats.org/drawingml/2006/picture" xmlns:dgm="http://schemas.openxmlformats.org/drawingml/2006/diagram">
                <a:bodyPr anchor="ctr" rtlCol="0"/>
                <a:lstStyle/>
                <a:p>
                  <a:pPr algn="ctr"/>
                  <a:r>
                    <a:rPr dirty="0" i="1" lang="en-US">
                      <a:uFillTx/>
                    </a:rPr>
                    <a:t>n</a:t>
                  </a:r>
                  <a:r>
                    <a:rPr dirty="0" i="1" lang="en-US" smtClean="0">
                      <a:uFillTx/>
                    </a:rPr>
                    <a:t>ot </a:t>
                  </a:r>
                  <a:r>
                    <a:rPr dirty="0" i="1" lang="en-US" smtClean="0" sz="1600">
                      <a:uFillTx/>
                    </a:rPr>
                    <a:t>used</a:t>
                  </a:r>
                  <a:endParaRPr dirty="0" i="1"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pic="http://schemas.openxmlformats.org/drawingml/2006/picture" xmlns:dgm="http://schemas.openxmlformats.org/drawingml/2006/diagram" id="18" name="Rectangle 17"/>
                <p:cNvSpPr xmlns:c="http://schemas.openxmlformats.org/drawingml/2006/chart" xmlns:pic="http://schemas.openxmlformats.org/drawingml/2006/picture" xmlns:dgm="http://schemas.openxmlformats.org/drawingml/2006/diagram">
                  <a:spLocks/>
                </p:cNvSpPr>
                <p:nvPr/>
              </p:nvSpPr>
              <p:spPr xmlns:c="http://schemas.openxmlformats.org/drawingml/2006/chart" xmlns:pic="http://schemas.openxmlformats.org/drawingml/2006/picture" xmlns:dgm="http://schemas.openxmlformats.org/drawingml/2006/diagram">
                <a:xfrm>
                  <a:off x="4953000" y="2286000"/>
                  <a:ext cx="990600" cy="304800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</p:spPr>
              <p:style xmlns:c="http://schemas.openxmlformats.org/drawingml/2006/chart" xmlns:pic="http://schemas.openxmlformats.org/drawingml/2006/picture" xmlns:dgm="http://schemas.openxmlformats.org/drawingml/2006/diagram"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 xmlns:c="http://schemas.openxmlformats.org/drawingml/2006/chart" xmlns:pic="http://schemas.openxmlformats.org/drawingml/2006/picture" xmlns:dgm="http://schemas.openxmlformats.org/drawingml/2006/diagram">
                <a:bodyPr anchor="ctr" rtlCol="0"/>
                <a:lstStyle/>
                <a:p>
                  <a:pPr algn="ctr"/>
                  <a:r>
                    <a:rPr dirty="0" lang="en-US" smtClean="0" sz="1600">
                      <a:uFillTx/>
                    </a:rPr>
                    <a:t>s.y16</a:t>
                  </a:r>
                  <a:endParaRPr dirty="0" lang="en-US" sz="1600">
                    <a:uFillTx/>
                  </a:endParaRPr>
                </a:p>
              </p:txBody>
            </p:sp>
          </p:grp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27" name="Rectangle 2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10722" y="3183673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uFillTx/>
                </a:rPr>
                <a:t>1000 – 1003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" name="Rectangle 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10722" y="2871439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uFillTx/>
                </a:rPr>
                <a:t>1004 – 1007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" name="Rectangle 2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10722" y="2574073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uFillTx/>
                </a:rPr>
                <a:t>1008 – 100B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" name="Rectangle 2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10722" y="2261839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uFillTx/>
                </a:rPr>
                <a:t>100C – 100F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1" name="Rectangle 3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10722" y="1981200"/>
              <a:ext cx="12954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i="1" lang="en-US" smtClean="0" sz="1600">
                  <a:uFillTx/>
                </a:rPr>
                <a:t>Addresses</a:t>
              </a:r>
              <a:endParaRPr dirty="0" i="1" lang="en-US" sz="1600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33" name="Straight Arrow Connector 32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1905000" y="2057400"/>
              <a:ext cx="1981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len="lg" type="triangle" w="lg"/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34" name="Rectangle 3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193073" y="1905000"/>
              <a:ext cx="1436649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 sz="1400">
                  <a:uFillTx/>
                </a:rPr>
                <a:t>4 bytes (32 bits)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1905000"/>
            <a:ext cx="3048000" cy="175432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err="1" lang="en-US">
                <a:uFillTx/>
              </a:rPr>
              <a:t>struct</a:t>
            </a:r>
            <a:endParaRPr dirty="0" lang="en-US">
              <a:uFillTx/>
            </a:endParaRPr>
          </a:p>
          <a:p>
            <a:pPr/>
            <a:r>
              <a:rPr dirty="0" lang="en-US">
                <a:uFillTx/>
              </a:rPr>
              <a:t>	{</a:t>
            </a:r>
          </a:p>
          <a:p>
            <a:pPr/>
            <a:r>
              <a:rPr dirty="0" lang="en-US">
                <a:uFillTx/>
              </a:rPr>
              <a:t>	uint32_t	x32 </a:t>
            </a:r>
            <a:r>
              <a:rPr dirty="0" lang="en-US" smtClean="0">
                <a:uFillTx/>
              </a:rPr>
              <a:t>; // </a:t>
            </a:r>
            <a:r>
              <a:rPr dirty="0" lang="en-US">
                <a:uFillTx/>
              </a:rPr>
              <a:t>4 bytes</a:t>
            </a:r>
          </a:p>
          <a:p>
            <a:pPr/>
            <a:r>
              <a:rPr dirty="0" lang="en-US">
                <a:uFillTx/>
              </a:rPr>
              <a:t>	uint16_t	y16 </a:t>
            </a:r>
            <a:r>
              <a:rPr dirty="0" lang="en-US" smtClean="0">
                <a:uFillTx/>
              </a:rPr>
              <a:t>; // </a:t>
            </a:r>
            <a:r>
              <a:rPr dirty="0" lang="en-US">
                <a:uFillTx/>
              </a:rPr>
              <a:t>2 bytes</a:t>
            </a:r>
          </a:p>
          <a:p>
            <a:pPr/>
            <a:r>
              <a:rPr dirty="0" lang="en-US">
                <a:uFillTx/>
              </a:rPr>
              <a:t>	uint64_t	z64 </a:t>
            </a:r>
            <a:r>
              <a:rPr dirty="0" lang="en-US" smtClean="0">
                <a:uFillTx/>
              </a:rPr>
              <a:t>; // </a:t>
            </a:r>
            <a:r>
              <a:rPr dirty="0" lang="en-US">
                <a:uFillTx/>
              </a:rPr>
              <a:t>8 bytes</a:t>
            </a:r>
          </a:p>
          <a:p>
            <a:pPr/>
            <a:r>
              <a:rPr dirty="0" lang="en-US">
                <a:uFillTx/>
              </a:rPr>
              <a:t>	} s ;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uFillTx/>
              </a:rPr>
              <a:t>POINTERS AND STRUCTURES 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77951" y="3939965"/>
            <a:ext cx="7010400" cy="2308324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To optimize speed, C places each member of a structure in memory so that it can be retrieved using the minimum number of memory accesses:</a:t>
            </a:r>
          </a:p>
          <a:p>
            <a:endParaRPr dirty="0" lang="en-US">
              <a:uFillTx/>
            </a:endParaRP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mtClean="0">
                <a:uFillTx/>
              </a:rPr>
              <a:t>16-bit data is placed on an even (mod 2) address.</a:t>
            </a:r>
          </a:p>
          <a:p>
            <a:pPr indent="-285750" marL="285750">
              <a:buFont charset="0" panose="020B0604020202020204" pitchFamily="34" typeface="Arial"/>
              <a:buChar char="•"/>
            </a:pPr>
            <a:r>
              <a:rPr dirty="0" lang="en-US" smtClean="0">
                <a:uFillTx/>
              </a:rPr>
              <a:t>32 and 64-bit data is placed on a mod 4 address.</a:t>
            </a: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So even though this structure only contains 14 bytes of data, it occupies 16 bytes of memory.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3900" y="3736538"/>
            <a:ext cx="3505200" cy="2585323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#pragma pack(1)</a:t>
            </a:r>
          </a:p>
          <a:p>
            <a:r>
              <a:rPr dirty="0" err="1" lang="en-US" smtClean="0">
                <a:uFillTx/>
              </a:rPr>
              <a:t>struct</a:t>
            </a:r>
            <a:endParaRPr dirty="0" lang="en-US">
              <a:uFillTx/>
            </a:endParaRPr>
          </a:p>
          <a:p>
            <a:pPr/>
            <a:r>
              <a:rPr dirty="0" lang="en-US">
                <a:uFillTx/>
              </a:rPr>
              <a:t>	{</a:t>
            </a:r>
          </a:p>
          <a:p>
            <a:pPr/>
            <a:r>
              <a:rPr dirty="0" lang="en-US">
                <a:uFillTx/>
              </a:rPr>
              <a:t>	</a:t>
            </a:r>
            <a:r>
              <a:rPr dirty="0" lang="en-US">
                <a:solidFill>
                  <a:srgbClr val="FF0000"/>
                </a:solidFill>
                <a:uFillTx/>
              </a:rPr>
              <a:t>uint16_t	a16 ;	// 2 bytes</a:t>
            </a:r>
            <a:r>
              <a:rPr dirty="0" lang="en-US">
                <a:uFillTx/>
              </a:rPr>
              <a:t>	</a:t>
            </a:r>
            <a:r>
              <a:rPr dirty="0" lang="en-US">
                <a:solidFill>
                  <a:srgbClr val="0070C0"/>
                </a:solidFill>
                <a:uFillTx/>
              </a:rPr>
              <a:t>uint32_t	b32 ;	// 4 bytes</a:t>
            </a:r>
          </a:p>
          <a:p>
            <a:pPr/>
            <a:r>
              <a:rPr dirty="0" lang="en-US">
                <a:uFillTx/>
              </a:rPr>
              <a:t>	</a:t>
            </a:r>
            <a:r>
              <a:rPr dirty="0" lang="en-US">
                <a:solidFill>
                  <a:srgbClr val="00B050"/>
                </a:solidFill>
                <a:uFillTx/>
              </a:rPr>
              <a:t>uint16_t	c16 ;	// 2 bytes</a:t>
            </a:r>
          </a:p>
          <a:p>
            <a:pPr/>
            <a:r>
              <a:rPr dirty="0" lang="en-US">
                <a:uFillTx/>
              </a:rPr>
              <a:t>	</a:t>
            </a:r>
            <a:r>
              <a:rPr dirty="0" lang="en-US">
                <a:solidFill>
                  <a:srgbClr val="7030A0"/>
                </a:solidFill>
                <a:uFillTx/>
              </a:rPr>
              <a:t>uint32_t	d32 ;	// 4 bytes</a:t>
            </a:r>
          </a:p>
          <a:p>
            <a:pPr/>
            <a:r>
              <a:rPr dirty="0" lang="en-US">
                <a:uFillTx/>
              </a:rPr>
              <a:t>	} </a:t>
            </a:r>
            <a:r>
              <a:rPr dirty="0" lang="en-US" smtClean="0">
                <a:uFillTx/>
              </a:rPr>
              <a:t>s2 ;</a:t>
            </a:r>
          </a:p>
          <a:p>
            <a:pPr/>
            <a:r>
              <a:rPr b="1" dirty="0" lang="en-US" smtClean="0">
                <a:uFillTx/>
              </a:rPr>
              <a:t>#pragma pack()</a:t>
            </a:r>
            <a:endParaRPr b="1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uFillTx/>
              </a:rPr>
              <a:t>POINTERS AND STRUCTURES 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TextBox 2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3900" y="1222098"/>
            <a:ext cx="3505200" cy="203132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err="1" lang="en-US" smtClean="0">
                <a:uFillTx/>
              </a:rPr>
              <a:t>struct</a:t>
            </a:r>
            <a:endParaRPr dirty="0" lang="en-US">
              <a:uFillTx/>
            </a:endParaRPr>
          </a:p>
          <a:p>
            <a:pPr/>
            <a:r>
              <a:rPr dirty="0" lang="en-US">
                <a:uFillTx/>
              </a:rPr>
              <a:t>	{</a:t>
            </a:r>
          </a:p>
          <a:p>
            <a:pPr/>
            <a:r>
              <a:rPr dirty="0" lang="en-US">
                <a:uFillTx/>
              </a:rPr>
              <a:t>	</a:t>
            </a:r>
            <a:r>
              <a:rPr dirty="0" lang="en-US" smtClean="0">
                <a:solidFill>
                  <a:srgbClr val="FF0000"/>
                </a:solidFill>
                <a:uFillTx/>
              </a:rPr>
              <a:t>uint16_t	a16 ;	// 2 bytes</a:t>
            </a:r>
            <a:r>
              <a:rPr dirty="0" lang="en-US" smtClean="0">
                <a:uFillTx/>
              </a:rPr>
              <a:t>	</a:t>
            </a:r>
            <a:r>
              <a:rPr dirty="0" lang="en-US" smtClean="0">
                <a:solidFill>
                  <a:srgbClr val="0070C0"/>
                </a:solidFill>
                <a:uFillTx/>
              </a:rPr>
              <a:t>uint32_t</a:t>
            </a:r>
            <a:r>
              <a:rPr dirty="0" lang="en-US">
                <a:solidFill>
                  <a:srgbClr val="0070C0"/>
                </a:solidFill>
                <a:uFillTx/>
              </a:rPr>
              <a:t>	</a:t>
            </a:r>
            <a:r>
              <a:rPr dirty="0" lang="en-US" smtClean="0">
                <a:solidFill>
                  <a:srgbClr val="0070C0"/>
                </a:solidFill>
                <a:uFillTx/>
              </a:rPr>
              <a:t>b32 ;	// </a:t>
            </a:r>
            <a:r>
              <a:rPr dirty="0" lang="en-US">
                <a:solidFill>
                  <a:srgbClr val="0070C0"/>
                </a:solidFill>
                <a:uFillTx/>
              </a:rPr>
              <a:t>4 bytes</a:t>
            </a:r>
          </a:p>
          <a:p>
            <a:pPr/>
            <a:r>
              <a:rPr dirty="0" lang="en-US">
                <a:uFillTx/>
              </a:rPr>
              <a:t>	</a:t>
            </a:r>
            <a:r>
              <a:rPr dirty="0" lang="en-US">
                <a:solidFill>
                  <a:srgbClr val="00B050"/>
                </a:solidFill>
                <a:uFillTx/>
              </a:rPr>
              <a:t>uint16_t	</a:t>
            </a:r>
            <a:r>
              <a:rPr dirty="0" lang="en-US" smtClean="0">
                <a:solidFill>
                  <a:srgbClr val="00B050"/>
                </a:solidFill>
                <a:uFillTx/>
              </a:rPr>
              <a:t>c16 ;	// </a:t>
            </a:r>
            <a:r>
              <a:rPr dirty="0" lang="en-US">
                <a:solidFill>
                  <a:srgbClr val="00B050"/>
                </a:solidFill>
                <a:uFillTx/>
              </a:rPr>
              <a:t>2 bytes</a:t>
            </a:r>
          </a:p>
          <a:p>
            <a:pPr/>
            <a:r>
              <a:rPr dirty="0" lang="en-US">
                <a:uFillTx/>
              </a:rPr>
              <a:t>	</a:t>
            </a:r>
            <a:r>
              <a:rPr dirty="0" lang="en-US" smtClean="0">
                <a:solidFill>
                  <a:srgbClr val="7030A0"/>
                </a:solidFill>
                <a:uFillTx/>
              </a:rPr>
              <a:t>uint32_t</a:t>
            </a:r>
            <a:r>
              <a:rPr dirty="0" lang="en-US">
                <a:solidFill>
                  <a:srgbClr val="7030A0"/>
                </a:solidFill>
                <a:uFillTx/>
              </a:rPr>
              <a:t>	</a:t>
            </a:r>
            <a:r>
              <a:rPr dirty="0" lang="en-US" smtClean="0">
                <a:solidFill>
                  <a:srgbClr val="7030A0"/>
                </a:solidFill>
                <a:uFillTx/>
              </a:rPr>
              <a:t>d32 ;	// </a:t>
            </a:r>
            <a:r>
              <a:rPr dirty="0" lang="en-US">
                <a:solidFill>
                  <a:srgbClr val="7030A0"/>
                </a:solidFill>
                <a:uFillTx/>
              </a:rPr>
              <a:t>4</a:t>
            </a:r>
            <a:r>
              <a:rPr dirty="0" lang="en-US" smtClean="0">
                <a:solidFill>
                  <a:srgbClr val="7030A0"/>
                </a:solidFill>
                <a:uFillTx/>
              </a:rPr>
              <a:t> </a:t>
            </a:r>
            <a:r>
              <a:rPr dirty="0" lang="en-US">
                <a:solidFill>
                  <a:srgbClr val="7030A0"/>
                </a:solidFill>
                <a:uFillTx/>
              </a:rPr>
              <a:t>bytes</a:t>
            </a:r>
          </a:p>
          <a:p>
            <a:pPr/>
            <a:r>
              <a:rPr dirty="0" lang="en-US">
                <a:uFillTx/>
              </a:rPr>
              <a:t>	} </a:t>
            </a:r>
            <a:r>
              <a:rPr dirty="0" lang="en-US" smtClean="0">
                <a:uFillTx/>
              </a:rPr>
              <a:t>s1 ;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" name="Group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05350" y="1462221"/>
            <a:ext cx="3505200" cy="1607634"/>
            <a:chOff x="4705350" y="1390424"/>
            <a:chExt cx="3505200" cy="1607634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24" name="Group 2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705350" y="1766844"/>
              <a:ext cx="1981200" cy="1223780"/>
              <a:chOff x="3962400" y="2281420"/>
              <a:chExt cx="1981200" cy="1223780"/>
            </a:xfrm>
          </p:grpSpPr>
          <p:grpSp>
            <p:nvGrpSpPr>
              <p:cNvPr xmlns:c="http://schemas.openxmlformats.org/drawingml/2006/chart" xmlns:pic="http://schemas.openxmlformats.org/drawingml/2006/picture" xmlns:dgm="http://schemas.openxmlformats.org/drawingml/2006/diagram" id="14" name="Group 13"/>
              <p:cNvGrpSpPr xmlns:c="http://schemas.openxmlformats.org/drawingml/2006/chart" xmlns:pic="http://schemas.openxmlformats.org/drawingml/2006/picture" xmlns:dgm="http://schemas.openxmlformats.org/drawingml/2006/diagram"/>
              <p:nvPr/>
            </p:nvGrpSpPr>
            <p:grpSpPr xmlns:c="http://schemas.openxmlformats.org/drawingml/2006/chart" xmlns:pic="http://schemas.openxmlformats.org/drawingml/2006/picture" xmlns:dgm="http://schemas.openxmlformats.org/drawingml/2006/diagram">
              <a:xfrm>
                <a:off x="3962400" y="2895600"/>
                <a:ext cx="1981200" cy="609600"/>
                <a:chOff x="3962400" y="2286000"/>
                <a:chExt cx="1981200" cy="609600"/>
              </a:xfrm>
            </p:grpSpPr>
            <p:sp>
              <p:nvSpPr>
                <p:cNvPr xmlns:c="http://schemas.openxmlformats.org/drawingml/2006/chart" xmlns:pic="http://schemas.openxmlformats.org/drawingml/2006/picture" xmlns:dgm="http://schemas.openxmlformats.org/drawingml/2006/diagram" id="16" name="Rectangle 15"/>
                <p:cNvSpPr xmlns:c="http://schemas.openxmlformats.org/drawingml/2006/chart" xmlns:pic="http://schemas.openxmlformats.org/drawingml/2006/picture" xmlns:dgm="http://schemas.openxmlformats.org/drawingml/2006/diagram">
                  <a:spLocks/>
                </p:cNvSpPr>
                <p:nvPr/>
              </p:nvSpPr>
              <p:spPr xmlns:c="http://schemas.openxmlformats.org/drawingml/2006/chart" xmlns:pic="http://schemas.openxmlformats.org/drawingml/2006/picture" xmlns:dgm="http://schemas.openxmlformats.org/drawingml/2006/diagram">
                <a:xfrm>
                  <a:off x="3962400" y="2590800"/>
                  <a:ext cx="990600" cy="304800"/>
                </a:xfrm>
                <a:prstGeom prst="rect">
                  <a:avLst/>
                </a:prstGeom>
                <a:pattFill prst="wdUpDiag">
                  <a:fgClr>
                    <a:schemeClr val="bg1">
                      <a:lumMod val="75000"/>
                    </a:schemeClr>
                  </a:fgClr>
                  <a:bgClr>
                    <a:schemeClr val="bg1">
                      <a:lumMod val="95000"/>
                    </a:schemeClr>
                  </a:bgClr>
                </a:pattFill>
                <a:ln w="3175">
                  <a:solidFill>
                    <a:schemeClr val="tx1"/>
                  </a:solidFill>
                </a:ln>
              </p:spPr>
              <p:style xmlns:c="http://schemas.openxmlformats.org/drawingml/2006/chart" xmlns:pic="http://schemas.openxmlformats.org/drawingml/2006/picture" xmlns:dgm="http://schemas.openxmlformats.org/drawingml/2006/diagram"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 xmlns:c="http://schemas.openxmlformats.org/drawingml/2006/chart" xmlns:pic="http://schemas.openxmlformats.org/drawingml/2006/picture" xmlns:dgm="http://schemas.openxmlformats.org/drawingml/2006/diagram">
                <a:bodyPr anchor="ctr" lIns="91440" rIns="0" rtlCol="0"/>
                <a:lstStyle/>
                <a:p>
                  <a:pPr algn="ctr"/>
                  <a:r>
                    <a:rPr dirty="0" lang="en-US" smtClean="0" sz="1600">
                      <a:solidFill>
                        <a:schemeClr val="tx1"/>
                      </a:solidFill>
                      <a:uFillTx/>
                    </a:rPr>
                    <a:t>unused</a:t>
                  </a:r>
                  <a:endParaRPr dirty="0" lang="en-US" sz="1400">
                    <a:solidFill>
                      <a:schemeClr val="tx1"/>
                    </a:solidFill>
                    <a:uFillTx/>
                  </a:endParaRPr>
                </a:p>
              </p:txBody>
            </p:sp>
            <p:sp>
              <p:nvSpPr>
                <p:cNvPr xmlns:c="http://schemas.openxmlformats.org/drawingml/2006/chart" xmlns:pic="http://schemas.openxmlformats.org/drawingml/2006/picture" xmlns:dgm="http://schemas.openxmlformats.org/drawingml/2006/diagram" id="18" name="Rectangle 17"/>
                <p:cNvSpPr xmlns:c="http://schemas.openxmlformats.org/drawingml/2006/chart" xmlns:pic="http://schemas.openxmlformats.org/drawingml/2006/picture" xmlns:dgm="http://schemas.openxmlformats.org/drawingml/2006/diagram">
                  <a:spLocks/>
                </p:cNvSpPr>
                <p:nvPr/>
              </p:nvSpPr>
              <p:spPr xmlns:c="http://schemas.openxmlformats.org/drawingml/2006/chart" xmlns:pic="http://schemas.openxmlformats.org/drawingml/2006/picture" xmlns:dgm="http://schemas.openxmlformats.org/drawingml/2006/diagram">
                <a:xfrm>
                  <a:off x="3962400" y="2286000"/>
                  <a:ext cx="1981200" cy="304800"/>
                </a:xfrm>
                <a:prstGeom prst="rect">
                  <a:avLst/>
                </a:prstGeom>
                <a:effectLst/>
              </p:spPr>
              <p:style xmlns:c="http://schemas.openxmlformats.org/drawingml/2006/chart" xmlns:pic="http://schemas.openxmlformats.org/drawingml/2006/picture" xmlns:dgm="http://schemas.openxmlformats.org/drawingml/2006/diagram"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 xmlns:c="http://schemas.openxmlformats.org/drawingml/2006/chart" xmlns:pic="http://schemas.openxmlformats.org/drawingml/2006/picture" xmlns:dgm="http://schemas.openxmlformats.org/drawingml/2006/diagram">
                <a:bodyPr anchor="ctr" rtlCol="0"/>
                <a:lstStyle/>
                <a:p>
                  <a:pPr algn="ctr"/>
                  <a:r>
                    <a:rPr dirty="0" lang="en-US" smtClean="0" sz="1600">
                      <a:solidFill>
                        <a:schemeClr val="tx1"/>
                      </a:solidFill>
                      <a:uFillTx/>
                    </a:rPr>
                    <a:t>s1.b32</a:t>
                  </a:r>
                  <a:endParaRPr dirty="0" lang="en-US" sz="2000">
                    <a:solidFill>
                      <a:schemeClr val="tx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pic="http://schemas.openxmlformats.org/drawingml/2006/picture" xmlns:dgm="http://schemas.openxmlformats.org/drawingml/2006/diagram" id="23" name="Rectangle 2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4953000" y="3200400"/>
                <a:ext cx="986883" cy="304800"/>
              </a:xfrm>
              <a:prstGeom prst="rect">
                <a:avLst/>
              </a:prstGeom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r>
                  <a:rPr dirty="0" lang="en-US" smtClean="0" sz="1600">
                    <a:solidFill>
                      <a:schemeClr val="tx1"/>
                    </a:solidFill>
                    <a:uFillTx/>
                  </a:rPr>
                  <a:t>s1.a16</a:t>
                </a:r>
                <a:endParaRPr dirty="0" lang="en-US" sz="2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7" name="Rectangle 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962400" y="2281420"/>
                <a:ext cx="1981200" cy="304800"/>
              </a:xfrm>
              <a:prstGeom prst="rect">
                <a:avLst/>
              </a:prstGeom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lIns="0" rIns="0" rtlCol="0"/>
              <a:lstStyle/>
              <a:p>
                <a:pPr algn="ctr"/>
                <a:r>
                  <a:rPr dirty="0" lang="en-US" smtClean="0" sz="1600">
                    <a:solidFill>
                      <a:schemeClr val="tx1"/>
                    </a:solidFill>
                    <a:uFillTx/>
                  </a:rPr>
                  <a:t>s1.d32</a:t>
                </a:r>
                <a:endParaRPr dirty="0" lang="en-US" sz="14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3" name="Rectangle 1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4953000" y="2590800"/>
                <a:ext cx="990600" cy="304800"/>
              </a:xfrm>
              <a:prstGeom prst="rect">
                <a:avLst/>
              </a:prstGeom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r>
                  <a:rPr dirty="0" lang="en-US" smtClean="0" sz="1600">
                    <a:solidFill>
                      <a:schemeClr val="tx1"/>
                    </a:solidFill>
                    <a:uFillTx/>
                  </a:rPr>
                  <a:t>s1.c16</a:t>
                </a:r>
                <a:endParaRPr baseline="-25000" dirty="0" lang="en-US" sz="1600">
                  <a:solidFill>
                    <a:schemeClr val="tx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27" name="Rectangle 2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838950" y="2693258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solidFill>
                    <a:schemeClr val="tx1"/>
                  </a:solidFill>
                  <a:uFillTx/>
                </a:rPr>
                <a:t>1000 – 1003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8" name="Rectangle 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838950" y="2381024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solidFill>
                    <a:schemeClr val="tx1"/>
                  </a:solidFill>
                  <a:uFillTx/>
                </a:rPr>
                <a:t>1004 – 1007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" name="Rectangle 2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838950" y="2083658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solidFill>
                    <a:schemeClr val="tx1"/>
                  </a:solidFill>
                  <a:uFillTx/>
                </a:rPr>
                <a:t>1008 – 100B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" name="Rectangle 2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838950" y="1771424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solidFill>
                    <a:schemeClr val="tx1"/>
                  </a:solidFill>
                  <a:uFillTx/>
                </a:rPr>
                <a:t>100C – 100F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1" name="Rectangle 3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838950" y="1490785"/>
              <a:ext cx="12954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i="1" lang="en-US" smtClean="0">
                  <a:solidFill>
                    <a:schemeClr val="tx1"/>
                  </a:solidFill>
                  <a:uFillTx/>
                </a:rPr>
                <a:t>Addresses</a:t>
              </a:r>
              <a:endParaRPr dirty="0" i="1" lang="en-US">
                <a:solidFill>
                  <a:schemeClr val="tx1"/>
                </a:solidFill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33" name="Straight Arrow Connector 32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4705350" y="1542824"/>
              <a:ext cx="1981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len="lg" type="triangle" w="lg"/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34" name="Rectangle 3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010150" y="1390424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 sz="1400">
                  <a:solidFill>
                    <a:schemeClr val="tx1"/>
                  </a:solidFill>
                  <a:uFillTx/>
                </a:rPr>
                <a:t>4 bytes (32 bits)</a:t>
              </a:r>
              <a:endParaRPr dirty="0" lang="en-US" sz="14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" name="Rectangle 2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705350" y="2076224"/>
              <a:ext cx="990600" cy="304800"/>
            </a:xfrm>
            <a:prstGeom prst="rect">
              <a:avLst/>
            </a:pr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91440" rIns="0" rtlCol="0"/>
            <a:lstStyle/>
            <a:p>
              <a:pPr algn="ctr"/>
              <a:r>
                <a:rPr dirty="0" lang="en-US" smtClean="0" sz="1600">
                  <a:solidFill>
                    <a:schemeClr val="tx1"/>
                  </a:solidFill>
                  <a:uFillTx/>
                </a:rPr>
                <a:t>unused</a:t>
              </a:r>
              <a:endParaRPr dirty="0" lang="en-US" sz="1400">
                <a:solidFill>
                  <a:schemeClr val="tx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8" name="Group 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20683" y="4343400"/>
            <a:ext cx="3508917" cy="1232077"/>
            <a:chOff x="4564473" y="4343400"/>
            <a:chExt cx="3508917" cy="1232077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48" name="Group 47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564473" y="4657360"/>
              <a:ext cx="1984917" cy="910683"/>
              <a:chOff x="3958683" y="2594517"/>
              <a:chExt cx="1984917" cy="910683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58" name="Rectangle 57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962400" y="2903034"/>
                <a:ext cx="990600" cy="304800"/>
              </a:xfrm>
              <a:prstGeom prst="rect">
                <a:avLst/>
              </a:prstGeom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r>
                  <a:rPr dirty="0" lang="en-US" smtClean="0" sz="1400">
                    <a:solidFill>
                      <a:schemeClr val="tx1"/>
                    </a:solidFill>
                    <a:uFillTx/>
                  </a:rPr>
                  <a:t>s1.c16</a:t>
                </a:r>
                <a:endParaRPr baseline="-25000" dirty="0" lang="en-US" sz="14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62" name="Rectangle 6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4953000" y="2895600"/>
                <a:ext cx="990600" cy="304800"/>
              </a:xfrm>
              <a:prstGeom prst="rect">
                <a:avLst/>
              </a:prstGeom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r>
                  <a:rPr dirty="0" lang="en-US" smtClean="0" sz="1400">
                    <a:solidFill>
                      <a:schemeClr val="tx1"/>
                    </a:solidFill>
                    <a:uFillTx/>
                  </a:rPr>
                  <a:t>s1.b32</a:t>
                </a:r>
                <a:r>
                  <a:rPr baseline="-25000" dirty="0" lang="en-US" smtClean="0" sz="1400">
                    <a:solidFill>
                      <a:schemeClr val="tx1"/>
                    </a:solidFill>
                    <a:uFillTx/>
                  </a:rPr>
                  <a:t>31..16</a:t>
                </a:r>
                <a:endParaRPr dirty="0" lang="en-US" sz="14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60" name="Rectangle 59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4953000" y="3200400"/>
                <a:ext cx="986883" cy="304800"/>
              </a:xfrm>
              <a:prstGeom prst="rect">
                <a:avLst/>
              </a:prstGeom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r>
                  <a:rPr dirty="0" lang="en-US" smtClean="0" sz="1400">
                    <a:solidFill>
                      <a:schemeClr val="tx1"/>
                    </a:solidFill>
                    <a:uFillTx/>
                  </a:rPr>
                  <a:t>s1.a16</a:t>
                </a:r>
                <a:endParaRPr dirty="0" lang="en-US" sz="14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57" name="Rectangle 5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958683" y="2594517"/>
                <a:ext cx="1981200" cy="304800"/>
              </a:xfrm>
              <a:prstGeom prst="rect">
                <a:avLst/>
              </a:prstGeom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lIns="0" rIns="0" rtlCol="0"/>
              <a:lstStyle/>
              <a:p>
                <a:pPr algn="ctr"/>
                <a:r>
                  <a:rPr dirty="0" lang="en-US" smtClean="0" sz="1400">
                    <a:solidFill>
                      <a:schemeClr val="tx1"/>
                    </a:solidFill>
                    <a:uFillTx/>
                  </a:rPr>
                  <a:t>s1.d32</a:t>
                </a:r>
                <a:endParaRPr dirty="0" lang="en-US" sz="1400">
                  <a:solidFill>
                    <a:schemeClr val="tx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49" name="Rectangle 4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01790" y="5270677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solidFill>
                    <a:schemeClr val="tx1"/>
                  </a:solidFill>
                  <a:uFillTx/>
                </a:rPr>
                <a:t>1000 – 1003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0" name="Rectangle 4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01790" y="4958443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solidFill>
                    <a:schemeClr val="tx1"/>
                  </a:solidFill>
                  <a:uFillTx/>
                </a:rPr>
                <a:t>1004 – 1007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1" name="Rectangle 5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01790" y="4661077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>
                  <a:solidFill>
                    <a:schemeClr val="tx1"/>
                  </a:solidFill>
                  <a:uFillTx/>
                </a:rPr>
                <a:t>1008 – 100B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53" name="Rectangle 5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01790" y="4352560"/>
              <a:ext cx="12954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i="1" lang="en-US" smtClean="0">
                  <a:solidFill>
                    <a:schemeClr val="tx1"/>
                  </a:solidFill>
                  <a:uFillTx/>
                </a:rPr>
                <a:t>Addresses</a:t>
              </a:r>
              <a:endParaRPr dirty="0" i="1" lang="en-US">
                <a:solidFill>
                  <a:schemeClr val="tx1"/>
                </a:solidFill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54" name="Straight Arrow Connector 53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4564473" y="4495800"/>
              <a:ext cx="19812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len="lg" type="triangle" w="lg"/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55" name="Rectangle 5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869273" y="4343400"/>
              <a:ext cx="1371600" cy="304800"/>
            </a:xfrm>
            <a:prstGeom prst="rect">
              <a:avLst/>
            </a:prstGeom>
            <a:ln w="3175">
              <a:noFill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r>
                <a:rPr dirty="0" lang="en-US" smtClean="0" sz="1400">
                  <a:solidFill>
                    <a:schemeClr val="tx1"/>
                  </a:solidFill>
                  <a:uFillTx/>
                </a:rPr>
                <a:t>4 bytes (32 bits)</a:t>
              </a:r>
              <a:endParaRPr dirty="0" lang="en-US" sz="14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3" name="Rectangle 6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64473" y="5257800"/>
              <a:ext cx="990600" cy="304800"/>
            </a:xfrm>
            <a:prstGeom prst="rect">
              <a:avLst/>
            </a:prstGeom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 sz="1400">
                  <a:solidFill>
                    <a:schemeClr val="tx1"/>
                  </a:solidFill>
                  <a:uFillTx/>
                </a:rPr>
                <a:t>s1.b32</a:t>
              </a:r>
              <a:r>
                <a:rPr baseline="-25000" dirty="0" lang="en-US" smtClean="0" sz="1400">
                  <a:solidFill>
                    <a:schemeClr val="tx1"/>
                  </a:solidFill>
                  <a:uFillTx/>
                </a:rPr>
                <a:t>15..0</a:t>
              </a:r>
              <a:endParaRPr dirty="0" lang="en-US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05350" y="3253423"/>
            <a:ext cx="3429000" cy="3693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i="1" lang="en-US" smtClean="0">
                <a:uFillTx/>
              </a:rPr>
              <a:t>Optimized for speed (default)</a:t>
            </a:r>
            <a:endParaRPr b="1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6" name="TextBox 6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82583" y="5832985"/>
            <a:ext cx="3429000" cy="3693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i="1" lang="en-US" smtClean="0">
                <a:uFillTx/>
              </a:rPr>
              <a:t>Optimized to conserve memory</a:t>
            </a:r>
            <a:endParaRPr b="1" dirty="0" i="1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2" name="Table 1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724400" y="1589088"/>
          <a:ext cx="4038600" cy="401421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1905000"/>
                <a:gridCol w="2133600"/>
              </a:tblGrid>
              <a:tr h="734568"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Function</a:t>
                      </a:r>
                    </a:p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Call in C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Accessing s2.d32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2020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/>
                      <a:r>
                        <a:rPr b="1"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#pragma pack(1)</a:t>
                      </a:r>
                    </a:p>
                    <a:p>
                      <a:pPr/>
                      <a:r>
                        <a:rPr dirty="0" err="1" lang="en-US" smtClean="0" sz="1600">
                          <a:solidFill>
                            <a:schemeClr val="tx1"/>
                          </a:solidFill>
                          <a:uFillTx/>
                        </a:rPr>
                        <a:t>struct</a:t>
                      </a:r>
                      <a:endParaRPr dirty="0" lang="en-US" smtClean="0" sz="160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{</a:t>
                      </a: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uint16_t	a16 ;	uint32_t	b32 ;</a:t>
                      </a: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uint16_t	c16 ;</a:t>
                      </a: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</a:t>
                      </a:r>
                      <a:r>
                        <a:rPr b="1"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uint32_t	d32 ;</a:t>
                      </a: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} s2 ;</a:t>
                      </a:r>
                    </a:p>
                    <a:p>
                      <a:pPr/>
                      <a:r>
                        <a:rPr b="1"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#pragma pack()</a:t>
                      </a:r>
                    </a:p>
                    <a:p>
                      <a:pPr/>
                      <a:endParaRPr dirty="0" lang="en-US" smtClean="0" sz="160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 algn="l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f</a:t>
                      </a: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(&amp;</a:t>
                      </a: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s2) </a:t>
                      </a: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;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f</a:t>
                      </a: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:</a:t>
                      </a: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 	// R0 = &amp;</a:t>
                      </a: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s2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</a:t>
                      </a: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...</a:t>
                      </a:r>
                    </a:p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	// R1 = s2-&gt;d32 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</a:t>
                      </a:r>
                      <a:r>
                        <a:rPr dirty="0" lang="en-US" smtClean="0" sz="160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</a:t>
                      </a:r>
                      <a:r>
                        <a:rPr dirty="0" lang="en-US" sz="160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</a:t>
                      </a:r>
                      <a:r>
                        <a:rPr dirty="0" lang="en-US" smtClean="0" sz="160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R1,[R0,</a:t>
                      </a:r>
                      <a:r>
                        <a:rPr b="1" dirty="0" lang="en-US" smtClean="0" sz="160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r>
                        <a:rPr dirty="0" lang="en-US" smtClean="0" sz="1600">
                          <a:solidFill>
                            <a:srgbClr val="FF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]</a:t>
                      </a:r>
                      <a:endParaRPr dirty="0" lang="en-US" sz="1600">
                        <a:solidFill>
                          <a:srgbClr val="FF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…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BX	LR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3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US" smtClean="0">
                <a:uFillTx/>
              </a:rPr>
              <a:t>POINTERS AND STRUCTURES  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" name="Table 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09600" y="1600200"/>
          <a:ext cx="3962400" cy="401421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1828800"/>
                <a:gridCol w="2133600"/>
              </a:tblGrid>
              <a:tr h="734568"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Function</a:t>
                      </a:r>
                    </a:p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Call in C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Accessing s1.d32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2020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/>
                      <a:endParaRPr dirty="0" lang="en-US" smtClean="0" sz="160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/>
                      <a:r>
                        <a:rPr dirty="0" err="1" lang="en-US" smtClean="0" sz="1600">
                          <a:solidFill>
                            <a:schemeClr val="tx1"/>
                          </a:solidFill>
                          <a:uFillTx/>
                        </a:rPr>
                        <a:t>struct</a:t>
                      </a:r>
                      <a:endParaRPr dirty="0" lang="en-US" smtClean="0" sz="160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{</a:t>
                      </a: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uint16_t	a16 ;	uint32_t	b32 ;</a:t>
                      </a: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uint16_t	c16 ;</a:t>
                      </a: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</a:t>
                      </a:r>
                      <a:r>
                        <a:rPr b="1"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uint32_t	d32 ;</a:t>
                      </a:r>
                    </a:p>
                    <a:p>
                      <a:pPr/>
                      <a:r>
                        <a:rPr dirty="0" lang="en-US" smtClean="0" sz="1600">
                          <a:solidFill>
                            <a:schemeClr val="tx1"/>
                          </a:solidFill>
                          <a:uFillTx/>
                        </a:rPr>
                        <a:t>	} s1 ;</a:t>
                      </a:r>
                    </a:p>
                    <a:p>
                      <a:pPr/>
                      <a:endParaRPr dirty="0" lang="en-US" smtClean="0" sz="160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/>
                      <a:endParaRPr dirty="0" lang="en-US" smtClean="0" sz="160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 algn="l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f</a:t>
                      </a: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(&amp;</a:t>
                      </a: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s1) </a:t>
                      </a: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;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f</a:t>
                      </a: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:</a:t>
                      </a: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 	// R0 = &amp;</a:t>
                      </a: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s1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</a:t>
                      </a: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...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	// R1 = s1-&gt;d32 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</a:t>
                      </a:r>
                      <a:r>
                        <a:rPr dirty="0" lang="en-US" smtClean="0" sz="160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LDR</a:t>
                      </a:r>
                      <a:r>
                        <a:rPr dirty="0" lang="en-US" sz="160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</a:t>
                      </a:r>
                      <a:r>
                        <a:rPr dirty="0" lang="en-US" smtClean="0" sz="160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R1,[R0,</a:t>
                      </a:r>
                      <a:r>
                        <a:rPr b="1" dirty="0" lang="en-US" smtClean="0" sz="1600">
                          <a:solidFill>
                            <a:srgbClr val="FF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12</a:t>
                      </a:r>
                      <a:r>
                        <a:rPr dirty="0" lang="en-US" smtClean="0" sz="1600">
                          <a:solidFill>
                            <a:srgbClr val="FF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]</a:t>
                      </a:r>
                      <a:endParaRPr dirty="0" lang="en-US" sz="1600">
                        <a:solidFill>
                          <a:srgbClr val="FF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…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	BX	LR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chemeClr val="tx1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dirty="0" lang="en-US" sz="1600">
                        <a:solidFill>
                          <a:schemeClr val="tx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0" marL="68580" marR="6858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3886200"/>
            <a:ext cx="8534400" cy="1981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</a:rPr>
              <a:t>Note</a:t>
            </a:r>
            <a:r>
              <a:rPr dirty="0" lang="en-US" sz="2000">
                <a:uFillTx/>
                <a:latin charset="0" panose="020B0609020204030204" pitchFamily="49" typeface="Consolas"/>
              </a:rPr>
              <a:t>:</a:t>
            </a:r>
          </a:p>
          <a:p>
            <a:pPr>
              <a:buFont typeface="+mj-lt"/>
              <a:buAutoNum type="arabicPeriod"/>
            </a:pPr>
            <a:r>
              <a:rPr dirty="0" lang="en-US" sz="2000">
                <a:uFillTx/>
                <a:latin charset="0" panose="020B0609020204030204" pitchFamily="49" typeface="Consolas"/>
              </a:rPr>
              <a:t>8 and 16-bit </a:t>
            </a:r>
            <a:r>
              <a:rPr dirty="0" err="1" lang="en-US" sz="2000">
                <a:uFillTx/>
                <a:latin charset="0" panose="020B0609020204030204" pitchFamily="49" typeface="Consolas"/>
              </a:rPr>
              <a:t>ints</a:t>
            </a:r>
            <a:r>
              <a:rPr dirty="0" lang="en-US" sz="2000">
                <a:uFillTx/>
                <a:latin charset="0" panose="020B0609020204030204" pitchFamily="49" typeface="Consolas"/>
              </a:rPr>
              <a:t> are promoted to native CPU word size before use in expressions, thus…</a:t>
            </a:r>
          </a:p>
          <a:p>
            <a:pPr>
              <a:buFont typeface="+mj-lt"/>
              <a:buAutoNum type="arabicPeriod"/>
            </a:pPr>
            <a:r>
              <a:rPr dirty="0" lang="en-US" smtClean="0" sz="2000">
                <a:uFillTx/>
                <a:latin charset="0" panose="020B0609020204030204" pitchFamily="49" typeface="Consolas"/>
              </a:rPr>
              <a:t>Functions </a:t>
            </a:r>
            <a:r>
              <a:rPr dirty="0" lang="en-US" sz="2000">
                <a:uFillTx/>
                <a:latin charset="0" panose="020B0609020204030204" pitchFamily="49" typeface="Consolas"/>
              </a:rPr>
              <a:t>receive 8 and 16-bit parameters as 32-bit </a:t>
            </a:r>
            <a:r>
              <a:rPr dirty="0" err="1" lang="en-US" smtClean="0" sz="2000">
                <a:uFillTx/>
                <a:latin charset="0" panose="020B0609020204030204" pitchFamily="49" typeface="Consolas"/>
              </a:rPr>
              <a:t>ints</a:t>
            </a:r>
            <a:r>
              <a:rPr dirty="0" lang="en-US" smtClean="0" sz="2000">
                <a:uFillTx/>
                <a:latin charset="0" panose="020B0609020204030204" pitchFamily="49" typeface="Consolas"/>
              </a:rPr>
              <a:t> on our processor (Cortex-M4F).</a:t>
            </a: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00400" y="1947182"/>
            <a:ext cx="5029200" cy="1524000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s8 (sign-extended to 32-bits)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f1:	ADD	R0,R0,1	// R0 = s8 + 1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LR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26698" y="1951264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600" y="552271"/>
            <a:ext cx="4572000" cy="120032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pPr/>
            <a:r>
              <a:rPr dirty="0" lang="en-US">
                <a:uFillTx/>
                <a:latin charset="0" panose="020B0609020204030204" pitchFamily="49" typeface="Consolas"/>
              </a:rPr>
              <a:t>int32_t f1(int8_t s8)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{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return s8 + 1 ;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}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</p:bldLst>
  </p:timing>
</p:sld>
</file>

<file path=ppt/slides/slide3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395867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int32_t f2(int8_t *ps8)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{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return *ps8 + 1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}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71800" y="3038835"/>
            <a:ext cx="5029200" cy="1828799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ps8 (a 32-bit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</a:t>
            </a:r>
            <a:r>
              <a:rPr dirty="0" lang="en-US" sz="1800">
                <a:uFillTx/>
                <a:latin charset="0" panose="020B0609020204030204" pitchFamily="49" typeface="Consolas"/>
              </a:rPr>
              <a:t>to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int8_t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f2:	LDRSB	R0,[R0]	// R0 = *ps8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ADD	R0,R0,1	// R0 = *ps8 + 1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LR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65045" y="3040556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</p:bldLst>
  </p:timing>
</p:sld>
</file>

<file path=ppt/slides/slide3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1069" y="1028700"/>
            <a:ext cx="4038600" cy="1905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int32_t f3(int16_t *ps16)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{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return *(ps16 + 1)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}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48000" y="2729593"/>
            <a:ext cx="5181599" cy="1690007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ps16 (a 32-bit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</a:t>
            </a:r>
            <a:r>
              <a:rPr dirty="0" lang="en-US" sz="1800">
                <a:uFillTx/>
                <a:latin charset="0" panose="020B0609020204030204" pitchFamily="49" typeface="Consolas"/>
              </a:rPr>
              <a:t>to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int16_t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f3:	ADD	R0,R0,2	// R0 = ps16 +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1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LDRSH	R0,[R0]	// R0 = *(ps16 + 1)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LR</a:t>
            </a: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10369" y="2921757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Down Arrow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44488" y="4724540"/>
            <a:ext cx="388620" cy="42291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47999" y="5452391"/>
            <a:ext cx="518159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/>
            <a:r>
              <a:rPr dirty="0" lang="en-US">
                <a:uFillTx/>
                <a:latin charset="0" panose="020B0609020204030204" pitchFamily="49" typeface="Consolas"/>
              </a:rPr>
              <a:t>f3:	LDRSH	R0,[R0,2]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BX	LR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  <p:bldP advAuto="4294967295" animBg="1" grpId="0" spid="2"/>
      <p:bldP advAuto="4294967295" animBg="1" grpId="0" spid="3"/>
    </p:bld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REGISTER </a:t>
            </a:r>
            <a:r>
              <a:rPr dirty="0" lang="en-US" smtClean="0">
                <a:uFillTx/>
                <a:sym charset="2" panose="05000000000000000000" pitchFamily="2" typeface="Wingdings"/>
              </a:rPr>
              <a:t> CONSTANT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mtClean="0" sz="2400">
                <a:uFillTx/>
              </a:rPr>
              <a:t>MOV	R0,100	// R0 </a:t>
            </a:r>
            <a:r>
              <a:rPr dirty="0" lang="en-US" smtClean="0" sz="2400">
                <a:uFillTx/>
                <a:sym charset="2" panose="05000000000000000000" pitchFamily="2" typeface="Wingdings"/>
              </a:rPr>
              <a:t></a:t>
            </a:r>
            <a:r>
              <a:rPr dirty="0" lang="en-US" smtClean="0" sz="2400">
                <a:uFillTx/>
              </a:rPr>
              <a:t> 100</a:t>
            </a:r>
          </a:p>
          <a:p>
            <a:pPr indent="0" marL="0">
              <a:buNone/>
            </a:pPr>
            <a:endParaRPr dirty="0" lang="en-US" smtClean="0" sz="2400">
              <a:uFillTx/>
            </a:endParaRPr>
          </a:p>
          <a:p>
            <a:pPr indent="0" marL="0">
              <a:buNone/>
            </a:pPr>
            <a:r>
              <a:rPr dirty="0" lang="en-US" smtClean="0" sz="2400">
                <a:uFillTx/>
              </a:rPr>
              <a:t>MVN	R0,100	// R0 </a:t>
            </a:r>
            <a:r>
              <a:rPr dirty="0" lang="en-US" smtClean="0" sz="2400">
                <a:uFillTx/>
                <a:sym charset="2" panose="05000000000000000000" pitchFamily="2" typeface="Wingdings"/>
              </a:rPr>
              <a:t></a:t>
            </a:r>
            <a:r>
              <a:rPr dirty="0" lang="en-US" smtClean="0" sz="2400">
                <a:uFillTx/>
              </a:rPr>
              <a:t> ~100 (-101)</a:t>
            </a:r>
          </a:p>
          <a:p>
            <a:pPr indent="0" marL="0">
              <a:buNone/>
            </a:pPr>
            <a:r>
              <a:rPr dirty="0" lang="en-US" smtClean="0" sz="2400">
                <a:uFillTx/>
              </a:rPr>
              <a:t>MOV	R0,-100	// R0 </a:t>
            </a:r>
            <a:r>
              <a:rPr dirty="0" lang="en-US" smtClean="0" sz="2400">
                <a:uFillTx/>
                <a:sym charset="2" panose="05000000000000000000" pitchFamily="2" typeface="Wingdings"/>
              </a:rPr>
              <a:t></a:t>
            </a:r>
            <a:r>
              <a:rPr dirty="0" lang="en-US" smtClean="0" sz="2400">
                <a:uFillTx/>
              </a:rPr>
              <a:t> -100</a:t>
            </a:r>
          </a:p>
          <a:p>
            <a:pPr indent="0" marL="0">
              <a:buNone/>
            </a:pPr>
            <a:r>
              <a:rPr dirty="0" lang="en-US" smtClean="0" sz="2400">
                <a:uFillTx/>
              </a:rPr>
              <a:t>// Assembler replaces this by MVN R0,99</a:t>
            </a:r>
          </a:p>
          <a:p>
            <a:pPr indent="0" marL="0">
              <a:buNone/>
            </a:pPr>
            <a:endParaRPr dirty="0" lang="en-US" smtClean="0" sz="2400">
              <a:uFillTx/>
            </a:endParaRPr>
          </a:p>
          <a:p>
            <a:pPr indent="0" marL="0">
              <a:buNone/>
            </a:pPr>
            <a:r>
              <a:rPr dirty="0" lang="en-US" smtClean="0" sz="2400">
                <a:uFillTx/>
              </a:rPr>
              <a:t>MOVW	R0,1000	// R0 </a:t>
            </a:r>
            <a:r>
              <a:rPr dirty="0" lang="en-US" smtClean="0" sz="2400">
                <a:uFillTx/>
                <a:sym charset="2" panose="05000000000000000000" pitchFamily="2" typeface="Wingdings"/>
              </a:rPr>
              <a:t> 1000</a:t>
            </a:r>
          </a:p>
          <a:p>
            <a:pPr indent="0" marL="0">
              <a:buNone/>
            </a:pPr>
            <a:endParaRPr dirty="0" lang="en-US" sz="2400">
              <a:uFillTx/>
              <a:sym charset="2" panose="05000000000000000000" pitchFamily="2" typeface="Wingdings"/>
            </a:endParaRPr>
          </a:p>
          <a:p>
            <a:pPr indent="0" marL="0">
              <a:buNone/>
            </a:pPr>
            <a:r>
              <a:rPr dirty="0" lang="en-US" smtClean="0" sz="2400">
                <a:uFillTx/>
                <a:sym charset="2" panose="05000000000000000000" pitchFamily="2" typeface="Wingdings"/>
              </a:rPr>
              <a:t>MOVW	R0,100000 &amp; 0xFFFF // LS 16 bits</a:t>
            </a:r>
          </a:p>
          <a:p>
            <a:pPr indent="0" marL="0">
              <a:buNone/>
            </a:pPr>
            <a:r>
              <a:rPr dirty="0" lang="en-US" smtClean="0" sz="2400">
                <a:uFillTx/>
                <a:sym charset="2" panose="05000000000000000000" pitchFamily="2" typeface="Wingdings"/>
              </a:rPr>
              <a:t>MOVT	R0,100000 &gt;&gt; 16       // MS 16 bits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ight Brac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77000" y="1600200"/>
            <a:ext cx="152400" cy="2057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09014" y="1967180"/>
            <a:ext cx="1676400" cy="132343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US" smtClean="0" sz="2000">
                <a:solidFill>
                  <a:srgbClr val="FF0000"/>
                </a:solidFill>
                <a:uFillTx/>
              </a:rPr>
              <a:t>Limited to an 8-bit pattern, anywhere within 32 bits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Brac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44343" y="4267200"/>
            <a:ext cx="304800" cy="4462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96743" y="3969876"/>
            <a:ext cx="1676400" cy="1015663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US" smtClean="0" sz="2000">
                <a:solidFill>
                  <a:srgbClr val="FF0000"/>
                </a:solidFill>
                <a:uFillTx/>
              </a:rPr>
              <a:t>16-bit </a:t>
            </a:r>
            <a:r>
              <a:rPr b="1" dirty="0" i="1" lang="en-US" smtClean="0" sz="2000">
                <a:solidFill>
                  <a:srgbClr val="0070C0"/>
                </a:solidFill>
                <a:uFillTx/>
              </a:rPr>
              <a:t>unsigned</a:t>
            </a:r>
            <a:r>
              <a:rPr b="1" dirty="0" lang="en-US" smtClean="0" sz="2000">
                <a:solidFill>
                  <a:srgbClr val="FF0000"/>
                </a:solidFill>
                <a:uFillTx/>
              </a:rPr>
              <a:t> integers</a:t>
            </a:r>
            <a:endParaRPr b="1" dirty="0" lang="en-US" sz="2000">
              <a:solidFill>
                <a:srgbClr val="FF000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ight Brace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90063" y="5199720"/>
            <a:ext cx="259080" cy="762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49143" y="5253834"/>
            <a:ext cx="1798320" cy="70788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en-US" smtClean="0" sz="2000">
                <a:solidFill>
                  <a:srgbClr val="FF0000"/>
                </a:solidFill>
                <a:uFillTx/>
              </a:rPr>
              <a:t>An arbitrary 32-bit constant</a:t>
            </a:r>
            <a:endParaRPr b="1" dirty="0" lang="en-US" sz="2000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6"/>
      <p:bldP advAuto="4294967295" grpId="0" spid="7"/>
      <p:bldP advAuto="4294967295" animBg="1" grpId="0" spid="8"/>
      <p:bldP advAuto="4294967295" grpId="0" spid="9"/>
      <p:bldP advAuto="4294967295" animBg="1" grpId="0" spid="10"/>
      <p:bldP advAuto="4294967295" grpId="0" spid="11"/>
    </p:bldLst>
  </p:timing>
</p:sld>
</file>

<file path=ppt/slides/slide4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02525"/>
            <a:ext cx="4038600" cy="1981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int32_t f4(int32_t a32[])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{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return a32[1]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}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48000" y="2438400"/>
            <a:ext cx="5067300" cy="1828800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a32 (a 32-bit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</a:t>
            </a:r>
            <a:r>
              <a:rPr dirty="0" lang="en-US" sz="1800">
                <a:uFillTx/>
                <a:latin charset="0" panose="020B0609020204030204" pitchFamily="49" typeface="Consolas"/>
              </a:rPr>
              <a:t>to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int32_t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f4:	ADD	R0,R0,4	// R0 = a32 +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1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LDR	R0,[R0]	// R0 = a32[1]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LR</a:t>
            </a: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65045" y="2613661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Down Arrow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93030" y="4512945"/>
            <a:ext cx="388620" cy="42291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48000" y="5181600"/>
            <a:ext cx="50673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/>
            <a:r>
              <a:rPr dirty="0" lang="en-US">
                <a:uFillTx/>
                <a:latin charset="0" panose="020B0609020204030204" pitchFamily="49" typeface="Consolas"/>
              </a:rPr>
              <a:t>f4:	LDR	R0,[R0,4]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BX	LR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  <p:bldP advAuto="4294967295" animBg="1" grpId="0" spid="2"/>
      <p:bldP advAuto="4294967295" animBg="1" grpId="0" spid="3"/>
    </p:bldLst>
  </p:timing>
</p:sld>
</file>

<file path=ppt/slides/slide4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882650"/>
            <a:ext cx="5668963" cy="32639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int32_t f5(int32_t a32[], int32_t k32)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{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return a32[k32]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}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47901" y="2293746"/>
            <a:ext cx="6019800" cy="2514600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a32 (a 32-bit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</a:t>
            </a:r>
            <a:r>
              <a:rPr dirty="0" lang="en-US" sz="1800">
                <a:uFillTx/>
                <a:latin charset="0" panose="020B0609020204030204" pitchFamily="49" typeface="Consolas"/>
              </a:rPr>
              <a:t>to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int32_t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R1 = k32 (a 32-bit </a:t>
            </a:r>
            <a:r>
              <a:rPr dirty="0" err="1" lang="en-US" sz="1800">
                <a:uFillTx/>
                <a:latin charset="0" panose="020B0609020204030204" pitchFamily="49" typeface="Consolas"/>
              </a:rPr>
              <a:t>int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f5:	LSL	R1,R1,2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// </a:t>
            </a:r>
            <a:r>
              <a:rPr dirty="0" lang="en-US" sz="1800">
                <a:uFillTx/>
                <a:latin charset="0" panose="020B0609020204030204" pitchFamily="49" typeface="Consolas"/>
              </a:rPr>
              <a:t>R1 =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k32 (scaled)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ADD	R0,R0,R1  // R0 =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a32 + k32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LDR	R0,[R1]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// </a:t>
            </a:r>
            <a:r>
              <a:rPr dirty="0" lang="en-US" sz="1800">
                <a:uFillTx/>
                <a:latin charset="0" panose="020B0609020204030204" pitchFamily="49" typeface="Consolas"/>
              </a:rPr>
              <a:t>R0 = a32[k32]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LR</a:t>
            </a: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47800" y="2667000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Down Arrow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063491" y="5026647"/>
            <a:ext cx="388620" cy="42291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47901" y="5635200"/>
            <a:ext cx="60198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/>
            <a:r>
              <a:rPr dirty="0" lang="en-US">
                <a:uFillTx/>
                <a:latin charset="0" panose="020B0609020204030204" pitchFamily="49" typeface="Consolas"/>
              </a:rPr>
              <a:t>f5:	LDR	R0,[R0,R1,LSL 2]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BX	LR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  <p:bldP advAuto="4294967295" animBg="1" grpId="0" spid="2"/>
      <p:bldP advAuto="4294967295" animBg="1" grpId="0" spid="3"/>
    </p:bldLst>
  </p:timing>
</p:sld>
</file>

<file path=ppt/slides/slide4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600" y="213400"/>
            <a:ext cx="5641975" cy="32639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int32_t f6(int32_t a32[], </a:t>
            </a:r>
            <a:r>
              <a:rPr dirty="0" lang="en-US" smtClean="0" sz="2000">
                <a:uFillTx/>
                <a:latin charset="0" panose="020B0609020204030204" pitchFamily="49" typeface="Consolas"/>
              </a:rPr>
              <a:t>int32_t </a:t>
            </a:r>
            <a:r>
              <a:rPr dirty="0" lang="en-US" sz="2000">
                <a:uFillTx/>
                <a:latin charset="0" panose="020B0609020204030204" pitchFamily="49" typeface="Consolas"/>
              </a:rPr>
              <a:t>k32)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{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return (a32+k32)[0]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}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int32_t f6(int32_t a32[], int32_t k32)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{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return *(a32+k32)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}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57600" y="2583129"/>
            <a:ext cx="5326969" cy="2438400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a32 (a 32-bit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</a:t>
            </a:r>
            <a:r>
              <a:rPr dirty="0" lang="en-US" sz="1800">
                <a:uFillTx/>
                <a:latin charset="0" panose="020B0609020204030204" pitchFamily="49" typeface="Consolas"/>
              </a:rPr>
              <a:t>to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int32_t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R1 = k32 (a 32-bit </a:t>
            </a:r>
            <a:r>
              <a:rPr dirty="0" err="1" lang="en-US" sz="1800">
                <a:uFillTx/>
                <a:latin charset="0" panose="020B0609020204030204" pitchFamily="49" typeface="Consolas"/>
              </a:rPr>
              <a:t>int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mtClean="0" sz="1800">
                <a:uFillTx/>
                <a:latin charset="0" panose="020B0609020204030204" pitchFamily="49" typeface="Consolas"/>
              </a:rPr>
              <a:t>f6</a:t>
            </a:r>
            <a:r>
              <a:rPr dirty="0" lang="en-US" sz="1800">
                <a:uFillTx/>
                <a:latin charset="0" panose="020B0609020204030204" pitchFamily="49" typeface="Consolas"/>
              </a:rPr>
              <a:t>:	LSL	R1,R1,2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// </a:t>
            </a:r>
            <a:r>
              <a:rPr dirty="0" lang="en-US" sz="1800">
                <a:uFillTx/>
                <a:latin charset="0" panose="020B0609020204030204" pitchFamily="49" typeface="Consolas"/>
              </a:rPr>
              <a:t>R1 =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k32 (scaled)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ADD	R0,R0,R1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	// </a:t>
            </a:r>
            <a:r>
              <a:rPr dirty="0" lang="en-US" sz="1800">
                <a:uFillTx/>
                <a:latin charset="0" panose="020B0609020204030204" pitchFamily="49" typeface="Consolas"/>
              </a:rPr>
              <a:t>R0 =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a32 + k32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LDR	R0,[R1]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// </a:t>
            </a:r>
            <a:r>
              <a:rPr dirty="0" lang="en-US" sz="1800">
                <a:uFillTx/>
                <a:latin charset="0" panose="020B0609020204030204" pitchFamily="49" typeface="Consolas"/>
              </a:rPr>
              <a:t>R0 = *(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a32 + k32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LR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// </a:t>
            </a:r>
            <a:r>
              <a:rPr dirty="0" lang="en-US" sz="1800">
                <a:uFillTx/>
                <a:latin charset="0" panose="020B0609020204030204" pitchFamily="49" typeface="Consolas"/>
              </a:rPr>
              <a:t>R0 = (a32+k32)[0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]</a:t>
            </a: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26677" y="3459429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Down Arrow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70575" y="5248617"/>
            <a:ext cx="388620" cy="42291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Down Arrow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52600" y="1460540"/>
            <a:ext cx="388620" cy="42291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57599" y="5898615"/>
            <a:ext cx="532696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/>
            <a:r>
              <a:rPr dirty="0" lang="en-US">
                <a:uFillTx/>
                <a:latin charset="0" panose="020B0609020204030204" pitchFamily="49" typeface="Consolas"/>
              </a:rPr>
              <a:t>f6:	LDR	R0,[R0,R1,LSL 2]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BX	LR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  <p:bldP advAuto="4294967295" animBg="1" grpId="0" spid="2"/>
      <p:bldP advAuto="4294967295" animBg="1" grpId="0" spid="9"/>
      <p:bldP advAuto="4294967295" animBg="1" grpId="0" spid="3"/>
    </p:bldLst>
  </p:timing>
</p:sld>
</file>

<file path=ppt/slides/slide4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1036678"/>
            <a:ext cx="4038600" cy="191443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int16_t *f7(int16_t *ps16)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{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return ps16 + 1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}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71800" y="2514600"/>
            <a:ext cx="5148943" cy="1676400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ps16 (a 32-bit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</a:t>
            </a:r>
            <a:r>
              <a:rPr dirty="0" lang="en-US" sz="1800">
                <a:uFillTx/>
                <a:latin charset="0" panose="020B0609020204030204" pitchFamily="49" typeface="Consolas"/>
              </a:rPr>
              <a:t>to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int16_t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f7:	ADD	R0,R0,2	// R0 = ps16 +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1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LR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05000" y="2608211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</p:bldLst>
  </p:timing>
</p:sld>
</file>

<file path=ppt/slides/slide4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4419600"/>
            <a:ext cx="7467600" cy="2209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</a:rPr>
              <a:t>Note</a:t>
            </a:r>
            <a:r>
              <a:rPr dirty="0" lang="en-US" sz="2000">
                <a:uFillTx/>
                <a:latin charset="0" panose="020B0609020204030204" pitchFamily="49" typeface="Consolas"/>
              </a:rPr>
              <a:t>:</a:t>
            </a:r>
          </a:p>
          <a:p>
            <a:pPr>
              <a:buFont typeface="+mj-lt"/>
              <a:buAutoNum type="arabicPeriod"/>
            </a:pPr>
            <a:r>
              <a:rPr dirty="0" lang="en-US" sz="2000">
                <a:uFillTx/>
                <a:latin charset="0" panose="020B0609020204030204" pitchFamily="49" typeface="Consolas"/>
              </a:rPr>
              <a:t>pps16 is a pointer to a pointer to an int16_t.</a:t>
            </a:r>
          </a:p>
          <a:p>
            <a:pPr>
              <a:buFont typeface="+mj-lt"/>
              <a:buAutoNum type="arabicPeriod"/>
            </a:pPr>
            <a:r>
              <a:rPr dirty="0" lang="en-US" sz="2000">
                <a:uFillTx/>
                <a:latin charset="0" panose="020B0609020204030204" pitchFamily="49" typeface="Consolas"/>
              </a:rPr>
              <a:t>*pps16 is a pointer to an int16_t.</a:t>
            </a:r>
          </a:p>
          <a:p>
            <a:pPr>
              <a:buFont typeface="+mj-lt"/>
              <a:buAutoNum type="arabicPeriod"/>
            </a:pPr>
            <a:r>
              <a:rPr dirty="0" lang="en-US" sz="2000">
                <a:uFillTx/>
                <a:latin charset="0" panose="020B0609020204030204" pitchFamily="49" typeface="Consolas"/>
              </a:rPr>
              <a:t>**pps16 is an int16_t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19401" y="1895449"/>
            <a:ext cx="5562600" cy="1838352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pps16 (a 32-bit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</a:t>
            </a:r>
            <a:r>
              <a:rPr dirty="0" lang="en-US" sz="1800">
                <a:uFillTx/>
                <a:latin charset="0" panose="020B0609020204030204" pitchFamily="49" typeface="Consolas"/>
              </a:rPr>
              <a:t>to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int16_t </a:t>
            </a:r>
            <a:r>
              <a:rPr dirty="0" lang="en-US" sz="1800">
                <a:uFillTx/>
                <a:latin charset="0" panose="020B0609020204030204" pitchFamily="49" typeface="Consolas"/>
              </a:rPr>
              <a:t>*)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f8:	LDR	R0,[R0]	// R0 = *pps16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LDRSH	R0,[R0]	// R0 = **pps16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LR</a:t>
            </a: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05000" y="2173424"/>
            <a:ext cx="422910" cy="445636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0114" y="528733"/>
            <a:ext cx="4572000" cy="120032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r>
              <a:rPr dirty="0" lang="en-US">
                <a:uFillTx/>
                <a:latin charset="0" panose="020B0609020204030204" pitchFamily="49" typeface="Consolas"/>
              </a:rPr>
              <a:t>int32_t f8(int16_t **pps16)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{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return **pps16 ;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}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</p:bldLst>
  </p:timing>
</p:sld>
</file>

<file path=ppt/slides/slide4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4171" y="4919655"/>
            <a:ext cx="8991600" cy="20113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mtClean="0" sz="2000">
                <a:uFillTx/>
                <a:latin charset="0" panose="020B0609020204030204" pitchFamily="49" typeface="Consolas"/>
              </a:rPr>
              <a:t>Note</a:t>
            </a:r>
            <a:r>
              <a:rPr dirty="0" lang="en-US" sz="2000">
                <a:uFillTx/>
                <a:latin charset="0" panose="020B0609020204030204" pitchFamily="49" typeface="Consolas"/>
              </a:rPr>
              <a:t>:</a:t>
            </a:r>
          </a:p>
          <a:p>
            <a:pPr>
              <a:buFont typeface="+mj-lt"/>
              <a:buAutoNum type="arabicPeriod"/>
            </a:pPr>
            <a:r>
              <a:rPr dirty="0" lang="en-US" sz="2000">
                <a:uFillTx/>
                <a:latin charset="0" panose="020B0609020204030204" pitchFamily="49" typeface="Consolas"/>
              </a:rPr>
              <a:t>pps16 is a pointer to a pointer to an int16_t.</a:t>
            </a:r>
          </a:p>
          <a:p>
            <a:pPr>
              <a:buFont typeface="+mj-lt"/>
              <a:buAutoNum type="arabicPeriod"/>
            </a:pPr>
            <a:r>
              <a:rPr dirty="0" lang="en-US" sz="2000">
                <a:uFillTx/>
                <a:latin charset="0" panose="020B0609020204030204" pitchFamily="49" typeface="Consolas"/>
              </a:rPr>
              <a:t>(pps16 + 1) is a pointer to the next pointer to an int16_t.</a:t>
            </a:r>
          </a:p>
          <a:p>
            <a:pPr>
              <a:buFont typeface="+mj-lt"/>
              <a:buAutoNum type="arabicPeriod"/>
            </a:pPr>
            <a:r>
              <a:rPr dirty="0" lang="en-US" sz="2000">
                <a:uFillTx/>
                <a:latin charset="0" panose="020B0609020204030204" pitchFamily="49" typeface="Consolas"/>
              </a:rPr>
              <a:t>*(pps16 + 1) is a pointer to an int16_t</a:t>
            </a:r>
          </a:p>
          <a:p>
            <a:pPr>
              <a:buFont typeface="+mj-lt"/>
              <a:buAutoNum type="arabicPeriod"/>
            </a:pPr>
            <a:r>
              <a:rPr dirty="0" lang="en-US" sz="2000">
                <a:uFillTx/>
                <a:latin charset="0" panose="020B0609020204030204" pitchFamily="49" typeface="Consolas"/>
              </a:rPr>
              <a:t>**(pps16 + 1) is an int16_t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31002" y="1336551"/>
            <a:ext cx="6122398" cy="2092450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pps16 (a 32-bit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</a:t>
            </a:r>
            <a:r>
              <a:rPr dirty="0" lang="en-US" sz="1800">
                <a:uFillTx/>
                <a:latin charset="0" panose="020B0609020204030204" pitchFamily="49" typeface="Consolas"/>
              </a:rPr>
              <a:t>to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to int16_t)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f9:	ADD	R0,R0,4	// R0 = pps16 +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1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LDR	R0,[R0]	// R0 = *(pps16 + 1)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LDRSH	R0,[R0]	// R0 = **(pps16 + 1)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LR</a:t>
            </a: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1600" y="1743067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Down Arrow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72161" y="3555476"/>
            <a:ext cx="320040" cy="43434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214" y="268046"/>
            <a:ext cx="4572000" cy="120032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r>
              <a:rPr dirty="0" lang="en-US">
                <a:uFillTx/>
                <a:latin charset="0" panose="020B0609020204030204" pitchFamily="49" typeface="Consolas"/>
              </a:rPr>
              <a:t>int32_t f9(int16_t **pps16)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{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return **(pps16 + 1) ;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}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31002" y="4149069"/>
            <a:ext cx="6122398" cy="9233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/>
            <a:r>
              <a:rPr dirty="0" lang="en-US">
                <a:uFillTx/>
                <a:latin charset="0" panose="020B0609020204030204" pitchFamily="49" typeface="Consolas"/>
              </a:rPr>
              <a:t>f9:	LDR	R0,[R0,4]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LDRSH	R0,[R0]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BX	LR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  <p:bldP advAuto="4294967295" animBg="1" grpId="0" spid="2"/>
      <p:bldP advAuto="4294967295" animBg="1" grpId="0" spid="4"/>
    </p:bldLst>
  </p:timing>
</p:sld>
</file>

<file path=ppt/slides/slide4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33600" y="5269024"/>
            <a:ext cx="6630616" cy="1131776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f10:	LDR	R0,[R0]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 	LDRSH	R0,[R0,2]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BX	LR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33600" y="2186518"/>
            <a:ext cx="6630616" cy="2043794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pps16 (a 32-bit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</a:t>
            </a:r>
            <a:r>
              <a:rPr dirty="0" lang="en-US" sz="1800">
                <a:uFillTx/>
                <a:latin charset="0" panose="020B0609020204030204" pitchFamily="49" typeface="Consolas"/>
              </a:rPr>
              <a:t>to </a:t>
            </a:r>
            <a:r>
              <a:rPr dirty="0" err="1" lang="en-US" smtClean="0" sz="1800">
                <a:uFillTx/>
                <a:latin charset="0" panose="020B0609020204030204" pitchFamily="49" typeface="Consolas"/>
              </a:rPr>
              <a:t>ptr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 to int16_t)</a:t>
            </a: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f10:	LDR	R0,[R0]	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// </a:t>
            </a:r>
            <a:r>
              <a:rPr dirty="0" lang="en-US" sz="1800">
                <a:uFillTx/>
                <a:latin charset="0" panose="020B0609020204030204" pitchFamily="49" typeface="Consolas"/>
              </a:rPr>
              <a:t>R0 = *pps16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ADD	R0,R0,2	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// </a:t>
            </a:r>
            <a:r>
              <a:rPr dirty="0" lang="en-US" sz="1800">
                <a:uFillTx/>
                <a:latin charset="0" panose="020B0609020204030204" pitchFamily="49" typeface="Consolas"/>
              </a:rPr>
              <a:t>R0 = *pps16 + 1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LDRSH	R0,[R0]	 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// </a:t>
            </a:r>
            <a:r>
              <a:rPr dirty="0" lang="en-US" sz="1800">
                <a:uFillTx/>
                <a:latin charset="0" panose="020B0609020204030204" pitchFamily="49" typeface="Consolas"/>
              </a:rPr>
              <a:t>R0 = *(*pps16 + 1)</a:t>
            </a:r>
          </a:p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	BX	</a:t>
            </a:r>
            <a:r>
              <a:rPr dirty="0" lang="en-US" smtClean="0" sz="1800">
                <a:uFillTx/>
                <a:latin charset="0" panose="020B0609020204030204" pitchFamily="49" typeface="Consolas"/>
              </a:rPr>
              <a:t>LR</a:t>
            </a: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73010" y="2183433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Down Arrow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28868" y="4532498"/>
            <a:ext cx="320040" cy="434340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0500" y="346494"/>
            <a:ext cx="4572000" cy="147732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r>
              <a:rPr dirty="0" lang="en-US">
                <a:uFillTx/>
                <a:latin charset="0" panose="020B0609020204030204" pitchFamily="49" typeface="Consolas"/>
              </a:rPr>
              <a:t>int32_t f10(int16_t **pps16)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{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return *(*pps16 + 1) ;</a:t>
            </a:r>
          </a:p>
          <a:p>
            <a:pPr/>
            <a:r>
              <a:rPr dirty="0" lang="en-US">
                <a:uFillTx/>
                <a:latin charset="0" panose="020B0609020204030204" pitchFamily="49" typeface="Consolas"/>
              </a:rPr>
              <a:t>	}</a:t>
            </a:r>
          </a:p>
          <a:p>
            <a:endParaRPr dirty="0" lang="en-US">
              <a:uFillTx/>
              <a:latin charset="0" panose="020B0609020204030204" pitchFamily="49" typeface="Consolas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6"/>
      <p:bldP advAuto="4294967295" animBg="1" build="p" grpId="0" spid="7" uiExpand="1"/>
      <p:bldP advAuto="4294967295" animBg="1" grpId="0" spid="8"/>
      <p:bldP advAuto="4294967295" animBg="1" grpId="0" spid="2"/>
    </p:bldLst>
  </p:timing>
</p:sld>
</file>

<file path=ppt/slides/slide4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838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int32_t f11(int32_t s32)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{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int32_t f12(void)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return s32 + f12()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}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90800" y="3200400"/>
            <a:ext cx="5715000" cy="2717233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s32 (a 32-bit signed </a:t>
            </a:r>
            <a:r>
              <a:rPr dirty="0" err="1" lang="en-US" sz="1800">
                <a:uFillTx/>
                <a:latin charset="0" panose="020B0609020204030204" pitchFamily="49" typeface="Consolas"/>
              </a:rPr>
              <a:t>int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mtClean="0" sz="1800">
                <a:uFillTx/>
                <a:latin charset="0" panose="020B0609020204030204" pitchFamily="49" typeface="Consolas"/>
              </a:rPr>
              <a:t>f11:	</a:t>
            </a:r>
            <a:r>
              <a:rPr dirty="0" lang="pt-BR" smtClean="0" sz="1800">
                <a:uFillTx/>
                <a:latin charset="0" panose="020B0609020204030204" pitchFamily="49" typeface="Consolas"/>
              </a:rPr>
              <a:t>PUSH</a:t>
            </a:r>
            <a:r>
              <a:rPr dirty="0" lang="pt-BR" sz="1800">
                <a:uFillTx/>
                <a:latin charset="0" panose="020B0609020204030204" pitchFamily="49" typeface="Consolas"/>
              </a:rPr>
              <a:t>	{R4, LR}	// preserve R4 and LR</a:t>
            </a:r>
          </a:p>
          <a:p>
            <a:pPr indent="0" lvl="2" marL="0">
              <a:buNone/>
            </a:pPr>
            <a:r>
              <a:rPr dirty="0" lang="pt-BR" smtClean="0" sz="1800">
                <a:uFillTx/>
                <a:latin charset="0" panose="020B0609020204030204" pitchFamily="49" typeface="Consolas"/>
              </a:rPr>
              <a:t>	MOV	R4, R0	// R4 = s32</a:t>
            </a:r>
          </a:p>
          <a:p>
            <a:pPr indent="0" lvl="2" marL="0">
              <a:buNone/>
            </a:pPr>
            <a:r>
              <a:rPr dirty="0" lang="pt-BR" smtClean="0" sz="1800">
                <a:uFillTx/>
                <a:latin charset="0" panose="020B0609020204030204" pitchFamily="49" typeface="Consolas"/>
              </a:rPr>
              <a:t>	BL	f12	// R0 = f12()</a:t>
            </a:r>
          </a:p>
          <a:p>
            <a:pPr indent="0" lvl="2" marL="0">
              <a:buNone/>
            </a:pPr>
            <a:r>
              <a:rPr dirty="0" lang="pt-BR" smtClean="0" sz="1800">
                <a:uFillTx/>
                <a:latin charset="0" panose="020B0609020204030204" pitchFamily="49" typeface="Consolas"/>
              </a:rPr>
              <a:t>	ADD	R0, R0, R4	// R0 = f12() + s32</a:t>
            </a:r>
          </a:p>
          <a:p>
            <a:pPr indent="0" lvl="2" marL="0">
              <a:buNone/>
            </a:pPr>
            <a:r>
              <a:rPr dirty="0" lang="pt-BR" smtClean="0" sz="1800">
                <a:uFillTx/>
                <a:latin charset="0" panose="020B0609020204030204" pitchFamily="49" typeface="Consolas"/>
              </a:rPr>
              <a:t>	POP	{R4, PC}	// restore R4 and PC</a:t>
            </a: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88742" y="3200400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</p:bldLst>
  </p:timing>
</p:sld>
</file>

<file path=ppt/slides/slide4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600" y="503078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int32_t f13(int32_t s32)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{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int32_t *f14(void)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return s32 + *f14() ;</a:t>
            </a:r>
          </a:p>
          <a:p>
            <a:pPr indent="0" marL="0">
              <a:buNone/>
            </a:pPr>
            <a:r>
              <a:rPr dirty="0" lang="en-US" sz="2000">
                <a:uFillTx/>
                <a:latin charset="0" panose="020B0609020204030204" pitchFamily="49" typeface="Consolas"/>
              </a:rPr>
              <a:t>	}</a:t>
            </a:r>
          </a:p>
          <a:p>
            <a:pPr indent="0" marL="0">
              <a:buNone/>
            </a:pPr>
            <a:endParaRPr dirty="0" lang="en-US" sz="20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19400" y="2793273"/>
            <a:ext cx="5715000" cy="2826305"/>
          </a:xfr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 indent="0" marL="0">
              <a:buNone/>
            </a:pPr>
            <a:r>
              <a:rPr dirty="0" lang="en-US" sz="1800">
                <a:uFillTx/>
                <a:latin charset="0" panose="020B0609020204030204" pitchFamily="49" typeface="Consolas"/>
              </a:rPr>
              <a:t>// R0 = s32 (a 32-bit signed </a:t>
            </a:r>
            <a:r>
              <a:rPr dirty="0" err="1" lang="en-US" sz="1800">
                <a:uFillTx/>
                <a:latin charset="0" panose="020B0609020204030204" pitchFamily="49" typeface="Consolas"/>
              </a:rPr>
              <a:t>int</a:t>
            </a:r>
            <a:r>
              <a:rPr dirty="0" lang="en-US" sz="1800">
                <a:uFillTx/>
                <a:latin charset="0" panose="020B0609020204030204" pitchFamily="49" typeface="Consolas"/>
              </a:rPr>
              <a:t>)</a:t>
            </a:r>
          </a:p>
          <a:p>
            <a:pPr indent="0" marL="0">
              <a:buNone/>
            </a:pPr>
            <a:endParaRPr dirty="0" lang="en-US" sz="1800">
              <a:uFillTx/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dirty="0" lang="en-US" smtClean="0" sz="1800">
                <a:uFillTx/>
                <a:latin charset="0" panose="020B0609020204030204" pitchFamily="49" typeface="Consolas"/>
              </a:rPr>
              <a:t>f13:	</a:t>
            </a:r>
            <a:r>
              <a:rPr dirty="0" lang="pt-BR" smtClean="0" sz="1800">
                <a:uFillTx/>
                <a:latin charset="0" panose="020B0609020204030204" pitchFamily="49" typeface="Consolas"/>
              </a:rPr>
              <a:t>PUSH</a:t>
            </a:r>
            <a:r>
              <a:rPr dirty="0" lang="pt-BR" sz="1800">
                <a:uFillTx/>
                <a:latin charset="0" panose="020B0609020204030204" pitchFamily="49" typeface="Consolas"/>
              </a:rPr>
              <a:t>	{R4, LR}	// preserve R4 and </a:t>
            </a:r>
            <a:r>
              <a:rPr dirty="0" lang="pt-BR" smtClean="0" sz="1800">
                <a:uFillTx/>
                <a:latin charset="0" panose="020B0609020204030204" pitchFamily="49" typeface="Consolas"/>
              </a:rPr>
              <a:t>LR</a:t>
            </a:r>
          </a:p>
          <a:p>
            <a:pPr indent="0" marL="0">
              <a:buNone/>
            </a:pPr>
            <a:r>
              <a:rPr dirty="0" lang="pt-BR" sz="1800">
                <a:uFillTx/>
                <a:latin charset="0" panose="020B0609020204030204" pitchFamily="49" typeface="Consolas"/>
              </a:rPr>
              <a:t>	</a:t>
            </a:r>
            <a:r>
              <a:rPr dirty="0" lang="pt-BR" smtClean="0" sz="1800">
                <a:uFillTx/>
                <a:latin charset="0" panose="020B0609020204030204" pitchFamily="49" typeface="Consolas"/>
              </a:rPr>
              <a:t>MOV	R4, R0	// R4 = s32</a:t>
            </a:r>
          </a:p>
          <a:p>
            <a:pPr indent="0" marL="0">
              <a:buNone/>
            </a:pPr>
            <a:r>
              <a:rPr dirty="0" lang="pt-BR" sz="1800">
                <a:uFillTx/>
                <a:latin charset="0" panose="020B0609020204030204" pitchFamily="49" typeface="Consolas"/>
              </a:rPr>
              <a:t>	</a:t>
            </a:r>
            <a:r>
              <a:rPr dirty="0" lang="pt-BR" smtClean="0" sz="1800">
                <a:uFillTx/>
                <a:latin charset="0" panose="020B0609020204030204" pitchFamily="49" typeface="Consolas"/>
              </a:rPr>
              <a:t>BL	f14	// R0 = f14()</a:t>
            </a:r>
          </a:p>
          <a:p>
            <a:pPr indent="0" marL="0">
              <a:buNone/>
            </a:pPr>
            <a:r>
              <a:rPr dirty="0" lang="pt-BR" sz="1800">
                <a:uFillTx/>
                <a:latin charset="0" panose="020B0609020204030204" pitchFamily="49" typeface="Consolas"/>
              </a:rPr>
              <a:t>	</a:t>
            </a:r>
            <a:r>
              <a:rPr dirty="0" lang="pt-BR" smtClean="0" sz="1800">
                <a:uFillTx/>
                <a:latin charset="0" panose="020B0609020204030204" pitchFamily="49" typeface="Consolas"/>
              </a:rPr>
              <a:t>LDR	R0,[R0]	// R0 = *f14()</a:t>
            </a:r>
          </a:p>
          <a:p>
            <a:pPr indent="0" marL="0">
              <a:buNone/>
            </a:pPr>
            <a:r>
              <a:rPr dirty="0" lang="pt-BR" sz="1800">
                <a:uFillTx/>
                <a:latin charset="0" panose="020B0609020204030204" pitchFamily="49" typeface="Consolas"/>
              </a:rPr>
              <a:t>	</a:t>
            </a:r>
            <a:r>
              <a:rPr dirty="0" lang="pt-BR" smtClean="0" sz="1800">
                <a:uFillTx/>
                <a:latin charset="0" panose="020B0609020204030204" pitchFamily="49" typeface="Consolas"/>
              </a:rPr>
              <a:t>ADD	R0, R0, R4	// R0 = *f14() + s32</a:t>
            </a:r>
          </a:p>
          <a:p>
            <a:pPr indent="0" marL="0">
              <a:buNone/>
            </a:pPr>
            <a:r>
              <a:rPr dirty="0" lang="pt-BR" sz="1800">
                <a:uFillTx/>
                <a:latin charset="0" panose="020B0609020204030204" pitchFamily="49" typeface="Consolas"/>
              </a:rPr>
              <a:t>	</a:t>
            </a:r>
            <a:r>
              <a:rPr dirty="0" lang="pt-BR" smtClean="0" sz="1800">
                <a:uFillTx/>
                <a:latin charset="0" panose="020B0609020204030204" pitchFamily="49" typeface="Consolas"/>
              </a:rPr>
              <a:t>POP	{R4, PC}	// restore R4 and PC</a:t>
            </a:r>
            <a:endParaRPr dirty="0" lang="en-US" sz="1800">
              <a:uFillTx/>
              <a:latin charset="0" panose="020B0609020204030204" pitchFamily="49" typeface="Consolas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ight Arrow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36444" y="2857500"/>
            <a:ext cx="422910" cy="342900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 sz="135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build="p" grpId="0" spid="7" uiExpand="1"/>
      <p:bldP advAuto="4294967295" animBg="1" grpId="0" spid="8"/>
    </p:bldLst>
  </p:timing>
</p:sld>
</file>

<file path=ppt/slides/slide4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PRE-INDEXED MODE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0" name="Group 5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29500" y="3048001"/>
            <a:ext cx="5291819" cy="2648675"/>
            <a:chOff x="2067440" y="3048000"/>
            <a:chExt cx="4931775" cy="233872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8" name="Rectangle 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294115" y="3352800"/>
              <a:ext cx="1447800" cy="304800"/>
            </a:xfrm>
            <a:prstGeom prst="rect">
              <a:avLst/>
            </a:prstGeom>
            <a:solidFill>
              <a:srgbClr val="FFFF00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>
                  <a:uFillTx/>
                </a:rPr>
                <a:t>R</a:t>
              </a:r>
              <a:r>
                <a:rPr baseline="-25000" dirty="0" lang="en-US">
                  <a:uFillTx/>
                </a:rPr>
                <a:t>n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Oval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789415" y="4929523"/>
              <a:ext cx="457200" cy="457200"/>
            </a:xfrm>
            <a:prstGeom prst="ellipse">
              <a:avLst/>
            </a:prstGeom>
            <a:solidFill>
              <a:srgbClr val="FFFF00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 sz="2800">
                  <a:uFillTx/>
                </a:rPr>
                <a:t>+</a:t>
              </a:r>
              <a:endParaRPr dirty="0" lang="en-US" sz="2800">
                <a:uFillTx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2" name="Straight Arrow Connector 11"/>
            <p:cNvCxnSpPr xmlns:c="http://schemas.openxmlformats.org/drawingml/2006/chart" xmlns:pic="http://schemas.openxmlformats.org/drawingml/2006/picture" xmlns:dgm="http://schemas.openxmlformats.org/drawingml/2006/diagram">
              <a:stCxn id="8" idx="2"/>
              <a:endCxn id="9" idx="0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018015" y="3657600"/>
              <a:ext cx="0" cy="12719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xmlns:c="http://schemas.openxmlformats.org/drawingml/2006/chart" xmlns:pic="http://schemas.openxmlformats.org/drawingml/2006/picture" xmlns:dgm="http://schemas.openxmlformats.org/drawingml/2006/diagram" id="17" name="Group 1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2067440" y="3048000"/>
              <a:ext cx="1731375" cy="586154"/>
              <a:chOff x="2612025" y="1219200"/>
              <a:chExt cx="1731375" cy="586154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28" name="Rectangle 27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684875" y="1500554"/>
                <a:ext cx="1524000" cy="304800"/>
              </a:xfrm>
              <a:prstGeom prst="rect">
                <a:avLst/>
              </a:prstGeom>
              <a:solidFill>
                <a:schemeClr val="bg2"/>
              </a:solidFill>
              <a:ln w="3175"/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9" name="TextBox 28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375563" y="1560621"/>
                <a:ext cx="762000" cy="184666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bIns="0" rtlCol="0" tIns="0" wrap="square">
                <a:spAutoFit/>
              </a:bodyPr>
              <a:lstStyle/>
              <a:p>
                <a:pPr algn="ctr"/>
                <a:r>
                  <a:rPr dirty="0" lang="en-US" smtClean="0" sz="1200">
                    <a:uFillTx/>
                  </a:rPr>
                  <a:t>constant</a:t>
                </a:r>
                <a:endParaRPr dirty="0" lang="en-US" sz="1200">
                  <a:uFillTx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30" name="TextBox 29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612025" y="1219200"/>
                <a:ext cx="1731375" cy="307777"/>
              </a:xfrm>
              <a:prstGeom prst="rect">
                <a:avLst/>
              </a:prstGeom>
              <a:noFill/>
            </p:spPr>
            <p:txBody xmlns:c="http://schemas.openxmlformats.org/drawingml/2006/chart" xmlns:pic="http://schemas.openxmlformats.org/drawingml/2006/picture" xmlns:dgm="http://schemas.openxmlformats.org/drawingml/2006/diagram">
              <a:bodyPr rtlCol="0" wrap="square">
                <a:spAutoFit/>
              </a:bodyPr>
              <a:lstStyle/>
              <a:p>
                <a:pPr algn="ctr"/>
                <a:r>
                  <a:rPr dirty="0" i="1" lang="en-US" smtClean="0" sz="1400">
                    <a:uFillTx/>
                  </a:rPr>
                  <a:t>Instruction Register</a:t>
                </a:r>
                <a:endParaRPr dirty="0" i="1" lang="en-US" sz="1400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18" name="Group 17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246615" y="4896513"/>
              <a:ext cx="1752600" cy="461992"/>
              <a:chOff x="5791200" y="3067713"/>
              <a:chExt cx="1752600" cy="461992"/>
            </a:xfrm>
          </p:grpSpPr>
          <p:cxnSp>
            <p:nvCxnSpPr>
              <p:cNvPr xmlns:c="http://schemas.openxmlformats.org/drawingml/2006/chart" xmlns:pic="http://schemas.openxmlformats.org/drawingml/2006/picture" xmlns:dgm="http://schemas.openxmlformats.org/drawingml/2006/diagram" id="26" name="Straight Arrow Connector 25"/>
              <p:cNvCxnSpPr xmlns:c="http://schemas.openxmlformats.org/drawingml/2006/chart" xmlns:pic="http://schemas.openxmlformats.org/drawingml/2006/picture" xmlns:dgm="http://schemas.openxmlformats.org/drawingml/2006/diagram">
                <a:stCxn id="9" idx="6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5791200" y="3329323"/>
                <a:ext cx="68580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len="lg" type="triangle" w="lg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pic="http://schemas.openxmlformats.org/drawingml/2006/picture" xmlns:dgm="http://schemas.openxmlformats.org/drawingml/2006/diagram" id="27" name="TextBox 26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6501093" y="3067713"/>
                <a:ext cx="1042707" cy="461992"/>
              </a:xfrm>
              <a:prstGeom prst="rect">
                <a:avLst/>
              </a:prstGeom>
              <a:noFill/>
            </p:spPr>
            <p:txBody xmlns:c="http://schemas.openxmlformats.org/drawingml/2006/chart" xmlns:pic="http://schemas.openxmlformats.org/drawingml/2006/picture" xmlns:dgm="http://schemas.openxmlformats.org/drawingml/2006/diagram">
              <a:bodyPr rtlCol="0" wrap="square">
                <a:spAutoFit/>
              </a:bodyPr>
              <a:lstStyle/>
              <a:p>
                <a:r>
                  <a:rPr b="1" dirty="0" i="1" lang="en-US" smtClean="0" sz="1400">
                    <a:uFillTx/>
                  </a:rPr>
                  <a:t>Pre-Indexed Address</a:t>
                </a:r>
                <a:endParaRPr b="1" dirty="0" i="1" lang="en-US" sz="1400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20" name="Group 19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082140" y="3657602"/>
              <a:ext cx="1612302" cy="1500520"/>
              <a:chOff x="5626725" y="1828802"/>
              <a:chExt cx="1612302" cy="1500520"/>
            </a:xfrm>
          </p:grpSpPr>
          <p:cxnSp>
            <p:nvCxnSpPr>
              <p:cNvPr xmlns:c="http://schemas.openxmlformats.org/drawingml/2006/chart" xmlns:pic="http://schemas.openxmlformats.org/drawingml/2006/picture" xmlns:dgm="http://schemas.openxmlformats.org/drawingml/2006/diagram" id="22" name="Straight Arrow Connector 21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5931208" y="1828802"/>
                <a:ext cx="12391" cy="15005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olid"/>
                <a:tailEnd len="lg" type="triangle" w="lg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pic="http://schemas.openxmlformats.org/drawingml/2006/picture" xmlns:dgm="http://schemas.openxmlformats.org/drawingml/2006/diagram" id="23" name="TextBox 22"/>
              <p:cNvSpPr xmlns:c="http://schemas.openxmlformats.org/drawingml/2006/chart" xmlns:pic="http://schemas.openxmlformats.org/drawingml/2006/picture" xmlns:dgm="http://schemas.openxmlformats.org/drawingml/2006/diagram" txBox="1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5626725" y="2156050"/>
                <a:ext cx="1612302" cy="652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 xmlns:c="http://schemas.openxmlformats.org/drawingml/2006/chart" xmlns:pic="http://schemas.openxmlformats.org/drawingml/2006/picture" xmlns:dgm="http://schemas.openxmlformats.org/drawingml/2006/diagram">
              <a:bodyPr rtlCol="0" wrap="square">
                <a:spAutoFit/>
              </a:bodyPr>
              <a:lstStyle/>
              <a:p>
                <a:r>
                  <a:rPr dirty="0" lang="en-US" smtClean="0" sz="1400">
                    <a:uFillTx/>
                  </a:rPr>
                  <a:t>Updates R</a:t>
                </a:r>
                <a:r>
                  <a:rPr baseline="-25000" dirty="0" lang="en-US" smtClean="0" sz="1400">
                    <a:uFillTx/>
                  </a:rPr>
                  <a:t>n</a:t>
                </a:r>
                <a:r>
                  <a:rPr dirty="0" lang="en-US" smtClean="0" sz="1400">
                    <a:uFillTx/>
                  </a:rPr>
                  <a:t> </a:t>
                </a:r>
                <a:r>
                  <a:rPr b="1" dirty="0" i="1" lang="en-US" smtClean="0" sz="1400">
                    <a:uFillTx/>
                  </a:rPr>
                  <a:t>BEFORE</a:t>
                </a:r>
                <a:r>
                  <a:rPr dirty="0" lang="en-US" smtClean="0" sz="1400">
                    <a:uFillTx/>
                  </a:rPr>
                  <a:t> using it to provide the address.</a:t>
                </a:r>
                <a:endParaRPr dirty="0" i="1" lang="en-US" sz="1400">
                  <a:uFillTx/>
                </a:endParaRPr>
              </a:p>
            </p:txBody>
          </p:sp>
        </p:grpSp>
        <p:cxnSp>
          <p:nvCxnSpPr>
            <p:cNvPr xmlns:c="http://schemas.openxmlformats.org/drawingml/2006/chart" xmlns:pic="http://schemas.openxmlformats.org/drawingml/2006/picture" xmlns:dgm="http://schemas.openxmlformats.org/drawingml/2006/diagram" id="51" name="Elbow Connector 50"/>
            <p:cNvCxnSpPr xmlns:c="http://schemas.openxmlformats.org/drawingml/2006/chart" xmlns:pic="http://schemas.openxmlformats.org/drawingml/2006/picture" xmlns:dgm="http://schemas.openxmlformats.org/drawingml/2006/diagram">
              <a:stCxn id="29" idx="2"/>
              <a:endCxn id="9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 rot="16200000">
              <a:off x="3208679" y="3577386"/>
              <a:ext cx="1584036" cy="1577437"/>
            </a:xfrm>
            <a:prstGeom prst="bentConnector2">
              <a:avLst/>
            </a:prstGeom>
            <a:ln w="12700">
              <a:solidFill>
                <a:srgbClr val="FF0000"/>
              </a:solidFill>
              <a:tailEnd len="lg" type="triangle" w="lg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9" name="Table 38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57200" y="1373373"/>
          <a:ext cx="8077199" cy="150752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Grid>
                <a:gridCol w="2258141"/>
                <a:gridCol w="2171290"/>
                <a:gridCol w="1823884"/>
                <a:gridCol w="1823884"/>
              </a:tblGrid>
              <a:tr h="841677"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32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dirty="0" lang="en-US" sz="32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32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Address</a:t>
                      </a:r>
                      <a:endParaRPr dirty="0" lang="en-US" sz="32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32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dirty="0" lang="en-US" sz="32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0" marR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320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Arial"/>
                        </a:rPr>
                        <a:t>Side Effect</a:t>
                      </a:r>
                      <a:endParaRPr b="1" dirty="0" i="1" lang="en-US" sz="320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Arial"/>
                      </a:endParaRPr>
                    </a:p>
                  </a:txBody>
                  <a:tcPr anchor="ctr" marL="0" marR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665851"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[</a:t>
                      </a:r>
                      <a:r>
                        <a:rPr dirty="0" err="1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R</a:t>
                      </a:r>
                      <a:r>
                        <a:rPr baseline="-25000" dirty="0" err="1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dirty="0" err="1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,constant</a:t>
                      </a: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]!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R</a:t>
                      </a:r>
                      <a:r>
                        <a:rPr baseline="-25000"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+ constant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[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R5,4]!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Arial"/>
                        </a:rPr>
                        <a:t>R5 </a:t>
                      </a:r>
                      <a:r>
                        <a:rPr dirty="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Arial"/>
                          <a:sym charset="2" panose="05000000000000000000" pitchFamily="2" typeface="Wingdings"/>
                        </a:rPr>
                        <a:t> R5 + 4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48400" y="3728599"/>
            <a:ext cx="2438400" cy="230832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ADD</a:t>
            </a:r>
            <a:r>
              <a:rPr dirty="0" lang="en-US">
                <a:uFillTx/>
              </a:rPr>
              <a:t>	R1,R1,4</a:t>
            </a:r>
          </a:p>
          <a:p>
            <a:r>
              <a:rPr dirty="0" lang="en-US">
                <a:uFillTx/>
              </a:rPr>
              <a:t>LDR	R0,[</a:t>
            </a:r>
            <a:r>
              <a:rPr dirty="0" lang="en-US" smtClean="0">
                <a:uFillTx/>
              </a:rPr>
              <a:t>R1]</a:t>
            </a:r>
            <a:endParaRPr dirty="0" lang="en-US">
              <a:uFillTx/>
            </a:endParaRPr>
          </a:p>
          <a:p>
            <a:endParaRPr dirty="0" lang="en-US">
              <a:uFillTx/>
            </a:endParaRP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LDR	R0,[R1,4]!</a:t>
            </a:r>
          </a:p>
          <a:p>
            <a:endParaRPr dirty="0" lang="en-US">
              <a:uFillTx/>
            </a:endParaRPr>
          </a:p>
          <a:p>
            <a:r>
              <a:rPr b="1" dirty="0" i="1" lang="en-US" smtClean="0">
                <a:uFillTx/>
              </a:rPr>
              <a:t>Eliminates 1 instruction</a:t>
            </a:r>
            <a:endParaRPr b="1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own Arrow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39000" y="4478344"/>
            <a:ext cx="457200" cy="503511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324600" y="5633670"/>
            <a:ext cx="2438400" cy="492345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9580" y="144039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The LDR Pseudo-Instruction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40280" y="1785622"/>
            <a:ext cx="4648200" cy="533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en-US" smtClean="0" sz="2400">
                <a:uFillTx/>
              </a:rPr>
              <a:t>Format:      LDR  </a:t>
            </a:r>
            <a:r>
              <a:rPr b="1" dirty="0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Rd</a:t>
            </a:r>
            <a:r>
              <a:rPr b="1" dirty="0" lang="en-US" smtClean="0" sz="2400">
                <a:uFillTx/>
              </a:rPr>
              <a:t>,=</a:t>
            </a:r>
            <a:r>
              <a:rPr b="1" dirty="0" i="1" lang="en-US" smtClean="0" sz="2400">
                <a:uFillTx/>
                <a:latin charset="0" panose="02020603050405020304" pitchFamily="18" typeface="Times New Roman"/>
                <a:cs charset="0" panose="02020603050405020304" pitchFamily="18" typeface="Times New Roman"/>
              </a:rPr>
              <a:t>constant</a:t>
            </a:r>
            <a:endParaRPr dirty="0" lang="en-US" sz="24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0" name="Table 9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762000" y="4267200"/>
          <a:ext cx="4038600" cy="1995233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>
                <a:tableStyleId>{5940675A-B579-460E-94D1-54222C63F5DA}</a:tableStyleId>
              </a:tblPr>
              <a:tblGrid>
                <a:gridCol w="959520"/>
                <a:gridCol w="1349801"/>
                <a:gridCol w="967279"/>
                <a:gridCol w="762000"/>
              </a:tblGrid>
              <a:tr h="37193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lang="en-US" sz="2000">
                          <a:effectLst/>
                          <a:uFillTx/>
                        </a:rPr>
                        <a:t>Instruction Format</a:t>
                      </a:r>
                      <a:endParaRPr b="1" lang="en-US" sz="20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0" marL="68580" marR="68580" marT="0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z="2000">
                          <a:effectLst/>
                          <a:uFillTx/>
                        </a:rPr>
                        <a:t>Width</a:t>
                      </a:r>
                      <a:endParaRPr b="1" dirty="0" lang="en-US" sz="20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0" marL="68580" marR="68580" marT="0"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z="2000">
                          <a:effectLst/>
                          <a:uFillTx/>
                        </a:rPr>
                        <a:t>Flags</a:t>
                      </a:r>
                      <a:endParaRPr b="1" dirty="0" lang="en-US" sz="20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marB="0" marL="68580" marR="68580" marT="0"/>
                </a:tc>
              </a:tr>
              <a:tr h="40582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effectLst/>
                          <a:uFillTx/>
                        </a:rPr>
                        <a:t>MOV</a:t>
                      </a:r>
                      <a:endParaRPr dirty="0"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Rd,imm12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32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</a:tr>
              <a:tr h="40582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MOVS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Rd,imm8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16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NZ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</a:tr>
              <a:tr h="40582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MOVW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Rd,imm16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32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 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</a:tr>
              <a:tr h="40582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effectLst/>
                          <a:uFillTx/>
                        </a:rPr>
                        <a:t>MVN</a:t>
                      </a:r>
                      <a:endParaRPr dirty="0"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800">
                          <a:effectLst/>
                          <a:uFillTx/>
                        </a:rPr>
                        <a:t>Rd,imm12</a:t>
                      </a:r>
                      <a:endParaRPr dirty="0"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uFillTx/>
                        </a:rPr>
                        <a:t>32</a:t>
                      </a:r>
                      <a:endParaRPr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600">
                        <a:effectLst/>
                        <a:uFillTx/>
                        <a:latin charset="0" panose="020F0502020204030204" pitchFamily="34" typeface="Calibri"/>
                        <a:ea charset="0" panose="020F0502020204030204" pitchFamily="34" typeface="Calibri"/>
                        <a:cs charset="0" panose="02020603050405020304" pitchFamily="18" typeface="Times New Roman"/>
                      </a:endParaRPr>
                    </a:p>
                  </a:txBody>
                  <a:tcPr anchor="ctr" marB="0" marL="68580" marR="68580" marT="0"/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2" name="Up Arrow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81868" y="2190781"/>
            <a:ext cx="247332" cy="33941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73580" y="2530190"/>
            <a:ext cx="4572000" cy="70788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accent1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 sz="2000">
                <a:uFillTx/>
              </a:rPr>
              <a:t>The equals sign distinguishes this pseudo-instruction from a real LDR instruction.</a:t>
            </a:r>
            <a:endParaRPr dirty="0" lang="en-US" sz="2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3143" y="3449244"/>
            <a:ext cx="7730489" cy="70788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 sz="2000">
                <a:uFillTx/>
              </a:rPr>
              <a:t>The pseudo-instruction is replaced by one of the following if possible, else it is replaced by a real LDR that loads the constant from memory:</a:t>
            </a:r>
            <a:endParaRPr dirty="0" lang="en-US" sz="2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Right Arrow 1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5105400"/>
            <a:ext cx="3048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Oval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9200" y="5105400"/>
            <a:ext cx="304800" cy="282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Curved Up Arrow 1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4724400" y="4854714"/>
            <a:ext cx="685800" cy="381000"/>
          </a:xfrm>
          <a:prstGeom prst="curvedUp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solidFill>
                <a:schemeClr val="tx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" name="TextBox 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4702313"/>
            <a:ext cx="3287712" cy="70788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chemeClr val="accent1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 sz="2000">
                <a:uFillTx/>
              </a:rPr>
              <a:t>The 32-bit MOV is used inside an IT block (Chapter 6)</a:t>
            </a:r>
            <a:endParaRPr dirty="0" lang="en-US" sz="2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Oval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59580" y="5109209"/>
            <a:ext cx="304800" cy="282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0357" y="994226"/>
            <a:ext cx="8298180" cy="70788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 sz="2000">
                <a:uFillTx/>
              </a:rPr>
              <a:t>A “</a:t>
            </a:r>
            <a:r>
              <a:rPr dirty="0" i="1" lang="en-US" smtClean="0" sz="2000">
                <a:uFillTx/>
              </a:rPr>
              <a:t>pseudo-instruction</a:t>
            </a:r>
            <a:r>
              <a:rPr dirty="0" lang="en-US" smtClean="0" sz="2000">
                <a:uFillTx/>
              </a:rPr>
              <a:t>” is not a </a:t>
            </a:r>
            <a:r>
              <a:rPr dirty="0" lang="en-US" smtClean="0" sz="2000" u="sng">
                <a:uFillTx/>
              </a:rPr>
              <a:t>real</a:t>
            </a:r>
            <a:r>
              <a:rPr dirty="0" lang="en-US" smtClean="0" sz="2000">
                <a:uFillTx/>
              </a:rPr>
              <a:t> ARM instruction. When used, the assembler replaces it with an equivalent operation using a real instruction.</a:t>
            </a:r>
            <a:endParaRPr dirty="0" lang="en-US" sz="20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3"/>
      <p:bldP advAuto="4294967295" animBg="1" grpId="0" spid="12"/>
      <p:bldP advAuto="4294967295" animBg="1" grpId="0" spid="13"/>
      <p:bldP advAuto="4294967295" grpId="0" spid="14"/>
      <p:bldP advAuto="4294967295" animBg="1" grpId="0" spid="15"/>
      <p:bldP advAuto="4294967295" animBg="1" grpId="0" spid="16"/>
      <p:bldP advAuto="4294967295" animBg="1" grpId="0" spid="17"/>
      <p:bldP advAuto="4294967295" animBg="1" grpId="0" spid="19"/>
      <p:bldP advAuto="4294967295" animBg="1" grpId="0" spid="20"/>
    </p:bldLst>
  </p:timing>
</p:sld>
</file>

<file path=ppt/slides/slide5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POST-INDEXED MODE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42533" y="3393195"/>
            <a:ext cx="1553497" cy="345195"/>
          </a:xfrm>
          <a:prstGeom prst="rect">
            <a:avLst/>
          </a:prstGeom>
          <a:solidFill>
            <a:srgbClr val="FFFF00"/>
          </a:solidFill>
          <a:ln w="3175"/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>
                <a:uFillTx/>
              </a:rPr>
              <a:t>R</a:t>
            </a:r>
            <a:r>
              <a:rPr baseline="-25000" dirty="0" lang="en-US">
                <a:uFillTx/>
              </a:rPr>
              <a:t>n</a:t>
            </a:r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2" name="Straight Arrow Connector 11"/>
          <p:cNvCxnSpPr xmlns:c="http://schemas.openxmlformats.org/drawingml/2006/chart" xmlns:pic="http://schemas.openxmlformats.org/drawingml/2006/picture" xmlns:dgm="http://schemas.openxmlformats.org/drawingml/2006/diagram">
            <a:stCxn id="8" idx="2"/>
            <a:endCxn id="9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3719282" y="3738390"/>
            <a:ext cx="0" cy="1734757"/>
          </a:xfrm>
          <a:prstGeom prst="straightConnector1">
            <a:avLst/>
          </a:prstGeom>
          <a:ln w="1270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17" name="Group 1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3300" y="3048000"/>
            <a:ext cx="1857774" cy="663837"/>
            <a:chOff x="2612025" y="1219200"/>
            <a:chExt cx="1731375" cy="58615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8" name="Rectangle 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684875" y="1500554"/>
              <a:ext cx="1524000" cy="304800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9" name="TextBox 28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375563" y="1560621"/>
              <a:ext cx="762000" cy="18466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bIns="0" rtlCol="0" tIns="0" wrap="square">
              <a:spAutoFit/>
            </a:bodyPr>
            <a:lstStyle/>
            <a:p>
              <a:pPr algn="ctr"/>
              <a:r>
                <a:rPr dirty="0" lang="en-US" smtClean="0" sz="1200">
                  <a:uFillTx/>
                </a:rPr>
                <a:t>constant</a:t>
              </a:r>
              <a:endParaRPr dirty="0" lang="en-US" sz="12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0" name="TextBox 2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612025" y="1219200"/>
              <a:ext cx="1731375" cy="307777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square">
              <a:spAutoFit/>
            </a:bodyPr>
            <a:lstStyle/>
            <a:p>
              <a:pPr algn="ctr"/>
              <a:r>
                <a:rPr dirty="0" i="1" lang="en-US" smtClean="0" sz="1400">
                  <a:uFillTx/>
                </a:rPr>
                <a:t>Instruction Register</a:t>
              </a:r>
              <a:endParaRPr dirty="0" i="1" lang="en-US" sz="1400">
                <a:uFillTx/>
              </a:endParaRPr>
            </a:p>
          </p:txBody>
        </p: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24" name="Straight Arrow Connector 2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3730860" y="5168057"/>
            <a:ext cx="981156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5" name="TextBox 2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37867" y="5014511"/>
            <a:ext cx="1281933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i="1" lang="en-US" smtClean="0" sz="1400">
                <a:uFillTx/>
              </a:rPr>
              <a:t>Post-Indexed Address</a:t>
            </a:r>
            <a:endParaRPr b="1" dirty="0" i="1" lang="en-US" sz="1400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51" name="Elbow Connector 50"/>
          <p:cNvCxnSpPr xmlns:c="http://schemas.openxmlformats.org/drawingml/2006/chart" xmlns:pic="http://schemas.openxmlformats.org/drawingml/2006/picture" xmlns:dgm="http://schemas.openxmlformats.org/drawingml/2006/diagram">
            <a:stCxn id="29" idx="2"/>
            <a:endCxn id="9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rot="16200000">
            <a:off x="1583577" y="3841628"/>
            <a:ext cx="2088234" cy="1692598"/>
          </a:xfrm>
          <a:prstGeom prst="bentConnector2">
            <a:avLst/>
          </a:prstGeom>
          <a:ln w="1270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9" name="Oval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473993" y="5473147"/>
            <a:ext cx="490578" cy="517793"/>
          </a:xfrm>
          <a:prstGeom prst="ellipse">
            <a:avLst/>
          </a:prstGeom>
          <a:solidFill>
            <a:srgbClr val="FFFF00"/>
          </a:solidFill>
          <a:ln w="3175"/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800">
                <a:uFillTx/>
              </a:rPr>
              <a:t>+</a:t>
            </a:r>
            <a:endParaRPr dirty="0" lang="en-US" sz="2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1" name="TextBox 4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324600" y="3742094"/>
            <a:ext cx="2514600" cy="230832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LDR</a:t>
            </a:r>
            <a:r>
              <a:rPr dirty="0" lang="en-US">
                <a:uFillTx/>
              </a:rPr>
              <a:t>	R0,[</a:t>
            </a:r>
            <a:r>
              <a:rPr dirty="0" lang="en-US" smtClean="0">
                <a:uFillTx/>
              </a:rPr>
              <a:t>R1]</a:t>
            </a:r>
            <a:endParaRPr dirty="0" lang="en-US">
              <a:uFillTx/>
            </a:endParaRPr>
          </a:p>
          <a:p>
            <a:r>
              <a:rPr dirty="0" lang="en-US">
                <a:uFillTx/>
              </a:rPr>
              <a:t>ADD	R1,R1,4</a:t>
            </a:r>
          </a:p>
          <a:p>
            <a:endParaRPr dirty="0" lang="en-US">
              <a:uFillTx/>
            </a:endParaRP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LDR	R0,[R1],4</a:t>
            </a:r>
          </a:p>
          <a:p>
            <a:endParaRPr dirty="0" lang="en-US">
              <a:uFillTx/>
            </a:endParaRPr>
          </a:p>
          <a:p>
            <a:r>
              <a:rPr b="1" dirty="0" i="1" lang="en-US" smtClean="0">
                <a:uFillTx/>
              </a:rPr>
              <a:t>Eliminates 1 instruction</a:t>
            </a:r>
            <a:endParaRPr b="1" dirty="0" i="1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2" name="Down Arrow 4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39000" y="4478344"/>
            <a:ext cx="457200" cy="503511"/>
          </a:xfrm>
          <a:prstGeom prst="down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" name="Rectangle 4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324600" y="5633670"/>
            <a:ext cx="2438400" cy="492345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5" name="Table 4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60763" y="1447800"/>
          <a:ext cx="8077199" cy="150752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Grid>
                <a:gridCol w="2258141"/>
                <a:gridCol w="2171290"/>
                <a:gridCol w="1823884"/>
                <a:gridCol w="1823884"/>
              </a:tblGrid>
              <a:tr h="841677"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32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dirty="0" lang="en-US" sz="32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32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Address</a:t>
                      </a:r>
                      <a:endParaRPr dirty="0" lang="en-US" sz="32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45720" marR="45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kern="1200" lang="en-US" sz="32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dirty="0" lang="en-US" sz="32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0" marR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320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Arial"/>
                        </a:rPr>
                        <a:t>Side Effect</a:t>
                      </a:r>
                      <a:endParaRPr b="1" dirty="0" i="1" lang="en-US" sz="3200">
                        <a:solidFill>
                          <a:schemeClr val="bg1"/>
                        </a:solidFill>
                        <a:effectLst/>
                        <a:uFillTx/>
                        <a:latin typeface="+mn-lt"/>
                        <a:ea typeface="Arial"/>
                      </a:endParaRPr>
                    </a:p>
                  </a:txBody>
                  <a:tcPr anchor="ctr" marL="0" marR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665851"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[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R</a:t>
                      </a:r>
                      <a:r>
                        <a:rPr baseline="-25000"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baseline="0"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]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,constant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R</a:t>
                      </a:r>
                      <a:r>
                        <a:rPr baseline="-25000"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kern="1200" lang="en-US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[</a:t>
                      </a:r>
                      <a:r>
                        <a:rPr dirty="0" kern="120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Times New Roman"/>
                          <a:cs typeface="Consolas"/>
                        </a:rPr>
                        <a:t>R5],4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Arial"/>
                        </a:rPr>
                        <a:t>R5 </a:t>
                      </a:r>
                      <a:r>
                        <a:rPr dirty="0" lang="en-US" smtClean="0" sz="24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Arial"/>
                          <a:sym charset="2" panose="05000000000000000000" pitchFamily="2" typeface="Wingdings"/>
                        </a:rPr>
                        <a:t> R5 + 4</a:t>
                      </a:r>
                      <a:endParaRPr dirty="0" lang="en-US" sz="2400"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Arial"/>
                      </a:endParaRPr>
                    </a:p>
                  </a:txBody>
                  <a:tcPr anchor="ctr" marB="36830" marL="45720" marR="4572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cxnSp>
        <p:nvCxnSpPr>
          <p:cNvPr xmlns:c="http://schemas.openxmlformats.org/drawingml/2006/chart" xmlns:pic="http://schemas.openxmlformats.org/drawingml/2006/picture" xmlns:dgm="http://schemas.openxmlformats.org/drawingml/2006/diagram" id="47" name="Elbow Connector 46"/>
          <p:cNvCxnSpPr xmlns:c="http://schemas.openxmlformats.org/drawingml/2006/chart" xmlns:pic="http://schemas.openxmlformats.org/drawingml/2006/picture" xmlns:dgm="http://schemas.openxmlformats.org/drawingml/2006/diagram">
            <a:stCxn id="9" idx="6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3964571" y="3742094"/>
            <a:ext cx="378829" cy="1989950"/>
          </a:xfrm>
          <a:prstGeom prst="bentConnector2">
            <a:avLst/>
          </a:prstGeom>
          <a:ln w="12700">
            <a:solidFill>
              <a:srgbClr val="FF0000"/>
            </a:solidFill>
            <a:tailEnd len="lg" type="triangle" w="lg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46" name="TextBox 4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72863" y="4043479"/>
            <a:ext cx="1730008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 sz="1400">
                <a:uFillTx/>
              </a:rPr>
              <a:t>Updates R</a:t>
            </a:r>
            <a:r>
              <a:rPr baseline="-25000" dirty="0" lang="en-US" smtClean="0" sz="1400">
                <a:uFillTx/>
              </a:rPr>
              <a:t>n</a:t>
            </a:r>
            <a:r>
              <a:rPr dirty="0" lang="en-US" smtClean="0" sz="1400">
                <a:uFillTx/>
              </a:rPr>
              <a:t> </a:t>
            </a:r>
            <a:r>
              <a:rPr b="1" dirty="0" i="1" lang="en-US" smtClean="0" sz="1400">
                <a:uFillTx/>
              </a:rPr>
              <a:t>AFTER</a:t>
            </a:r>
            <a:r>
              <a:rPr dirty="0" lang="en-US" smtClean="0" sz="1400">
                <a:uFillTx/>
              </a:rPr>
              <a:t> using it to provide the address.</a:t>
            </a:r>
            <a:endParaRPr dirty="0" i="1" lang="en-US" sz="14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" name="Table 2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848513" y="4381380"/>
          <a:ext cx="4918969" cy="129393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4631415"/>
                <a:gridCol w="287554"/>
              </a:tblGrid>
              <a:tr h="12939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Copy </a:t>
                      </a:r>
                      <a:r>
                        <a:rPr b="1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44 bytes:</a:t>
                      </a:r>
                      <a:r>
                        <a:rPr b="1" baseline="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</a:t>
                      </a:r>
                      <a:r>
                        <a:rPr b="1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mem[R1] </a:t>
                      </a:r>
                      <a:r>
                        <a:rPr b="1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  <a:sym charset="2" panose="05000000000000000000" pitchFamily="2" typeface="Wingdings"/>
                        </a:rPr>
                        <a:t></a:t>
                      </a:r>
                      <a:r>
                        <a:rPr b="1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mem[R0]</a:t>
                      </a:r>
                    </a:p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Arial"/>
                          <a:cs typeface="Calibri"/>
                        </a:rPr>
                        <a:t>// (To update R0 &amp; R1, append ! to each)</a:t>
                      </a:r>
                      <a:endParaRPr b="1"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LDMIA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R0,{R2-R12}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// </a:t>
                      </a:r>
                      <a:r>
                        <a:rPr dirty="0" err="1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regs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onsolas"/>
                          <a:sym typeface="Wingdings"/>
                        </a:rPr>
                        <a:t>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mem[R0]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STMIA	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R1,{R2-R12}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// </a:t>
                      </a:r>
                      <a:r>
                        <a:rPr dirty="0" err="1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regs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onsolas"/>
                          <a:sym typeface="Wingdings"/>
                        </a:rPr>
                        <a:t>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mem[R1]</a:t>
                      </a: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xmlns:c="http://schemas.openxmlformats.org/drawingml/2006/chart" xmlns:pic="http://schemas.openxmlformats.org/drawingml/2006/picture" xmlns:dgm="http://schemas.openxmlformats.org/drawingml/2006/diagram" id="21506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 b="66776" l="34813" r="33551" t="1612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375564" y="4386703"/>
            <a:ext cx="3372293" cy="1374489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uFillTx/>
              </a:rPr>
              <a:t>COPYING A BLOCK OF DATA QUICKLY  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7" name="Table 6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685800" y="1048729"/>
          <a:ext cx="7772401" cy="294131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1603333"/>
                <a:gridCol w="890588"/>
                <a:gridCol w="1457326"/>
                <a:gridCol w="2039980"/>
                <a:gridCol w="1781174"/>
              </a:tblGrid>
              <a:tr h="306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Syntax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2000">
                          <a:solidFill>
                            <a:schemeClr val="bg1"/>
                          </a:solidFill>
                          <a:effectLst/>
                          <a:uFillTx/>
                          <a:latin typeface="+mj-lt"/>
                          <a:ea typeface="Arial"/>
                          <a:cs typeface="Calibri"/>
                        </a:rPr>
                        <a:t>Notes</a:t>
                      </a:r>
                      <a:endParaRPr b="1" dirty="0" i="1" lang="en-US" sz="2000">
                        <a:solidFill>
                          <a:schemeClr val="bg1"/>
                        </a:solidFill>
                        <a:effectLst/>
                        <a:uFillTx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B="0" marL="68580" marR="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1295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Load Multiple registers,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Increment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After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LDMIA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!,{</a:t>
                      </a:r>
                      <a:r>
                        <a:rPr dirty="0" i="1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register list}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0" marR="73025" marT="36830">
                    <a:lnL>
                      <a:noFill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registers 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memory</a:t>
                      </a:r>
                    </a:p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= </a:t>
                      </a:r>
                      <a:r>
                        <a:rPr baseline="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Rn + </a:t>
                      </a:r>
                      <a:r>
                        <a:rPr baseline="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 x #registers</a:t>
                      </a: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Addresses start with the address in 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</a:p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dirty="0" lang="en-US" smtClean="0" sz="1600"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Calibri"/>
                        <a:cs typeface="Calibri"/>
                      </a:endParaRPr>
                    </a:p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Updates 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 only if write-back flag (!) is appended to 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.</a:t>
                      </a:r>
                      <a:endParaRPr dirty="0" lang="en-US" smtClean="0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295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Store Multiple registers,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Increment After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STMIA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!,{</a:t>
                      </a:r>
                      <a:r>
                        <a:rPr dirty="0" i="1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register list}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0" marR="73025" marT="36830">
                    <a:lnL>
                      <a:noFill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registers 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memory</a:t>
                      </a:r>
                    </a:p>
                    <a:p>
                      <a:pPr algn="ctr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 = </a:t>
                      </a:r>
                      <a:r>
                        <a:rPr baseline="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Rn + 4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 x #registers</a:t>
                      </a: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891348" y="3990047"/>
            <a:ext cx="5334000" cy="338554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="0" baseline="0" bmk="" cap="none" dirty="0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Note: LDMIA SP!,{</a:t>
            </a:r>
            <a:r>
              <a:rPr altLang="en-US" b="0" baseline="0" bmk="" cap="none" dirty="0" err="1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reglist</a:t>
            </a:r>
            <a:r>
              <a:rPr altLang="en-US" b="0" baseline="0" bmk="" cap="none" dirty="0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} is equivalent to POP {</a:t>
            </a:r>
            <a:r>
              <a:rPr altLang="en-US" b="0" baseline="0" bmk="" cap="none" dirty="0" err="1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reglist</a:t>
            </a:r>
            <a:r>
              <a:rPr altLang="en-US" b="0" baseline="0" bmk="" cap="none" dirty="0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}.</a:t>
            </a:r>
            <a:endParaRPr altLang="en-US" bmk="" dirty="0" i="1" lang="en-US" sz="1400">
              <a:uFillTx/>
              <a:latin charset="0" pitchFamily="34" typeface="Arial"/>
              <a:cs charset="0" pitchFamily="34" typeface="Arial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9" name="Group 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98944" y="5588754"/>
            <a:ext cx="4403417" cy="1015663"/>
            <a:chOff x="4495800" y="5442284"/>
            <a:chExt cx="4403417" cy="101566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0" name="TextBox 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495800" y="5442284"/>
              <a:ext cx="4403417" cy="1015663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bIns="91440" rtlCol="0" tIns="91440" wrap="square">
              <a:spAutoFit/>
            </a:bodyPr>
            <a:lstStyle/>
            <a:p>
              <a:pPr lvl="1" marL="1027113"/>
              <a:r>
                <a:rPr dirty="0" lang="en-US" smtClean="0">
                  <a:uFillTx/>
                </a:rPr>
                <a:t>Data must be word aligned (located at a mod 4 </a:t>
              </a:r>
              <a:r>
                <a:rPr dirty="0" err="1" lang="en-US" smtClean="0">
                  <a:uFillTx/>
                </a:rPr>
                <a:t>adrs</a:t>
              </a:r>
              <a:r>
                <a:rPr dirty="0" lang="en-US" smtClean="0">
                  <a:uFillTx/>
                </a:rPr>
                <a:t>) or an address fault will occur. </a:t>
              </a:r>
              <a:endParaRPr dirty="0" lang="en-US">
                <a:uFillTx/>
              </a:endParaRPr>
            </a:p>
          </p:txBody>
        </p:sp>
        <p:pic>
          <p:nvPicPr>
            <p:cNvPr xmlns:c="http://schemas.openxmlformats.org/drawingml/2006/chart" xmlns:pic="http://schemas.openxmlformats.org/drawingml/2006/picture" xmlns:dgm="http://schemas.openxmlformats.org/drawingml/2006/diagram" descr="http://www.aamu.edu/campuslife/living-on-campus/residentialLife/SiteAssets/pages/default/Warning_sign.png" id="11" name="Picture 4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 cstate="print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4552674" y="5556078"/>
              <a:ext cx="971826" cy="838200"/>
            </a:xfrm>
            <a:prstGeom prst="rect">
              <a:avLst/>
            </a:prstGeom>
            <a:noFill/>
          </p:spPr>
        </p:pic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8"/>
    </p:bldLst>
  </p:timing>
</p:sld>
</file>

<file path=ppt/slides/slide5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5" name="Picture 1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 b="66612" l="35179" r="32819" t="1335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818833" y="4359142"/>
            <a:ext cx="3248967" cy="152400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uFillTx/>
              </a:rPr>
              <a:t>COPYING A BLOCK OF DATA QUICKLY  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914400" y="4359142"/>
          <a:ext cx="4904433" cy="135585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4904433"/>
              </a:tblGrid>
              <a:tr h="1355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Copy 44 bytes:</a:t>
                      </a:r>
                      <a:r>
                        <a:rPr b="1" baseline="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</a:t>
                      </a:r>
                      <a:r>
                        <a:rPr b="1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mem[R1-44] </a:t>
                      </a:r>
                      <a:r>
                        <a:rPr b="1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  <a:sym charset="2" panose="05000000000000000000" pitchFamily="2" typeface="Wingdings"/>
                        </a:rPr>
                        <a:t></a:t>
                      </a:r>
                      <a:r>
                        <a:rPr b="1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mem[R0-44]</a:t>
                      </a:r>
                    </a:p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Arial"/>
                          <a:cs typeface="Calibri"/>
                        </a:rPr>
                        <a:t>// (To update R0 &amp; R1, append ! to each)</a:t>
                      </a:r>
                      <a:endParaRPr dirty="0" lang="en-US" smtClean="0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LDMDB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R0,{R2-R12}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// </a:t>
                      </a:r>
                      <a:r>
                        <a:rPr dirty="0" err="1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regs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&lt;--</a:t>
                      </a:r>
                      <a:r>
                        <a:rPr baseline="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mem[R0]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just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STMDB	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R1,{R2-R12}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	// </a:t>
                      </a:r>
                      <a:r>
                        <a:rPr dirty="0" err="1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regs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 --&gt;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mem[R1]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7" name="Table 6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761999" y="986204"/>
          <a:ext cx="7696202" cy="294131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1763712"/>
                <a:gridCol w="881857"/>
                <a:gridCol w="1443038"/>
                <a:gridCol w="2004220"/>
                <a:gridCol w="1603375"/>
              </a:tblGrid>
              <a:tr h="306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Syntax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z="2000">
                          <a:solidFill>
                            <a:schemeClr val="bg1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dirty="0" lang="en-US" sz="2000">
                        <a:solidFill>
                          <a:schemeClr val="bg1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i="1" lang="en-US" smtClean="0" sz="2000">
                          <a:solidFill>
                            <a:schemeClr val="bg1"/>
                          </a:solidFill>
                          <a:effectLst/>
                          <a:uFillTx/>
                          <a:latin typeface="+mj-lt"/>
                          <a:ea typeface="Arial"/>
                          <a:cs typeface="Calibri"/>
                        </a:rPr>
                        <a:t>Notes</a:t>
                      </a:r>
                      <a:endParaRPr b="1" dirty="0" i="1" lang="en-US" sz="2000">
                        <a:solidFill>
                          <a:schemeClr val="bg1"/>
                        </a:solidFill>
                        <a:effectLst/>
                        <a:uFillTx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B="0" marL="68580" marR="0" marT="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000000"/>
                    </a:solidFill>
                  </a:tcPr>
                </a:tc>
              </a:tr>
              <a:tr h="1295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Load Multiple registers,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Decrement Before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LDMDB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baseline="-25000"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!,{</a:t>
                      </a:r>
                      <a:r>
                        <a:rPr dirty="0" i="1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register list}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0" marR="73025" marT="36830">
                    <a:lnL>
                      <a:noFill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 = 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 - 4 x #registers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registers 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memory</a:t>
                      </a: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Addresses end just before address in 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</a:p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dirty="0" lang="en-US" smtClean="0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algn="l" defTabSz="914400" eaLnBrk="1" fontAlgn="auto" hangingPunct="1" indent="0" latinLnBrk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Updates 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 only if write-back flag (!) is appended to 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.</a:t>
                      </a:r>
                      <a:endParaRPr dirty="0" lang="en-US" smtClean="0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2953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Store Multiple registers,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Decrement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Before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STMDB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0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baseline="-25000"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!,{</a:t>
                      </a:r>
                      <a:r>
                        <a:rPr dirty="0" i="1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register list}</a:t>
                      </a: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0" marR="73025" marT="36830">
                    <a:lnL>
                      <a:noFill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 = R</a:t>
                      </a:r>
                      <a:r>
                        <a:rPr baseline="-25000"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Calibri"/>
                          <a:cs typeface="Calibri"/>
                        </a:rPr>
                        <a:t> - 4 x #registers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registers 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dirty="0" lang="en-US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dirty="0" lang="en-US" smtClean="0" sz="1600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</a:rPr>
                        <a:t>memory</a:t>
                      </a: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z="16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anchor="ctr" marB="36830" marL="73025" marR="73025" marT="3683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8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914400" y="3956876"/>
            <a:ext cx="5486400" cy="338554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  <a:spAutoFit/>
          </a:bodyPr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en-US" b="0" baseline="0" cap="none" dirty="0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Note: STMDB SP!,{</a:t>
            </a:r>
            <a:r>
              <a:rPr altLang="en-US" b="0" baseline="0" cap="none" dirty="0" err="1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reglist</a:t>
            </a:r>
            <a:r>
              <a:rPr altLang="en-US" b="0" baseline="0" cap="none" dirty="0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} is equivalent to PUSH {</a:t>
            </a:r>
            <a:r>
              <a:rPr altLang="en-US" b="0" baseline="0" cap="none" dirty="0" err="1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reglist</a:t>
            </a:r>
            <a:r>
              <a:rPr altLang="en-US" b="0" baseline="0" cap="none" dirty="0" i="1" kumimoji="0" lang="en-US" normalizeH="0" smtClean="0" strike="noStrike" sz="16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charset="0" pitchFamily="34" typeface="Calibri"/>
                <a:ea charset="0" pitchFamily="34" typeface="Arial"/>
                <a:cs charset="0" pitchFamily="34" typeface="Arial"/>
              </a:rPr>
              <a:t>}.</a:t>
            </a:r>
            <a:endParaRPr altLang="en-US" b="0" baseline="0" cap="none" dirty="0" i="1" kumimoji="0" lang="en-US" normalizeH="0" smtClean="0" strike="noStrike" sz="36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34" typeface="Arial"/>
              <a:cs charset="0" pitchFamily="34" typeface="Arial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9" name="Group 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898944" y="5588754"/>
            <a:ext cx="4403417" cy="1015663"/>
            <a:chOff x="4495800" y="5442284"/>
            <a:chExt cx="4403417" cy="101566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0" name="TextBox 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495800" y="5442284"/>
              <a:ext cx="4403417" cy="1015663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bIns="91440" rtlCol="0" tIns="91440" wrap="square">
              <a:spAutoFit/>
            </a:bodyPr>
            <a:lstStyle/>
            <a:p>
              <a:pPr lvl="1" marL="1027113"/>
              <a:r>
                <a:rPr dirty="0" lang="en-US" smtClean="0">
                  <a:uFillTx/>
                </a:rPr>
                <a:t>Data must be word aligned (located at a mod 4 </a:t>
              </a:r>
              <a:r>
                <a:rPr dirty="0" err="1" lang="en-US" smtClean="0">
                  <a:uFillTx/>
                </a:rPr>
                <a:t>adrs</a:t>
              </a:r>
              <a:r>
                <a:rPr dirty="0" lang="en-US" smtClean="0">
                  <a:uFillTx/>
                </a:rPr>
                <a:t>) or an address fault will occur. </a:t>
              </a:r>
              <a:endParaRPr dirty="0" lang="en-US">
                <a:uFillTx/>
              </a:endParaRPr>
            </a:p>
          </p:txBody>
        </p:sp>
        <p:pic>
          <p:nvPicPr>
            <p:cNvPr xmlns:c="http://schemas.openxmlformats.org/drawingml/2006/chart" xmlns:pic="http://schemas.openxmlformats.org/drawingml/2006/picture" xmlns:dgm="http://schemas.openxmlformats.org/drawingml/2006/diagram" descr="http://www.aamu.edu/campuslife/living-on-campus/residentialLife/SiteAssets/pages/default/Warning_sign.png" id="11" name="Picture 4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 cstate="print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4552674" y="5556078"/>
              <a:ext cx="971826" cy="838200"/>
            </a:xfrm>
            <a:prstGeom prst="rect">
              <a:avLst/>
            </a:prstGeom>
            <a:noFill/>
          </p:spPr>
        </p:pic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8"/>
    </p:bldLst>
  </p:timing>
</p:sld>
</file>

<file path=ppt/slides/slide5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" name="Table 2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838200" y="1417638"/>
          <a:ext cx="4572000" cy="32766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4572000"/>
              </a:tblGrid>
              <a:tr h="3276600">
                <a:tc>
                  <a:txBody>
                    <a:bodyPr/>
                    <a:lstStyle/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 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// </a:t>
                      </a: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void Copy512Bytes(void *</a:t>
                      </a:r>
                      <a:r>
                        <a:rPr dirty="0" err="1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dst</a:t>
                      </a: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, </a:t>
                      </a:r>
                      <a:r>
                        <a:rPr dirty="0" err="1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const</a:t>
                      </a: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 void *</a:t>
                      </a:r>
                      <a:r>
                        <a:rPr dirty="0" err="1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src</a:t>
                      </a: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)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 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Copy512Bytes: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PUSH	{</a:t>
                      </a:r>
                      <a:r>
                        <a:rPr dirty="0" lang="en-US" smtClean="0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R4-R11}</a:t>
                      </a: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// Preserve registers R4 </a:t>
                      </a:r>
                      <a:r>
                        <a:rPr dirty="0" lang="en-US" smtClean="0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- R11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 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.</a:t>
                      </a:r>
                      <a:r>
                        <a:rPr b="1" dirty="0" err="1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rept</a:t>
                      </a:r>
                      <a:r>
                        <a:rPr b="1"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11</a:t>
                      </a:r>
                      <a:endParaRPr b="1"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LDMIA	R1!,{R2-R12}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STMIA	R0!,{R2-R12}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.</a:t>
                      </a:r>
                      <a:r>
                        <a:rPr b="1" dirty="0" err="1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endr</a:t>
                      </a:r>
                      <a:endParaRPr b="1"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 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// Copy the remaining 7*4 = 28 bytes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 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LDMIA	R1,{R2-R8}	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STMIA	R0,{R2-R8}	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 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POP	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{</a:t>
                      </a:r>
                      <a:r>
                        <a:rPr lang="en-US" smtClean="0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R4-R11}</a:t>
                      </a: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// Restore registers R4 </a:t>
                      </a:r>
                      <a:r>
                        <a:rPr lang="en-US" smtClean="0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- R11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  <a:p>
                      <a:pPr algn="just"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	BX	LR	// </a:t>
                      </a:r>
                      <a:r>
                        <a:rPr dirty="0" lang="en-US" smtClean="0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Return</a:t>
                      </a:r>
                      <a:r>
                        <a:rPr dirty="0" lang="en-US" sz="1100">
                          <a:solidFill>
                            <a:schemeClr val="tx1"/>
                          </a:solidFill>
                          <a:effectLst/>
                          <a:uFillTx/>
                          <a:latin charset="0" panose="020B0609020204030204" pitchFamily="49" typeface="Consolas"/>
                          <a:ea typeface="Calibri"/>
                          <a:cs charset="0" panose="020B0609020204030204" pitchFamily="49" typeface="Consolas"/>
                        </a:rPr>
                        <a:t> </a:t>
                      </a:r>
                      <a:endParaRPr dirty="0" lang="en-US" sz="1100">
                        <a:solidFill>
                          <a:schemeClr val="tx1"/>
                        </a:solidFill>
                        <a:effectLst/>
                        <a:uFillTx/>
                        <a:latin charset="0" panose="020B0609020204030204" pitchFamily="49" typeface="Consolas"/>
                        <a:ea typeface="Arial"/>
                        <a:cs charset="0" panose="020B0609020204030204" pitchFamily="49" typeface="Consolas"/>
                      </a:endParaRPr>
                    </a:p>
                  </a:txBody>
                  <a:tcPr marB="0" marL="46001" marR="46001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4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uFillTx/>
              </a:rPr>
              <a:t>COPYING A BLOCK OF DATA QUICKLY  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15000" y="1417638"/>
            <a:ext cx="3200400" cy="289310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/>
            <a:r>
              <a:rPr dirty="0" lang="en-US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Each </a:t>
            </a:r>
            <a:r>
              <a:rPr dirty="0" lang="en-US" smtClean="0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LDMIA/STMIA pair </a:t>
            </a:r>
            <a:r>
              <a:rPr dirty="0" lang="en-US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copies 11 words of </a:t>
            </a:r>
            <a:r>
              <a:rPr dirty="0" lang="en-US" smtClean="0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4 </a:t>
            </a:r>
            <a:r>
              <a:rPr dirty="0" lang="en-US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bytes (44 bytes) from mem[R1] to mem[R0], and adds 44 to R0 and R1 in preparation for the next pair. </a:t>
            </a:r>
          </a:p>
          <a:p>
            <a:pPr/>
            <a:endParaRPr dirty="0" lang="en-US" sz="1400">
              <a:solidFill>
                <a:srgbClr val="000000"/>
              </a:solidFill>
              <a:uFillTx/>
              <a:latin charset="0" panose="020B0609020204030204" pitchFamily="49" typeface="Consolas"/>
              <a:ea typeface="Calibri"/>
              <a:cs charset="0" panose="020B0609020204030204" pitchFamily="49" typeface="Consolas"/>
            </a:endParaRPr>
          </a:p>
          <a:p>
            <a:pPr/>
            <a:r>
              <a:rPr dirty="0" lang="en-US" smtClean="0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The </a:t>
            </a:r>
            <a:r>
              <a:rPr b="1" dirty="0" lang="en-US" smtClean="0" sz="1400">
                <a:solidFill>
                  <a:srgbClr val="FF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.</a:t>
            </a:r>
            <a:r>
              <a:rPr b="1" dirty="0" err="1" lang="en-US" sz="1400">
                <a:solidFill>
                  <a:srgbClr val="FF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rept</a:t>
            </a:r>
            <a:r>
              <a:rPr b="1" dirty="0" lang="en-US" sz="1400">
                <a:solidFill>
                  <a:srgbClr val="FF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 </a:t>
            </a:r>
            <a:r>
              <a:rPr b="1" dirty="0" lang="en-US" smtClean="0" sz="1400">
                <a:solidFill>
                  <a:srgbClr val="FF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11 </a:t>
            </a:r>
            <a:r>
              <a:rPr dirty="0" lang="en-US" smtClean="0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and </a:t>
            </a:r>
            <a:r>
              <a:rPr b="1" dirty="0" lang="en-US" smtClean="0" sz="1400">
                <a:solidFill>
                  <a:srgbClr val="FF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.</a:t>
            </a:r>
            <a:r>
              <a:rPr b="1" dirty="0" err="1" lang="en-US" smtClean="0" sz="1400">
                <a:solidFill>
                  <a:srgbClr val="FF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endr</a:t>
            </a:r>
            <a:r>
              <a:rPr b="1" dirty="0" lang="en-US" smtClean="0" sz="1400">
                <a:solidFill>
                  <a:srgbClr val="FF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 </a:t>
            </a:r>
            <a:r>
              <a:rPr dirty="0" lang="en-US" smtClean="0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directives insert </a:t>
            </a:r>
            <a:r>
              <a:rPr dirty="0" lang="en-US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11 copies </a:t>
            </a:r>
            <a:r>
              <a:rPr dirty="0" lang="en-US" smtClean="0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of </a:t>
            </a:r>
            <a:r>
              <a:rPr dirty="0" lang="en-US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the </a:t>
            </a:r>
            <a:r>
              <a:rPr dirty="0" lang="en-US" smtClean="0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LDMIA/STMIA instruction pair, copying 484 bytes total.</a:t>
            </a:r>
          </a:p>
          <a:p>
            <a:pPr/>
            <a:endParaRPr dirty="0" lang="en-US" sz="1400">
              <a:solidFill>
                <a:srgbClr val="000000"/>
              </a:solidFill>
              <a:uFillTx/>
              <a:latin charset="0" panose="020B0609020204030204" pitchFamily="49" typeface="Consolas"/>
              <a:ea typeface="Calibri"/>
              <a:cs charset="0" panose="020B0609020204030204" pitchFamily="49" typeface="Consolas"/>
            </a:endParaRPr>
          </a:p>
          <a:p>
            <a:pPr/>
            <a:r>
              <a:rPr dirty="0" lang="en-US" smtClean="0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This leaves 28 more bytes (for a total of 512) to </a:t>
            </a:r>
            <a:r>
              <a:rPr dirty="0" lang="en-US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Calibri"/>
                <a:cs charset="0" panose="020B0609020204030204" pitchFamily="49" typeface="Consolas"/>
              </a:rPr>
              <a:t>be copied.</a:t>
            </a:r>
            <a:r>
              <a:rPr dirty="0" lang="en-US" sz="1400">
                <a:solidFill>
                  <a:srgbClr val="000000"/>
                </a:solidFill>
                <a:uFillTx/>
                <a:latin charset="0" panose="020B0609020204030204" pitchFamily="49" typeface="Consolas"/>
                <a:ea typeface="Arial"/>
                <a:cs charset="0" panose="020B0609020204030204" pitchFamily="49" typeface="Consolas"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5257800"/>
            <a:ext cx="6934200" cy="923330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This approach trades memory for speed.  A loop would use  fewer instructions, but each repetition of a loop requires executing a branch instruction that takes time to flush and refill the instruction pipeline.</a:t>
            </a:r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8" name="Straight Connector 7"/>
          <p:cNvCxnSpPr xmlns:c="http://schemas.openxmlformats.org/drawingml/2006/chart" xmlns:pic="http://schemas.openxmlformats.org/drawingml/2006/picture" xmlns:dgm="http://schemas.openxmlformats.org/drawingml/2006/diagram">
            <a:stCxn id="7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3048000" y="1981201"/>
            <a:ext cx="2667000" cy="785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1" name="Straight Connector 1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3048000" y="2766219"/>
            <a:ext cx="2667000" cy="3512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6" name="Straight Connector 1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3048000" y="3733800"/>
            <a:ext cx="2590800" cy="172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400" y="2438400"/>
            <a:ext cx="1752600" cy="679112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400" y="2560638"/>
            <a:ext cx="1752600" cy="411162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Rectangle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5400" y="3551238"/>
            <a:ext cx="1752600" cy="411162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5"/>
      <p:bldP advAuto="4294967295" animBg="1" grpId="0" spid="19"/>
      <p:bldP advAuto="4294967295" animBg="1" grpId="0" spid="7"/>
      <p:bldP advAuto="4294967295" animBg="1" grpId="0" spid="20"/>
    </p:bld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WRITING INTEGER CONSTANTS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33500" y="1430107"/>
            <a:ext cx="64770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20000"/>
          </a:bodyPr>
          <a:lstStyle/>
          <a:p>
            <a:pPr/>
            <a:r>
              <a:rPr dirty="0" lang="en-US" smtClean="0">
                <a:uFillTx/>
              </a:rPr>
              <a:t>Decimal:	123</a:t>
            </a:r>
          </a:p>
          <a:p>
            <a:pPr/>
            <a:endParaRPr dirty="0" lang="en-US" smtClean="0">
              <a:uFillTx/>
            </a:endParaRPr>
          </a:p>
          <a:p>
            <a:pPr/>
            <a:r>
              <a:rPr dirty="0" lang="en-US" smtClean="0">
                <a:uFillTx/>
              </a:rPr>
              <a:t>Binary:	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0b</a:t>
            </a:r>
            <a:r>
              <a:rPr dirty="0" lang="en-US" smtClean="0">
                <a:uFillTx/>
              </a:rPr>
              <a:t>10110111</a:t>
            </a:r>
          </a:p>
          <a:p>
            <a:pPr/>
            <a:endParaRPr dirty="0" lang="en-US" smtClean="0">
              <a:uFillTx/>
            </a:endParaRPr>
          </a:p>
          <a:p>
            <a:pPr/>
            <a:r>
              <a:rPr dirty="0" lang="en-US" smtClean="0">
                <a:uFillTx/>
              </a:rPr>
              <a:t>Octal:	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0</a:t>
            </a:r>
            <a:r>
              <a:rPr dirty="0" lang="en-US" smtClean="0">
                <a:uFillTx/>
              </a:rPr>
              <a:t>123</a:t>
            </a:r>
          </a:p>
          <a:p>
            <a:pPr/>
            <a:endParaRPr dirty="0" lang="en-US" smtClean="0">
              <a:uFillTx/>
            </a:endParaRPr>
          </a:p>
          <a:p>
            <a:pPr/>
            <a:r>
              <a:rPr dirty="0" lang="en-US" smtClean="0">
                <a:uFillTx/>
              </a:rPr>
              <a:t>Hexadecimal:	</a:t>
            </a:r>
            <a:r>
              <a:rPr b="1" dirty="0" lang="en-US" smtClean="0">
                <a:solidFill>
                  <a:srgbClr val="FF0000"/>
                </a:solidFill>
                <a:uFillTx/>
              </a:rPr>
              <a:t>0x</a:t>
            </a:r>
            <a:r>
              <a:rPr dirty="0" lang="en-US" smtClean="0">
                <a:uFillTx/>
              </a:rPr>
              <a:t>FACE</a:t>
            </a:r>
          </a:p>
          <a:p>
            <a:pPr/>
            <a:endParaRPr dirty="0" lang="en-US">
              <a:uFillTx/>
            </a:endParaRPr>
          </a:p>
          <a:p>
            <a:pPr/>
            <a:r>
              <a:rPr dirty="0" lang="en-US" smtClean="0">
                <a:uFillTx/>
              </a:rPr>
              <a:t>ASCII Character</a:t>
            </a:r>
            <a:r>
              <a:rPr lang="en-US" smtClean="0">
                <a:uFillTx/>
              </a:rPr>
              <a:t>	</a:t>
            </a:r>
            <a:r>
              <a:rPr b="1" lang="en-US" smtClean="0">
                <a:solidFill>
                  <a:srgbClr val="FF0000"/>
                </a:solidFill>
                <a:uFillTx/>
              </a:rPr>
              <a:t>'</a:t>
            </a:r>
            <a:r>
              <a:rPr lang="en-US" smtClean="0">
                <a:uFillTx/>
              </a:rPr>
              <a:t>a</a:t>
            </a:r>
            <a:r>
              <a:rPr b="1" lang="en-US">
                <a:solidFill>
                  <a:srgbClr val="FF0000"/>
                </a:solidFill>
                <a:uFillTx/>
              </a:rPr>
              <a:t>' </a:t>
            </a:r>
            <a:endParaRPr b="1" lang="en-US" smtClean="0">
              <a:solidFill>
                <a:srgbClr val="FF0000"/>
              </a:solidFill>
              <a:uFillTx/>
            </a:endParaRPr>
          </a:p>
          <a:p>
            <a:pPr indent="0" lvl="1" marL="400050">
              <a:buNone/>
            </a:pPr>
            <a:r>
              <a:rPr lang="en-US" smtClean="0">
                <a:uFillTx/>
              </a:rPr>
              <a:t>(</a:t>
            </a:r>
            <a:r>
              <a:rPr dirty="0" lang="en-US" smtClean="0">
                <a:uFillTx/>
              </a:rPr>
              <a:t>8 bits)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 sz="4000">
                <a:uFillTx/>
              </a:rPr>
              <a:t>REGISTER </a:t>
            </a:r>
            <a:r>
              <a:rPr dirty="0" lang="en-US" smtClean="0" sz="4000">
                <a:uFillTx/>
                <a:sym charset="2" panose="05000000000000000000" pitchFamily="2" typeface="Wingdings"/>
              </a:rPr>
              <a:t> MEMORY (</a:t>
            </a:r>
            <a:r>
              <a:rPr dirty="0" lang="en-US" smtClean="0" sz="4000">
                <a:solidFill>
                  <a:srgbClr val="0070C0"/>
                </a:solidFill>
                <a:uFillTx/>
              </a:rPr>
              <a:t>32-BITS</a:t>
            </a:r>
            <a:r>
              <a:rPr dirty="0" lang="en-US" smtClean="0" sz="4000">
                <a:uFillTx/>
              </a:rPr>
              <a:t>)</a:t>
            </a:r>
            <a:br>
              <a:rPr dirty="0" lang="en-US" smtClean="0" sz="4000">
                <a:uFillTx/>
              </a:rPr>
            </a:br>
            <a:r>
              <a:rPr dirty="0" lang="en-US" smtClean="0" sz="4000">
                <a:uFillTx/>
              </a:rPr>
              <a:t>Load Register with Word</a:t>
            </a:r>
            <a:endParaRPr dirty="0" lang="en-US" sz="40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143000" y="2632816"/>
          <a:ext cx="3809999" cy="26289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2860428"/>
                <a:gridCol w="949571"/>
              </a:tblGrid>
              <a:tr h="189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z="2400">
                          <a:solidFill>
                            <a:srgbClr val="0070C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LDR	</a:t>
                      </a:r>
                      <a:r>
                        <a:rPr b="1" dirty="0" lang="en-US" smtClean="0" sz="2400">
                          <a:solidFill>
                            <a:srgbClr val="0070C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R0,word32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Copies the value</a:t>
                      </a:r>
                      <a:endParaRPr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held in the 32-bit</a:t>
                      </a:r>
                      <a:endParaRPr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indent="0"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memory location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labeled "word32"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Arial"/>
                          <a:cs typeface="Calibri"/>
                        </a:rPr>
                        <a:t>// into register R0.</a:t>
                      </a:r>
                      <a:endParaRPr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xmlns:c="http://schemas.openxmlformats.org/drawingml/2006/chart" xmlns:pic="http://schemas.openxmlformats.org/drawingml/2006/picture" xmlns:dgm="http://schemas.openxmlformats.org/drawingml/2006/diagram" id="5" name="Group 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952999" y="2632816"/>
            <a:ext cx="3159594" cy="2565253"/>
            <a:chOff x="0" y="0"/>
            <a:chExt cx="1532939" cy="1069096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6" name="Rectangle 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1526344" cy="281353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word32</a:t>
              </a:r>
              <a:endParaRPr dirty="0" lang="en-US" sz="24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" name="Rectangle 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034" y="787791"/>
              <a:ext cx="1525905" cy="281305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400">
                  <a:solidFill>
                    <a:srgbClr val="000000"/>
                  </a:solidFill>
                  <a:effectLst/>
                  <a:uFillTx/>
                  <a:ea typeface="Arial"/>
                </a:rPr>
                <a:t>register R0</a:t>
              </a:r>
              <a:endParaRPr dirty="0" lang="en-US" sz="24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" name="Down Arrow 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11945" y="358726"/>
              <a:ext cx="330200" cy="358140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38526" y="5238856"/>
            <a:ext cx="3181074" cy="738664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int32_t, uint32_t, </a:t>
            </a:r>
            <a:r>
              <a:rPr dirty="0" lang="en-US" smtClean="0">
                <a:uFillTx/>
              </a:rPr>
              <a:t>and</a:t>
            </a:r>
            <a:r>
              <a:rPr b="1" dirty="0" lang="en-US" smtClean="0">
                <a:uFillTx/>
              </a:rPr>
              <a:t> all pointers</a:t>
            </a:r>
            <a:endParaRPr b="1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274638"/>
            <a:ext cx="91440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z="4000">
                <a:uFillTx/>
              </a:rPr>
              <a:t>REGISTER </a:t>
            </a:r>
            <a:r>
              <a:rPr dirty="0" lang="en-US" smtClean="0" sz="4000">
                <a:uFillTx/>
              </a:rPr>
              <a:t>PAIR </a:t>
            </a:r>
            <a:r>
              <a:rPr dirty="0" lang="en-US" smtClean="0" sz="4000">
                <a:uFillTx/>
                <a:sym charset="2" panose="05000000000000000000" pitchFamily="2" typeface="Wingdings"/>
              </a:rPr>
              <a:t> </a:t>
            </a:r>
            <a:r>
              <a:rPr dirty="0" lang="en-US" sz="4000">
                <a:uFillTx/>
                <a:sym charset="2" panose="05000000000000000000" pitchFamily="2" typeface="Wingdings"/>
              </a:rPr>
              <a:t>MEMORY </a:t>
            </a:r>
            <a:r>
              <a:rPr dirty="0" lang="en-US" smtClean="0" sz="4000">
                <a:uFillTx/>
                <a:sym charset="2" panose="05000000000000000000" pitchFamily="2" typeface="Wingdings"/>
              </a:rPr>
              <a:t>(</a:t>
            </a:r>
            <a:r>
              <a:rPr dirty="0" lang="en-US" smtClean="0" sz="4000">
                <a:solidFill>
                  <a:srgbClr val="0070C0"/>
                </a:solidFill>
                <a:uFillTx/>
              </a:rPr>
              <a:t>64-BITS</a:t>
            </a:r>
            <a:r>
              <a:rPr dirty="0" lang="en-US" smtClean="0" sz="4000">
                <a:uFillTx/>
              </a:rPr>
              <a:t>)</a:t>
            </a:r>
            <a:br>
              <a:rPr dirty="0" lang="en-US" smtClean="0" sz="4000">
                <a:uFillTx/>
              </a:rPr>
            </a:br>
            <a:r>
              <a:rPr dirty="0" lang="en-US" smtClean="0" sz="4000">
                <a:uFillTx/>
              </a:rPr>
              <a:t>Load Register with </a:t>
            </a:r>
            <a:r>
              <a:rPr dirty="0" err="1" lang="en-US" smtClean="0" sz="4000">
                <a:uFillTx/>
              </a:rPr>
              <a:t>DoubleWord</a:t>
            </a:r>
            <a:endParaRPr dirty="0" lang="en-US" sz="40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838200" y="2057400"/>
          <a:ext cx="5562600" cy="3575304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 bandRow="1" firstCol="1" firstRow="1"/>
              <a:tblGrid>
                <a:gridCol w="3505200"/>
                <a:gridCol w="2057400"/>
              </a:tblGrid>
              <a:tr h="189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2400">
                          <a:solidFill>
                            <a:srgbClr val="0070C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LDRD	R0,R1,dword64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Copies the lower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half of the value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held in the 64-bit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memory location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labeled "dword64"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into register R0,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and the upper half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mtClean="0" sz="1800">
                          <a:solidFill>
                            <a:srgbClr val="000000"/>
                          </a:solidFill>
                          <a:effectLst/>
                          <a:uFillTx/>
                          <a:latin typeface="Consolas"/>
                          <a:ea typeface="Calibri"/>
                          <a:cs typeface="Calibri"/>
                        </a:rPr>
                        <a:t>// into R1.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b="1" dirty="0" lang="en-US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Calibri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dirty="0" lang="en-US" smtClean="0" sz="1800">
                        <a:solidFill>
                          <a:srgbClr val="000000"/>
                        </a:solidFill>
                        <a:effectLst/>
                        <a:uFillTx/>
                        <a:latin typeface="Consolas"/>
                        <a:ea typeface="Arial"/>
                        <a:cs typeface="Calibri"/>
                      </a:endParaRPr>
                    </a:p>
                  </a:txBody>
                  <a:tcPr marB="0" marL="68580" marR="68580" marT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xmlns:c="http://schemas.openxmlformats.org/drawingml/2006/chart" xmlns:pic="http://schemas.openxmlformats.org/drawingml/2006/picture" xmlns:dgm="http://schemas.openxmlformats.org/drawingml/2006/diagram" id="9" name="Group 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171674" y="2175930"/>
            <a:ext cx="3505200" cy="2757371"/>
            <a:chOff x="0" y="0"/>
            <a:chExt cx="1743954" cy="150455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0" name="Rectangle 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0" y="0"/>
              <a:ext cx="1525905" cy="280670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000">
                  <a:solidFill>
                    <a:srgbClr val="000000"/>
                  </a:solidFill>
                  <a:effectLst/>
                  <a:uFillTx/>
                  <a:ea typeface="Arial"/>
                </a:rPr>
                <a:t>dword64 (bits 32-63)</a:t>
              </a:r>
              <a:endParaRPr dirty="0"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" name="Rectangle 1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4067" y="984738"/>
              <a:ext cx="1525270" cy="280670"/>
            </a:xfrm>
            <a:prstGeom prst="rect">
              <a:avLst/>
            </a:prstGeom>
            <a:solidFill>
              <a:schemeClr val="bg2"/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uFillTx/>
                  <a:ea typeface="Arial"/>
                </a:rPr>
                <a:t>register R1</a:t>
              </a:r>
              <a:endParaRPr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" name="Down Arrow 1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52621" y="569741"/>
              <a:ext cx="329565" cy="357505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endParaRPr lang="en-US" sz="36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" name="Rectangle 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18049" y="232117"/>
              <a:ext cx="1525905" cy="280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dirty="0" lang="en-US" sz="2000">
                  <a:solidFill>
                    <a:srgbClr val="000000"/>
                  </a:solidFill>
                  <a:effectLst/>
                  <a:uFillTx/>
                  <a:ea typeface="Arial"/>
                </a:rPr>
                <a:t>dword64 (bits 0-31)</a:t>
              </a:r>
              <a:endParaRPr dirty="0"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Rectangle 1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211015" y="1223889"/>
              <a:ext cx="1525270" cy="280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/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anchorCtr="0" bIns="45720" compatLnSpc="1" forceAA="0" fromWordArt="0" lIns="91440" numCol="1" rIns="91440" rot="0" rtlCol="0" spcFirstLastPara="0" tIns="45720" vert="horz" wrap="square">
              <a:prstTxWarp prst="textNoShape">
                <a:avLst/>
              </a:prstTxWarp>
              <a:noAutofit/>
            </a:bodyPr>
            <a:lstStyle/>
            <a:p>
              <a:pPr algn="ctr"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effectLst/>
                  <a:uFillTx/>
                  <a:ea typeface="Arial"/>
                </a:rPr>
                <a:t>register R0</a:t>
              </a:r>
              <a:endParaRPr lang="en-US" sz="2000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600" y="5638800"/>
            <a:ext cx="3181074" cy="738664"/>
          </a:xfrm>
          <a:prstGeom prst="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bIns="91440" rtlCol="0" tIns="91440" wrap="square">
            <a:spAutoFit/>
          </a:bodyPr>
          <a:lstStyle/>
          <a:p>
            <a:pPr lvl="1" marL="0"/>
            <a:r>
              <a:rPr dirty="0" lang="en-US" smtClean="0">
                <a:uFillTx/>
              </a:rPr>
              <a:t>Used with data of type </a:t>
            </a:r>
            <a:r>
              <a:rPr b="1" dirty="0" lang="en-US" smtClean="0">
                <a:uFillTx/>
              </a:rPr>
              <a:t>int64_t </a:t>
            </a:r>
            <a:r>
              <a:rPr dirty="0" lang="en-US" smtClean="0">
                <a:uFillTx/>
              </a:rPr>
              <a:t>and</a:t>
            </a:r>
            <a:r>
              <a:rPr b="1" dirty="0" lang="en-US" smtClean="0">
                <a:uFillTx/>
              </a:rPr>
              <a:t> uint64_t</a:t>
            </a:r>
            <a:endParaRPr b="1"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10340" y="2221468"/>
            <a:ext cx="173366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&amp;dword64 + 4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TextBox 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72400" y="2656276"/>
            <a:ext cx="131359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>
                <a:uFillTx/>
              </a:rPr>
              <a:t>&amp;</a:t>
            </a:r>
            <a:r>
              <a:rPr dirty="0" lang="en-US" smtClean="0">
                <a:uFillTx/>
              </a:rPr>
              <a:t>dword64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1" name="Group 2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351491" y="5613737"/>
            <a:ext cx="4403417" cy="1015663"/>
            <a:chOff x="4495800" y="5442284"/>
            <a:chExt cx="4403417" cy="1015663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2" name="TextBox 21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495800" y="5442284"/>
              <a:ext cx="4403417" cy="1015663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bIns="91440" rtlCol="0" tIns="91440" wrap="square">
              <a:spAutoFit/>
            </a:bodyPr>
            <a:lstStyle/>
            <a:p>
              <a:pPr lvl="1" marL="1027113"/>
              <a:r>
                <a:rPr dirty="0" lang="en-US" smtClean="0">
                  <a:uFillTx/>
                </a:rPr>
                <a:t>The 64-bit operand must be word aligned (located at a mod 4 </a:t>
              </a:r>
              <a:r>
                <a:rPr dirty="0" err="1" lang="en-US" smtClean="0">
                  <a:uFillTx/>
                </a:rPr>
                <a:t>adrs</a:t>
              </a:r>
              <a:r>
                <a:rPr dirty="0" lang="en-US" smtClean="0">
                  <a:uFillTx/>
                </a:rPr>
                <a:t>) or an address fault will occur. </a:t>
              </a:r>
              <a:endParaRPr dirty="0" lang="en-US">
                <a:uFillTx/>
              </a:endParaRPr>
            </a:p>
          </p:txBody>
        </p:sp>
        <p:pic>
          <p:nvPicPr>
            <p:cNvPr xmlns:c="http://schemas.openxmlformats.org/drawingml/2006/chart" xmlns:pic="http://schemas.openxmlformats.org/drawingml/2006/picture" xmlns:dgm="http://schemas.openxmlformats.org/drawingml/2006/diagram" descr="http://www.aamu.edu/campuslife/living-on-campus/residentialLife/SiteAssets/pages/default/Warning_sign.png" id="23" name="Picture 4"/>
            <p:cNvPicPr xmlns:c="http://schemas.openxmlformats.org/drawingml/2006/chart" xmlns:pic="http://schemas.openxmlformats.org/drawingml/2006/picture" xmlns:dgm="http://schemas.openxmlformats.org/drawingml/2006/diagram">
              <a:picLocks noChangeArrowheads="1"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 cstate="print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4552674" y="5556078"/>
              <a:ext cx="971826" cy="838200"/>
            </a:xfrm>
            <a:prstGeom prst="rect">
              <a:avLst/>
            </a:prstGeom>
            <a:noFill/>
          </p:spPr>
        </p:pic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0000"/>
          </a:bodyPr>
          <a:lstStyle/>
          <a:p>
            <a:r>
              <a:rPr dirty="0" lang="en-US" smtClean="0">
                <a:uFillTx/>
              </a:rPr>
              <a:t>Copying variables &lt; 32 bits wide</a:t>
            </a:r>
            <a:br>
              <a:rPr dirty="0" lang="en-US" smtClean="0">
                <a:uFillTx/>
              </a:rPr>
            </a:br>
            <a:r>
              <a:rPr dirty="0" i="1" lang="en-US" smtClean="0" sz="3100">
                <a:uFillTx/>
              </a:rPr>
              <a:t>(32-bit register copy must have same value)</a:t>
            </a:r>
            <a:endParaRPr dirty="0" i="1" lang="en-US" sz="31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752600"/>
            <a:ext cx="4040188" cy="639762"/>
          </a:xfrm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/>
            <a:r>
              <a:rPr dirty="0" lang="en-US" smtClean="0">
                <a:solidFill>
                  <a:schemeClr val="bg1"/>
                </a:solidFill>
                <a:uFillTx/>
              </a:rPr>
              <a:t>Unsigned</a:t>
            </a:r>
            <a:endParaRPr dirty="0" lang="en-US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752600"/>
            <a:ext cx="4041775" cy="639762"/>
          </a:xfrm>
          <a:solidFill>
            <a:schemeClr val="tx1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/>
          <a:p>
            <a:pPr algn="ctr"/>
            <a:r>
              <a:rPr dirty="0" lang="en-US" smtClean="0">
                <a:solidFill>
                  <a:schemeClr val="bg1"/>
                </a:solidFill>
                <a:uFillTx/>
              </a:rPr>
              <a:t>Signed (2’s complement)</a:t>
            </a:r>
            <a:endParaRPr dirty="0" lang="en-US">
              <a:solidFill>
                <a:schemeClr val="bg1"/>
              </a:solidFill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5" name="Group 1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209800" y="4191000"/>
            <a:ext cx="457200" cy="914400"/>
            <a:chOff x="2209800" y="4191000"/>
            <a:chExt cx="457200" cy="914400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11" name="Straight Arrow Connector 1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209800" y="4191000"/>
              <a:ext cx="0" cy="914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2" name="Straight Arrow Connector 1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362200" y="4191000"/>
              <a:ext cx="0" cy="914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" name="Straight Arrow Connector 12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514600" y="4191000"/>
              <a:ext cx="0" cy="914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4" name="Straight Arrow Connector 13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667000" y="4191000"/>
              <a:ext cx="0" cy="914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6" name="Group 1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00800" y="4191000"/>
            <a:ext cx="457200" cy="914400"/>
            <a:chOff x="2209800" y="4191000"/>
            <a:chExt cx="457200" cy="914400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17" name="Straight Arrow Connector 1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209800" y="4191000"/>
              <a:ext cx="0" cy="914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8" name="Straight Arrow Connector 1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362200" y="4191000"/>
              <a:ext cx="0" cy="914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9" name="Straight Arrow Connector 18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514600" y="4191000"/>
              <a:ext cx="0" cy="914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" name="Straight Arrow Connector 19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667000" y="4191000"/>
              <a:ext cx="0" cy="914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xmlns:c="http://schemas.openxmlformats.org/drawingml/2006/chart" xmlns:pic="http://schemas.openxmlformats.org/drawingml/2006/picture" xmlns:dgm="http://schemas.openxmlformats.org/drawingml/2006/diagram" id="21" name="Straight Arrow Connector 2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6172200" y="4191000"/>
            <a:ext cx="2286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4" name="Straight Arrow Connector 23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5715000" y="4191000"/>
            <a:ext cx="669037" cy="990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6" name="Straight Arrow Connector 2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5545837" y="4200525"/>
            <a:ext cx="821438" cy="9810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2560</Words>
  <Application>Microsoft Macintosh PowerPoint</Application>
  <PresentationFormat>On-screen Show (4:3)</PresentationFormat>
  <Paragraphs>1057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Cambria Math</vt:lpstr>
      <vt:lpstr>Consolas</vt:lpstr>
      <vt:lpstr>Tahoma</vt:lpstr>
      <vt:lpstr>Times New Roman</vt:lpstr>
      <vt:lpstr>Wingdings</vt:lpstr>
      <vt:lpstr>Office Theme</vt:lpstr>
      <vt:lpstr>Chapter 4</vt:lpstr>
      <vt:lpstr>LOAD/STORE ARCHITECTURE</vt:lpstr>
      <vt:lpstr>INSTRUCTIONS FOR COPYING DATA</vt:lpstr>
      <vt:lpstr>REGISTER  CONSTANT</vt:lpstr>
      <vt:lpstr>The LDR Pseudo-Instruction</vt:lpstr>
      <vt:lpstr>WRITING INTEGER CONSTANTS</vt:lpstr>
      <vt:lpstr>REGISTER  MEMORY (32-BITS) Load Register with Word</vt:lpstr>
      <vt:lpstr>REGISTER PAIR  MEMORY (64-BITS) Load Register with DoubleWord</vt:lpstr>
      <vt:lpstr>Copying variables &lt; 32 bits wide (32-bit register copy must have same value)</vt:lpstr>
      <vt:lpstr>REGISTER  MEMORY (8-BITS UNSIGNED) Load Register with (Unsigned) Byte</vt:lpstr>
      <vt:lpstr>REGISTER  MEMORY (16-BITS UNSIGNED) Load Register with (Unsigned) HalfWord</vt:lpstr>
      <vt:lpstr>REGISTER  MEMORY (8-BITS SIGNED) Load Register with Signed Byte</vt:lpstr>
      <vt:lpstr>REGISTER  MEMORY (16-BITS SIGNED) Load Register with Signed HalfWord</vt:lpstr>
      <vt:lpstr>REGISTER  REGISTER Move Instruction</vt:lpstr>
      <vt:lpstr>REGISTER  MEMORY (32-BITS) Store Register (to) Word</vt:lpstr>
      <vt:lpstr>REGISTER PAIR MEMORY (64-BITS) Store Register (to) DoubleWord</vt:lpstr>
      <vt:lpstr>REGISTER  MEMORY (8-BITS) Store Register (to) Byte</vt:lpstr>
      <vt:lpstr>REGISTER  MEMORY (16-BITS) Store Register (to) HalfWord</vt:lpstr>
      <vt:lpstr>Variable Y  Variable X (32 bits) Common Coding Mistake</vt:lpstr>
      <vt:lpstr>Variable Y  Variable X (32 bits) Correct Coding Solution</vt:lpstr>
      <vt:lpstr>DATA COPYING INSTRUCTIONS</vt:lpstr>
      <vt:lpstr>EXAMPLES OF COPYING DATA</vt:lpstr>
      <vt:lpstr>Determining an Operand Address</vt:lpstr>
      <vt:lpstr>Determining an Operand Address</vt:lpstr>
      <vt:lpstr>Determining an Operand Address</vt:lpstr>
      <vt:lpstr>ADDRESSING MODES (Calculating a Memory Address)</vt:lpstr>
      <vt:lpstr>Review: Pointer Arithmetic</vt:lpstr>
      <vt:lpstr>IMMEDIATE OFFSET MODE</vt:lpstr>
      <vt:lpstr>IMMEDIATE OFFSET: POINTERS &amp; ARRAYS</vt:lpstr>
      <vt:lpstr>REGISTER OFFSET MODE</vt:lpstr>
      <vt:lpstr>ADR versus LDR</vt:lpstr>
      <vt:lpstr>Subscripting:     a16[k] = 0</vt:lpstr>
      <vt:lpstr>REGISTER OFFSET: POINTERS &amp;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PRE-INDEXED MODE</vt:lpstr>
      <vt:lpstr>POST-INDEXED MODE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Copying Data</dc:title>
  <dc:creator>Dan Lewis</dc:creator>
  <cp:lastModifiedBy>Li YT</cp:lastModifiedBy>
  <cp:revision>185</cp:revision>
  <dcterms:created xsi:type="dcterms:W3CDTF">2006-08-16T00:00:00Z</dcterms:created>
  <dcterms:modified xsi:type="dcterms:W3CDTF">2017-10-13T07:34:50Z</dcterms:modified>
</cp:coreProperties>
</file>