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3" r:id="rId3"/>
    <p:sldId id="291" r:id="rId4"/>
    <p:sldId id="290" r:id="rId5"/>
    <p:sldId id="292" r:id="rId6"/>
    <p:sldId id="282" r:id="rId7"/>
    <p:sldId id="268" r:id="rId8"/>
    <p:sldId id="286" r:id="rId9"/>
    <p:sldId id="278" r:id="rId10"/>
    <p:sldId id="265" r:id="rId11"/>
    <p:sldId id="264" r:id="rId12"/>
    <p:sldId id="263" r:id="rId13"/>
    <p:sldId id="288" r:id="rId14"/>
    <p:sldId id="266" r:id="rId15"/>
    <p:sldId id="289" r:id="rId16"/>
    <p:sldId id="267" r:id="rId17"/>
    <p:sldId id="269" r:id="rId18"/>
    <p:sldId id="287" r:id="rId19"/>
    <p:sldId id="297" r:id="rId20"/>
    <p:sldId id="281" r:id="rId21"/>
    <p:sldId id="272" r:id="rId22"/>
    <p:sldId id="293" r:id="rId23"/>
    <p:sldId id="273" r:id="rId24"/>
    <p:sldId id="294" r:id="rId25"/>
    <p:sldId id="295" r:id="rId26"/>
    <p:sldId id="296" r:id="rId27"/>
    <p:sldId id="280" r:id="rId28"/>
    <p:sldId id="279" r:id="rId29"/>
    <p:sldId id="285" r:id="rId30"/>
    <p:sldId id="275" r:id="rId31"/>
    <p:sldId id="284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6434" autoAdjust="0"/>
  </p:normalViewPr>
  <p:slideViewPr>
    <p:cSldViewPr snapToGrid="0" snapToObjects="1">
      <p:cViewPr varScale="1">
        <p:scale>
          <a:sx n="45" d="100"/>
          <a:sy n="45" d="100"/>
        </p:scale>
        <p:origin x="144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32054-C79B-4477-9327-ED0172E3EDBD}" type="datetimeFigureOut">
              <a:rPr lang="en-US" smtClean="0"/>
              <a:t>5/21/2017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F2C9-D7DF-4795-AEC6-7809E4D0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F2C9-D7DF-4795-AEC6-7809E4D0FA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F2C9-D7DF-4795-AEC6-7809E4D0FA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F2C9-D7DF-4795-AEC6-7809E4D0FA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F2C9-D7DF-4795-AEC6-7809E4D0FA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5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F2C9-D7DF-4795-AEC6-7809E4D0FA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3F2C9-D7DF-4795-AEC6-7809E4D0FA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Manipulating Bits</a:t>
            </a:r>
          </a:p>
        </p:txBody>
      </p:sp>
    </p:spTree>
    <p:extLst>
      <p:ext uri="{BB962C8B-B14F-4D97-AF65-F5344CB8AC3E}">
        <p14:creationId xmlns:p14="http://schemas.microsoft.com/office/powerpoint/2010/main" val="9773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652010" y="4679184"/>
            <a:ext cx="3360420" cy="1971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1452"/>
              </p:ext>
            </p:extLst>
          </p:nvPr>
        </p:nvGraphicFramePr>
        <p:xfrm>
          <a:off x="1104900" y="1295400"/>
          <a:ext cx="6934200" cy="32481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Flags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2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Logical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Shift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Left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LSL{S} 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&lt;&lt;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Zero fills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2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Logical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Shift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Right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LSR{S}  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&gt;&gt;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Zero fills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2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Arithmetic Shift Right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ASR{S}  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&gt;&gt;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 extends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20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Rotate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Right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ROR{S}  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&gt;&gt;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right rotate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77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Rotate Right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w/Extend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RRX{S}  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&gt;&gt;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right shift, fill w/C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4749850"/>
            <a:ext cx="3431289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Append "S" to capture the last bit shifted out in the carry (C) flag.</a:t>
            </a:r>
            <a:endParaRPr lang="en-US" dirty="0"/>
          </a:p>
        </p:txBody>
      </p:sp>
      <p:pic>
        <p:nvPicPr>
          <p:cNvPr id="5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1512" y="4796539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19400" y="1828800"/>
            <a:ext cx="228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8450" y="2347119"/>
            <a:ext cx="228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2895600"/>
            <a:ext cx="228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505200"/>
            <a:ext cx="228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87980" y="4045065"/>
            <a:ext cx="228600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1090" y="1671309"/>
            <a:ext cx="6934200" cy="539944"/>
          </a:xfrm>
          <a:prstGeom prst="rect">
            <a:avLst/>
          </a:prstGeom>
          <a:solidFill>
            <a:srgbClr val="FF0000">
              <a:alpha val="25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0" lvl="1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44681" y="4648404"/>
            <a:ext cx="2435281" cy="1882352"/>
            <a:chOff x="2457867" y="3505200"/>
            <a:chExt cx="1504950" cy="1143000"/>
          </a:xfrm>
        </p:grpSpPr>
        <p:sp>
          <p:nvSpPr>
            <p:cNvPr id="14" name="Rectangle 13"/>
            <p:cNvSpPr/>
            <p:nvPr/>
          </p:nvSpPr>
          <p:spPr>
            <a:xfrm>
              <a:off x="2584600" y="3733799"/>
              <a:ext cx="253465" cy="24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38065" y="3733799"/>
              <a:ext cx="253465" cy="24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41840" y="3733799"/>
              <a:ext cx="253465" cy="2458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4600" y="4177649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91530" y="4177649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44995" y="4177649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3218263" y="3848100"/>
              <a:ext cx="253465" cy="45720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711332" y="3848100"/>
              <a:ext cx="253465" cy="45720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3471728" y="4305300"/>
              <a:ext cx="253465" cy="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457867" y="3851672"/>
              <a:ext cx="253465" cy="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709352" y="4191000"/>
              <a:ext cx="253465" cy="2286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0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9837" y="3505200"/>
              <a:ext cx="1015717" cy="2286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source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81694" y="4419600"/>
              <a:ext cx="1013860" cy="2286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destination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026175" y="3617390"/>
              <a:ext cx="384175" cy="427037"/>
              <a:chOff x="1690400" y="2097088"/>
              <a:chExt cx="384175" cy="4270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752600" y="2212351"/>
                <a:ext cx="253465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2772709" y="4062386"/>
              <a:ext cx="384175" cy="427037"/>
              <a:chOff x="1690400" y="2097088"/>
              <a:chExt cx="384175" cy="42703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752601" y="2212351"/>
                <a:ext cx="256620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1097280" y="2213045"/>
            <a:ext cx="6934200" cy="539944"/>
          </a:xfrm>
          <a:prstGeom prst="rect">
            <a:avLst/>
          </a:prstGeom>
          <a:solidFill>
            <a:srgbClr val="FF0000">
              <a:alpha val="25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0" lvl="1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73335" y="4739324"/>
            <a:ext cx="2500508" cy="1700512"/>
            <a:chOff x="4394535" y="3490886"/>
            <a:chExt cx="1524001" cy="1143000"/>
          </a:xfrm>
        </p:grpSpPr>
        <p:grpSp>
          <p:nvGrpSpPr>
            <p:cNvPr id="36" name="Group 35"/>
            <p:cNvGrpSpPr/>
            <p:nvPr/>
          </p:nvGrpSpPr>
          <p:grpSpPr>
            <a:xfrm>
              <a:off x="4933513" y="3588570"/>
              <a:ext cx="384175" cy="427037"/>
              <a:chOff x="1690400" y="2097088"/>
              <a:chExt cx="384175" cy="42703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752600" y="2212351"/>
                <a:ext cx="257752" cy="244253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" name="Rectangle 36"/>
            <p:cNvSpPr/>
            <p:nvPr/>
          </p:nvSpPr>
          <p:spPr>
            <a:xfrm>
              <a:off x="4749868" y="3702119"/>
              <a:ext cx="253465" cy="2459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53465" y="3702119"/>
              <a:ext cx="253465" cy="2459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10263" y="3702119"/>
              <a:ext cx="253465" cy="2459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49867" y="4197492"/>
              <a:ext cx="253465" cy="2470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05691" y="4199206"/>
              <a:ext cx="243487" cy="2452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07107" y="4197492"/>
              <a:ext cx="253465" cy="2487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383531" y="3833786"/>
              <a:ext cx="253464" cy="461962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600" y="3833786"/>
              <a:ext cx="253466" cy="45720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647999" y="4290986"/>
              <a:ext cx="228601" cy="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394535" y="4181448"/>
              <a:ext cx="253465" cy="2286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689935" y="3833786"/>
              <a:ext cx="228601" cy="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748010" y="3490886"/>
              <a:ext cx="1015717" cy="2286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source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49868" y="4405286"/>
              <a:ext cx="1013860" cy="2286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destination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186978" y="4083943"/>
              <a:ext cx="384175" cy="427037"/>
              <a:chOff x="1690400" y="2097088"/>
              <a:chExt cx="384175" cy="42703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52600" y="2212351"/>
                <a:ext cx="261085" cy="245297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6" name="TextBox 55"/>
          <p:cNvSpPr txBox="1"/>
          <p:nvPr/>
        </p:nvSpPr>
        <p:spPr>
          <a:xfrm>
            <a:off x="1097280" y="2789159"/>
            <a:ext cx="6934200" cy="539944"/>
          </a:xfrm>
          <a:prstGeom prst="rect">
            <a:avLst/>
          </a:prstGeom>
          <a:solidFill>
            <a:srgbClr val="FF0000">
              <a:alpha val="25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0" lvl="1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5565668" y="4679183"/>
            <a:ext cx="1895837" cy="1837204"/>
            <a:chOff x="1495671" y="1965338"/>
            <a:chExt cx="1170526" cy="1235062"/>
          </a:xfrm>
        </p:grpSpPr>
        <p:grpSp>
          <p:nvGrpSpPr>
            <p:cNvPr id="58" name="Group 57"/>
            <p:cNvGrpSpPr/>
            <p:nvPr/>
          </p:nvGrpSpPr>
          <p:grpSpPr>
            <a:xfrm>
              <a:off x="1690400" y="2097088"/>
              <a:ext cx="384175" cy="427037"/>
              <a:chOff x="1690400" y="2097088"/>
              <a:chExt cx="384175" cy="427037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752600" y="2212351"/>
                <a:ext cx="253465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Rectangle 58"/>
            <p:cNvSpPr/>
            <p:nvPr/>
          </p:nvSpPr>
          <p:spPr>
            <a:xfrm>
              <a:off x="1497529" y="2212350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004459" y="2212350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57924" y="2212350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497529" y="2706375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50994" y="2706375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57924" y="2706375"/>
              <a:ext cx="253465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131192" y="2335857"/>
              <a:ext cx="253464" cy="49917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624261" y="2335857"/>
              <a:ext cx="253466" cy="494025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624261" y="2339716"/>
              <a:ext cx="0" cy="490165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437596" y="2335857"/>
              <a:ext cx="228601" cy="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495671" y="1965338"/>
              <a:ext cx="1015717" cy="24701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source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97529" y="2953388"/>
              <a:ext cx="1013860" cy="24701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destination</a:t>
              </a:r>
              <a:endParaRPr lang="en-US" sz="1200" i="1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939103" y="2590800"/>
              <a:ext cx="384175" cy="427037"/>
              <a:chOff x="1690400" y="2097088"/>
              <a:chExt cx="384175" cy="42703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752600" y="2212351"/>
                <a:ext cx="253465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77" name="TextBox 76"/>
          <p:cNvSpPr txBox="1"/>
          <p:nvPr/>
        </p:nvSpPr>
        <p:spPr>
          <a:xfrm>
            <a:off x="1112520" y="3333642"/>
            <a:ext cx="6934200" cy="539944"/>
          </a:xfrm>
          <a:prstGeom prst="rect">
            <a:avLst/>
          </a:prstGeom>
          <a:solidFill>
            <a:srgbClr val="FF0000">
              <a:alpha val="25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0" lvl="1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370781" y="4736607"/>
            <a:ext cx="2031511" cy="1785381"/>
            <a:chOff x="3516930" y="1965338"/>
            <a:chExt cx="1251979" cy="1187148"/>
          </a:xfrm>
        </p:grpSpPr>
        <p:sp>
          <p:nvSpPr>
            <p:cNvPr id="79" name="Rectangle 78"/>
            <p:cNvSpPr/>
            <p:nvPr/>
          </p:nvSpPr>
          <p:spPr>
            <a:xfrm>
              <a:off x="3635216" y="2195420"/>
              <a:ext cx="250450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129181" y="2195420"/>
              <a:ext cx="250450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984" y="2195420"/>
              <a:ext cx="250450" cy="247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28281" y="2677627"/>
              <a:ext cx="250450" cy="2298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78731" y="2677627"/>
              <a:ext cx="250450" cy="2298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79632" y="2677627"/>
              <a:ext cx="250450" cy="2298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254407" y="2321482"/>
              <a:ext cx="250449" cy="479805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3753505" y="2321482"/>
              <a:ext cx="250451" cy="474859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3626445" y="1965338"/>
              <a:ext cx="1003636" cy="2374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i="1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source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628281" y="2915056"/>
              <a:ext cx="1001801" cy="2374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i="1" kern="1200" dirty="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destination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4504856" y="2321482"/>
              <a:ext cx="240547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 flipV="1">
              <a:off x="3516930" y="2318925"/>
              <a:ext cx="1251979" cy="813776"/>
            </a:xfrm>
            <a:prstGeom prst="bentConnector3">
              <a:avLst>
                <a:gd name="adj1" fmla="val 70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5400000" flipH="1" flipV="1">
              <a:off x="3464709" y="2832663"/>
              <a:ext cx="344901" cy="232689"/>
            </a:xfrm>
            <a:prstGeom prst="bentConnector3">
              <a:avLst>
                <a:gd name="adj1" fmla="val 1003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3823976" y="2080157"/>
              <a:ext cx="367024" cy="427037"/>
              <a:chOff x="1690400" y="2097088"/>
              <a:chExt cx="384175" cy="427037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52600" y="2212351"/>
                <a:ext cx="253465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4062319" y="2569509"/>
              <a:ext cx="384175" cy="398347"/>
              <a:chOff x="1690400" y="2097088"/>
              <a:chExt cx="384175" cy="42703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752600" y="2212351"/>
                <a:ext cx="253465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9" name="TextBox 98"/>
          <p:cNvSpPr txBox="1"/>
          <p:nvPr/>
        </p:nvSpPr>
        <p:spPr>
          <a:xfrm>
            <a:off x="1112520" y="3884834"/>
            <a:ext cx="6934200" cy="640080"/>
          </a:xfrm>
          <a:prstGeom prst="rect">
            <a:avLst/>
          </a:prstGeom>
          <a:solidFill>
            <a:srgbClr val="FF0000">
              <a:alpha val="25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0" lvl="1"/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4841496" y="4642438"/>
            <a:ext cx="2669737" cy="1931650"/>
            <a:chOff x="3446768" y="3761575"/>
            <a:chExt cx="1573369" cy="1118320"/>
          </a:xfrm>
        </p:grpSpPr>
        <p:sp>
          <p:nvSpPr>
            <p:cNvPr id="101" name="Rectangle 100"/>
            <p:cNvSpPr/>
            <p:nvPr/>
          </p:nvSpPr>
          <p:spPr>
            <a:xfrm>
              <a:off x="3876029" y="3992726"/>
              <a:ext cx="230646" cy="2161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37321" y="3992725"/>
              <a:ext cx="230646" cy="2161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567967" y="3992725"/>
              <a:ext cx="230646" cy="2161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876029" y="4432567"/>
              <a:ext cx="230646" cy="220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106675" y="4432567"/>
              <a:ext cx="230646" cy="220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67967" y="4432567"/>
              <a:ext cx="230646" cy="220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4452644" y="4097071"/>
              <a:ext cx="230645" cy="451987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991352" y="4097071"/>
              <a:ext cx="230647" cy="447328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874339" y="3761575"/>
              <a:ext cx="924273" cy="22366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source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76029" y="4656231"/>
              <a:ext cx="922583" cy="22366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i="1" dirty="0" smtClean="0">
                  <a:solidFill>
                    <a:schemeClr val="tx1"/>
                  </a:solidFill>
                </a:rPr>
                <a:t>destination</a:t>
              </a:r>
              <a:endParaRPr lang="en-US" sz="1050" i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683289" y="4097071"/>
              <a:ext cx="33684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4278803" y="4330207"/>
              <a:ext cx="351339" cy="380557"/>
              <a:chOff x="1690400" y="2097088"/>
              <a:chExt cx="384175" cy="42703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752600" y="2212351"/>
                <a:ext cx="253465" cy="247012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4046329" y="3885842"/>
              <a:ext cx="351339" cy="380557"/>
              <a:chOff x="1690400" y="2097088"/>
              <a:chExt cx="384175" cy="42703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752600" y="2217025"/>
                <a:ext cx="253465" cy="242336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0400" y="2097088"/>
                <a:ext cx="384175" cy="427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15" name="Rectangle 114"/>
            <p:cNvSpPr/>
            <p:nvPr/>
          </p:nvSpPr>
          <p:spPr>
            <a:xfrm>
              <a:off x="3446768" y="4444716"/>
              <a:ext cx="230646" cy="223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3677414" y="4558754"/>
              <a:ext cx="336848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7511677" y="5035232"/>
            <a:ext cx="391367" cy="386330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34" grpId="0" animBg="1"/>
      <p:bldP spid="56" grpId="0" animBg="1"/>
      <p:bldP spid="77" grpId="0" animBg="1"/>
      <p:bldP spid="99" grpId="0" animBg="1"/>
      <p:bldP spid="1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PLACES WHERE SHIFT CAN BE USED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676400"/>
            <a:ext cx="67056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ROR	R0,R1,R2	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Arial"/>
                <a:cs typeface="Calibri"/>
              </a:rPr>
              <a:t>// R0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Arial"/>
                <a:cs typeface="Calibri"/>
                <a:sym typeface="Wingdings" panose="05000000000000000000" pitchFamily="2" charset="2"/>
              </a:rPr>
              <a:t> R1 rotated right R2 times</a:t>
            </a: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 smtClean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 smtClean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 smtClean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+mj-lt"/>
                <a:ea typeface="Arial"/>
                <a:cs typeface="Calibri"/>
                <a:sym typeface="Wingdings" panose="05000000000000000000" pitchFamily="2" charset="2"/>
              </a:rPr>
              <a:t>ADD	R0,R1,R2,LSR 3	// R0  R1 + (R2 &gt;&gt; 3) </a:t>
            </a: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 smtClean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 smtClean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endParaRPr lang="en-US" sz="2000" b="1" dirty="0" smtClean="0">
              <a:solidFill>
                <a:srgbClr val="000000"/>
              </a:solidFill>
              <a:latin typeface="+mj-lt"/>
              <a:ea typeface="Arial"/>
              <a:cs typeface="Calibri"/>
              <a:sym typeface="Wingdings" panose="05000000000000000000" pitchFamily="2" charset="2"/>
            </a:endParaRPr>
          </a:p>
          <a:p>
            <a:pPr>
              <a:lnSpc>
                <a:spcPct val="115000"/>
              </a:lnSpc>
              <a:tabLst>
                <a:tab pos="330200" algn="l"/>
                <a:tab pos="628650" algn="l"/>
                <a:tab pos="26289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+mj-lt"/>
                <a:ea typeface="Arial"/>
                <a:cs typeface="Calibri"/>
                <a:sym typeface="Wingdings" panose="05000000000000000000" pitchFamily="2" charset="2"/>
              </a:rPr>
              <a:t>STR	R0,[R1,R2,LSL 2]	// R0  mem</a:t>
            </a:r>
            <a:r>
              <a:rPr lang="en-US" sz="2000" b="1" baseline="-25000" dirty="0" smtClean="0">
                <a:solidFill>
                  <a:srgbClr val="000000"/>
                </a:solidFill>
                <a:latin typeface="+mj-lt"/>
                <a:ea typeface="Arial"/>
                <a:cs typeface="Calibri"/>
                <a:sym typeface="Wingdings" panose="05000000000000000000" pitchFamily="2" charset="2"/>
              </a:rPr>
              <a:t>32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Arial"/>
                <a:cs typeface="Calibri"/>
                <a:sym typeface="Wingdings" panose="05000000000000000000" pitchFamily="2" charset="2"/>
              </a:rPr>
              <a:t>[R1+4×R2]</a:t>
            </a:r>
            <a:endParaRPr lang="en-US" sz="2000" b="1" dirty="0">
              <a:solidFill>
                <a:srgbClr val="000000"/>
              </a:solidFill>
              <a:latin typeface="+mj-lt"/>
              <a:ea typeface="Arial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2146842"/>
            <a:ext cx="32575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As a regular shift </a:t>
            </a:r>
            <a:r>
              <a:rPr lang="en-US" sz="2000" b="1" i="1" dirty="0" smtClean="0">
                <a:solidFill>
                  <a:srgbClr val="000000"/>
                </a:solidFill>
                <a:ea typeface="Calibri"/>
                <a:cs typeface="Calibri"/>
              </a:rPr>
              <a:t>instruction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. 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8358" y="3894266"/>
            <a:ext cx="440055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To provide a pre-shifted copy of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the value in a 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register as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the last 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operand of an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instruction.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0808" y="5625558"/>
            <a:ext cx="360119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To multiply a subscript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(R2) by 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# of bytes 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per element in a subscripted array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reference.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1676400"/>
            <a:ext cx="609600" cy="47044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4204" y="3426282"/>
            <a:ext cx="9144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4204" y="5184395"/>
            <a:ext cx="9144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41544" y="2146842"/>
            <a:ext cx="3945256" cy="11079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85850" lvl="0"/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The only context in which the shift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count </a:t>
            </a: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may be a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Calibri"/>
              </a:rPr>
              <a:t>variable (e.g., R2 here).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Calibri"/>
            </a:endParaRPr>
          </a:p>
        </p:txBody>
      </p:sp>
      <p:pic>
        <p:nvPicPr>
          <p:cNvPr id="17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0600" y="2281740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490590" y="5641595"/>
            <a:ext cx="3196210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Only a Logical Shift Left (LSL) may be used in this context.</a:t>
            </a:r>
            <a:endParaRPr lang="en-US" dirty="0"/>
          </a:p>
        </p:txBody>
      </p:sp>
      <p:pic>
        <p:nvPicPr>
          <p:cNvPr id="19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5563" y="5688284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71435"/>
              </p:ext>
            </p:extLst>
          </p:nvPr>
        </p:nvGraphicFramePr>
        <p:xfrm>
          <a:off x="674370" y="1415775"/>
          <a:ext cx="7620000" cy="2470912"/>
        </p:xfrm>
        <a:graphic>
          <a:graphicData uri="http://schemas.openxmlformats.org/drawingml/2006/table">
            <a:tbl>
              <a:tblPr firstRow="1" firstCol="1" bandRow="1"/>
              <a:tblGrid>
                <a:gridCol w="161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Operand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Example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Correct</a:t>
                      </a:r>
                      <a:r>
                        <a:rPr lang="en-US" sz="2000" b="1" i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Result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Integer </a:t>
                      </a: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Result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Binary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Operand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ASR Result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(Binary)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ASR Result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(Decimal)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Positive &amp; even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+10 ÷ 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00001010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00000101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Positive &amp; odd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+11 ÷ 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+5.5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00001011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00000101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Negative &amp; even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–10 ÷ 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–5.0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11110110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11111011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Negative &amp; odd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–11 ÷ 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–5.5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11110101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11111010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–6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versus Integer Division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98160" y="3937337"/>
            <a:ext cx="3196210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ASR truncates towards negative infinity.</a:t>
            </a:r>
            <a:endParaRPr lang="en-US" dirty="0"/>
          </a:p>
        </p:txBody>
      </p:sp>
      <p:pic>
        <p:nvPicPr>
          <p:cNvPr id="6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9414" y="4026068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39000" y="2328679"/>
            <a:ext cx="1055370" cy="155800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961854"/>
            <a:ext cx="3429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Integer division truncates the quotient towards zero.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2341266"/>
            <a:ext cx="1752600" cy="15454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9420" y="4946544"/>
            <a:ext cx="76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LDR	R0,dividend</a:t>
            </a:r>
          </a:p>
          <a:p>
            <a:r>
              <a:rPr lang="en-US" dirty="0" smtClean="0"/>
              <a:t>ASR	R1,R0,31		// R1 = -1 (all 1’s) if dividend is negative, else 0</a:t>
            </a:r>
          </a:p>
          <a:p>
            <a:r>
              <a:rPr lang="en-US" dirty="0" smtClean="0"/>
              <a:t>SUB	R0,R0,R1		// Add 1 to negative dividends</a:t>
            </a:r>
          </a:p>
          <a:p>
            <a:r>
              <a:rPr lang="en-US" dirty="0" smtClean="0"/>
              <a:t>ASR	R0,R0,1		// Use ASR to divide by 2</a:t>
            </a:r>
          </a:p>
          <a:p>
            <a:r>
              <a:rPr lang="en-US" dirty="0" smtClean="0"/>
              <a:t>STR	R0,quotient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400" y="2334973"/>
            <a:ext cx="838200" cy="15517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" grpId="0" animBg="1"/>
      <p:bldP spid="10" grpId="0" animBg="1"/>
      <p:bldP spid="11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by a Constant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" y="1680210"/>
            <a:ext cx="8572500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2</a:t>
            </a:r>
            <a:r>
              <a:rPr lang="en-US" sz="2400" b="1" baseline="30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K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×R: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2×R, 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8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16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...</a:t>
            </a: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Ex:	LSL	R0,R1,2	// R0 = </a:t>
            </a:r>
            <a:r>
              <a:rPr lang="en-US" sz="20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(4 × R1</a:t>
            </a: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)</a:t>
            </a: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endParaRPr lang="en-US" sz="2000" dirty="0" smtClean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(2</a:t>
            </a:r>
            <a:r>
              <a:rPr lang="en-US" sz="2400" b="1" baseline="30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K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+1)×R: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3×R, 5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9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17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...</a:t>
            </a: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Ex:	ADD</a:t>
            </a:r>
            <a:r>
              <a:rPr lang="en-US" sz="20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R0,R1,R1,LSL 2	// </a:t>
            </a: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R0 = R1 + (4 × R1)</a:t>
            </a: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endParaRPr lang="en-US" sz="2000" dirty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+(2</a:t>
            </a:r>
            <a:r>
              <a:rPr lang="en-US" sz="2400" b="1" baseline="30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K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-1)×R: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3×R, 7×R, 15×R, 31×R, 63×R, ...</a:t>
            </a: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Ex:	RSB	R0,R1,R1,LSL 2	// R0 = (4 × R1) – R1</a:t>
            </a: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endParaRPr lang="en-US" sz="2000" dirty="0"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–(2</a:t>
            </a:r>
            <a:r>
              <a:rPr lang="en-US" sz="2400" b="1" baseline="30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K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-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1)×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R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: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-3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×R</a:t>
            </a:r>
            <a:r>
              <a:rPr lang="en-US" sz="2000" smtClean="0">
                <a:solidFill>
                  <a:srgbClr val="0070C0"/>
                </a:solidFill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, -7×R, -15×R, -31×R, -63xR, ...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ea typeface="Arial" panose="020B0604020202020204" pitchFamily="34" charset="0"/>
              <a:cs typeface="Consolas" panose="020B0609020204030204" pitchFamily="49" charset="0"/>
            </a:endParaRPr>
          </a:p>
          <a:p>
            <a:pPr marL="0" lvl="1">
              <a:lnSpc>
                <a:spcPct val="115000"/>
              </a:lnSpc>
              <a:tabLst>
                <a:tab pos="1600200" algn="r"/>
                <a:tab pos="1943100" algn="l"/>
                <a:tab pos="2514600" algn="l"/>
                <a:tab pos="4800600" algn="l"/>
              </a:tabLst>
            </a:pP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Ex:	SUB</a:t>
            </a:r>
            <a:r>
              <a:rPr lang="en-US" sz="2000" dirty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	R0,R1,R1,LSL 2	</a:t>
            </a:r>
            <a:r>
              <a:rPr lang="en-US" sz="2000" dirty="0" smtClean="0">
                <a:latin typeface="Consolas" panose="020B0609020204030204" pitchFamily="49" charset="0"/>
                <a:ea typeface="Arial" panose="020B0604020202020204" pitchFamily="34" charset="0"/>
                <a:cs typeface="Consolas" panose="020B0609020204030204" pitchFamily="49" charset="0"/>
              </a:rPr>
              <a:t>// R0 = R1 – (4 × R1)</a:t>
            </a:r>
          </a:p>
        </p:txBody>
      </p:sp>
    </p:spTree>
    <p:extLst>
      <p:ext uri="{BB962C8B-B14F-4D97-AF65-F5344CB8AC3E}">
        <p14:creationId xmlns:p14="http://schemas.microsoft.com/office/powerpoint/2010/main" val="15219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6800" y="175146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15600" y="175356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435216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2950" algn="l"/>
              </a:tabLst>
            </a:pPr>
            <a:r>
              <a:rPr lang="en-US" dirty="0" smtClean="0"/>
              <a:t>STRD	R0,R1,data64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838200" y="2128866"/>
            <a:ext cx="7296600" cy="394500"/>
            <a:chOff x="457200" y="1740900"/>
            <a:chExt cx="7296600" cy="394500"/>
          </a:xfrm>
        </p:grpSpPr>
        <p:sp>
          <p:nvSpPr>
            <p:cNvPr id="4" name="Rectangle 3"/>
            <p:cNvSpPr/>
            <p:nvPr/>
          </p:nvSpPr>
          <p:spPr>
            <a:xfrm>
              <a:off x="3810000" y="17526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8800" y="17526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321600" y="1824750"/>
              <a:ext cx="304800" cy="220500"/>
            </a:xfrm>
            <a:prstGeom prst="rightArrow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8200" y="1754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63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1600" y="1754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 smtClean="0"/>
                <a:t>32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48800" y="1754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31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15600" y="17409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" y="17409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742950" algn="l"/>
                </a:tabLst>
              </a:pPr>
              <a:r>
                <a:rPr lang="en-US" dirty="0" smtClean="0"/>
                <a:t>LDRD	R0,R1,data64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5259" y="1764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00800" y="1752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8200" y="2662815"/>
            <a:ext cx="7296600" cy="393951"/>
            <a:chOff x="457200" y="2286000"/>
            <a:chExt cx="7296600" cy="393951"/>
          </a:xfrm>
        </p:grpSpPr>
        <p:sp>
          <p:nvSpPr>
            <p:cNvPr id="9" name="Rectangle 8"/>
            <p:cNvSpPr/>
            <p:nvPr/>
          </p:nvSpPr>
          <p:spPr>
            <a:xfrm>
              <a:off x="3810000" y="22860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48800" y="22860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321600" y="2358150"/>
              <a:ext cx="304800" cy="220500"/>
            </a:xfrm>
            <a:prstGeom prst="rightArrow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" y="229183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742950" algn="l"/>
                </a:tabLst>
              </a:pPr>
              <a:r>
                <a:rPr lang="en-US" dirty="0" smtClean="0"/>
                <a:t>LSL	R1,R1,1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0" y="2298951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62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9200" y="2286000"/>
              <a:ext cx="684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 smtClean="0"/>
                <a:t>32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20400" y="2286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48800" y="2286000"/>
              <a:ext cx="89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31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43400" y="229415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00800" y="22976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8200" y="3195490"/>
            <a:ext cx="7296600" cy="389617"/>
            <a:chOff x="457200" y="2810783"/>
            <a:chExt cx="7296600" cy="389617"/>
          </a:xfrm>
        </p:grpSpPr>
        <p:sp>
          <p:nvSpPr>
            <p:cNvPr id="13" name="Rectangle 12"/>
            <p:cNvSpPr/>
            <p:nvPr/>
          </p:nvSpPr>
          <p:spPr>
            <a:xfrm>
              <a:off x="3810000" y="28194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48800" y="28194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321600" y="2891550"/>
              <a:ext cx="304800" cy="220500"/>
            </a:xfrm>
            <a:prstGeom prst="rightArrow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200" y="28244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742950" algn="l"/>
                </a:tabLst>
              </a:pPr>
              <a:r>
                <a:rPr lang="en-US" dirty="0" smtClean="0"/>
                <a:t>ORR	R1,R1,R0,LSR 31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28113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62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2500" y="2811300"/>
              <a:ext cx="95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 smtClean="0"/>
                <a:t>31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20400" y="281078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48800" y="2824459"/>
              <a:ext cx="89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31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43400" y="2831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00800" y="2831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33400" y="3741660"/>
            <a:ext cx="7296600" cy="409878"/>
            <a:chOff x="457200" y="3330581"/>
            <a:chExt cx="7296600" cy="409878"/>
          </a:xfrm>
        </p:grpSpPr>
        <p:sp>
          <p:nvSpPr>
            <p:cNvPr id="18" name="Rectangle 17"/>
            <p:cNvSpPr/>
            <p:nvPr/>
          </p:nvSpPr>
          <p:spPr>
            <a:xfrm>
              <a:off x="5848800" y="3330581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20400" y="3359459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48800" y="3344034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30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3364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3352800"/>
              <a:ext cx="1905000" cy="381000"/>
            </a:xfrm>
            <a:prstGeom prst="rect">
              <a:avLst/>
            </a:prstGeom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3321600" y="3424950"/>
              <a:ext cx="304800" cy="220500"/>
            </a:xfrm>
            <a:prstGeom prst="rightArrow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336529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742950" algn="l"/>
                </a:tabLst>
              </a:pPr>
              <a:r>
                <a:rPr lang="en-US" dirty="0" smtClean="0"/>
                <a:t>LSL	R0,R0,1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10000" y="336529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baseline="-25000" dirty="0" smtClean="0"/>
                <a:t>62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81600" y="3344034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b</a:t>
              </a:r>
              <a:r>
                <a:rPr lang="en-US" baseline="-25000" dirty="0" smtClean="0"/>
                <a:t>31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43400" y="3364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• • •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64-BIT LOGICAL SHIFT LEFT</a:t>
            </a:r>
            <a:br>
              <a:rPr lang="en-US" dirty="0" smtClean="0"/>
            </a:br>
            <a:r>
              <a:rPr lang="en-US" dirty="0" smtClean="0"/>
              <a:t>(by k bits, where k is a constant)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2464" y="2670965"/>
            <a:ext cx="1900200" cy="37748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96373" y="3200365"/>
            <a:ext cx="399600" cy="38078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231815" y="3735559"/>
            <a:ext cx="1925400" cy="3946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38200" y="188938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2950" algn="l"/>
              </a:tabLst>
            </a:pPr>
            <a:r>
              <a:rPr lang="en-US" dirty="0" smtClean="0"/>
              <a:t>LDRD	R0,R1,data64</a:t>
            </a:r>
          </a:p>
          <a:p>
            <a:pPr>
              <a:tabLst>
                <a:tab pos="742950" algn="l"/>
              </a:tabLst>
            </a:pPr>
            <a:endParaRPr lang="en-US" dirty="0" smtClean="0"/>
          </a:p>
          <a:p>
            <a:pPr>
              <a:tabLst>
                <a:tab pos="742950" algn="l"/>
              </a:tabLst>
            </a:pPr>
            <a:r>
              <a:rPr lang="en-US" dirty="0" smtClean="0"/>
              <a:t>LSL</a:t>
            </a:r>
            <a:r>
              <a:rPr lang="en-US" dirty="0"/>
              <a:t>	</a:t>
            </a:r>
            <a:r>
              <a:rPr lang="en-US" dirty="0" smtClean="0"/>
              <a:t>R1,R1,1</a:t>
            </a:r>
          </a:p>
          <a:p>
            <a:pPr>
              <a:tabLst>
                <a:tab pos="742950" algn="l"/>
              </a:tabLst>
            </a:pPr>
            <a:endParaRPr lang="en-US" dirty="0" smtClean="0"/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r>
              <a:rPr lang="en-US" dirty="0" smtClean="0"/>
              <a:t>ORR</a:t>
            </a:r>
            <a:r>
              <a:rPr lang="en-US" dirty="0"/>
              <a:t>	R1,R1,R0,LSR </a:t>
            </a:r>
            <a:r>
              <a:rPr lang="en-US" dirty="0" smtClean="0"/>
              <a:t>31</a:t>
            </a:r>
          </a:p>
          <a:p>
            <a:pPr>
              <a:tabLst>
                <a:tab pos="742950" algn="l"/>
              </a:tabLst>
            </a:pPr>
            <a:endParaRPr lang="en-US" dirty="0" smtClean="0"/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r>
              <a:rPr lang="en-US" dirty="0"/>
              <a:t>LSL	</a:t>
            </a:r>
            <a:r>
              <a:rPr lang="en-US" dirty="0" smtClean="0"/>
              <a:t>R0,R0,1</a:t>
            </a:r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r>
              <a:rPr lang="en-US" dirty="0"/>
              <a:t>STRD	R0,R1,data64</a:t>
            </a:r>
          </a:p>
          <a:p>
            <a:pPr>
              <a:tabLst>
                <a:tab pos="742950" algn="l"/>
              </a:tabLs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64-BIT LOGICAL SHIFT LEFT</a:t>
            </a:r>
            <a:br>
              <a:rPr lang="en-US" dirty="0" smtClean="0"/>
            </a:br>
            <a:r>
              <a:rPr lang="en-US" dirty="0" smtClean="0"/>
              <a:t>(by n bits, where n is a variable)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04657" y="188938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2950" algn="l"/>
              </a:tabLst>
            </a:pPr>
            <a:r>
              <a:rPr lang="en-US" dirty="0" smtClean="0"/>
              <a:t>LDRD	R0,R1,data64</a:t>
            </a:r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r>
              <a:rPr lang="en-US" dirty="0" smtClean="0"/>
              <a:t>LDR	R2,n</a:t>
            </a:r>
          </a:p>
          <a:p>
            <a:pPr>
              <a:tabLst>
                <a:tab pos="742950" algn="l"/>
              </a:tabLst>
            </a:pPr>
            <a:r>
              <a:rPr lang="en-US" dirty="0" smtClean="0"/>
              <a:t>LSL</a:t>
            </a:r>
            <a:r>
              <a:rPr lang="en-US" dirty="0"/>
              <a:t>	</a:t>
            </a:r>
            <a:r>
              <a:rPr lang="en-US" dirty="0" smtClean="0"/>
              <a:t>R1,R1,R2</a:t>
            </a:r>
          </a:p>
          <a:p>
            <a:pPr>
              <a:tabLst>
                <a:tab pos="742950" algn="l"/>
              </a:tabLst>
            </a:pPr>
            <a:endParaRPr lang="en-US" dirty="0" smtClean="0"/>
          </a:p>
          <a:p>
            <a:pPr>
              <a:tabLst>
                <a:tab pos="742950" algn="l"/>
              </a:tabLst>
            </a:pPr>
            <a:r>
              <a:rPr lang="en-US" dirty="0" smtClean="0"/>
              <a:t>RSB	R3,R2,32</a:t>
            </a:r>
          </a:p>
          <a:p>
            <a:pPr>
              <a:tabLst>
                <a:tab pos="742950" algn="l"/>
              </a:tabLst>
            </a:pPr>
            <a:r>
              <a:rPr lang="en-US" dirty="0" smtClean="0"/>
              <a:t>LSR	R3,R0,R3</a:t>
            </a:r>
          </a:p>
          <a:p>
            <a:pPr>
              <a:tabLst>
                <a:tab pos="742950" algn="l"/>
              </a:tabLst>
            </a:pPr>
            <a:r>
              <a:rPr lang="en-US" dirty="0" smtClean="0"/>
              <a:t>ORR</a:t>
            </a:r>
            <a:r>
              <a:rPr lang="en-US" dirty="0"/>
              <a:t>	</a:t>
            </a:r>
            <a:r>
              <a:rPr lang="en-US" dirty="0" smtClean="0"/>
              <a:t>R1,R1,R3</a:t>
            </a:r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r>
              <a:rPr lang="en-US" dirty="0"/>
              <a:t>LSL	</a:t>
            </a:r>
            <a:r>
              <a:rPr lang="en-US" dirty="0" smtClean="0"/>
              <a:t>R0,R0,R2</a:t>
            </a:r>
          </a:p>
          <a:p>
            <a:pPr>
              <a:tabLst>
                <a:tab pos="742950" algn="l"/>
              </a:tabLst>
            </a:pPr>
            <a:endParaRPr lang="en-US" dirty="0"/>
          </a:p>
          <a:p>
            <a:pPr>
              <a:tabLst>
                <a:tab pos="742950" algn="l"/>
              </a:tabLst>
            </a:pPr>
            <a:r>
              <a:rPr lang="en-US" dirty="0"/>
              <a:t>STRD	R0,R1,data64</a:t>
            </a:r>
          </a:p>
          <a:p>
            <a:pPr>
              <a:tabLst>
                <a:tab pos="742950" algn="l"/>
              </a:tabLst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9665" y="2481943"/>
            <a:ext cx="180392" cy="2519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20207" y="3318587"/>
            <a:ext cx="1740159" cy="8179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16690" y="4433721"/>
            <a:ext cx="253482" cy="2706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16690" y="2768009"/>
            <a:ext cx="253482" cy="2365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8555" y="2607906"/>
            <a:ext cx="18008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84376" y="3441441"/>
            <a:ext cx="11849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685661" y="4544137"/>
            <a:ext cx="18008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242459" y="2491274"/>
            <a:ext cx="180392" cy="2519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42460" y="3318587"/>
            <a:ext cx="976602" cy="2987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42460" y="4421208"/>
            <a:ext cx="180392" cy="2519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284376" y="2072952"/>
            <a:ext cx="11849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284376" y="5099181"/>
            <a:ext cx="11849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13247"/>
              </p:ext>
            </p:extLst>
          </p:nvPr>
        </p:nvGraphicFramePr>
        <p:xfrm>
          <a:off x="990600" y="1417638"/>
          <a:ext cx="7315200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8161">
                <a:tc>
                  <a:txBody>
                    <a:bodyPr/>
                    <a:lstStyle/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341563" algn="l"/>
                          <a:tab pos="3314700" algn="l"/>
                        </a:tabLs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341563" algn="l"/>
                          <a:tab pos="33147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uint64_t RotateRight64(uint64_t dword64)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341563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34156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RotateRight64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LSRS	R1,R1,1	// Shift MSW right, capture bit 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ORR	R1,R1,R0,LSL 31	// Insert bit 0 into bit 63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RRX	R0,R0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Shift LSW right, enter carry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uint64_t RotateLeft64(uint64_t dword64)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RotateLeft64: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ADDS	R0,R0,R0	// Shift 64-bits left by 1 bit and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ADCS	R1,R1,R1	//    capture the MS bit in carry.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ADC	R0,R0,0	// Insert carry into LS bit position.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971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085850" algn="l"/>
                          <a:tab pos="2341563" algn="l"/>
                          <a:tab pos="3314700" algn="l"/>
                        </a:tabLs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5518" marR="5551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ROTATES (by 1 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73561"/>
              </p:ext>
            </p:extLst>
          </p:nvPr>
        </p:nvGraphicFramePr>
        <p:xfrm>
          <a:off x="902970" y="2128107"/>
          <a:ext cx="7235190" cy="2243328"/>
        </p:xfrm>
        <a:graphic>
          <a:graphicData uri="http://schemas.openxmlformats.org/drawingml/2006/table">
            <a:tbl>
              <a:tblPr firstRow="1" firstCol="1" bandRow="1"/>
              <a:tblGrid>
                <a:gridCol w="723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095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uint32_t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AbsValue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(int32_t s32)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  <a:tab pos="51435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AbsValue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s32 &lt; 0:	else: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EOR	R1,R0,R0,ASR 31	//	R1 = ~s32	R1 = s32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SUB	R0,R1,R0,ASR 31	//	R0 = ~s32 + 1	R0 = s32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Absolute Value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6771" y="4918208"/>
            <a:ext cx="4231389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b="1" dirty="0" smtClean="0"/>
              <a:t>Fast!</a:t>
            </a:r>
            <a:r>
              <a:rPr lang="en-US" dirty="0" smtClean="0"/>
              <a:t> Avoids using making a compare and branch so that the instruction pipeline never stalls.</a:t>
            </a:r>
            <a:endParaRPr lang="en-US" dirty="0"/>
          </a:p>
        </p:txBody>
      </p:sp>
      <p:pic>
        <p:nvPicPr>
          <p:cNvPr id="5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1003" y="4975609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02194" y="3244645"/>
            <a:ext cx="988141" cy="280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No Border) 6"/>
          <p:cNvSpPr/>
          <p:nvPr/>
        </p:nvSpPr>
        <p:spPr>
          <a:xfrm>
            <a:off x="3790335" y="1417638"/>
            <a:ext cx="1740310" cy="710469"/>
          </a:xfrm>
          <a:prstGeom prst="callout1">
            <a:avLst>
              <a:gd name="adj1" fmla="val 101785"/>
              <a:gd name="adj2" fmla="val 142"/>
              <a:gd name="adj3" fmla="val 255735"/>
              <a:gd name="adj4" fmla="val -31553"/>
            </a:avLst>
          </a:prstGeom>
          <a:solidFill>
            <a:srgbClr val="FF9999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1’s if s32 &lt; 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All 0’s if s32 ≥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2193" y="3537156"/>
            <a:ext cx="988141" cy="280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No Border) 9"/>
          <p:cNvSpPr/>
          <p:nvPr/>
        </p:nvSpPr>
        <p:spPr>
          <a:xfrm>
            <a:off x="1643102" y="4715570"/>
            <a:ext cx="1321324" cy="710469"/>
          </a:xfrm>
          <a:prstGeom prst="callout1">
            <a:avLst>
              <a:gd name="adj1" fmla="val 68"/>
              <a:gd name="adj2" fmla="val 100598"/>
              <a:gd name="adj3" fmla="val -122073"/>
              <a:gd name="adj4" fmla="val 118015"/>
            </a:avLst>
          </a:prstGeom>
          <a:solidFill>
            <a:srgbClr val="FF9999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-1 if s32 &lt; 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 if s32 ≥ 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Integer Power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423160"/>
            <a:ext cx="4446270" cy="43776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uint32_t </a:t>
            </a:r>
            <a:r>
              <a:rPr lang="en-US" dirty="0" err="1" smtClean="0"/>
              <a:t>ipow</a:t>
            </a:r>
            <a:r>
              <a:rPr lang="en-US" dirty="0" smtClean="0"/>
              <a:t>(uint32_t x, uint32_t n)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uint32_t  result 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result = 1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while (n != 0)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if (n &amp; 1) result *= x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/>
              <a:t>		n &gt;&gt;= 1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x *= x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return result 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53990" y="2411729"/>
            <a:ext cx="3432810" cy="39639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57200" algn="l"/>
                <a:tab pos="742950" algn="l"/>
              </a:tabLst>
            </a:pPr>
            <a:r>
              <a:rPr lang="en-US" dirty="0" err="1" smtClean="0"/>
              <a:t>ipow</a:t>
            </a:r>
            <a:r>
              <a:rPr lang="en-US" dirty="0" smtClean="0"/>
              <a:t>:	// R0 = x, R1 = n</a:t>
            </a:r>
            <a:endParaRPr lang="en-US" dirty="0"/>
          </a:p>
          <a:p>
            <a:pPr marL="0" indent="0">
              <a:buNone/>
              <a:tabLst>
                <a:tab pos="457200" algn="l"/>
                <a:tab pos="742950" algn="l"/>
              </a:tabLst>
            </a:pPr>
            <a:r>
              <a:rPr lang="en-US" dirty="0" smtClean="0"/>
              <a:t>		// R2 = result</a:t>
            </a:r>
          </a:p>
          <a:p>
            <a:pPr marL="0" indent="0">
              <a:buNone/>
              <a:tabLst>
                <a:tab pos="457200" algn="l"/>
                <a:tab pos="742950" algn="l"/>
              </a:tabLst>
            </a:pPr>
            <a:endParaRPr lang="en-US" dirty="0"/>
          </a:p>
          <a:p>
            <a:pPr marL="0" lvl="1" indent="0">
              <a:buNone/>
              <a:tabLst>
                <a:tab pos="742950" algn="l"/>
                <a:tab pos="1828800" algn="l"/>
              </a:tabLst>
            </a:pPr>
            <a:r>
              <a:rPr lang="en-US" dirty="0" smtClean="0"/>
              <a:t>	MOV	R2,1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loop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CBZ</a:t>
            </a:r>
            <a:r>
              <a:rPr lang="en-US" dirty="0"/>
              <a:t>	</a:t>
            </a:r>
            <a:r>
              <a:rPr lang="en-US" dirty="0" smtClean="0"/>
              <a:t>R1,done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LSRS</a:t>
            </a:r>
            <a:r>
              <a:rPr lang="en-US" dirty="0"/>
              <a:t>	</a:t>
            </a:r>
            <a:r>
              <a:rPr lang="en-US" dirty="0" smtClean="0"/>
              <a:t>R1,R1,1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IT</a:t>
            </a:r>
            <a:r>
              <a:rPr lang="en-US" dirty="0"/>
              <a:t>	</a:t>
            </a:r>
            <a:r>
              <a:rPr lang="en-US" dirty="0" smtClean="0"/>
              <a:t>CS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MULCS</a:t>
            </a:r>
            <a:r>
              <a:rPr lang="en-US" dirty="0"/>
              <a:t>	</a:t>
            </a:r>
            <a:r>
              <a:rPr lang="en-US" dirty="0" smtClean="0"/>
              <a:t>R2,R2,R0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MUL</a:t>
            </a:r>
            <a:r>
              <a:rPr lang="en-US" dirty="0"/>
              <a:t>	</a:t>
            </a:r>
            <a:r>
              <a:rPr lang="en-US" dirty="0" smtClean="0"/>
              <a:t>R0,R0,R0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en-US" dirty="0"/>
              <a:t>	</a:t>
            </a:r>
            <a:r>
              <a:rPr lang="en-US" dirty="0" smtClean="0"/>
              <a:t>loop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done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MOV</a:t>
            </a:r>
            <a:r>
              <a:rPr lang="en-US" dirty="0"/>
              <a:t>	</a:t>
            </a:r>
            <a:r>
              <a:rPr lang="en-US" dirty="0" smtClean="0"/>
              <a:t>R0,R2</a:t>
            </a:r>
            <a:endParaRPr lang="en-US" dirty="0"/>
          </a:p>
          <a:p>
            <a:pPr marL="0" indent="0">
              <a:buNone/>
              <a:tabLst>
                <a:tab pos="742950" algn="l"/>
                <a:tab pos="1828800" algn="l"/>
              </a:tabLst>
            </a:pPr>
            <a:r>
              <a:rPr lang="en-US" dirty="0"/>
              <a:t>	</a:t>
            </a:r>
            <a:r>
              <a:rPr lang="en-US" dirty="0" smtClean="0"/>
              <a:t>BX</a:t>
            </a:r>
            <a:r>
              <a:rPr lang="en-US" dirty="0"/>
              <a:t>	</a:t>
            </a:r>
            <a:r>
              <a:rPr lang="en-US" dirty="0" smtClean="0"/>
              <a:t>LR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7260" y="3669030"/>
            <a:ext cx="1497330" cy="2857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81700" y="3326130"/>
            <a:ext cx="2122170" cy="3009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7260" y="3964305"/>
            <a:ext cx="1497330" cy="2857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81700" y="3627120"/>
            <a:ext cx="2122170" cy="3009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81700" y="5107306"/>
            <a:ext cx="2122170" cy="3009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52550" y="4548822"/>
            <a:ext cx="2362200" cy="5584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81700" y="3928110"/>
            <a:ext cx="2122170" cy="87820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52550" y="5099525"/>
            <a:ext cx="956310" cy="4211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1700" y="4806316"/>
            <a:ext cx="2122170" cy="3009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7260" y="6071394"/>
            <a:ext cx="1600200" cy="3043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81700" y="5408296"/>
            <a:ext cx="2122170" cy="66309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18754" y="1341383"/>
                <a:ext cx="6506492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𝐼𝑑𝑒𝑎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𝐷𝑒𝑐𝑜𝑚𝑝𝑜𝑠𝑒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𝑒𝑥𝑝𝑜𝑛𝑒𝑛𝑡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𝑝𝑜𝑤𝑒𝑟𝑠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.: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z="2400" dirty="0" smtClean="0"/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2400" dirty="0" smtClean="0"/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 smtClean="0"/>
                  <a:t>)   //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(⌊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54" y="1341383"/>
                <a:ext cx="6506492" cy="815608"/>
              </a:xfrm>
              <a:prstGeom prst="rect">
                <a:avLst/>
              </a:prstGeom>
              <a:blipFill>
                <a:blip r:embed="rId2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8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Bitfields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008" y="2540000"/>
            <a:ext cx="7297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endParaRPr lang="en-US" dirty="0" smtClean="0"/>
          </a:p>
          <a:p>
            <a:pPr marL="466725"/>
            <a:r>
              <a:rPr lang="en-US" dirty="0" smtClean="0"/>
              <a:t>{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 smtClean="0"/>
              <a:t>unsigned</a:t>
            </a:r>
            <a:r>
              <a:rPr lang="en-US" dirty="0" smtClean="0"/>
              <a:t>	gender	:	</a:t>
            </a:r>
            <a:r>
              <a:rPr lang="en-US" dirty="0" smtClean="0"/>
              <a:t>1;</a:t>
            </a:r>
            <a:r>
              <a:rPr lang="en-US" dirty="0" smtClean="0"/>
              <a:t>	// 0 = male, 1 = female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/>
              <a:t>unsigned </a:t>
            </a:r>
            <a:r>
              <a:rPr lang="en-US" dirty="0"/>
              <a:t>	</a:t>
            </a:r>
            <a:r>
              <a:rPr lang="en-US" dirty="0" smtClean="0"/>
              <a:t>siblings	:	</a:t>
            </a:r>
            <a:r>
              <a:rPr lang="en-US" dirty="0" smtClean="0"/>
              <a:t>4;</a:t>
            </a:r>
            <a:r>
              <a:rPr lang="en-US" dirty="0" smtClean="0"/>
              <a:t>	// 0-15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/>
              <a:t>unsigned </a:t>
            </a:r>
            <a:r>
              <a:rPr lang="en-US" dirty="0"/>
              <a:t>	</a:t>
            </a:r>
            <a:r>
              <a:rPr lang="en-US" dirty="0" smtClean="0"/>
              <a:t>hair	:	</a:t>
            </a:r>
            <a:r>
              <a:rPr lang="en-US" dirty="0" smtClean="0"/>
              <a:t>2;</a:t>
            </a:r>
            <a:r>
              <a:rPr lang="en-US" dirty="0" smtClean="0"/>
              <a:t>	// 0=black, 1=brown, etc.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/>
              <a:t>unsigned </a:t>
            </a:r>
            <a:r>
              <a:rPr lang="en-US" dirty="0"/>
              <a:t>	</a:t>
            </a:r>
            <a:r>
              <a:rPr lang="en-US" dirty="0" smtClean="0"/>
              <a:t>eyes	:	</a:t>
            </a:r>
            <a:r>
              <a:rPr lang="en-US" dirty="0" smtClean="0"/>
              <a:t>2;</a:t>
            </a:r>
            <a:r>
              <a:rPr lang="en-US" dirty="0" smtClean="0"/>
              <a:t>	// 0=brown, 1=blue, 2=green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/>
              <a:t>unsigned </a:t>
            </a:r>
            <a:r>
              <a:rPr lang="en-US" dirty="0"/>
              <a:t>	</a:t>
            </a:r>
            <a:r>
              <a:rPr lang="en-US" dirty="0" smtClean="0"/>
              <a:t>weight	:	</a:t>
            </a:r>
            <a:r>
              <a:rPr lang="en-US" dirty="0" smtClean="0"/>
              <a:t>9;</a:t>
            </a:r>
            <a:r>
              <a:rPr lang="en-US" dirty="0" smtClean="0"/>
              <a:t>	// 0-511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/>
              <a:t>unsigned </a:t>
            </a:r>
            <a:r>
              <a:rPr lang="en-US" dirty="0"/>
              <a:t>	</a:t>
            </a:r>
            <a:r>
              <a:rPr lang="en-US" dirty="0" smtClean="0"/>
              <a:t>ethnicity	:	</a:t>
            </a:r>
            <a:r>
              <a:rPr lang="en-US" dirty="0" smtClean="0"/>
              <a:t>4;</a:t>
            </a:r>
            <a:r>
              <a:rPr lang="en-US" dirty="0" smtClean="0"/>
              <a:t>	// 0=Caucasian,1=Asian, etc…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 smtClean="0"/>
              <a:t>unsigned</a:t>
            </a:r>
            <a:r>
              <a:rPr lang="en-US" dirty="0"/>
              <a:t>	</a:t>
            </a:r>
            <a:r>
              <a:rPr lang="en-US" dirty="0" smtClean="0"/>
              <a:t>	:	</a:t>
            </a:r>
            <a:r>
              <a:rPr lang="en-US" dirty="0" smtClean="0"/>
              <a:t>3;</a:t>
            </a:r>
            <a:r>
              <a:rPr lang="en-US" dirty="0" smtClean="0"/>
              <a:t>	// unused</a:t>
            </a:r>
          </a:p>
          <a:p>
            <a:pPr marL="466725">
              <a:tabLst>
                <a:tab pos="1487488" algn="l"/>
                <a:tab pos="2455863" algn="l"/>
                <a:tab pos="2563813" algn="l"/>
                <a:tab pos="3263900" algn="l"/>
              </a:tabLst>
            </a:pPr>
            <a:r>
              <a:rPr lang="en-US" dirty="0"/>
              <a:t>unsigned </a:t>
            </a:r>
            <a:r>
              <a:rPr lang="en-US" dirty="0"/>
              <a:t>	</a:t>
            </a:r>
            <a:r>
              <a:rPr lang="en-US" dirty="0" smtClean="0"/>
              <a:t>age	:	7 ;	// 0-127</a:t>
            </a:r>
          </a:p>
          <a:p>
            <a:pPr marL="466725"/>
            <a:r>
              <a:rPr lang="en-US" dirty="0" smtClean="0"/>
              <a:t>} packed ;</a:t>
            </a:r>
          </a:p>
          <a:p>
            <a:pPr marL="466725"/>
            <a:endParaRPr lang="en-US" dirty="0"/>
          </a:p>
          <a:p>
            <a:r>
              <a:rPr lang="en-US" dirty="0" err="1" smtClean="0"/>
              <a:t>packed.eyes</a:t>
            </a:r>
            <a:r>
              <a:rPr lang="en-US" dirty="0" smtClean="0"/>
              <a:t> = garbage;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92838"/>
              </p:ext>
            </p:extLst>
          </p:nvPr>
        </p:nvGraphicFramePr>
        <p:xfrm>
          <a:off x="251008" y="1397000"/>
          <a:ext cx="8750464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52">
                  <a:extLst>
                    <a:ext uri="{9D8B030D-6E8A-4147-A177-3AD203B41FA5}">
                      <a16:colId xmlns:a16="http://schemas.microsoft.com/office/drawing/2014/main" val="1357139030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2496290878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4065077150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77534615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502448902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682891502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312462811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4027291866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664320895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946678169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487739892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4228039310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036435350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430997913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706830671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104332345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853310734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450186651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4260661964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457037949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022852516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117766718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4056545298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2077979087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952383573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784656819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319560915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4183328292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386301825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1023285386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3713990333"/>
                    </a:ext>
                  </a:extLst>
                </a:gridCol>
                <a:gridCol w="273452">
                  <a:extLst>
                    <a:ext uri="{9D8B030D-6E8A-4147-A177-3AD203B41FA5}">
                      <a16:colId xmlns:a16="http://schemas.microsoft.com/office/drawing/2014/main" val="916183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87302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unused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ethnicity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eyes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hair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siblings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60132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02645" y="4854542"/>
            <a:ext cx="2698827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573088" algn="l"/>
              </a:tabLst>
            </a:pPr>
            <a:r>
              <a:rPr lang="en-US" dirty="0" smtClean="0"/>
              <a:t>LDR	R0,packed</a:t>
            </a:r>
          </a:p>
          <a:p>
            <a:pPr>
              <a:tabLst>
                <a:tab pos="573088" algn="l"/>
              </a:tabLst>
            </a:pPr>
            <a:r>
              <a:rPr lang="en-US" dirty="0" smtClean="0"/>
              <a:t>AND	R0,R0,~(0b11 &lt;&lt; 7)</a:t>
            </a:r>
          </a:p>
          <a:p>
            <a:pPr>
              <a:tabLst>
                <a:tab pos="573088" algn="l"/>
              </a:tabLst>
            </a:pPr>
            <a:r>
              <a:rPr lang="en-US" dirty="0" smtClean="0"/>
              <a:t>LDR	R1,garbage</a:t>
            </a:r>
            <a:endParaRPr lang="en-US" dirty="0"/>
          </a:p>
          <a:p>
            <a:pPr>
              <a:tabLst>
                <a:tab pos="573088" algn="l"/>
              </a:tabLst>
            </a:pPr>
            <a:r>
              <a:rPr lang="en-US" dirty="0" smtClean="0"/>
              <a:t>AND	R1,R1,0b11</a:t>
            </a:r>
          </a:p>
          <a:p>
            <a:pPr>
              <a:tabLst>
                <a:tab pos="573088" algn="l"/>
              </a:tabLst>
            </a:pPr>
            <a:r>
              <a:rPr lang="en-US" dirty="0" smtClean="0"/>
              <a:t>ORR	R0,R0,R1,LSL 7</a:t>
            </a:r>
          </a:p>
          <a:p>
            <a:pPr>
              <a:tabLst>
                <a:tab pos="573088" algn="l"/>
              </a:tabLst>
            </a:pPr>
            <a:r>
              <a:rPr lang="en-US" dirty="0" smtClean="0"/>
              <a:t>STR	R0,packed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0824" y="6006353"/>
            <a:ext cx="351416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Bitwise Operations: AND, OR, NOT, etc.</a:t>
            </a:r>
          </a:p>
          <a:p>
            <a:r>
              <a:rPr lang="en-US" dirty="0" smtClean="0"/>
              <a:t>Shift Operations</a:t>
            </a:r>
          </a:p>
          <a:p>
            <a:r>
              <a:rPr lang="en-US" dirty="0" smtClean="0"/>
              <a:t>Bit-Field Operations: Clear, Insert, Extract</a:t>
            </a:r>
          </a:p>
          <a:p>
            <a:r>
              <a:rPr lang="en-US" dirty="0" smtClean="0"/>
              <a:t>Miscellaneous (Reverse Bits/Bytes, Count 0’s)</a:t>
            </a:r>
          </a:p>
          <a:p>
            <a:r>
              <a:rPr lang="en-US" dirty="0" smtClean="0"/>
              <a:t>Bit-Banding (Hardware feature of ARM CPU)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2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BITFIELD </a:t>
            </a:r>
            <a:r>
              <a:rPr lang="en-US" dirty="0" smtClean="0"/>
              <a:t>INSTRUCTIONS </a:t>
            </a:r>
            <a:r>
              <a:rPr lang="en-US" dirty="0"/>
              <a:t>&amp;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22157"/>
            <a:ext cx="6297930" cy="974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Extract an unsigned </a:t>
            </a:r>
            <a:r>
              <a:rPr lang="en-US" sz="2000" dirty="0" err="1"/>
              <a:t>bitfield</a:t>
            </a:r>
            <a:r>
              <a:rPr lang="en-US" sz="2000" dirty="0"/>
              <a:t> member from a </a:t>
            </a:r>
            <a:r>
              <a:rPr lang="en-US" sz="2000" dirty="0" smtClean="0"/>
              <a:t>structure</a:t>
            </a:r>
          </a:p>
          <a:p>
            <a:pPr marL="857250" lvl="2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uint32_t  count = </a:t>
            </a:r>
            <a:r>
              <a:rPr lang="en-US" sz="2000" dirty="0" err="1" smtClean="0">
                <a:latin typeface="Consolas" panose="020B0609020204030204" pitchFamily="49" charset="0"/>
              </a:rPr>
              <a:t>s.number</a:t>
            </a:r>
            <a:r>
              <a:rPr lang="en-US" sz="2000" dirty="0" smtClean="0">
                <a:latin typeface="Consolas" panose="020B0609020204030204" pitchFamily="49" charset="0"/>
              </a:rPr>
              <a:t> ;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90495"/>
              </p:ext>
            </p:extLst>
          </p:nvPr>
        </p:nvGraphicFramePr>
        <p:xfrm>
          <a:off x="457200" y="1612323"/>
          <a:ext cx="8229599" cy="27310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9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 Field Clear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BFC 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lsb,width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&lt;bits&gt;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 Field Insert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BFI 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lsb,width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&lt;bits&gt;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lsb’s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Bit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Field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Extract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SBFX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lsb,width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&lt;bits&gt;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 extends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Unsigned Bit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Field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Extract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UBFX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lsb,width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&lt;bits&gt;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Zero extends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604" y="4856702"/>
            <a:ext cx="5970616" cy="107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Extract a signed </a:t>
            </a:r>
            <a:r>
              <a:rPr lang="en-US" sz="2000" dirty="0" err="1" smtClean="0"/>
              <a:t>bitfield</a:t>
            </a:r>
            <a:r>
              <a:rPr lang="en-US" sz="2000" dirty="0" smtClean="0"/>
              <a:t> member from a structure</a:t>
            </a:r>
          </a:p>
          <a:p>
            <a:pPr marL="857250" lvl="2" indent="0">
              <a:buFont typeface="Arial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int32_t   balance = </a:t>
            </a:r>
            <a:r>
              <a:rPr lang="en-US" sz="2000" dirty="0" err="1" smtClean="0">
                <a:latin typeface="Consolas" panose="020B0609020204030204" pitchFamily="49" charset="0"/>
              </a:rPr>
              <a:t>s.total</a:t>
            </a:r>
            <a:r>
              <a:rPr lang="en-US" sz="2000" dirty="0" smtClean="0">
                <a:latin typeface="Consolas" panose="020B0609020204030204" pitchFamily="49" charset="0"/>
              </a:rPr>
              <a:t> 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1604" y="4856702"/>
            <a:ext cx="4990259" cy="951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Insert a </a:t>
            </a:r>
            <a:r>
              <a:rPr lang="en-US" sz="2000" dirty="0" err="1" smtClean="0"/>
              <a:t>bitfield</a:t>
            </a:r>
            <a:r>
              <a:rPr lang="en-US" sz="2000" dirty="0" smtClean="0"/>
              <a:t> member into a structure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s.age</a:t>
            </a:r>
            <a:r>
              <a:rPr lang="en-US" sz="2000" dirty="0" smtClean="0">
                <a:latin typeface="Consolas" panose="020B0609020204030204" pitchFamily="49" charset="0"/>
              </a:rPr>
              <a:t> = 21 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604" y="4856702"/>
            <a:ext cx="5277988" cy="940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Clear a </a:t>
            </a:r>
            <a:r>
              <a:rPr lang="en-US" sz="2000" dirty="0" err="1" smtClean="0"/>
              <a:t>bitfield</a:t>
            </a:r>
            <a:r>
              <a:rPr lang="en-US" sz="2000" dirty="0" smtClean="0"/>
              <a:t> structure member to all 0’s</a:t>
            </a:r>
          </a:p>
          <a:p>
            <a:pPr marL="857250" lvl="2" indent="0">
              <a:buFont typeface="Arial" pitchFamily="34" charset="0"/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s.total</a:t>
            </a:r>
            <a:r>
              <a:rPr lang="en-US" sz="2000" dirty="0" smtClean="0">
                <a:latin typeface="Consolas" panose="020B0609020204030204" pitchFamily="49" charset="0"/>
              </a:rPr>
              <a:t> = 0 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97380"/>
            <a:ext cx="8229599" cy="4343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2343150"/>
            <a:ext cx="8229599" cy="4114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795558"/>
            <a:ext cx="8229599" cy="73591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3566096"/>
            <a:ext cx="8229599" cy="75339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86732" y="5429428"/>
            <a:ext cx="3200067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The </a:t>
            </a:r>
            <a:r>
              <a:rPr lang="en-US" i="1" dirty="0" err="1" smtClean="0"/>
              <a:t>lsb</a:t>
            </a:r>
            <a:r>
              <a:rPr lang="en-US" dirty="0" smtClean="0"/>
              <a:t> and </a:t>
            </a:r>
            <a:r>
              <a:rPr lang="en-US" i="1" dirty="0" smtClean="0"/>
              <a:t>width</a:t>
            </a:r>
            <a:r>
              <a:rPr lang="en-US" dirty="0" smtClean="0"/>
              <a:t> parameters must be constants.</a:t>
            </a:r>
            <a:endParaRPr lang="en-US" dirty="0"/>
          </a:p>
        </p:txBody>
      </p:sp>
      <p:pic>
        <p:nvPicPr>
          <p:cNvPr id="13" name="Picture 12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0964" y="5486829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43516"/>
              </p:ext>
            </p:extLst>
          </p:nvPr>
        </p:nvGraphicFramePr>
        <p:xfrm>
          <a:off x="920115" y="3130518"/>
          <a:ext cx="7303770" cy="3645408"/>
        </p:xfrm>
        <a:graphic>
          <a:graphicData uri="http://schemas.openxmlformats.org/drawingml/2006/table">
            <a:tbl>
              <a:tblPr firstRow="1" firstCol="1" bandRow="1"/>
              <a:tblGrid>
                <a:gridCol w="730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uint16_t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PackTime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(uint32_t hour, 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min,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sec)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PackTime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143000" algn="l"/>
                          <a:tab pos="25146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LSL	R0,R0,11		// move hour into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position at far left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AND	R1,R1,0x3F		// restrict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minutes to 0-63</a:t>
                      </a: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ORR	R0,R0,R1,LSL 5	// insert into packed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time</a:t>
                      </a: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LSR	R2,R2,1		// divide seconds by 2</a:t>
                      </a:r>
                      <a:endParaRPr lang="en-US" sz="16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AND	R2,R2,0x1F		// restrict seconds/2 to 0-31</a:t>
                      </a: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ORR	R0,R0,R2		// insert into packed time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143000" algn="l"/>
                          <a:tab pos="2514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781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BITFIELDS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1: </a:t>
            </a:r>
            <a:r>
              <a:rPr lang="en-US" sz="3600" dirty="0" smtClean="0">
                <a:solidFill>
                  <a:srgbClr val="FF0000"/>
                </a:solidFill>
              </a:rPr>
              <a:t>Without BFI Instruction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4172"/>
              </p:ext>
            </p:extLst>
          </p:nvPr>
        </p:nvGraphicFramePr>
        <p:xfrm>
          <a:off x="920117" y="1550510"/>
          <a:ext cx="7303770" cy="929800"/>
        </p:xfrm>
        <a:graphic>
          <a:graphicData uri="http://schemas.openxmlformats.org/drawingml/2006/table">
            <a:tbl>
              <a:tblPr firstRow="1" firstCol="1" bandRow="1"/>
              <a:tblGrid>
                <a:gridCol w="4591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07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91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5750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5913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5913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9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2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hour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minutes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secs ÷ 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8686" y="1837365"/>
            <a:ext cx="2280285" cy="6524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8971" y="1826673"/>
            <a:ext cx="2754628" cy="6524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599" y="1827816"/>
            <a:ext cx="2268854" cy="6524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88971" y="2703443"/>
            <a:ext cx="2754628" cy="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43599" y="2703445"/>
            <a:ext cx="2280286" cy="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3628" y="2505706"/>
            <a:ext cx="765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 bits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95369" y="2518781"/>
            <a:ext cx="765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36096" y="1516730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14889" y="1516963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88971" y="2706075"/>
            <a:ext cx="5034916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1470" y="2505706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 bits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98610" y="1531453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0190" y="4283646"/>
            <a:ext cx="6423660" cy="2400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20190" y="4539125"/>
            <a:ext cx="6423660" cy="6252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20190" y="5162517"/>
            <a:ext cx="6423660" cy="7721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7135" y="6096362"/>
            <a:ext cx="24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 Instructions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21" grpId="0" animBg="1"/>
      <p:bldP spid="22" grpId="0" animBg="1"/>
      <p:bldP spid="26" grpId="0" animBg="1"/>
      <p:bldP spid="27" grpId="0" animBg="1"/>
      <p:bldP spid="20" grpId="0" animBg="1"/>
      <p:bldP spid="24" grpId="0" animBg="1"/>
      <p:bldP spid="25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29136"/>
              </p:ext>
            </p:extLst>
          </p:nvPr>
        </p:nvGraphicFramePr>
        <p:xfrm>
          <a:off x="920115" y="3130518"/>
          <a:ext cx="7303770" cy="2804160"/>
        </p:xfrm>
        <a:graphic>
          <a:graphicData uri="http://schemas.openxmlformats.org/drawingml/2006/table">
            <a:tbl>
              <a:tblPr firstRow="1" firstCol="1" bandRow="1"/>
              <a:tblGrid>
                <a:gridCol w="730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uint16_t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PackTime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(uint32_t hour, 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min,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sec)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03275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PackTime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143000" algn="l"/>
                          <a:tab pos="25146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LSL	R0,R0,11	// move hour into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position at far left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BFI	R0,R1,5,6	// insert minutes into bits 5-10 of R0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  <a:tab pos="1143000" algn="l"/>
                          <a:tab pos="25146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LSR	R2,R2,1	// divide the seconds by two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143000" algn="l"/>
                          <a:tab pos="2514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BFI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R0,R2,0,5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insert seconds/2 into bits 0-4 of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143000" algn="l"/>
                          <a:tab pos="2514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BITFIELDS</a:t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Version </a:t>
            </a:r>
            <a:r>
              <a:rPr lang="en-US" sz="3600" dirty="0" smtClean="0">
                <a:solidFill>
                  <a:srgbClr val="FF0000"/>
                </a:solidFill>
              </a:rPr>
              <a:t>2: With </a:t>
            </a:r>
            <a:r>
              <a:rPr lang="en-US" sz="3600" dirty="0">
                <a:solidFill>
                  <a:srgbClr val="FF0000"/>
                </a:solidFill>
              </a:rPr>
              <a:t>BFI Instruction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74172"/>
              </p:ext>
            </p:extLst>
          </p:nvPr>
        </p:nvGraphicFramePr>
        <p:xfrm>
          <a:off x="920117" y="1550510"/>
          <a:ext cx="7303770" cy="929800"/>
        </p:xfrm>
        <a:graphic>
          <a:graphicData uri="http://schemas.openxmlformats.org/drawingml/2006/table">
            <a:tbl>
              <a:tblPr firstRow="1" firstCol="1" bandRow="1"/>
              <a:tblGrid>
                <a:gridCol w="4591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07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91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5750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5913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558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5424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5913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89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2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hour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minutes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secs ÷ 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0190" y="4283646"/>
            <a:ext cx="6423660" cy="2400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8686" y="1837365"/>
            <a:ext cx="2280285" cy="6524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8971" y="1826673"/>
            <a:ext cx="2754628" cy="6524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599" y="1827816"/>
            <a:ext cx="2268854" cy="6524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0190" y="4558982"/>
            <a:ext cx="6423660" cy="2400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0190" y="4834318"/>
            <a:ext cx="6423660" cy="5303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88971" y="2703443"/>
            <a:ext cx="2754628" cy="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43599" y="2703445"/>
            <a:ext cx="2280286" cy="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3628" y="2505706"/>
            <a:ext cx="765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 bits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95369" y="2518781"/>
            <a:ext cx="7653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36096" y="1516730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814889" y="1516963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88971" y="2706075"/>
            <a:ext cx="5034916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1470" y="2505706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 bits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98610" y="1531453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7135" y="6096362"/>
            <a:ext cx="24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</a:rPr>
              <a:t> Instructions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21" grpId="0" animBg="1"/>
      <p:bldP spid="22" grpId="0" animBg="1"/>
      <p:bldP spid="26" grpId="0" animBg="1"/>
      <p:bldP spid="27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70919"/>
              </p:ext>
            </p:extLst>
          </p:nvPr>
        </p:nvGraphicFramePr>
        <p:xfrm>
          <a:off x="271462" y="2473172"/>
          <a:ext cx="8601076" cy="4159769"/>
        </p:xfrm>
        <a:graphic>
          <a:graphicData uri="http://schemas.openxmlformats.org/drawingml/2006/table">
            <a:tbl>
              <a:tblPr firstRow="1" firstCol="1" bandRow="1"/>
              <a:tblGrid>
                <a:gridCol w="860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267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UnpackDate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(uint16_t date,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*y,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*m,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*d)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55663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UnpackDate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LSR	R12,R0,9	// Move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year – 1900 to far right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ADD	R12,R12,1900	// Add 1900 to fix the year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R12,[R1] 	// Store year via the pointer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LSR	R12,R0,5	// Move month to the far right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AND	R12,R12,0xF	// restrict month to4 bits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R12,[R2] 	// Store month via the pointer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AND	R12,R0,0x1F	// restrict day to 5 bits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R12,[R3] 	// store day via the pointer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LR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3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UNSIGNED BITFIELDS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Version 1: Without UBFX Instruction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432"/>
              </p:ext>
            </p:extLst>
          </p:nvPr>
        </p:nvGraphicFramePr>
        <p:xfrm>
          <a:off x="902972" y="1269048"/>
          <a:ext cx="7338056" cy="771144"/>
        </p:xfrm>
        <a:graphic>
          <a:graphicData uri="http://schemas.openxmlformats.org/drawingml/2006/table">
            <a:tbl>
              <a:tblPr firstRow="1" firstCol="1" bandRow="1"/>
              <a:tblGrid>
                <a:gridCol w="46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67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year - 1900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month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day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2972" y="1554480"/>
            <a:ext cx="320039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03370" y="1554480"/>
            <a:ext cx="1840230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554480"/>
            <a:ext cx="229742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1" y="3623015"/>
            <a:ext cx="7665718" cy="8591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141" y="4482170"/>
            <a:ext cx="7665718" cy="7842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1" y="5276911"/>
            <a:ext cx="7665718" cy="6052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2972" y="2253012"/>
            <a:ext cx="320039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0493" y="2061171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03370" y="2253012"/>
            <a:ext cx="184023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53012"/>
            <a:ext cx="229742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208285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bits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2710" y="209334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93132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05367" y="1226381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24497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07135" y="6096362"/>
            <a:ext cx="24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b="1" dirty="0" smtClean="0">
                <a:solidFill>
                  <a:srgbClr val="FF0000"/>
                </a:solidFill>
              </a:rPr>
              <a:t> Instructions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71134"/>
              </p:ext>
            </p:extLst>
          </p:nvPr>
        </p:nvGraphicFramePr>
        <p:xfrm>
          <a:off x="271462" y="2473170"/>
          <a:ext cx="8601076" cy="3645408"/>
        </p:xfrm>
        <a:graphic>
          <a:graphicData uri="http://schemas.openxmlformats.org/drawingml/2006/table">
            <a:tbl>
              <a:tblPr firstRow="1" firstCol="1" bandRow="1"/>
              <a:tblGrid>
                <a:gridCol w="860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894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UnpackDate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(uint16_t date,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*y,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*m,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*d)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55663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UnpackDate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UBFX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R12,R0,9,7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Extract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year–1900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from bits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15-9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of R0 into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ADD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R12,R12,1900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Add 1900 to get the year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R12,[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R1] 	// Store the year via the pointer in 2nd parameter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UBFX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R12,R0,5,4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Extract the month from bits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8-5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of R0 into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R12,[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R2] 	// Store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month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via the pointer in 3rd parameter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UBFX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R12,R0,0,5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Extract the day from bits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4-0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of R0 into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R12,[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R3] 	// Store the day via the pointer in 4th parameter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  <a:tab pos="1200150" algn="l"/>
                          <a:tab pos="25717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</a:t>
            </a:r>
            <a:r>
              <a:rPr lang="en-US" dirty="0" smtClean="0"/>
              <a:t>UNSIGNED BITFIELDS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Version </a:t>
            </a:r>
            <a:r>
              <a:rPr lang="en-US" sz="3600" dirty="0" smtClean="0">
                <a:solidFill>
                  <a:srgbClr val="FF0000"/>
                </a:solidFill>
              </a:rPr>
              <a:t>2: With </a:t>
            </a:r>
            <a:r>
              <a:rPr lang="en-US" sz="3600" dirty="0">
                <a:solidFill>
                  <a:srgbClr val="FF0000"/>
                </a:solidFill>
              </a:rPr>
              <a:t>UBFX Instruction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6432"/>
              </p:ext>
            </p:extLst>
          </p:nvPr>
        </p:nvGraphicFramePr>
        <p:xfrm>
          <a:off x="902972" y="1269048"/>
          <a:ext cx="7338056" cy="771144"/>
        </p:xfrm>
        <a:graphic>
          <a:graphicData uri="http://schemas.openxmlformats.org/drawingml/2006/table">
            <a:tbl>
              <a:tblPr firstRow="1" firstCol="1" bandRow="1"/>
              <a:tblGrid>
                <a:gridCol w="46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67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year - 1900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month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day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2972" y="1554480"/>
            <a:ext cx="320039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03370" y="1554480"/>
            <a:ext cx="1840230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554480"/>
            <a:ext cx="229742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3912" y="3580799"/>
            <a:ext cx="7665718" cy="8591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3912" y="4435877"/>
            <a:ext cx="7665718" cy="55486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912" y="4992390"/>
            <a:ext cx="7665718" cy="6052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2972" y="2253012"/>
            <a:ext cx="320039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0493" y="2061171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03370" y="2253012"/>
            <a:ext cx="184023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53012"/>
            <a:ext cx="229742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208285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bits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2710" y="209334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93132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05367" y="1226381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24497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07135" y="6096362"/>
            <a:ext cx="24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8 Instructions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4106"/>
              </p:ext>
            </p:extLst>
          </p:nvPr>
        </p:nvGraphicFramePr>
        <p:xfrm>
          <a:off x="271462" y="2473172"/>
          <a:ext cx="8601076" cy="4400932"/>
        </p:xfrm>
        <a:graphic>
          <a:graphicData uri="http://schemas.openxmlformats.org/drawingml/2006/table">
            <a:tbl>
              <a:tblPr firstRow="1" firstCol="1" bandRow="1"/>
              <a:tblGrid>
                <a:gridCol w="860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9747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Unpack(uint16_t date, int32_t *p1, int32_t *p2, int32_t *p3)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55663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UnpackDate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LSL	R12,R0,16	// Move s1 to far left of 32-bit register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ASR	R12,R12,25	// Move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s1 to far right, sign extending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R12,[R1] 	// Store s1 via the pointer p1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LSL	R12,R1,23	// Move s2 to far left of 32-bit register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ASR	R12,R12,28	// Move s2 to the far right, sign extending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R12,[R2] 	// Store s2 via the pointer p2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LSL	R12,R0,27	// Move s3 to far left of 32-bit register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ASR	R12,R12,27	// Move s3 to the far right, sign extending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R12,[R3] 	// store day via the pointer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LR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3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SIGNED BITFIELDS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Version 1: Without SBFX Instruction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21678"/>
              </p:ext>
            </p:extLst>
          </p:nvPr>
        </p:nvGraphicFramePr>
        <p:xfrm>
          <a:off x="902972" y="1269048"/>
          <a:ext cx="7338056" cy="771144"/>
        </p:xfrm>
        <a:graphic>
          <a:graphicData uri="http://schemas.openxmlformats.org/drawingml/2006/table">
            <a:tbl>
              <a:tblPr firstRow="1" firstCol="1" bandRow="1"/>
              <a:tblGrid>
                <a:gridCol w="46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67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s1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s2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0117" y="1554930"/>
            <a:ext cx="320039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0515" y="1553415"/>
            <a:ext cx="1840230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0745" y="1561862"/>
            <a:ext cx="229742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1" y="3567973"/>
            <a:ext cx="7665718" cy="8591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141" y="4420247"/>
            <a:ext cx="7665718" cy="8566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1" y="5283722"/>
            <a:ext cx="7665718" cy="84546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2972" y="2253012"/>
            <a:ext cx="320039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0493" y="2061171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03370" y="2253012"/>
            <a:ext cx="184023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53012"/>
            <a:ext cx="229742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208285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bits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2710" y="209334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93132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05367" y="1226381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24497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43600" y="6257752"/>
            <a:ext cx="24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10 Instructions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61184"/>
              </p:ext>
            </p:extLst>
          </p:nvPr>
        </p:nvGraphicFramePr>
        <p:xfrm>
          <a:off x="271462" y="2473172"/>
          <a:ext cx="8601076" cy="3463660"/>
        </p:xfrm>
        <a:graphic>
          <a:graphicData uri="http://schemas.openxmlformats.org/drawingml/2006/table">
            <a:tbl>
              <a:tblPr firstRow="1" firstCol="1" bandRow="1"/>
              <a:tblGrid>
                <a:gridCol w="860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185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Unpack(uint16_t date, int32_t *p1, int32_t *p2, int32_t *p3)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1025525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855663" algn="l"/>
                          <a:tab pos="1828800" algn="l"/>
                          <a:tab pos="33147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UnpackDate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SBFX	R12,R0,9,7	// Extract s1 as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 signed 32-bit integer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R12,[R1] 	// Store s1 via the pointer p1</a:t>
                      </a:r>
                    </a:p>
                    <a:p>
                      <a:pPr marL="111125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SBFX	R12,R0,5,4	// Extract s2 as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 signed 32-bit integer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R12,[R2] 	// Store s2 via the pointer p2</a:t>
                      </a:r>
                    </a:p>
                    <a:p>
                      <a:pPr marL="111125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SBFX	R12,R0,0,5	// Extract s3 as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 signed 32-bit integer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R12,[R3] 	// store day via the pointer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7850" algn="l"/>
                          <a:tab pos="1193800" algn="l"/>
                          <a:tab pos="2855913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LR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4401" marR="644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3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SIGNED BITFIELDS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Version 2: With SBFX Instruction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21678"/>
              </p:ext>
            </p:extLst>
          </p:nvPr>
        </p:nvGraphicFramePr>
        <p:xfrm>
          <a:off x="902972" y="1269048"/>
          <a:ext cx="7338056" cy="771144"/>
        </p:xfrm>
        <a:graphic>
          <a:graphicData uri="http://schemas.openxmlformats.org/drawingml/2006/table">
            <a:tbl>
              <a:tblPr firstRow="1" firstCol="1" bandRow="1"/>
              <a:tblGrid>
                <a:gridCol w="46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67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s1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s2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0117" y="1554930"/>
            <a:ext cx="320039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0515" y="1553415"/>
            <a:ext cx="1840230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0745" y="1561862"/>
            <a:ext cx="2297428" cy="4703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2972" y="3567974"/>
            <a:ext cx="7665718" cy="58543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972" y="4196080"/>
            <a:ext cx="7665718" cy="5057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2972" y="4716168"/>
            <a:ext cx="7665718" cy="5880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2972" y="2253012"/>
            <a:ext cx="320039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10493" y="2061171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 bits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03370" y="2253012"/>
            <a:ext cx="184023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253012"/>
            <a:ext cx="229742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208285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bits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2710" y="2093349"/>
            <a:ext cx="8592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bits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693132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05367" y="1226381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24497" y="1231297"/>
            <a:ext cx="337929" cy="2805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43600" y="6257752"/>
            <a:ext cx="240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7 Instructions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MISCELLANEOUS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02934"/>
              </p:ext>
            </p:extLst>
          </p:nvPr>
        </p:nvGraphicFramePr>
        <p:xfrm>
          <a:off x="925830" y="1550324"/>
          <a:ext cx="7315201" cy="27487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Count Leading Zeros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865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CLZ 	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4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4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4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CountZeroes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(R</a:t>
                      </a:r>
                      <a:r>
                        <a:rPr lang="en-US" sz="24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Reverse </a:t>
                      </a:r>
                      <a:endParaRPr lang="en-US" sz="24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RBIT 	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4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4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4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RevBits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(R</a:t>
                      </a:r>
                      <a:r>
                        <a:rPr lang="en-US" sz="24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Reverse byte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/>
                      </a:r>
                      <a:b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order of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word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REV 	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4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4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4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RevByteOrder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(R</a:t>
                      </a:r>
                      <a:r>
                        <a:rPr lang="en-US" sz="24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5830" y="1863090"/>
            <a:ext cx="7315201" cy="8229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399" y="2674938"/>
            <a:ext cx="7315201" cy="8229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5830" y="3477832"/>
            <a:ext cx="7315201" cy="8229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08682" y="4724132"/>
            <a:ext cx="7315201" cy="118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Reverse the bytes within an operand (needed in network software)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8682" y="4724132"/>
            <a:ext cx="7315202" cy="120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Count leading zeroes (used in DSP to efficiently implement normalization)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1545" y="4746132"/>
            <a:ext cx="7326633" cy="13290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Reverse the bits within an operand (to convert between big and little endian bit ordering)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9458" y="4739964"/>
            <a:ext cx="3754425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None of these operations can be implemented efficiently in a HLL like C.</a:t>
            </a:r>
            <a:endParaRPr lang="en-US" dirty="0"/>
          </a:p>
        </p:txBody>
      </p:sp>
      <p:pic>
        <p:nvPicPr>
          <p:cNvPr id="13" name="Picture 12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3691" y="4797365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BIT-BANDING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Fast </a:t>
            </a:r>
            <a:r>
              <a:rPr lang="en-US" b="1" dirty="0"/>
              <a:t>access to individual bits </a:t>
            </a:r>
            <a:r>
              <a:rPr lang="en-US" b="1" dirty="0" smtClean="0"/>
              <a:t>in memory or I/O</a:t>
            </a:r>
          </a:p>
          <a:p>
            <a:r>
              <a:rPr lang="en-US" dirty="0" smtClean="0"/>
              <a:t>Only 1 instruction required to access a single bit</a:t>
            </a:r>
          </a:p>
          <a:p>
            <a:r>
              <a:rPr lang="en-US" dirty="0" smtClean="0"/>
              <a:t>No bitwise-AND, bitwise-OR, or shifting required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"Atomic" </a:t>
            </a:r>
            <a:r>
              <a:rPr lang="en-US" b="1" dirty="0"/>
              <a:t>access to manage </a:t>
            </a:r>
            <a:r>
              <a:rPr lang="en-US" b="1" dirty="0" smtClean="0"/>
              <a:t>a "</a:t>
            </a:r>
            <a:r>
              <a:rPr lang="en-US" b="1" dirty="0" err="1" smtClean="0"/>
              <a:t>mutex</a:t>
            </a:r>
            <a:r>
              <a:rPr lang="en-US" b="1" dirty="0" smtClean="0"/>
              <a:t>".</a:t>
            </a:r>
            <a:endParaRPr lang="en-US" b="1" dirty="0"/>
          </a:p>
          <a:p>
            <a:r>
              <a:rPr lang="en-US" i="1" dirty="0" smtClean="0"/>
              <a:t>Atomic</a:t>
            </a:r>
            <a:r>
              <a:rPr lang="en-US" dirty="0" smtClean="0"/>
              <a:t>: An atomic operation completes without preemption / interruption.</a:t>
            </a:r>
          </a:p>
          <a:p>
            <a:r>
              <a:rPr lang="en-US" i="1" dirty="0" err="1" smtClean="0"/>
              <a:t>Mutex</a:t>
            </a:r>
            <a:r>
              <a:rPr lang="en-US" dirty="0" smtClean="0"/>
              <a:t>: Used in operating systems, networking and multi-threaded software to arbitrate access to a shared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BIT-BAND REGIONS &amp; ALIASES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25501" y="1607647"/>
            <a:ext cx="2381607" cy="4614161"/>
            <a:chOff x="681633" y="1438400"/>
            <a:chExt cx="2640687" cy="4614161"/>
          </a:xfrm>
        </p:grpSpPr>
        <p:sp>
          <p:nvSpPr>
            <p:cNvPr id="9" name="Rectangle 8"/>
            <p:cNvSpPr/>
            <p:nvPr/>
          </p:nvSpPr>
          <p:spPr>
            <a:xfrm>
              <a:off x="1112520" y="1438400"/>
              <a:ext cx="2209800" cy="192024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32MB </a:t>
              </a:r>
              <a:r>
                <a:rPr lang="en-US" sz="1600" b="1" i="1" dirty="0" smtClean="0">
                  <a:solidFill>
                    <a:schemeClr val="tx1"/>
                  </a:solidFill>
                </a:rPr>
                <a:t>Bit-Band Alias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42000000-43FFFFFF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2520" y="5267205"/>
              <a:ext cx="2209800" cy="74903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1MB </a:t>
              </a:r>
              <a:r>
                <a:rPr lang="en-US" sz="1600" b="1" i="1" dirty="0" smtClean="0">
                  <a:solidFill>
                    <a:schemeClr val="tx1"/>
                  </a:solidFill>
                </a:rPr>
                <a:t>Bit-Band Region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40000000-400FFFFF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2520" y="3346965"/>
              <a:ext cx="2209800" cy="192024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31MB of I/O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40100000-41FFFFFF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901094" y="1438400"/>
              <a:ext cx="15240" cy="461416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1633" y="2684270"/>
              <a:ext cx="400110" cy="212242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70C0"/>
                  </a:solidFill>
                </a:rPr>
                <a:t>256 KB of I/O Space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69516" y="1607647"/>
            <a:ext cx="2381607" cy="4614161"/>
            <a:chOff x="681633" y="1438400"/>
            <a:chExt cx="2640687" cy="4614161"/>
          </a:xfrm>
        </p:grpSpPr>
        <p:sp>
          <p:nvSpPr>
            <p:cNvPr id="18" name="Rectangle 17"/>
            <p:cNvSpPr/>
            <p:nvPr/>
          </p:nvSpPr>
          <p:spPr>
            <a:xfrm>
              <a:off x="1112520" y="1438400"/>
              <a:ext cx="2209800" cy="192024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32MB </a:t>
              </a:r>
              <a:r>
                <a:rPr lang="en-US" sz="1600" b="1" i="1" dirty="0" smtClean="0">
                  <a:solidFill>
                    <a:schemeClr val="tx1"/>
                  </a:solidFill>
                </a:rPr>
                <a:t>Bit-Band Alias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22000000-23FFFFFF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12520" y="5267205"/>
              <a:ext cx="2209800" cy="74903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1MB </a:t>
              </a:r>
              <a:r>
                <a:rPr lang="en-US" sz="1600" b="1" i="1" dirty="0" smtClean="0">
                  <a:solidFill>
                    <a:schemeClr val="tx1"/>
                  </a:solidFill>
                </a:rPr>
                <a:t>Bit-Band Region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20000000-200FFFFF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12520" y="3346965"/>
              <a:ext cx="2209800" cy="192024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31MB of RAM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20100000-21FFFFFF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16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877669" y="1438400"/>
              <a:ext cx="15240" cy="461416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1633" y="2470910"/>
              <a:ext cx="400110" cy="248818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70C0"/>
                  </a:solidFill>
                </a:rPr>
                <a:t>256 KB of Memory Space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90500" y="3884247"/>
            <a:ext cx="4220110" cy="1015663"/>
            <a:chOff x="4103703" y="3862844"/>
            <a:chExt cx="4220110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4103703" y="3862844"/>
              <a:ext cx="422011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Each individual </a:t>
              </a:r>
              <a:r>
                <a:rPr lang="en-US" i="1" u="sng" dirty="0" smtClean="0"/>
                <a:t>bit</a:t>
              </a:r>
              <a:r>
                <a:rPr lang="en-US" dirty="0" smtClean="0"/>
                <a:t> in a bit-band region corresponds to an entire </a:t>
              </a:r>
              <a:r>
                <a:rPr lang="en-US" i="1" u="sng" dirty="0" smtClean="0"/>
                <a:t>word</a:t>
              </a:r>
              <a:r>
                <a:rPr lang="en-US" dirty="0" smtClean="0"/>
                <a:t> in its bit-band alias.</a:t>
              </a:r>
              <a:endParaRPr lang="en-US" dirty="0"/>
            </a:p>
          </p:txBody>
        </p:sp>
        <p:pic>
          <p:nvPicPr>
            <p:cNvPr id="5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07936" y="3920245"/>
              <a:ext cx="803787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365760" y="2270825"/>
            <a:ext cx="1003756" cy="3691587"/>
            <a:chOff x="365760" y="2270825"/>
            <a:chExt cx="1003756" cy="3691587"/>
          </a:xfrm>
        </p:grpSpPr>
        <p:sp>
          <p:nvSpPr>
            <p:cNvPr id="23" name="TextBox 22"/>
            <p:cNvSpPr txBox="1"/>
            <p:nvPr/>
          </p:nvSpPr>
          <p:spPr>
            <a:xfrm>
              <a:off x="365760" y="5593080"/>
              <a:ext cx="100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 bit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5760" y="2270825"/>
              <a:ext cx="100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 word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>
            <a:xfrm rot="10800000">
              <a:off x="365760" y="2796193"/>
              <a:ext cx="555739" cy="2796886"/>
            </a:xfrm>
            <a:prstGeom prst="arc">
              <a:avLst>
                <a:gd name="adj1" fmla="val 16417144"/>
                <a:gd name="adj2" fmla="val 5312389"/>
              </a:avLst>
            </a:prstGeom>
            <a:ln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24799" y="2270825"/>
            <a:ext cx="1003757" cy="3724811"/>
            <a:chOff x="7924799" y="2270825"/>
            <a:chExt cx="1003757" cy="3724811"/>
          </a:xfrm>
        </p:grpSpPr>
        <p:sp>
          <p:nvSpPr>
            <p:cNvPr id="26" name="TextBox 25"/>
            <p:cNvSpPr txBox="1"/>
            <p:nvPr/>
          </p:nvSpPr>
          <p:spPr>
            <a:xfrm>
              <a:off x="7924799" y="5626304"/>
              <a:ext cx="100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 bit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24800" y="2270825"/>
              <a:ext cx="100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 word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Arc 27"/>
            <p:cNvSpPr/>
            <p:nvPr/>
          </p:nvSpPr>
          <p:spPr>
            <a:xfrm>
              <a:off x="8148808" y="2796193"/>
              <a:ext cx="555739" cy="2796887"/>
            </a:xfrm>
            <a:prstGeom prst="arc">
              <a:avLst>
                <a:gd name="adj1" fmla="val 16401086"/>
                <a:gd name="adj2" fmla="val 5312389"/>
              </a:avLst>
            </a:prstGeom>
            <a:ln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66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668196" y="2148783"/>
            <a:ext cx="2246243" cy="29817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82447" y="3833835"/>
            <a:ext cx="2246243" cy="29817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82446" y="5575644"/>
            <a:ext cx="2246243" cy="29817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69157" y="1709530"/>
            <a:ext cx="2246243" cy="298174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669157" y="3380260"/>
            <a:ext cx="2246243" cy="298174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69157" y="5106548"/>
            <a:ext cx="2246243" cy="298174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AND, OR, Exclusive-OR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44805"/>
              </p:ext>
            </p:extLst>
          </p:nvPr>
        </p:nvGraphicFramePr>
        <p:xfrm>
          <a:off x="1222307" y="1539256"/>
          <a:ext cx="1841235" cy="1304610"/>
        </p:xfrm>
        <a:graphic>
          <a:graphicData uri="http://schemas.openxmlformats.org/drawingml/2006/table">
            <a:tbl>
              <a:tblPr firstRow="1" firstCol="1" bandRow="1"/>
              <a:tblGrid>
                <a:gridCol w="503783">
                  <a:extLst>
                    <a:ext uri="{9D8B030D-6E8A-4147-A177-3AD203B41FA5}">
                      <a16:colId xmlns:a16="http://schemas.microsoft.com/office/drawing/2014/main" val="2873186649"/>
                    </a:ext>
                  </a:extLst>
                </a:gridCol>
                <a:gridCol w="508897">
                  <a:extLst>
                    <a:ext uri="{9D8B030D-6E8A-4147-A177-3AD203B41FA5}">
                      <a16:colId xmlns:a16="http://schemas.microsoft.com/office/drawing/2014/main" val="1353598892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057654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AND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43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6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2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85780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7160" y="1801186"/>
            <a:ext cx="3657600" cy="1065462"/>
            <a:chOff x="136886" y="2426339"/>
            <a:chExt cx="3663147" cy="1065462"/>
          </a:xfrm>
        </p:grpSpPr>
        <p:sp>
          <p:nvSpPr>
            <p:cNvPr id="8" name="Left Brace 7"/>
            <p:cNvSpPr/>
            <p:nvPr/>
          </p:nvSpPr>
          <p:spPr>
            <a:xfrm>
              <a:off x="961053" y="2435290"/>
              <a:ext cx="139959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961053" y="2972206"/>
              <a:ext cx="139959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flipH="1">
              <a:off x="3184837" y="2426339"/>
              <a:ext cx="202164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flipH="1">
              <a:off x="3187942" y="2963255"/>
              <a:ext cx="202164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886" y="2493220"/>
              <a:ext cx="82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a</a:t>
              </a:r>
              <a:r>
                <a:rPr lang="en-US" sz="2400" dirty="0" smtClean="0"/>
                <a:t> = 0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6886" y="3030136"/>
              <a:ext cx="82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a</a:t>
              </a:r>
              <a:r>
                <a:rPr lang="en-US" sz="2400" dirty="0" smtClean="0"/>
                <a:t> = 1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3888" y="2426339"/>
              <a:ext cx="416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90106" y="2972986"/>
              <a:ext cx="409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84630"/>
              </p:ext>
            </p:extLst>
          </p:nvPr>
        </p:nvGraphicFramePr>
        <p:xfrm>
          <a:off x="1222307" y="3259238"/>
          <a:ext cx="1841235" cy="1304610"/>
        </p:xfrm>
        <a:graphic>
          <a:graphicData uri="http://schemas.openxmlformats.org/drawingml/2006/table">
            <a:tbl>
              <a:tblPr firstRow="1" firstCol="1" bandRow="1"/>
              <a:tblGrid>
                <a:gridCol w="503783">
                  <a:extLst>
                    <a:ext uri="{9D8B030D-6E8A-4147-A177-3AD203B41FA5}">
                      <a16:colId xmlns:a16="http://schemas.microsoft.com/office/drawing/2014/main" val="2873186649"/>
                    </a:ext>
                  </a:extLst>
                </a:gridCol>
                <a:gridCol w="508897">
                  <a:extLst>
                    <a:ext uri="{9D8B030D-6E8A-4147-A177-3AD203B41FA5}">
                      <a16:colId xmlns:a16="http://schemas.microsoft.com/office/drawing/2014/main" val="1353598892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057654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OR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43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6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2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8578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37160" y="3553491"/>
            <a:ext cx="3657600" cy="1065462"/>
            <a:chOff x="136886" y="2426339"/>
            <a:chExt cx="3663147" cy="1065462"/>
          </a:xfrm>
        </p:grpSpPr>
        <p:sp>
          <p:nvSpPr>
            <p:cNvPr id="19" name="Left Brace 18"/>
            <p:cNvSpPr/>
            <p:nvPr/>
          </p:nvSpPr>
          <p:spPr>
            <a:xfrm>
              <a:off x="961053" y="2435290"/>
              <a:ext cx="139959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961053" y="2972206"/>
              <a:ext cx="139959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/>
            <p:cNvSpPr/>
            <p:nvPr/>
          </p:nvSpPr>
          <p:spPr>
            <a:xfrm flipH="1">
              <a:off x="3184837" y="2426339"/>
              <a:ext cx="202164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flipH="1">
              <a:off x="3187942" y="2963255"/>
              <a:ext cx="202164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6886" y="2493220"/>
              <a:ext cx="82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a</a:t>
              </a:r>
              <a:r>
                <a:rPr lang="en-US" sz="2400" dirty="0" smtClean="0"/>
                <a:t> = 0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6886" y="3030136"/>
              <a:ext cx="82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a</a:t>
              </a:r>
              <a:r>
                <a:rPr lang="en-US" sz="2400" dirty="0" smtClean="0"/>
                <a:t> = 1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83888" y="2465608"/>
              <a:ext cx="416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90106" y="2988503"/>
              <a:ext cx="409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7775"/>
              </p:ext>
            </p:extLst>
          </p:nvPr>
        </p:nvGraphicFramePr>
        <p:xfrm>
          <a:off x="1222307" y="5016001"/>
          <a:ext cx="1841235" cy="1304610"/>
        </p:xfrm>
        <a:graphic>
          <a:graphicData uri="http://schemas.openxmlformats.org/drawingml/2006/table">
            <a:tbl>
              <a:tblPr firstRow="1" firstCol="1" bandRow="1"/>
              <a:tblGrid>
                <a:gridCol w="503783">
                  <a:extLst>
                    <a:ext uri="{9D8B030D-6E8A-4147-A177-3AD203B41FA5}">
                      <a16:colId xmlns:a16="http://schemas.microsoft.com/office/drawing/2014/main" val="2873186649"/>
                    </a:ext>
                  </a:extLst>
                </a:gridCol>
                <a:gridCol w="508897">
                  <a:extLst>
                    <a:ext uri="{9D8B030D-6E8A-4147-A177-3AD203B41FA5}">
                      <a16:colId xmlns:a16="http://schemas.microsoft.com/office/drawing/2014/main" val="1353598892"/>
                    </a:ext>
                  </a:extLst>
                </a:gridCol>
                <a:gridCol w="828555">
                  <a:extLst>
                    <a:ext uri="{9D8B030D-6E8A-4147-A177-3AD203B41FA5}">
                      <a16:colId xmlns:a16="http://schemas.microsoft.com/office/drawing/2014/main" val="4057654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XOR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43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67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2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85780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37160" y="5277931"/>
            <a:ext cx="3554730" cy="1065462"/>
            <a:chOff x="136886" y="2426339"/>
            <a:chExt cx="3560121" cy="1065462"/>
          </a:xfrm>
        </p:grpSpPr>
        <p:sp>
          <p:nvSpPr>
            <p:cNvPr id="29" name="Left Brace 28"/>
            <p:cNvSpPr/>
            <p:nvPr/>
          </p:nvSpPr>
          <p:spPr>
            <a:xfrm>
              <a:off x="961053" y="2435290"/>
              <a:ext cx="139959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961053" y="2972206"/>
              <a:ext cx="139959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e 30"/>
            <p:cNvSpPr/>
            <p:nvPr/>
          </p:nvSpPr>
          <p:spPr>
            <a:xfrm flipH="1">
              <a:off x="3184837" y="2426339"/>
              <a:ext cx="202164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flipH="1">
              <a:off x="3187942" y="2963255"/>
              <a:ext cx="202164" cy="48519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6886" y="2493220"/>
              <a:ext cx="82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a</a:t>
              </a:r>
              <a:r>
                <a:rPr lang="en-US" sz="2400" dirty="0" smtClean="0"/>
                <a:t> = 0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6886" y="3030136"/>
              <a:ext cx="824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a</a:t>
              </a:r>
              <a:r>
                <a:rPr lang="en-US" sz="2400" dirty="0" smtClean="0"/>
                <a:t> = 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83888" y="2465607"/>
              <a:ext cx="313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85454" y="5823798"/>
            <a:ext cx="31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439427" y="5883757"/>
            <a:ext cx="2541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60297" y="5520527"/>
            <a:ext cx="2541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983032" y="1585889"/>
            <a:ext cx="5081292" cy="1281392"/>
            <a:chOff x="5205707" y="1974509"/>
            <a:chExt cx="5081292" cy="1281392"/>
          </a:xfrm>
        </p:grpSpPr>
        <p:sp>
          <p:nvSpPr>
            <p:cNvPr id="44" name="TextBox 43"/>
            <p:cNvSpPr txBox="1"/>
            <p:nvPr/>
          </p:nvSpPr>
          <p:spPr>
            <a:xfrm>
              <a:off x="7529518" y="1974509"/>
              <a:ext cx="27574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If a=0, output = 0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If </a:t>
              </a:r>
              <a:r>
                <a:rPr lang="en-US" sz="2800" dirty="0" smtClean="0"/>
                <a:t>a=1, output = b</a:t>
              </a:r>
              <a:endParaRPr lang="en-US" sz="2800" dirty="0"/>
            </a:p>
          </p:txBody>
        </p:sp>
        <p:sp>
          <p:nvSpPr>
            <p:cNvPr id="3" name="Flowchart: Summing Junction 2"/>
            <p:cNvSpPr/>
            <p:nvPr/>
          </p:nvSpPr>
          <p:spPr>
            <a:xfrm>
              <a:off x="6240780" y="1974509"/>
              <a:ext cx="594360" cy="525780"/>
            </a:xfrm>
            <a:prstGeom prst="flowChartSummingJunction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05707" y="1980473"/>
              <a:ext cx="38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5" name="Straight Arrow Connector 4"/>
            <p:cNvCxnSpPr>
              <a:stCxn id="37" idx="3"/>
              <a:endCxn id="3" idx="2"/>
            </p:cNvCxnSpPr>
            <p:nvPr/>
          </p:nvCxnSpPr>
          <p:spPr>
            <a:xfrm flipV="1">
              <a:off x="5589270" y="2237399"/>
              <a:ext cx="651510" cy="4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" idx="6"/>
            </p:cNvCxnSpPr>
            <p:nvPr/>
          </p:nvCxnSpPr>
          <p:spPr>
            <a:xfrm flipV="1">
              <a:off x="6835140" y="2232715"/>
              <a:ext cx="621811" cy="4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" idx="4"/>
            </p:cNvCxnSpPr>
            <p:nvPr/>
          </p:nvCxnSpPr>
          <p:spPr>
            <a:xfrm flipV="1">
              <a:off x="6537960" y="2500289"/>
              <a:ext cx="0" cy="2740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82997" y="2732681"/>
              <a:ext cx="38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999054" y="4997429"/>
            <a:ext cx="5099224" cy="1281392"/>
            <a:chOff x="5205707" y="1974509"/>
            <a:chExt cx="5099224" cy="1281392"/>
          </a:xfrm>
        </p:grpSpPr>
        <p:sp>
          <p:nvSpPr>
            <p:cNvPr id="62" name="Flowchart: Summing Junction 61"/>
            <p:cNvSpPr/>
            <p:nvPr/>
          </p:nvSpPr>
          <p:spPr>
            <a:xfrm>
              <a:off x="6240780" y="1974509"/>
              <a:ext cx="594360" cy="525780"/>
            </a:xfrm>
            <a:prstGeom prst="flowChartSummingJunction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05707" y="1980473"/>
              <a:ext cx="38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64" name="Straight Arrow Connector 63"/>
            <p:cNvCxnSpPr>
              <a:stCxn id="63" idx="3"/>
              <a:endCxn id="62" idx="2"/>
            </p:cNvCxnSpPr>
            <p:nvPr/>
          </p:nvCxnSpPr>
          <p:spPr>
            <a:xfrm flipV="1">
              <a:off x="5589270" y="2237399"/>
              <a:ext cx="651510" cy="4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6"/>
            </p:cNvCxnSpPr>
            <p:nvPr/>
          </p:nvCxnSpPr>
          <p:spPr>
            <a:xfrm flipV="1">
              <a:off x="6835140" y="2232715"/>
              <a:ext cx="621811" cy="4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4"/>
            </p:cNvCxnSpPr>
            <p:nvPr/>
          </p:nvCxnSpPr>
          <p:spPr>
            <a:xfrm flipV="1">
              <a:off x="6537960" y="2500289"/>
              <a:ext cx="0" cy="2740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382997" y="2732681"/>
              <a:ext cx="38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29518" y="1974509"/>
              <a:ext cx="27754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If a=0, output = b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If </a:t>
              </a:r>
              <a:r>
                <a:rPr lang="en-US" sz="2800" dirty="0" smtClean="0"/>
                <a:t>a=1, output = b</a:t>
              </a:r>
              <a:endParaRPr lang="en-US" sz="28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83032" y="3271141"/>
            <a:ext cx="5081292" cy="1281392"/>
            <a:chOff x="5205707" y="1974509"/>
            <a:chExt cx="5081292" cy="1281392"/>
          </a:xfrm>
        </p:grpSpPr>
        <p:sp>
          <p:nvSpPr>
            <p:cNvPr id="54" name="Flowchart: Summing Junction 53"/>
            <p:cNvSpPr/>
            <p:nvPr/>
          </p:nvSpPr>
          <p:spPr>
            <a:xfrm>
              <a:off x="6240780" y="1974509"/>
              <a:ext cx="594360" cy="525780"/>
            </a:xfrm>
            <a:prstGeom prst="flowChartSummingJunction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05707" y="1980473"/>
              <a:ext cx="38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56" name="Straight Arrow Connector 55"/>
            <p:cNvCxnSpPr>
              <a:stCxn id="55" idx="3"/>
              <a:endCxn id="54" idx="2"/>
            </p:cNvCxnSpPr>
            <p:nvPr/>
          </p:nvCxnSpPr>
          <p:spPr>
            <a:xfrm flipV="1">
              <a:off x="5589270" y="2237399"/>
              <a:ext cx="651510" cy="4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4" idx="6"/>
            </p:cNvCxnSpPr>
            <p:nvPr/>
          </p:nvCxnSpPr>
          <p:spPr>
            <a:xfrm flipV="1">
              <a:off x="6835140" y="2232715"/>
              <a:ext cx="621811" cy="46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4"/>
            </p:cNvCxnSpPr>
            <p:nvPr/>
          </p:nvCxnSpPr>
          <p:spPr>
            <a:xfrm flipV="1">
              <a:off x="6537960" y="2500289"/>
              <a:ext cx="0" cy="2740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382997" y="2732681"/>
              <a:ext cx="383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9519" y="1974509"/>
              <a:ext cx="27574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If a=0, output = b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If </a:t>
              </a:r>
              <a:r>
                <a:rPr lang="en-US" sz="2800" dirty="0" smtClean="0"/>
                <a:t>a=1, output = 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53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4" grpId="0" animBg="1"/>
      <p:bldP spid="69" grpId="0" animBg="1"/>
      <p:bldP spid="70" grpId="0" animBg="1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 noChangeAspect="1"/>
          </p:cNvGraphicFramePr>
          <p:nvPr>
            <p:extLst/>
          </p:nvPr>
        </p:nvGraphicFramePr>
        <p:xfrm>
          <a:off x="4800600" y="1219200"/>
          <a:ext cx="365759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20001000</a:t>
                      </a:r>
                      <a:r>
                        <a:rPr lang="en-US" sz="1800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5400000">
            <a:off x="5395331" y="2665141"/>
            <a:ext cx="3655742" cy="2209800"/>
          </a:xfrm>
          <a:prstGeom prst="bentConnector3">
            <a:avLst>
              <a:gd name="adj1" fmla="val 99822"/>
            </a:avLst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5445511" y="2614961"/>
            <a:ext cx="3321206" cy="1975624"/>
          </a:xfrm>
          <a:prstGeom prst="bentConnector3">
            <a:avLst>
              <a:gd name="adj1" fmla="val 100077"/>
            </a:avLst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</p:cNvCxnSpPr>
          <p:nvPr/>
        </p:nvCxnSpPr>
        <p:spPr>
          <a:xfrm rot="5400000">
            <a:off x="5843796" y="2225226"/>
            <a:ext cx="1060108" cy="511096"/>
          </a:xfrm>
          <a:prstGeom prst="bentConnector3">
            <a:avLst>
              <a:gd name="adj1" fmla="val 99790"/>
            </a:avLst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398" y="2157608"/>
            <a:ext cx="1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1455174" y="1581387"/>
            <a:ext cx="320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byte in the "</a:t>
            </a:r>
            <a:r>
              <a:rPr lang="en-US" b="1" i="1" dirty="0" smtClean="0">
                <a:solidFill>
                  <a:srgbClr val="0070C0"/>
                </a:solidFill>
              </a:rPr>
              <a:t>bit-band region</a:t>
            </a:r>
            <a:r>
              <a:rPr lang="en-US" sz="1600" dirty="0" smtClean="0"/>
              <a:t>"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4924" y="5869428"/>
            <a:ext cx="456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Corresponding 32-bit words in the "</a:t>
            </a:r>
            <a:r>
              <a:rPr lang="en-US" b="1" i="1" dirty="0" smtClean="0">
                <a:solidFill>
                  <a:srgbClr val="0070C0"/>
                </a:solidFill>
              </a:rPr>
              <a:t>bit-band alias</a:t>
            </a:r>
            <a:r>
              <a:rPr lang="en-US" sz="1600" dirty="0" smtClean="0"/>
              <a:t>"</a:t>
            </a:r>
            <a:endParaRPr lang="en-US" sz="1600" dirty="0"/>
          </a:p>
        </p:txBody>
      </p:sp>
      <p:sp>
        <p:nvSpPr>
          <p:cNvPr id="2" name="Right Arrow 1"/>
          <p:cNvSpPr/>
          <p:nvPr/>
        </p:nvSpPr>
        <p:spPr>
          <a:xfrm>
            <a:off x="4658032" y="1600200"/>
            <a:ext cx="457200" cy="34197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BIT-BAND MAPPING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18454"/>
              </p:ext>
            </p:extLst>
          </p:nvPr>
        </p:nvGraphicFramePr>
        <p:xfrm>
          <a:off x="479502" y="4332953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2202000C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83699"/>
              </p:ext>
            </p:extLst>
          </p:nvPr>
        </p:nvGraphicFramePr>
        <p:xfrm>
          <a:off x="479502" y="4704973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22020008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57977"/>
              </p:ext>
            </p:extLst>
          </p:nvPr>
        </p:nvGraphicFramePr>
        <p:xfrm>
          <a:off x="482754" y="5077956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22020004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18060"/>
              </p:ext>
            </p:extLst>
          </p:nvPr>
        </p:nvGraphicFramePr>
        <p:xfrm>
          <a:off x="479502" y="5412492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22020000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8805"/>
              </p:ext>
            </p:extLst>
          </p:nvPr>
        </p:nvGraphicFramePr>
        <p:xfrm>
          <a:off x="479502" y="3976257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22020010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4386"/>
              </p:ext>
            </p:extLst>
          </p:nvPr>
        </p:nvGraphicFramePr>
        <p:xfrm>
          <a:off x="479502" y="3602773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22020014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30318"/>
              </p:ext>
            </p:extLst>
          </p:nvPr>
        </p:nvGraphicFramePr>
        <p:xfrm>
          <a:off x="479502" y="2892083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2202001C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33000"/>
              </p:ext>
            </p:extLst>
          </p:nvPr>
        </p:nvGraphicFramePr>
        <p:xfrm>
          <a:off x="479502" y="3231933"/>
          <a:ext cx="563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22020018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00000000  00000000  00000000  00000000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04277" y="1580126"/>
            <a:ext cx="247650" cy="3705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56627" y="1585888"/>
            <a:ext cx="247650" cy="3705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4181" y="5412615"/>
            <a:ext cx="5487373" cy="3705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4181" y="5078080"/>
            <a:ext cx="5487373" cy="33453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endCxn id="17" idx="3"/>
          </p:cNvCxnSpPr>
          <p:nvPr/>
        </p:nvCxnSpPr>
        <p:spPr>
          <a:xfrm rot="5400000">
            <a:off x="5521259" y="2553525"/>
            <a:ext cx="2933912" cy="1739825"/>
          </a:xfrm>
          <a:prstGeom prst="bentConnector2">
            <a:avLst/>
          </a:prstGeom>
          <a:ln w="127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08977" y="1581387"/>
            <a:ext cx="247650" cy="3705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4181" y="4707486"/>
            <a:ext cx="5487373" cy="3705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  <p:bldP spid="27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Callout 1 (No Border) 20"/>
          <p:cNvSpPr/>
          <p:nvPr/>
        </p:nvSpPr>
        <p:spPr>
          <a:xfrm>
            <a:off x="5989319" y="4458224"/>
            <a:ext cx="1920241" cy="765492"/>
          </a:xfrm>
          <a:prstGeom prst="callout1">
            <a:avLst>
              <a:gd name="adj1" fmla="val 18750"/>
              <a:gd name="adj2" fmla="val -8333"/>
              <a:gd name="adj3" fmla="val -78624"/>
              <a:gd name="adj4" fmla="val -34365"/>
            </a:avLst>
          </a:prstGeom>
          <a:noFill/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Starting address of Bit-Band Region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692" y="3004956"/>
            <a:ext cx="8406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/>
              <a:t>Example:   </a:t>
            </a:r>
            <a:r>
              <a:rPr lang="en-US" dirty="0" smtClean="0"/>
              <a:t>Access bit 3 in</a:t>
            </a:r>
            <a:r>
              <a:rPr lang="en-US" b="1" dirty="0" smtClean="0"/>
              <a:t>  </a:t>
            </a:r>
            <a:r>
              <a:rPr lang="en-US" dirty="0" smtClean="0"/>
              <a:t>20001000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i="1" dirty="0" smtClean="0"/>
              <a:t>Bit-Band Region offset</a:t>
            </a:r>
            <a:r>
              <a:rPr lang="en-US" dirty="0" smtClean="0"/>
              <a:t>	= 20001000</a:t>
            </a:r>
            <a:r>
              <a:rPr lang="en-US" baseline="-25000" dirty="0"/>
              <a:t>16</a:t>
            </a:r>
            <a:r>
              <a:rPr lang="en-US" dirty="0" smtClean="0"/>
              <a:t> – 20000000</a:t>
            </a:r>
            <a:r>
              <a:rPr lang="en-US" baseline="-25000" dirty="0"/>
              <a:t>16</a:t>
            </a:r>
            <a:r>
              <a:rPr lang="en-US" dirty="0" smtClean="0"/>
              <a:t> = 01000</a:t>
            </a:r>
            <a:r>
              <a:rPr lang="en-US" baseline="-25000" dirty="0" smtClean="0"/>
              <a:t>16</a:t>
            </a:r>
            <a:endParaRPr lang="en-US" dirty="0"/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i="1" dirty="0" smtClean="0"/>
              <a:t>Bit-Band Alias address</a:t>
            </a: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22000000</a:t>
            </a:r>
            <a:r>
              <a:rPr lang="en-US" baseline="-25000" dirty="0"/>
              <a:t>16</a:t>
            </a:r>
            <a:r>
              <a:rPr lang="en-US" dirty="0"/>
              <a:t> + 32</a:t>
            </a:r>
            <a:r>
              <a:rPr lang="en-US" baseline="-25000" dirty="0"/>
              <a:t>10</a:t>
            </a:r>
            <a:r>
              <a:rPr lang="en-US" dirty="0"/>
              <a:t> × </a:t>
            </a:r>
            <a:r>
              <a:rPr lang="en-US" dirty="0" smtClean="0"/>
              <a:t>01000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/>
              <a:t>+ 4 × </a:t>
            </a:r>
            <a:r>
              <a:rPr lang="en-US" dirty="0" smtClean="0"/>
              <a:t>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			= </a:t>
            </a:r>
            <a:r>
              <a:rPr lang="en-US" dirty="0"/>
              <a:t>22000000</a:t>
            </a:r>
            <a:r>
              <a:rPr lang="en-US" baseline="-25000" dirty="0"/>
              <a:t>16</a:t>
            </a:r>
            <a:r>
              <a:rPr lang="en-US" dirty="0"/>
              <a:t> + </a:t>
            </a:r>
            <a:r>
              <a:rPr lang="en-US" dirty="0" smtClean="0"/>
              <a:t>(01000</a:t>
            </a:r>
            <a:r>
              <a:rPr lang="en-US" baseline="-25000" dirty="0" smtClean="0"/>
              <a:t>16</a:t>
            </a:r>
            <a:r>
              <a:rPr lang="en-US" dirty="0" smtClean="0"/>
              <a:t> &lt;&lt; 5) + (3 &lt;&lt; 2)</a:t>
            </a:r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= </a:t>
            </a:r>
            <a:r>
              <a:rPr lang="en-US" dirty="0"/>
              <a:t>2202000C</a:t>
            </a:r>
            <a:r>
              <a:rPr lang="en-US" baseline="-25000" dirty="0"/>
              <a:t>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88417" y="4076078"/>
            <a:ext cx="502921" cy="369332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54264" y="4656304"/>
            <a:ext cx="794249" cy="369332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4264" y="4650946"/>
            <a:ext cx="794249" cy="369332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09180"/>
              </p:ext>
            </p:extLst>
          </p:nvPr>
        </p:nvGraphicFramePr>
        <p:xfrm>
          <a:off x="1275081" y="1738430"/>
          <a:ext cx="6664960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ALIAS 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692" y="1288481"/>
            <a:ext cx="8170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Bit-Band Alias address</a:t>
            </a:r>
            <a:r>
              <a:rPr lang="en-US" dirty="0" smtClean="0"/>
              <a:t> </a:t>
            </a:r>
            <a:r>
              <a:rPr lang="en-US" dirty="0"/>
              <a:t>= 22000000</a:t>
            </a:r>
            <a:r>
              <a:rPr lang="en-US" baseline="-25000" dirty="0"/>
              <a:t>16 </a:t>
            </a:r>
            <a:r>
              <a:rPr lang="en-US" dirty="0"/>
              <a:t>+ </a:t>
            </a:r>
            <a:r>
              <a:rPr lang="en-US" dirty="0" smtClean="0"/>
              <a:t>32 </a:t>
            </a:r>
            <a:r>
              <a:rPr lang="en-US" dirty="0"/>
              <a:t>× </a:t>
            </a:r>
            <a:r>
              <a:rPr lang="en-US" i="1" dirty="0" smtClean="0"/>
              <a:t>Bit-Band Region offset</a:t>
            </a:r>
            <a:r>
              <a:rPr lang="en-US" dirty="0" smtClean="0"/>
              <a:t> </a:t>
            </a:r>
            <a:r>
              <a:rPr lang="en-US" dirty="0"/>
              <a:t>+ 4 × </a:t>
            </a:r>
            <a:r>
              <a:rPr lang="en-US" i="1" dirty="0"/>
              <a:t>bit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0997" y="1302655"/>
            <a:ext cx="2135566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9115" y="4656304"/>
            <a:ext cx="1351627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4242" y="1306051"/>
            <a:ext cx="1110557" cy="36593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8876" y="4076078"/>
            <a:ext cx="1382374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13088" y="3562556"/>
            <a:ext cx="778250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13088" y="3562556"/>
            <a:ext cx="778250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13639" y="5307202"/>
            <a:ext cx="3402924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Read or write to this address accesses bit 3 at address </a:t>
            </a:r>
            <a:r>
              <a:rPr lang="en-US" dirty="0"/>
              <a:t>20001000</a:t>
            </a:r>
            <a:r>
              <a:rPr lang="en-US" baseline="-25000" dirty="0"/>
              <a:t>16</a:t>
            </a:r>
            <a:endParaRPr lang="en-US" dirty="0"/>
          </a:p>
        </p:txBody>
      </p:sp>
      <p:pic>
        <p:nvPicPr>
          <p:cNvPr id="23" name="Picture 22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98465" y="5395934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747794" y="2155966"/>
            <a:ext cx="4143544" cy="3693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07725" y="2148935"/>
            <a:ext cx="624156" cy="36593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95601" y="1306051"/>
            <a:ext cx="1095374" cy="35176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88991" y="2136418"/>
            <a:ext cx="1449401" cy="37313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29014" y="4076078"/>
            <a:ext cx="1101982" cy="35176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2400" y="3291840"/>
            <a:ext cx="0" cy="31061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31881" y="2155966"/>
            <a:ext cx="408160" cy="36821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403"/>
              </p:ext>
            </p:extLst>
          </p:nvPr>
        </p:nvGraphicFramePr>
        <p:xfrm>
          <a:off x="4703262" y="2674989"/>
          <a:ext cx="16662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chemeClr val="tx2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84052"/>
              </p:ext>
            </p:extLst>
          </p:nvPr>
        </p:nvGraphicFramePr>
        <p:xfrm>
          <a:off x="6907041" y="2153342"/>
          <a:ext cx="62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27891"/>
              </p:ext>
            </p:extLst>
          </p:nvPr>
        </p:nvGraphicFramePr>
        <p:xfrm>
          <a:off x="2725738" y="2155966"/>
          <a:ext cx="416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529014" y="4656304"/>
            <a:ext cx="1101982" cy="35176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  <p:bldP spid="18" grpId="0" animBg="1"/>
      <p:bldP spid="8" grpId="0" animBg="1"/>
      <p:bldP spid="11" grpId="0" animBg="1"/>
      <p:bldP spid="12" grpId="0" animBg="1"/>
      <p:bldP spid="13" grpId="0" animBg="1"/>
      <p:bldP spid="22" grpId="0" animBg="1"/>
      <p:bldP spid="41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32883"/>
              </p:ext>
            </p:extLst>
          </p:nvPr>
        </p:nvGraphicFramePr>
        <p:xfrm>
          <a:off x="914400" y="1405732"/>
          <a:ext cx="7772400" cy="4287932"/>
        </p:xfrm>
        <a:graphic>
          <a:graphicData uri="http://schemas.openxmlformats.org/drawingml/2006/table">
            <a:tbl>
              <a:tblPr firstRow="1" firstCol="1" bandRow="1"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7932">
                <a:tc>
                  <a:txBody>
                    <a:bodyPr/>
                    <a:lstStyle/>
                    <a:p>
                      <a:pPr marL="111125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1487488" algn="l"/>
                          <a:tab pos="2111375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2111375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uint32_t *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BitBandAliasAddress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 *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BitBandAdrs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BitNum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;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2111375" algn="l"/>
                          <a:tab pos="3314700" algn="l"/>
                        </a:tabLst>
                      </a:pP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2111375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BitBandAdrs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The address of data in the bit band region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2111375" algn="l"/>
                          <a:tab pos="3314700" algn="l"/>
                        </a:tabLst>
                      </a:pP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BitNum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     The number (0-31) of the bit within the data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2111375" algn="l"/>
                          <a:tab pos="3314700" algn="l"/>
                        </a:tabLst>
                      </a:pP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1487488" algn="l"/>
                          <a:tab pos="2111375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.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BitBandAliasAddress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914400" algn="l"/>
                          <a:tab pos="2111375" algn="l"/>
                          <a:tab pos="331470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485900" algn="l"/>
                          <a:tab pos="2343150" algn="l"/>
                        </a:tabLs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BitBandAliasAddress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485900" algn="l"/>
                          <a:tab pos="23431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SUB	R0,R0,0x20000000	// compute bit band offset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23431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LSL	R0,R0,5	// insert offset into alias address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23431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ADD	R0,R0,R1,LSL 2	// add 4 times the bit number (0-31)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23431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ADD	R0,R0,0x22000000	// add base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adrs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of alias region</a:t>
                      </a:r>
                    </a:p>
                    <a:p>
                      <a:pPr marL="111125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23431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 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9631" marR="596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BIT-BAND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Bitwise Operators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15578"/>
              </p:ext>
            </p:extLst>
          </p:nvPr>
        </p:nvGraphicFramePr>
        <p:xfrm>
          <a:off x="1268728" y="1974684"/>
          <a:ext cx="6012181" cy="1956755"/>
        </p:xfrm>
        <a:graphic>
          <a:graphicData uri="http://schemas.openxmlformats.org/drawingml/2006/table">
            <a:tbl>
              <a:tblPr firstRow="1" firstCol="1" bandRow="1"/>
              <a:tblGrid>
                <a:gridCol w="1135061">
                  <a:extLst>
                    <a:ext uri="{9D8B030D-6E8A-4147-A177-3AD203B41FA5}">
                      <a16:colId xmlns:a16="http://schemas.microsoft.com/office/drawing/2014/main" val="2452404202"/>
                    </a:ext>
                  </a:extLst>
                </a:gridCol>
                <a:gridCol w="607808">
                  <a:extLst>
                    <a:ext uri="{9D8B030D-6E8A-4147-A177-3AD203B41FA5}">
                      <a16:colId xmlns:a16="http://schemas.microsoft.com/office/drawing/2014/main" val="3565367705"/>
                    </a:ext>
                  </a:extLst>
                </a:gridCol>
                <a:gridCol w="609276">
                  <a:extLst>
                    <a:ext uri="{9D8B030D-6E8A-4147-A177-3AD203B41FA5}">
                      <a16:colId xmlns:a16="http://schemas.microsoft.com/office/drawing/2014/main" val="2951595851"/>
                    </a:ext>
                  </a:extLst>
                </a:gridCol>
                <a:gridCol w="607808">
                  <a:extLst>
                    <a:ext uri="{9D8B030D-6E8A-4147-A177-3AD203B41FA5}">
                      <a16:colId xmlns:a16="http://schemas.microsoft.com/office/drawing/2014/main" val="2646633516"/>
                    </a:ext>
                  </a:extLst>
                </a:gridCol>
                <a:gridCol w="610738">
                  <a:extLst>
                    <a:ext uri="{9D8B030D-6E8A-4147-A177-3AD203B41FA5}">
                      <a16:colId xmlns:a16="http://schemas.microsoft.com/office/drawing/2014/main" val="2030632157"/>
                    </a:ext>
                  </a:extLst>
                </a:gridCol>
                <a:gridCol w="610738">
                  <a:extLst>
                    <a:ext uri="{9D8B030D-6E8A-4147-A177-3AD203B41FA5}">
                      <a16:colId xmlns:a16="http://schemas.microsoft.com/office/drawing/2014/main" val="194243522"/>
                    </a:ext>
                  </a:extLst>
                </a:gridCol>
                <a:gridCol w="609276">
                  <a:extLst>
                    <a:ext uri="{9D8B030D-6E8A-4147-A177-3AD203B41FA5}">
                      <a16:colId xmlns:a16="http://schemas.microsoft.com/office/drawing/2014/main" val="1165046985"/>
                    </a:ext>
                  </a:extLst>
                </a:gridCol>
                <a:gridCol w="610738">
                  <a:extLst>
                    <a:ext uri="{9D8B030D-6E8A-4147-A177-3AD203B41FA5}">
                      <a16:colId xmlns:a16="http://schemas.microsoft.com/office/drawing/2014/main" val="901581374"/>
                    </a:ext>
                  </a:extLst>
                </a:gridCol>
                <a:gridCol w="610738">
                  <a:extLst>
                    <a:ext uri="{9D8B030D-6E8A-4147-A177-3AD203B41FA5}">
                      <a16:colId xmlns:a16="http://schemas.microsoft.com/office/drawing/2014/main" val="213463203"/>
                    </a:ext>
                  </a:extLst>
                </a:gridCol>
              </a:tblGrid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99583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01634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07101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069400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74299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4329404" y="1866044"/>
            <a:ext cx="419878" cy="21740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55980" y="4597123"/>
            <a:ext cx="478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bit position of the result depends </a:t>
            </a:r>
            <a:r>
              <a:rPr lang="en-US" sz="2400" u="sng" dirty="0" smtClean="0"/>
              <a:t>only</a:t>
            </a:r>
            <a:r>
              <a:rPr lang="en-US" sz="2400" dirty="0" smtClean="0"/>
              <a:t> on bits in the same position within the operands.</a:t>
            </a:r>
            <a:endParaRPr lang="en-US" sz="2400" dirty="0"/>
          </a:p>
        </p:txBody>
      </p:sp>
      <p:sp>
        <p:nvSpPr>
          <p:cNvPr id="3" name="Down Arrow 2"/>
          <p:cNvSpPr/>
          <p:nvPr/>
        </p:nvSpPr>
        <p:spPr>
          <a:xfrm>
            <a:off x="4464799" y="3210339"/>
            <a:ext cx="149087" cy="248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Bitwise Operations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83898"/>
              </p:ext>
            </p:extLst>
          </p:nvPr>
        </p:nvGraphicFramePr>
        <p:xfrm>
          <a:off x="1514474" y="4914985"/>
          <a:ext cx="2441490" cy="1174053"/>
        </p:xfrm>
        <a:graphic>
          <a:graphicData uri="http://schemas.openxmlformats.org/drawingml/2006/table">
            <a:tbl>
              <a:tblPr firstRow="1" firstCol="1" bandRow="1"/>
              <a:tblGrid>
                <a:gridCol w="488532">
                  <a:extLst>
                    <a:ext uri="{9D8B030D-6E8A-4147-A177-3AD203B41FA5}">
                      <a16:colId xmlns:a16="http://schemas.microsoft.com/office/drawing/2014/main" val="2636072159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19424352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1165046985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901581374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213463203"/>
                    </a:ext>
                  </a:extLst>
                </a:gridCol>
              </a:tblGrid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99583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07101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7429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3987"/>
              </p:ext>
            </p:extLst>
          </p:nvPr>
        </p:nvGraphicFramePr>
        <p:xfrm>
          <a:off x="5406390" y="2406140"/>
          <a:ext cx="2441490" cy="1174053"/>
        </p:xfrm>
        <a:graphic>
          <a:graphicData uri="http://schemas.openxmlformats.org/drawingml/2006/table">
            <a:tbl>
              <a:tblPr firstRow="1" firstCol="1" bandRow="1"/>
              <a:tblGrid>
                <a:gridCol w="488532">
                  <a:extLst>
                    <a:ext uri="{9D8B030D-6E8A-4147-A177-3AD203B41FA5}">
                      <a16:colId xmlns:a16="http://schemas.microsoft.com/office/drawing/2014/main" val="2636072159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19424352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1165046985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901581374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213463203"/>
                    </a:ext>
                  </a:extLst>
                </a:gridCol>
              </a:tblGrid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99583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07101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742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06248"/>
              </p:ext>
            </p:extLst>
          </p:nvPr>
        </p:nvGraphicFramePr>
        <p:xfrm>
          <a:off x="1514474" y="2406141"/>
          <a:ext cx="2441490" cy="1174053"/>
        </p:xfrm>
        <a:graphic>
          <a:graphicData uri="http://schemas.openxmlformats.org/drawingml/2006/table">
            <a:tbl>
              <a:tblPr firstRow="1" firstCol="1" bandRow="1"/>
              <a:tblGrid>
                <a:gridCol w="488532">
                  <a:extLst>
                    <a:ext uri="{9D8B030D-6E8A-4147-A177-3AD203B41FA5}">
                      <a16:colId xmlns:a16="http://schemas.microsoft.com/office/drawing/2014/main" val="2636072159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19424352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1165046985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901581374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213463203"/>
                    </a:ext>
                  </a:extLst>
                </a:gridCol>
              </a:tblGrid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99583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07101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742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20154"/>
              </p:ext>
            </p:extLst>
          </p:nvPr>
        </p:nvGraphicFramePr>
        <p:xfrm>
          <a:off x="5406390" y="4958686"/>
          <a:ext cx="2441490" cy="1174053"/>
        </p:xfrm>
        <a:graphic>
          <a:graphicData uri="http://schemas.openxmlformats.org/drawingml/2006/table">
            <a:tbl>
              <a:tblPr firstRow="1" firstCol="1" bandRow="1"/>
              <a:tblGrid>
                <a:gridCol w="488532">
                  <a:extLst>
                    <a:ext uri="{9D8B030D-6E8A-4147-A177-3AD203B41FA5}">
                      <a16:colId xmlns:a16="http://schemas.microsoft.com/office/drawing/2014/main" val="2636072159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19424352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1165046985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901581374"/>
                    </a:ext>
                  </a:extLst>
                </a:gridCol>
                <a:gridCol w="488532">
                  <a:extLst>
                    <a:ext uri="{9D8B030D-6E8A-4147-A177-3AD203B41FA5}">
                      <a16:colId xmlns:a16="http://schemas.microsoft.com/office/drawing/2014/main" val="213463203"/>
                    </a:ext>
                  </a:extLst>
                </a:gridCol>
              </a:tblGrid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99583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07101"/>
                  </a:ext>
                </a:extLst>
              </a:tr>
              <a:tr h="2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baseline="-25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74299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457952" y="5795010"/>
            <a:ext cx="274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34490" y="1414406"/>
            <a:ext cx="259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bitwise OR to </a:t>
            </a:r>
            <a:r>
              <a:rPr lang="en-US" sz="2400" b="1" dirty="0" smtClean="0"/>
              <a:t>set</a:t>
            </a:r>
            <a:r>
              <a:rPr lang="en-US" sz="2400" dirty="0" smtClean="0"/>
              <a:t> a single bit to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90" y="1414405"/>
            <a:ext cx="280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bitwise AND to </a:t>
            </a:r>
            <a:r>
              <a:rPr lang="en-US" sz="2400" b="1" dirty="0" smtClean="0"/>
              <a:t>clear</a:t>
            </a:r>
            <a:r>
              <a:rPr lang="en-US" sz="2400" dirty="0" smtClean="0"/>
              <a:t> a single bit to 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1904" y="3967106"/>
            <a:ext cx="3180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bitwise AND to </a:t>
            </a:r>
            <a:r>
              <a:rPr lang="en-US" sz="2400" b="1" dirty="0" smtClean="0"/>
              <a:t>isolate/test</a:t>
            </a:r>
            <a:r>
              <a:rPr lang="en-US" sz="2400" dirty="0" smtClean="0"/>
              <a:t> a single bit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9260" y="3960382"/>
            <a:ext cx="259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bitwise XOR to </a:t>
            </a:r>
            <a:r>
              <a:rPr lang="en-US" sz="2400" b="1" dirty="0" smtClean="0"/>
              <a:t>change</a:t>
            </a:r>
            <a:r>
              <a:rPr lang="en-US" sz="2400" dirty="0" smtClean="0"/>
              <a:t> a single bit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00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OF BITWISE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190"/>
            <a:ext cx="8686800" cy="4240530"/>
          </a:xfrm>
        </p:spPr>
        <p:txBody>
          <a:bodyPr>
            <a:normAutofit/>
          </a:bodyPr>
          <a:lstStyle/>
          <a:p>
            <a:r>
              <a:rPr lang="en-US" dirty="0" smtClean="0"/>
              <a:t>Test the value of a single bit in a word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((word &amp; (1 &lt;&lt; 5)) != 0)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Calculate the remainder when dividend ≥ 0</a:t>
            </a:r>
          </a:p>
          <a:p>
            <a:pPr marL="80010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rem = a % 16	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	mod = a &amp; 0xF</a:t>
            </a:r>
          </a:p>
          <a:p>
            <a:r>
              <a:rPr lang="en-US" dirty="0" smtClean="0"/>
              <a:t>Determine </a:t>
            </a:r>
            <a:r>
              <a:rPr lang="en-US" dirty="0"/>
              <a:t>if an integer is an odd number</a:t>
            </a:r>
          </a:p>
          <a:p>
            <a:pPr marL="85725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(a % 2) == 1	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	(a &amp; 1) == 1</a:t>
            </a:r>
          </a:p>
          <a:p>
            <a:r>
              <a:rPr lang="en-US" dirty="0" smtClean="0"/>
              <a:t>Determine </a:t>
            </a:r>
            <a:r>
              <a:rPr lang="en-US" dirty="0"/>
              <a:t>if an integer is divisible by 2</a:t>
            </a:r>
            <a:r>
              <a:rPr lang="en-US" baseline="30000" dirty="0"/>
              <a:t>k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(a % 8) == 0	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	(a &amp; 0x7) ==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8351" y="5672588"/>
            <a:ext cx="3682749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Calculating % takes more ARM CPU instructions than calculating &amp;.</a:t>
            </a:r>
            <a:endParaRPr lang="en-US" dirty="0"/>
          </a:p>
        </p:txBody>
      </p:sp>
      <p:pic>
        <p:nvPicPr>
          <p:cNvPr id="5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2583" y="5729989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66161"/>
              </p:ext>
            </p:extLst>
          </p:nvPr>
        </p:nvGraphicFramePr>
        <p:xfrm>
          <a:off x="857250" y="1432328"/>
          <a:ext cx="7635240" cy="29834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2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Flags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Bitwise AND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AND{S}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&amp;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OR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ORR{S}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|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Exclusive OR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EOR{S}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^ 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Bit Clear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BIC{S}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&amp; ~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OR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ORN{S}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| ~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Move NOT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MVN{S}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d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~R</a:t>
                      </a:r>
                      <a:r>
                        <a:rPr lang="en-US" sz="20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N,Z,C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68978" y="1879740"/>
            <a:ext cx="7635240" cy="3975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" y="4601489"/>
            <a:ext cx="763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	R0,R0,1 &lt;&lt; 5	// Isolate bit #5</a:t>
            </a:r>
          </a:p>
          <a:p>
            <a:r>
              <a:rPr lang="en-US" dirty="0" smtClean="0"/>
              <a:t>AND	R0,R0,~(1 &lt;&lt; 5)	// Clear bit #5 to 0</a:t>
            </a:r>
          </a:p>
          <a:p>
            <a:r>
              <a:rPr lang="en-US" dirty="0" smtClean="0"/>
              <a:t>TST	R0,1 &lt;&lt; 5		// Test bit #5 (TST is like AND, but discards result) </a:t>
            </a:r>
          </a:p>
          <a:p>
            <a:r>
              <a:rPr lang="en-US" dirty="0" smtClean="0"/>
              <a:t>ORR	R0,R0,1 &lt;&lt; 5	// Set bit #5 to a 1</a:t>
            </a:r>
          </a:p>
          <a:p>
            <a:r>
              <a:rPr lang="en-US" dirty="0" smtClean="0"/>
              <a:t>EOR	R0,R0,1 &lt;&lt; 5	// Change the value of bit #5</a:t>
            </a:r>
          </a:p>
          <a:p>
            <a:r>
              <a:rPr lang="en-US" dirty="0" smtClean="0"/>
              <a:t>BIC	R0,R0,1 &lt;&lt; 5	// Clear bit #5 to 0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50" y="1888108"/>
            <a:ext cx="7635240" cy="3975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250" y="2315490"/>
            <a:ext cx="7635240" cy="3975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7250" y="2733586"/>
            <a:ext cx="7635240" cy="3975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250" y="3149994"/>
            <a:ext cx="7635240" cy="3975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522" y="1860692"/>
            <a:ext cx="7635240" cy="3975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" y="1520190"/>
            <a:ext cx="8686800" cy="4720590"/>
          </a:xfrm>
        </p:spPr>
        <p:txBody>
          <a:bodyPr>
            <a:normAutofit/>
          </a:bodyPr>
          <a:lstStyle/>
          <a:p>
            <a:pPr>
              <a:tabLst>
                <a:tab pos="5029200" algn="l"/>
                <a:tab pos="6400800" algn="l"/>
              </a:tabLst>
            </a:pPr>
            <a:r>
              <a:rPr lang="en-US" dirty="0" smtClean="0"/>
              <a:t>Set a bit to 1 without 	</a:t>
            </a:r>
            <a:r>
              <a:rPr lang="en-US" sz="2400" dirty="0" smtClean="0">
                <a:latin typeface="Consolas" panose="020B0609020204030204" pitchFamily="49" charset="0"/>
              </a:rPr>
              <a:t>LDR	R0,x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affecting other bits:	</a:t>
            </a:r>
            <a:r>
              <a:rPr lang="en-US" sz="2400" dirty="0" smtClean="0">
                <a:latin typeface="Consolas" panose="020B0609020204030204" pitchFamily="49" charset="0"/>
              </a:rPr>
              <a:t>ORR	R0,R0,1&lt;&lt;5</a:t>
            </a:r>
          </a:p>
          <a:p>
            <a:pPr marL="800100" lvl="2" indent="0">
              <a:buNone/>
              <a:tabLst>
                <a:tab pos="5029200" algn="l"/>
                <a:tab pos="640080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X |= (1 &lt;&lt; 5) ; 	STR	R0,X</a:t>
            </a:r>
            <a:endParaRPr lang="en-US" dirty="0" smtClean="0"/>
          </a:p>
          <a:p>
            <a:pPr>
              <a:spcBef>
                <a:spcPts val="1800"/>
              </a:spcBef>
              <a:tabLst>
                <a:tab pos="5029200" algn="l"/>
                <a:tab pos="6400800" algn="l"/>
              </a:tabLst>
            </a:pPr>
            <a:r>
              <a:rPr lang="en-US" dirty="0" smtClean="0"/>
              <a:t>Clear a bit to 0 without 	</a:t>
            </a:r>
            <a:r>
              <a:rPr lang="en-US" sz="2400" dirty="0" smtClean="0">
                <a:latin typeface="Consolas" panose="020B0609020204030204" pitchFamily="49" charset="0"/>
              </a:rPr>
              <a:t>LDR	R0,x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affecting other bits:	</a:t>
            </a:r>
            <a:r>
              <a:rPr lang="en-US" sz="2400" dirty="0" smtClean="0">
                <a:latin typeface="Consolas" panose="020B0609020204030204" pitchFamily="49" charset="0"/>
              </a:rPr>
              <a:t>BIC	R0,R0,1&lt;&lt;5</a:t>
            </a:r>
          </a:p>
          <a:p>
            <a:pPr marL="800100" lvl="2" indent="0">
              <a:buNone/>
              <a:tabLst>
                <a:tab pos="5029200" algn="l"/>
                <a:tab pos="6400800" algn="l"/>
              </a:tabLst>
            </a:pP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X &amp;= ~(1 &lt;&lt; 5) ; 	STR	R0,x</a:t>
            </a:r>
          </a:p>
          <a:p>
            <a:pPr>
              <a:spcBef>
                <a:spcPts val="1200"/>
              </a:spcBef>
              <a:tabLst>
                <a:tab pos="5029200" algn="l"/>
                <a:tab pos="6400800" algn="l"/>
              </a:tabLst>
            </a:pPr>
            <a:r>
              <a:rPr lang="en-US" dirty="0" smtClean="0"/>
              <a:t>Change a bit without 	</a:t>
            </a:r>
            <a:r>
              <a:rPr lang="en-US" sz="2400" dirty="0" smtClean="0">
                <a:latin typeface="Consolas" panose="020B0609020204030204" pitchFamily="49" charset="0"/>
              </a:rPr>
              <a:t>LDR	R0,x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affecting other bits:	</a:t>
            </a:r>
            <a:r>
              <a:rPr lang="en-US" sz="2400" dirty="0" smtClean="0">
                <a:latin typeface="Consolas" panose="020B0609020204030204" pitchFamily="49" charset="0"/>
              </a:rPr>
              <a:t>EOR	R0,R0,1&lt;&lt;5</a:t>
            </a:r>
          </a:p>
          <a:p>
            <a:pPr marL="857250" lvl="2" indent="0">
              <a:buNone/>
              <a:tabLst>
                <a:tab pos="5029200" algn="l"/>
                <a:tab pos="640080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X ^= (1 &lt;&lt; 5) ; 	STR	R0,x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5820" y="1637881"/>
            <a:ext cx="3356149" cy="14168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5819" y="3230921"/>
            <a:ext cx="3356149" cy="14168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5820" y="4823962"/>
            <a:ext cx="3356149" cy="14168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0" y="2057400"/>
            <a:ext cx="82296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3657600" algn="l"/>
              </a:tabLst>
            </a:pPr>
            <a:r>
              <a:rPr lang="en-US" dirty="0" smtClean="0"/>
              <a:t>Multiplication by 2</a:t>
            </a:r>
            <a:r>
              <a:rPr lang="en-US" baseline="30000" dirty="0" smtClean="0"/>
              <a:t>k</a:t>
            </a:r>
            <a:r>
              <a:rPr lang="en-US" dirty="0" smtClean="0"/>
              <a:t>:	2</a:t>
            </a:r>
            <a:r>
              <a:rPr lang="en-US" baseline="30000" dirty="0" smtClean="0"/>
              <a:t>k</a:t>
            </a:r>
            <a:r>
              <a:rPr lang="en-US" dirty="0" smtClean="0"/>
              <a:t>×A = A &lt;&lt; k</a:t>
            </a:r>
          </a:p>
          <a:p>
            <a:pPr marL="0" indent="0">
              <a:lnSpc>
                <a:spcPct val="150000"/>
              </a:lnSpc>
              <a:buNone/>
              <a:tabLst>
                <a:tab pos="3657600" algn="l"/>
              </a:tabLst>
            </a:pPr>
            <a:r>
              <a:rPr lang="en-US" dirty="0" smtClean="0"/>
              <a:t>Division by 2</a:t>
            </a:r>
            <a:r>
              <a:rPr lang="en-US" baseline="30000" dirty="0" smtClean="0"/>
              <a:t>k</a:t>
            </a:r>
            <a:r>
              <a:rPr lang="en-US" dirty="0" smtClean="0"/>
              <a:t>:	A÷2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A </a:t>
            </a:r>
            <a:r>
              <a:rPr lang="en-US" dirty="0" smtClean="0"/>
              <a:t>&gt;&gt; k (</a:t>
            </a:r>
            <a:r>
              <a:rPr lang="en-US" i="1" dirty="0" smtClean="0"/>
              <a:t>sort of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  <a:tabLst>
                <a:tab pos="3657600" algn="l"/>
              </a:tabLst>
            </a:pPr>
            <a:r>
              <a:rPr lang="en-US" dirty="0" smtClean="0"/>
              <a:t>Subscript Scaling:	&amp;a32[k] = &amp;a32[0] + 4×k </a:t>
            </a:r>
          </a:p>
          <a:p>
            <a:pPr marL="0" indent="0">
              <a:lnSpc>
                <a:spcPct val="150000"/>
              </a:lnSpc>
              <a:buNone/>
              <a:tabLst>
                <a:tab pos="3657600" algn="l"/>
              </a:tabLst>
            </a:pPr>
            <a:r>
              <a:rPr lang="en-US" dirty="0" smtClean="0"/>
              <a:t>Creating Multiples:	7×A = 8×A - 1×A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1532</Words>
  <Application>Microsoft Office PowerPoint</Application>
  <PresentationFormat>On-screen Show (4:3)</PresentationFormat>
  <Paragraphs>932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Chapter 7</vt:lpstr>
      <vt:lpstr>BIT-MANIPULATION</vt:lpstr>
      <vt:lpstr>Review: AND, OR, Exclusive-OR </vt:lpstr>
      <vt:lpstr>Review: Bitwise Operators</vt:lpstr>
      <vt:lpstr>Examples: Bitwise Operations</vt:lpstr>
      <vt:lpstr>APPLICATIONS OF BITWISE OPERATIONS</vt:lpstr>
      <vt:lpstr>BITWISE INSTRUCTIONS</vt:lpstr>
      <vt:lpstr>APPLICATIONS OF BITWISE OPERATIONS</vt:lpstr>
      <vt:lpstr>APPLICATIONS OF SHIFTING</vt:lpstr>
      <vt:lpstr>SHIFT INSTRUCTIONS</vt:lpstr>
      <vt:lpstr>3 PLACES WHERE SHIFT CAN BE USED</vt:lpstr>
      <vt:lpstr>ASR versus Integer Division</vt:lpstr>
      <vt:lpstr>Multiplying by a Constant</vt:lpstr>
      <vt:lpstr>64-BIT LOGICAL SHIFT LEFT (by k bits, where k is a constant)</vt:lpstr>
      <vt:lpstr>64-BIT LOGICAL SHIFT LEFT (by n bits, where n is a variable)</vt:lpstr>
      <vt:lpstr>64-BIT ROTATES (by 1 bit)</vt:lpstr>
      <vt:lpstr>A Fast Absolute Value Function</vt:lpstr>
      <vt:lpstr>An Integer Power Function</vt:lpstr>
      <vt:lpstr>Structure Bitfields</vt:lpstr>
      <vt:lpstr>BITFIELD INSTRUCTIONS &amp; APPLICATIONS</vt:lpstr>
      <vt:lpstr>INSERTING BITFIELDS Version 1: Without BFI Instruction</vt:lpstr>
      <vt:lpstr>INSERTING BITFIELDS Version 2: With BFI Instruction</vt:lpstr>
      <vt:lpstr>EXTRACTING UNSIGNED BITFIELDS Version 1: Without UBFX Instruction</vt:lpstr>
      <vt:lpstr>EXTRACTING UNSIGNED BITFIELDS Version 2: With UBFX Instruction</vt:lpstr>
      <vt:lpstr>EXTRACTING SIGNED BITFIELDS Version 1: Without SBFX Instruction</vt:lpstr>
      <vt:lpstr>EXTRACTING SIGNED BITFIELDS Version 2: With SBFX Instruction</vt:lpstr>
      <vt:lpstr>MISCELLANEOUS OPERATIONS</vt:lpstr>
      <vt:lpstr>APPLICATIONS OF BIT-BANDING</vt:lpstr>
      <vt:lpstr>BIT-BAND REGIONS &amp; ALIASES</vt:lpstr>
      <vt:lpstr>BIT-BAND MAPPING</vt:lpstr>
      <vt:lpstr>FINDING THE ALIAS ADDRESS</vt:lpstr>
      <vt:lpstr>BIT-BAND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Manipulating Bits</dc:title>
  <dc:creator>Dan Lewis</dc:creator>
  <cp:lastModifiedBy>Dan Lewis</cp:lastModifiedBy>
  <cp:revision>161</cp:revision>
  <dcterms:created xsi:type="dcterms:W3CDTF">2006-08-16T00:00:00Z</dcterms:created>
  <dcterms:modified xsi:type="dcterms:W3CDTF">2017-05-21T19:02:20Z</dcterms:modified>
</cp:coreProperties>
</file>