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64" r:id="rId3"/>
    <p:sldId id="279" r:id="rId4"/>
    <p:sldId id="265" r:id="rId5"/>
    <p:sldId id="266" r:id="rId6"/>
    <p:sldId id="267" r:id="rId7"/>
    <p:sldId id="260" r:id="rId8"/>
    <p:sldId id="293" r:id="rId9"/>
    <p:sldId id="295" r:id="rId10"/>
    <p:sldId id="294" r:id="rId11"/>
    <p:sldId id="296" r:id="rId12"/>
    <p:sldId id="268" r:id="rId13"/>
    <p:sldId id="269" r:id="rId14"/>
    <p:sldId id="280" r:id="rId15"/>
    <p:sldId id="272" r:id="rId16"/>
    <p:sldId id="273" r:id="rId17"/>
    <p:sldId id="274" r:id="rId18"/>
    <p:sldId id="275" r:id="rId19"/>
    <p:sldId id="276" r:id="rId20"/>
    <p:sldId id="277" r:id="rId21"/>
    <p:sldId id="292" r:id="rId22"/>
    <p:sldId id="278" r:id="rId23"/>
    <p:sldId id="281" r:id="rId24"/>
    <p:sldId id="282" r:id="rId25"/>
    <p:sldId id="285" r:id="rId26"/>
    <p:sldId id="283" r:id="rId27"/>
    <p:sldId id="284" r:id="rId28"/>
    <p:sldId id="286" r:id="rId29"/>
    <p:sldId id="290" r:id="rId30"/>
    <p:sldId id="289" r:id="rId31"/>
    <p:sldId id="287" r:id="rId32"/>
    <p:sldId id="288" r:id="rId33"/>
    <p:sldId id="297" r:id="rId34"/>
    <p:sldId id="300" r:id="rId35"/>
    <p:sldId id="303" r:id="rId36"/>
    <p:sldId id="298" r:id="rId37"/>
    <p:sldId id="299" r:id="rId38"/>
    <p:sldId id="304" r:id="rId39"/>
    <p:sldId id="305" r:id="rId40"/>
    <p:sldId id="306" r:id="rId41"/>
    <p:sldId id="307" r:id="rId42"/>
    <p:sldId id="308" r:id="rId43"/>
    <p:sldId id="309" r:id="rId4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9999"/>
    <a:srgbClr val="EAEAEA"/>
    <a:srgbClr val="CCFFCC"/>
    <a:srgbClr val="FF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3218" autoAdjust="0"/>
    <p:restoredTop sz="93783" autoAdjust="0"/>
  </p:normalViewPr>
  <p:slideViewPr>
    <p:cSldViewPr snapToGrid="0" snapToObjects="1">
      <p:cViewPr varScale="1">
        <p:scale>
          <a:sx n="48" d="100"/>
          <a:sy n="48" d="100"/>
        </p:scale>
        <p:origin x="1358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450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6A894-142E-48BD-B89B-1CBCBD01FBA6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E776C-1A39-48C6-A8DB-FFC32122A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09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E776C-1A39-48C6-A8DB-FFC32122A9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83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E776C-1A39-48C6-A8DB-FFC32122A9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63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E776C-1A39-48C6-A8DB-FFC32122A96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98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E776C-1A39-48C6-A8DB-FFC32122A96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75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E776C-1A39-48C6-A8DB-FFC32122A96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56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E776C-1A39-48C6-A8DB-FFC32122A96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00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E776C-1A39-48C6-A8DB-FFC32122A96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17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E776C-1A39-48C6-A8DB-FFC32122A96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29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Getting Started with Floating Point</a:t>
            </a:r>
          </a:p>
        </p:txBody>
      </p:sp>
    </p:spTree>
    <p:extLst>
      <p:ext uri="{BB962C8B-B14F-4D97-AF65-F5344CB8AC3E}">
        <p14:creationId xmlns:p14="http://schemas.microsoft.com/office/powerpoint/2010/main" val="131210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VMOV </a:t>
            </a:r>
            <a:r>
              <a:rPr lang="en-US" dirty="0" err="1" smtClean="0"/>
              <a:t>Immediates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There are a total of 128 </a:t>
                </a:r>
                <a:r>
                  <a:rPr lang="en-US" dirty="0" smtClean="0"/>
                  <a:t>values that can be used as VMOV </a:t>
                </a:r>
                <a:r>
                  <a:rPr lang="en-US" dirty="0" err="1"/>
                  <a:t>i</a:t>
                </a:r>
                <a:r>
                  <a:rPr lang="en-US" dirty="0" err="1" smtClean="0"/>
                  <a:t>mmediates</a:t>
                </a:r>
                <a:r>
                  <a:rPr lang="en-US" dirty="0" smtClean="0"/>
                  <a:t>. </a:t>
                </a:r>
                <a:r>
                  <a:rPr lang="en-US" dirty="0"/>
                  <a:t>The magnitudes of the most commonly used values are easily remembered as:</a:t>
                </a:r>
              </a:p>
              <a:p>
                <a:pPr marL="0" indent="0">
                  <a:buNone/>
                </a:pPr>
                <a:r>
                  <a:rPr lang="en-US" dirty="0"/>
                  <a:t> </a:t>
                </a:r>
              </a:p>
              <a:p>
                <a:pPr marL="0" indent="0">
                  <a:buNone/>
                  <a:tabLst>
                    <a:tab pos="3886200" algn="l"/>
                    <a:tab pos="6629400" algn="l"/>
                    <a:tab pos="7543800" algn="r"/>
                  </a:tabLst>
                </a:pPr>
                <a:r>
                  <a:rPr lang="en-US" dirty="0"/>
                  <a:t>The first 31 multiples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:</a:t>
                </a:r>
                <a:r>
                  <a:rPr lang="en-US"/>
                  <a:t>	</a:t>
                </a:r>
                <a:r>
                  <a:rPr lang="en-US" smtClean="0"/>
                  <a:t>1.0, 2.0, 3.0, 4.0</a:t>
                </a:r>
                <a:r>
                  <a:rPr lang="en-US" dirty="0"/>
                  <a:t>,	…	31.0</a:t>
                </a:r>
              </a:p>
              <a:p>
                <a:pPr marL="0" indent="0">
                  <a:buNone/>
                  <a:tabLst>
                    <a:tab pos="3886200" algn="l"/>
                    <a:tab pos="6629400" algn="l"/>
                    <a:tab pos="7543800" algn="r"/>
                  </a:tabLst>
                </a:pPr>
                <a:r>
                  <a:rPr lang="en-US" dirty="0"/>
                  <a:t>The first 32 multiples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:</a:t>
                </a:r>
                <a:r>
                  <a:rPr lang="en-US"/>
                  <a:t>	</a:t>
                </a:r>
                <a:r>
                  <a:rPr lang="en-US" smtClean="0"/>
                  <a:t>0.5, 1.0, 1.5, 2.0</a:t>
                </a:r>
                <a:r>
                  <a:rPr lang="en-US" dirty="0"/>
                  <a:t>,	…	16.0</a:t>
                </a:r>
              </a:p>
              <a:p>
                <a:pPr marL="0" indent="0">
                  <a:buNone/>
                  <a:tabLst>
                    <a:tab pos="3886200" algn="l"/>
                    <a:tab pos="6629400" algn="l"/>
                    <a:tab pos="7543800" algn="r"/>
                  </a:tabLst>
                </a:pPr>
                <a:r>
                  <a:rPr lang="en-US" dirty="0"/>
                  <a:t>The first 32 multiples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:</a:t>
                </a:r>
                <a:r>
                  <a:rPr lang="en-US"/>
                  <a:t>	</a:t>
                </a:r>
                <a:r>
                  <a:rPr lang="en-US" smtClean="0"/>
                  <a:t>0.25, 0.5, 0.75, 1.0</a:t>
                </a:r>
                <a:r>
                  <a:rPr lang="en-US" dirty="0"/>
                  <a:t>,	…	8.0</a:t>
                </a:r>
              </a:p>
              <a:p>
                <a:pPr marL="0" indent="0">
                  <a:buNone/>
                  <a:tabLst>
                    <a:tab pos="3886200" algn="l"/>
                    <a:tab pos="6629400" algn="l"/>
                    <a:tab pos="7543800" algn="r"/>
                  </a:tabLst>
                </a:pPr>
                <a:r>
                  <a:rPr lang="en-US" dirty="0"/>
                  <a:t>The first 32 multiples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dirty="0"/>
                  <a:t>:</a:t>
                </a:r>
                <a:r>
                  <a:rPr lang="en-US"/>
                  <a:t>	</a:t>
                </a:r>
                <a:r>
                  <a:rPr lang="en-US" smtClean="0"/>
                  <a:t>0.125, 0.25, 0.375</a:t>
                </a:r>
                <a:r>
                  <a:rPr lang="en-US" dirty="0"/>
                  <a:t>,	…	4.0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07" t="-2156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623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a VMOV Constant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see if VMOV can use a </a:t>
            </a:r>
            <a:r>
              <a:rPr lang="en-US"/>
              <a:t>particular </a:t>
            </a:r>
            <a:r>
              <a:rPr lang="en-US" smtClean="0"/>
              <a:t>value, multiply </a:t>
            </a:r>
            <a:r>
              <a:rPr lang="en-US" dirty="0"/>
              <a:t>it by successive powers of 2 from 1 to 128 (</a:t>
            </a:r>
            <a:r>
              <a:rPr lang="en-US" err="1"/>
              <a:t>i.e</a:t>
            </a:r>
            <a:r>
              <a:rPr lang="en-US" smtClean="0"/>
              <a:t>., double </a:t>
            </a:r>
            <a:r>
              <a:rPr lang="en-US" dirty="0"/>
              <a:t>it up to 7 times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the original value or any of the products is a whole number between 16 </a:t>
            </a:r>
            <a:r>
              <a:rPr lang="en-US"/>
              <a:t>and </a:t>
            </a:r>
            <a:r>
              <a:rPr lang="en-US" smtClean="0"/>
              <a:t>31, then </a:t>
            </a:r>
            <a:r>
              <a:rPr lang="en-US" dirty="0"/>
              <a:t>the floating-point value may be used as a VMOV immediate.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1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096029"/>
              </p:ext>
            </p:extLst>
          </p:nvPr>
        </p:nvGraphicFramePr>
        <p:xfrm>
          <a:off x="914400" y="1427033"/>
          <a:ext cx="7315200" cy="4056380"/>
        </p:xfrm>
        <a:graphic>
          <a:graphicData uri="http://schemas.openxmlformats.org/drawingml/2006/table">
            <a:tbl>
              <a:tblPr firstRow="1" firstCol="1" bandRow="1"/>
              <a:tblGrid>
                <a:gridCol w="2500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3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Instruction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Syntax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Operation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Move FP Register </a:t>
                      </a:r>
                      <a:b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</a:b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to FP Register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2763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VMOV	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</a:t>
                      </a:r>
                      <a:r>
                        <a:rPr lang="en-US" sz="20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,S</a:t>
                      </a:r>
                      <a:r>
                        <a:rPr lang="en-US" sz="20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</a:t>
                      </a:r>
                      <a:r>
                        <a:rPr lang="en-US" sz="20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S</a:t>
                      </a:r>
                      <a:r>
                        <a:rPr lang="en-US" sz="20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Move FP Register </a:t>
                      </a:r>
                      <a:b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</a:b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to Core Register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2763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VMOV	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20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,S</a:t>
                      </a:r>
                      <a:r>
                        <a:rPr lang="en-US" sz="20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20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S</a:t>
                      </a:r>
                      <a:r>
                        <a:rPr lang="en-US" sz="20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Move Core Register </a:t>
                      </a:r>
                      <a:b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</a:b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to FP Register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12763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VMOV	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</a:t>
                      </a:r>
                      <a:r>
                        <a:rPr lang="en-US" sz="20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,R</a:t>
                      </a:r>
                      <a:r>
                        <a:rPr lang="en-US" sz="20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</a:t>
                      </a:r>
                      <a:r>
                        <a:rPr lang="en-US" sz="20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R</a:t>
                      </a:r>
                      <a:r>
                        <a:rPr lang="en-US" sz="20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Move 2 FP Registers </a:t>
                      </a:r>
                      <a:b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</a:b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to Core Registers</a:t>
                      </a:r>
                      <a:endParaRPr lang="en-US" sz="200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12763" algn="l"/>
                        </a:tabLst>
                        <a:defRPr/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VMOV	R</a:t>
                      </a:r>
                      <a:r>
                        <a:rPr lang="en-US" sz="2000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t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,R</a:t>
                      </a:r>
                      <a:r>
                        <a:rPr lang="en-US" sz="2000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t2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,S</a:t>
                      </a:r>
                      <a:r>
                        <a:rPr lang="en-US" sz="2000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m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,S</a:t>
                      </a:r>
                      <a:r>
                        <a:rPr lang="en-US" sz="2000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m1</a:t>
                      </a:r>
                      <a:endParaRPr lang="en-US" sz="200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t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 S</a:t>
                      </a:r>
                      <a:r>
                        <a:rPr lang="en-US" sz="2000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m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; R</a:t>
                      </a:r>
                      <a:r>
                        <a:rPr lang="en-US" sz="2000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t2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 S</a:t>
                      </a:r>
                      <a:r>
                        <a:rPr lang="en-US" sz="2000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m1</a:t>
                      </a:r>
                      <a:br>
                        <a:rPr lang="en-US" sz="2000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</a:b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Note: m1 = m + 1</a:t>
                      </a:r>
                      <a:endParaRPr lang="en-US" sz="200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Move 2 Core Registers </a:t>
                      </a:r>
                      <a:b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</a:b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to FP Registers</a:t>
                      </a:r>
                      <a:endParaRPr lang="en-US" sz="200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12763" algn="l"/>
                        </a:tabLst>
                        <a:defRPr/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VMOV	S</a:t>
                      </a:r>
                      <a:r>
                        <a:rPr lang="en-US" sz="2000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m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,S</a:t>
                      </a:r>
                      <a:r>
                        <a:rPr lang="en-US" sz="2000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m1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,R</a:t>
                      </a:r>
                      <a:r>
                        <a:rPr lang="en-US" sz="2000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t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,R</a:t>
                      </a:r>
                      <a:r>
                        <a:rPr lang="en-US" sz="2000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t2</a:t>
                      </a:r>
                      <a:endParaRPr lang="en-US" sz="200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S</a:t>
                      </a:r>
                      <a:r>
                        <a:rPr lang="en-US" sz="2000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m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t</a:t>
                      </a:r>
                      <a:r>
                        <a:rPr lang="en-US" sz="2000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; S</a:t>
                      </a:r>
                      <a:r>
                        <a:rPr lang="en-US" sz="2000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m1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 R</a:t>
                      </a:r>
                      <a:r>
                        <a:rPr lang="en-US" sz="2000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t2</a:t>
                      </a:r>
                      <a:br>
                        <a:rPr lang="en-US" sz="2000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</a:b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Note: m1 = m + 1</a:t>
                      </a:r>
                      <a:endParaRPr lang="en-US" sz="200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COPYING </a:t>
            </a:r>
            <a:r>
              <a:rPr lang="en-US" dirty="0" smtClean="0"/>
              <a:t>FLOATING-POINT DATA</a:t>
            </a:r>
            <a:br>
              <a:rPr lang="en-US" dirty="0" smtClean="0"/>
            </a:br>
            <a:r>
              <a:rPr lang="en-US" dirty="0" smtClean="0"/>
              <a:t>Register to Register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56972" y="5638800"/>
            <a:ext cx="4372628" cy="1015663"/>
            <a:chOff x="885173" y="4876800"/>
            <a:chExt cx="4372628" cy="1015663"/>
          </a:xfrm>
        </p:grpSpPr>
        <p:sp>
          <p:nvSpPr>
            <p:cNvPr id="5" name="TextBox 4"/>
            <p:cNvSpPr txBox="1"/>
            <p:nvPr/>
          </p:nvSpPr>
          <p:spPr>
            <a:xfrm>
              <a:off x="885173" y="4876800"/>
              <a:ext cx="4372628" cy="101566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tIns="91440" bIns="91440" rtlCol="0">
              <a:spAutoFit/>
            </a:bodyPr>
            <a:lstStyle/>
            <a:p>
              <a:pPr marL="1027113" lvl="1"/>
              <a:r>
                <a:rPr lang="en-US" dirty="0" smtClean="0"/>
                <a:t>These only copy data. They do NOT convert between integer and floating-point representations.</a:t>
              </a:r>
              <a:endParaRPr lang="en-US" dirty="0"/>
            </a:p>
          </p:txBody>
        </p:sp>
        <p:pic>
          <p:nvPicPr>
            <p:cNvPr id="6" name="Picture 4" descr="http://www.aamu.edu/campuslife/living-on-campus/residentialLife/SiteAssets/pages/default/Warning_sig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80147" y="4953000"/>
              <a:ext cx="971826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7"/>
          <p:cNvSpPr/>
          <p:nvPr/>
        </p:nvSpPr>
        <p:spPr>
          <a:xfrm>
            <a:off x="914400" y="2007491"/>
            <a:ext cx="7315200" cy="208758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14400" y="4104474"/>
            <a:ext cx="7315200" cy="137893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5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07145"/>
              </p:ext>
            </p:extLst>
          </p:nvPr>
        </p:nvGraphicFramePr>
        <p:xfrm>
          <a:off x="495301" y="2362200"/>
          <a:ext cx="8136426" cy="3474718"/>
        </p:xfrm>
        <a:graphic>
          <a:graphicData uri="http://schemas.openxmlformats.org/drawingml/2006/table">
            <a:tbl>
              <a:tblPr firstRow="1" firstCol="1" bandRow="1"/>
              <a:tblGrid>
                <a:gridCol w="1686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3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6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628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Instruction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Syntax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405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Load single-precision FPU Register from Memory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2488" algn="l"/>
                        </a:tabLs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VLDR	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S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,[R</a:t>
                      </a:r>
                      <a:r>
                        <a:rPr lang="en-US" sz="2000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]</a:t>
                      </a:r>
                      <a:endParaRPr lang="en-US" sz="200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S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mem</a:t>
                      </a:r>
                      <a:r>
                        <a:rPr lang="en-US" sz="2000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32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[R</a:t>
                      </a:r>
                      <a:r>
                        <a:rPr lang="en-US" sz="2000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]</a:t>
                      </a: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4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852488" algn="l"/>
                        </a:tabLst>
                        <a:defRPr/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VLDR	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S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,[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,</a:t>
                      </a:r>
                      <a:r>
                        <a:rPr lang="en-US" sz="2000" i="1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constant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]</a:t>
                      </a:r>
                      <a:endParaRPr lang="en-US" sz="200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S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mem</a:t>
                      </a:r>
                      <a:r>
                        <a:rPr lang="en-US" sz="2000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32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[R</a:t>
                      </a:r>
                      <a:r>
                        <a:rPr lang="en-US" sz="2000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 + </a:t>
                      </a:r>
                      <a:r>
                        <a:rPr lang="en-US" sz="200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constant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]</a:t>
                      </a: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4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852488" algn="l"/>
                        </a:tabLst>
                        <a:defRPr/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VLDR	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S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,</a:t>
                      </a:r>
                      <a:r>
                        <a:rPr lang="en-US" sz="2000" i="1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label</a:t>
                      </a:r>
                      <a:endParaRPr lang="en-US" sz="200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S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mem</a:t>
                      </a:r>
                      <a:r>
                        <a:rPr lang="en-US" sz="2000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32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[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adrs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 of </a:t>
                      </a:r>
                      <a:r>
                        <a:rPr lang="en-US" sz="2000" i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label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]</a:t>
                      </a:r>
                      <a:endParaRPr lang="en-US" sz="200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405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Load double-precision FPU Register from Memory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2488" algn="l"/>
                        </a:tabLs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VLDR	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,[R</a:t>
                      </a:r>
                      <a:r>
                        <a:rPr lang="en-US" sz="2000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]</a:t>
                      </a:r>
                      <a:endParaRPr lang="en-US" sz="200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mem</a:t>
                      </a:r>
                      <a:r>
                        <a:rPr lang="en-US" sz="2000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64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[R</a:t>
                      </a:r>
                      <a:r>
                        <a:rPr lang="en-US" sz="2000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]</a:t>
                      </a: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4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852488" algn="l"/>
                        </a:tabLst>
                        <a:defRPr/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VLDR	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,[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,</a:t>
                      </a:r>
                      <a:r>
                        <a:rPr lang="en-US" sz="2000" i="1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constant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]</a:t>
                      </a:r>
                      <a:endParaRPr lang="en-US" sz="200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mem</a:t>
                      </a:r>
                      <a:r>
                        <a:rPr lang="en-US" sz="2000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64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[R</a:t>
                      </a:r>
                      <a:r>
                        <a:rPr lang="en-US" sz="2000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 + </a:t>
                      </a:r>
                      <a:r>
                        <a:rPr lang="en-US" sz="200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constant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]</a:t>
                      </a: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4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852488" algn="l"/>
                        </a:tabLst>
                        <a:defRPr/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VLDR	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,</a:t>
                      </a:r>
                      <a:r>
                        <a:rPr lang="en-US" sz="2000" i="1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label</a:t>
                      </a:r>
                      <a:endParaRPr lang="en-US" sz="200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mem</a:t>
                      </a:r>
                      <a:r>
                        <a:rPr lang="en-US" sz="2000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64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[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adrs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 of </a:t>
                      </a:r>
                      <a:r>
                        <a:rPr lang="en-US" sz="2000" i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label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]</a:t>
                      </a:r>
                      <a:endParaRPr lang="en-US" sz="200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COPYING </a:t>
            </a:r>
            <a:r>
              <a:rPr lang="en-US" dirty="0" smtClean="0"/>
              <a:t>FLOATING-POINT DATA</a:t>
            </a:r>
            <a:br>
              <a:rPr lang="en-US" dirty="0" smtClean="0"/>
            </a:br>
            <a:r>
              <a:rPr lang="en-US" dirty="0" smtClean="0"/>
              <a:t>Memory to (Single or Double) 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1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76800" y="4334090"/>
            <a:ext cx="3809999" cy="237151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3401" y="4334090"/>
            <a:ext cx="3733799" cy="237151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888873"/>
              </p:ext>
            </p:extLst>
          </p:nvPr>
        </p:nvGraphicFramePr>
        <p:xfrm>
          <a:off x="533401" y="1752600"/>
          <a:ext cx="8153398" cy="1445260"/>
        </p:xfrm>
        <a:graphic>
          <a:graphicData uri="http://schemas.openxmlformats.org/drawingml/2006/table">
            <a:tbl>
              <a:tblPr firstRow="1" firstCol="1" bandRow="1"/>
              <a:tblGrid>
                <a:gridCol w="1686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6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Instruction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Syntax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Load Multiple FPU Registers,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Increment After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3088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VLDMIA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	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18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!,</a:t>
                      </a:r>
                      <a:r>
                        <a:rPr lang="en-US" sz="1800" i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register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list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FP registers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memory, 1</a:t>
                      </a:r>
                      <a:r>
                        <a:rPr lang="en-US" sz="1800" baseline="3000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st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address in R</a:t>
                      </a:r>
                      <a:r>
                        <a:rPr lang="en-US" sz="18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; Updates R</a:t>
                      </a:r>
                      <a:r>
                        <a:rPr lang="en-US" sz="18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only if write-back flag (!) is appended to R</a:t>
                      </a:r>
                      <a:r>
                        <a:rPr lang="en-US" sz="18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.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COPYING </a:t>
            </a:r>
            <a:r>
              <a:rPr lang="en-US" dirty="0" smtClean="0"/>
              <a:t>FLOATING-POINT DATA</a:t>
            </a:r>
            <a:br>
              <a:rPr lang="en-US" dirty="0" smtClean="0"/>
            </a:br>
            <a:r>
              <a:rPr lang="en-US" dirty="0"/>
              <a:t>M</a:t>
            </a:r>
            <a:r>
              <a:rPr lang="en-US" dirty="0" smtClean="0"/>
              <a:t>emory to Multiple Registers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13" t="16124" r="33551" b="66775"/>
          <a:stretch/>
        </p:blipFill>
        <p:spPr bwMode="auto">
          <a:xfrm>
            <a:off x="1257300" y="5296053"/>
            <a:ext cx="2286000" cy="119183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752160"/>
              </p:ext>
            </p:extLst>
          </p:nvPr>
        </p:nvGraphicFramePr>
        <p:xfrm>
          <a:off x="533401" y="4334090"/>
          <a:ext cx="4191000" cy="822960"/>
        </p:xfrm>
        <a:graphic>
          <a:graphicData uri="http://schemas.openxmlformats.org/drawingml/2006/table">
            <a:tbl>
              <a:tblPr firstRow="1" firstCol="1" bandRow="1"/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// Copy 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starting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at mem[R0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]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7950" algn="l"/>
                        </a:tabLs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   VLDMIA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	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R0!,{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S0,S1,S2}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79" t="13355" r="32818" b="66612"/>
          <a:stretch/>
        </p:blipFill>
        <p:spPr bwMode="auto">
          <a:xfrm>
            <a:off x="5708014" y="5262985"/>
            <a:ext cx="2223770" cy="12579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414627"/>
              </p:ext>
            </p:extLst>
          </p:nvPr>
        </p:nvGraphicFramePr>
        <p:xfrm>
          <a:off x="4724401" y="4334090"/>
          <a:ext cx="3962398" cy="822960"/>
        </p:xfrm>
        <a:graphic>
          <a:graphicData uri="http://schemas.openxmlformats.org/drawingml/2006/table">
            <a:tbl>
              <a:tblPr firstRow="1" firstCol="1" bandRow="1"/>
              <a:tblGrid>
                <a:gridCol w="3962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 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//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Copy 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ending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before mem[R0</a:t>
                      </a: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]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7950" algn="l"/>
                        </a:tabLs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    VLDMDB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	R0!,{S0-S5}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695699" y="5262985"/>
            <a:ext cx="1866901" cy="10616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VLDMIA SP!,{…}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is the same as VPOP {…}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819441"/>
              </p:ext>
            </p:extLst>
          </p:nvPr>
        </p:nvGraphicFramePr>
        <p:xfrm>
          <a:off x="533400" y="3200400"/>
          <a:ext cx="8153398" cy="896620"/>
        </p:xfrm>
        <a:graphic>
          <a:graphicData uri="http://schemas.openxmlformats.org/drawingml/2006/table">
            <a:tbl>
              <a:tblPr firstRow="1" firstCol="1" bandRow="1"/>
              <a:tblGrid>
                <a:gridCol w="1686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6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Load Multiple FPU Registers,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Decrement Before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3088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VLDMDB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	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18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!,</a:t>
                      </a:r>
                      <a:r>
                        <a:rPr lang="en-US" sz="1800" i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register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list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FP registers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80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memory, addresses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end just before address in R</a:t>
                      </a:r>
                      <a:r>
                        <a:rPr lang="en-US" sz="18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; Must append (!) and always updates R</a:t>
                      </a:r>
                      <a:r>
                        <a:rPr lang="en-US" sz="18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533400" y="2286000"/>
            <a:ext cx="8153398" cy="9144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3400" y="3200400"/>
            <a:ext cx="8153398" cy="9144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3400" y="4334090"/>
            <a:ext cx="3733800" cy="237151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67083" y="4312985"/>
            <a:ext cx="3809998" cy="237151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2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175682"/>
              </p:ext>
            </p:extLst>
          </p:nvPr>
        </p:nvGraphicFramePr>
        <p:xfrm>
          <a:off x="457200" y="1807494"/>
          <a:ext cx="8229600" cy="4429760"/>
        </p:xfrm>
        <a:graphic>
          <a:graphicData uri="http://schemas.openxmlformats.org/drawingml/2006/table">
            <a:tbl>
              <a:tblPr firstRow="1" firstCol="1" bandRow="1"/>
              <a:tblGrid>
                <a:gridCol w="1876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6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6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4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Instruction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36576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Syntax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137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Store single-precision FPU Register to Memory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36576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1738" algn="l"/>
                        </a:tabLs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VSTR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	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</a:t>
                      </a:r>
                      <a:r>
                        <a:rPr lang="en-US" sz="20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,[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2000" baseline="-25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]</a:t>
                      </a:r>
                    </a:p>
                  </a:txBody>
                  <a:tcPr marL="36576" marR="36576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S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  <a:sym typeface="Wingdings"/>
                        </a:rPr>
                        <a:t>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 mem</a:t>
                      </a:r>
                      <a:r>
                        <a:rPr lang="en-US" sz="2000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32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[R</a:t>
                      </a:r>
                      <a:r>
                        <a:rPr lang="en-US" sz="2000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]</a:t>
                      </a:r>
                    </a:p>
                  </a:txBody>
                  <a:tcPr marL="36576" marR="36576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1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201738" algn="l"/>
                        </a:tabLst>
                        <a:defRPr/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VSTR	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S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,[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,</a:t>
                      </a:r>
                      <a:r>
                        <a:rPr lang="en-US" sz="2000" i="1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constant</a:t>
                      </a:r>
                      <a:r>
                        <a:rPr lang="en-US" sz="200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]</a:t>
                      </a:r>
                    </a:p>
                  </a:txBody>
                  <a:tcPr marL="36576" marR="36576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S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  <a:sym typeface="Wingdings"/>
                        </a:rPr>
                        <a:t>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 mem</a:t>
                      </a:r>
                      <a:r>
                        <a:rPr lang="en-US" sz="2000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32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[R</a:t>
                      </a:r>
                      <a:r>
                        <a:rPr lang="en-US" sz="2000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 + </a:t>
                      </a:r>
                      <a:r>
                        <a:rPr lang="en-US" sz="200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constant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]</a:t>
                      </a:r>
                    </a:p>
                  </a:txBody>
                  <a:tcPr marL="36576" marR="36576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1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201738" algn="l"/>
                        </a:tabLst>
                        <a:defRPr/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VSTR	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S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,</a:t>
                      </a:r>
                      <a:r>
                        <a:rPr lang="en-US" sz="2000" i="1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label</a:t>
                      </a:r>
                      <a:endParaRPr lang="en-US" sz="2000" i="1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Calibri"/>
                      </a:endParaRPr>
                    </a:p>
                  </a:txBody>
                  <a:tcPr marL="36576" marR="36576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S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  <a:sym typeface="Wingdings"/>
                        </a:rPr>
                        <a:t>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 mem</a:t>
                      </a:r>
                      <a:r>
                        <a:rPr lang="en-US" sz="2000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32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[address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 of </a:t>
                      </a:r>
                      <a:r>
                        <a:rPr lang="en-US" sz="2000" i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label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]</a:t>
                      </a:r>
                    </a:p>
                  </a:txBody>
                  <a:tcPr marL="36576" marR="36576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137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Store double-precision FPU Register to Memory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36576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201738" algn="l"/>
                        </a:tabLst>
                        <a:defRPr/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VSTR	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,[R</a:t>
                      </a:r>
                      <a:r>
                        <a:rPr lang="en-US" sz="2000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]</a:t>
                      </a:r>
                    </a:p>
                  </a:txBody>
                  <a:tcPr marL="36576" marR="36576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  <a:sym typeface="Wingdings"/>
                        </a:rPr>
                        <a:t>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 mem</a:t>
                      </a:r>
                      <a:r>
                        <a:rPr lang="en-US" sz="2000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64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[R</a:t>
                      </a:r>
                      <a:r>
                        <a:rPr lang="en-US" sz="2000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]</a:t>
                      </a:r>
                    </a:p>
                  </a:txBody>
                  <a:tcPr marL="36576" marR="36576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1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201738" algn="l"/>
                        </a:tabLst>
                        <a:defRPr/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VSTR	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,[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,</a:t>
                      </a:r>
                      <a:r>
                        <a:rPr lang="en-US" sz="2000" i="1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constant</a:t>
                      </a:r>
                      <a:r>
                        <a:rPr lang="en-US" sz="2000" i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]</a:t>
                      </a:r>
                      <a:endParaRPr lang="en-US" sz="200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36576" marR="36576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  <a:sym typeface="Wingdings"/>
                        </a:rPr>
                        <a:t>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 mem</a:t>
                      </a:r>
                      <a:r>
                        <a:rPr lang="en-US" sz="2000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64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[R</a:t>
                      </a:r>
                      <a:r>
                        <a:rPr lang="en-US" sz="2000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 + </a:t>
                      </a:r>
                      <a:r>
                        <a:rPr lang="en-US" sz="2000" i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constant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]</a:t>
                      </a:r>
                    </a:p>
                  </a:txBody>
                  <a:tcPr marL="36576" marR="36576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1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201738" algn="l"/>
                        </a:tabLst>
                        <a:defRPr/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VSTR	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,</a:t>
                      </a:r>
                      <a:r>
                        <a:rPr lang="en-US" sz="2000" i="1" baseline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label</a:t>
                      </a:r>
                      <a:endParaRPr lang="en-US" sz="20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Calibri"/>
                      </a:endParaRPr>
                    </a:p>
                  </a:txBody>
                  <a:tcPr marL="36576" marR="36576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  <a:sym typeface="Wingdings"/>
                        </a:rPr>
                        <a:t>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 mem</a:t>
                      </a:r>
                      <a:r>
                        <a:rPr lang="en-US" sz="2000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64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[address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 of </a:t>
                      </a:r>
                      <a:r>
                        <a:rPr lang="en-US" sz="2000" i="1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label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]</a:t>
                      </a:r>
                    </a:p>
                  </a:txBody>
                  <a:tcPr marL="36576" marR="36576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9172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Store Multiple FPU Registers,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Increment After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36576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01738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VSTMIA	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20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!,</a:t>
                      </a:r>
                      <a:r>
                        <a:rPr lang="en-US" sz="2000" i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register</a:t>
                      </a:r>
                      <a:r>
                        <a:rPr lang="en-US" sz="20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list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36576" marR="36576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FP registers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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60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memory, 1</a:t>
                      </a:r>
                      <a:r>
                        <a:rPr lang="en-US" sz="1600" baseline="3000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st</a:t>
                      </a:r>
                      <a:r>
                        <a:rPr lang="en-US" sz="160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address in R</a:t>
                      </a:r>
                      <a:r>
                        <a:rPr lang="en-US" sz="16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; Updates R</a:t>
                      </a:r>
                      <a:r>
                        <a:rPr lang="en-US" sz="16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only if write-back flag (!) is appended to R</a:t>
                      </a:r>
                      <a:r>
                        <a:rPr lang="en-US" sz="16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36576" marR="36576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172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Store Multiple FPU Registers,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Decrement Before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36576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3088" algn="l"/>
                          <a:tab pos="1201738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VSTMDB	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20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!,</a:t>
                      </a:r>
                      <a:r>
                        <a:rPr lang="en-US" sz="2000" i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register</a:t>
                      </a:r>
                      <a:r>
                        <a:rPr lang="en-US" sz="20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list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36576" marR="36576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FP registers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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60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memory, addresses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end just before address in R</a:t>
                      </a:r>
                      <a:r>
                        <a:rPr lang="en-US" sz="16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; Must append (!) and always updates R</a:t>
                      </a:r>
                      <a:r>
                        <a:rPr lang="en-US" sz="16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36576" marR="36576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COPYING FLOATING-POINT DATA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1, 2 </a:t>
            </a:r>
            <a:r>
              <a:rPr lang="en-US" dirty="0" smtClean="0"/>
              <a:t>or Multiple Registers to 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24500" y="4261852"/>
            <a:ext cx="3162300" cy="338554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600" dirty="0">
                <a:solidFill>
                  <a:srgbClr val="000000"/>
                </a:solidFill>
                <a:ea typeface="Arial"/>
                <a:cs typeface="Calibri"/>
              </a:rPr>
              <a:t>Note: Using PC as </a:t>
            </a:r>
            <a:r>
              <a:rPr lang="en-US" sz="1600" dirty="0">
                <a:solidFill>
                  <a:srgbClr val="000000"/>
                </a:solidFill>
                <a:ea typeface="Calibri"/>
                <a:cs typeface="Calibri"/>
              </a:rPr>
              <a:t>R</a:t>
            </a:r>
            <a:r>
              <a:rPr lang="en-US" sz="1600" baseline="-25000" dirty="0">
                <a:solidFill>
                  <a:srgbClr val="000000"/>
                </a:solidFill>
                <a:ea typeface="Calibri"/>
                <a:cs typeface="Calibri"/>
              </a:rPr>
              <a:t>n </a:t>
            </a:r>
            <a:r>
              <a:rPr lang="en-US" sz="1600" dirty="0">
                <a:solidFill>
                  <a:srgbClr val="000000"/>
                </a:solidFill>
                <a:ea typeface="Calibri"/>
                <a:cs typeface="Calibri"/>
              </a:rPr>
              <a:t>is deprecated</a:t>
            </a:r>
            <a:endParaRPr lang="en-US" sz="1600" dirty="0">
              <a:solidFill>
                <a:srgbClr val="000000"/>
              </a:solidFill>
              <a:ea typeface="Arial"/>
              <a:cs typeface="Calibri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362200" y="4419600"/>
            <a:ext cx="2133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06316" y="3352800"/>
            <a:ext cx="2133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524500" y="3135898"/>
            <a:ext cx="3162300" cy="338554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600" dirty="0">
                <a:solidFill>
                  <a:srgbClr val="000000"/>
                </a:solidFill>
                <a:ea typeface="Arial"/>
                <a:cs typeface="Calibri"/>
              </a:rPr>
              <a:t>Note: Using PC as </a:t>
            </a:r>
            <a:r>
              <a:rPr lang="en-US" sz="1600" dirty="0">
                <a:solidFill>
                  <a:srgbClr val="000000"/>
                </a:solidFill>
                <a:ea typeface="Calibri"/>
                <a:cs typeface="Calibri"/>
              </a:rPr>
              <a:t>R</a:t>
            </a:r>
            <a:r>
              <a:rPr lang="en-US" sz="1600" baseline="-25000" dirty="0">
                <a:solidFill>
                  <a:srgbClr val="000000"/>
                </a:solidFill>
                <a:ea typeface="Calibri"/>
                <a:cs typeface="Calibri"/>
              </a:rPr>
              <a:t>n </a:t>
            </a:r>
            <a:r>
              <a:rPr lang="en-US" sz="1600" dirty="0">
                <a:solidFill>
                  <a:srgbClr val="000000"/>
                </a:solidFill>
                <a:ea typeface="Calibri"/>
                <a:cs typeface="Calibri"/>
              </a:rPr>
              <a:t>is deprecated</a:t>
            </a:r>
            <a:endParaRPr lang="en-US" sz="1600" dirty="0">
              <a:solidFill>
                <a:srgbClr val="000000"/>
              </a:solidFill>
              <a:ea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747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645744"/>
              </p:ext>
            </p:extLst>
          </p:nvPr>
        </p:nvGraphicFramePr>
        <p:xfrm>
          <a:off x="457200" y="1600200"/>
          <a:ext cx="8229600" cy="4409440"/>
        </p:xfrm>
        <a:graphic>
          <a:graphicData uri="http://schemas.openxmlformats.org/drawingml/2006/table">
            <a:tbl>
              <a:tblPr firstRow="1" firstCol="1" bandRow="1"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9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2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Instruction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Syntax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Operation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Convert Unsigned Integer to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Floating-Point </a:t>
                      </a:r>
                      <a:r>
                        <a:rPr lang="en-US" sz="2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(float </a:t>
                      </a:r>
                      <a:r>
                        <a:rPr lang="en-US" sz="2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Wingdings" panose="05000000000000000000" pitchFamily="2" charset="2"/>
                        </a:rPr>
                        <a:t> uint32_t)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1513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VCVT.F32.U32	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</a:t>
                      </a:r>
                      <a:r>
                        <a:rPr lang="en-US" sz="20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,S</a:t>
                      </a:r>
                      <a:r>
                        <a:rPr lang="en-US" sz="20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</a:t>
                      </a:r>
                      <a:r>
                        <a:rPr lang="en-US" sz="20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(float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) </a:t>
                      </a:r>
                      <a:r>
                        <a:rPr lang="en-US" sz="200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</a:t>
                      </a:r>
                      <a:r>
                        <a:rPr lang="en-US" sz="2000" baseline="-2500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r>
                        <a:rPr lang="en-US" sz="200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 </a:t>
                      </a:r>
                      <a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where </a:t>
                      </a:r>
                      <a:r>
                        <a:rPr lang="en-US" sz="20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</a:t>
                      </a:r>
                      <a:r>
                        <a:rPr lang="en-US" sz="2000" i="1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r>
                        <a:rPr lang="en-US" sz="20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is an unsigned integer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Convert 2’s complement Integer to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Floating-Point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  <a:cs typeface="Calibri"/>
                        </a:rPr>
                        <a:t>(float </a:t>
                      </a:r>
                      <a:r>
                        <a:rPr lang="en-US" sz="2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  <a:cs typeface="Calibri"/>
                          <a:sym typeface="Wingdings" panose="05000000000000000000" pitchFamily="2" charset="2"/>
                        </a:rPr>
                        <a:t> int32_t)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941513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VCVT.F32.S32	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</a:t>
                      </a:r>
                      <a:r>
                        <a:rPr lang="en-US" sz="20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,S</a:t>
                      </a:r>
                      <a:r>
                        <a:rPr lang="en-US" sz="20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</a:t>
                      </a:r>
                      <a:r>
                        <a:rPr lang="en-US" sz="20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(float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) </a:t>
                      </a:r>
                      <a:r>
                        <a:rPr lang="en-US" sz="200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</a:t>
                      </a:r>
                      <a:r>
                        <a:rPr lang="en-US" sz="2000" baseline="-2500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r>
                        <a:rPr lang="en-US" sz="200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 </a:t>
                      </a:r>
                      <a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where </a:t>
                      </a:r>
                      <a:r>
                        <a:rPr lang="en-US" sz="20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</a:t>
                      </a:r>
                      <a:r>
                        <a:rPr lang="en-US" sz="2000" i="1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r>
                        <a:rPr lang="en-US" sz="20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is a 2’s complement integer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03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Convert Floating-Point to Unsigned Integer </a:t>
                      </a:r>
                      <a:endParaRPr lang="en-US" sz="2000" dirty="0" smtClean="0">
                        <a:solidFill>
                          <a:srgbClr val="000000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  <a:cs typeface="Calibri"/>
                        </a:rPr>
                        <a:t>(uint32_t </a:t>
                      </a:r>
                      <a:r>
                        <a:rPr lang="en-US" sz="2000" b="1" i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Arial"/>
                          <a:cs typeface="Calibri"/>
                          <a:sym typeface="Wingdings" panose="05000000000000000000" pitchFamily="2" charset="2"/>
                        </a:rPr>
                        <a:t> float)</a:t>
                      </a:r>
                      <a:endParaRPr lang="en-US" sz="2000" b="1" i="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941513" algn="l"/>
                        </a:tabLst>
                        <a:defRPr/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VCVT.U32.F32 	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S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,S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m</a:t>
                      </a:r>
                      <a:endParaRPr lang="en-US" sz="2000" baseline="-250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Calibri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</a:t>
                      </a:r>
                      <a:r>
                        <a:rPr lang="en-US" sz="20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(uint32_t)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</a:t>
                      </a:r>
                      <a:r>
                        <a:rPr lang="en-US" sz="2000" baseline="-25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0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941513" algn="l"/>
                        </a:tabLst>
                        <a:defRPr/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VCVTR.U32.F32 	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S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,S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m</a:t>
                      </a:r>
                      <a:endParaRPr lang="en-US" sz="200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S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 (uint32_t) S</a:t>
                      </a:r>
                      <a:r>
                        <a:rPr lang="en-US" sz="2000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m</a:t>
                      </a:r>
                      <a:r>
                        <a:rPr lang="en-US" sz="2000" b="1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800" b="0" i="1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rounded</a:t>
                      </a:r>
                      <a:endParaRPr lang="en-US" sz="2000" b="0" i="1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03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Convert Floating-Point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to 2’s complement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Integer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(int32_t </a:t>
                      </a:r>
                      <a:r>
                        <a:rPr lang="en-US" sz="2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Wingdings" panose="05000000000000000000" pitchFamily="2" charset="2"/>
                        </a:rPr>
                        <a:t> float)</a:t>
                      </a:r>
                      <a:r>
                        <a:rPr lang="en-US" sz="20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941513" algn="l"/>
                        </a:tabLst>
                        <a:defRPr/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VCVT.S32.F32 	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S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,S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m</a:t>
                      </a:r>
                      <a:endParaRPr lang="en-US" sz="2000" baseline="-250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Calibri"/>
                        <a:cs typeface="Calibri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</a:t>
                      </a:r>
                      <a:r>
                        <a:rPr lang="en-US" sz="20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(int32_t)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</a:t>
                      </a:r>
                      <a:r>
                        <a:rPr lang="en-US" sz="2000" baseline="-25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0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941513" algn="l"/>
                        </a:tabLst>
                        <a:defRPr/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VCVTR.S32.F32 	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S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,S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m</a:t>
                      </a:r>
                      <a:endParaRPr lang="en-US" sz="200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S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 (int32_t) S</a:t>
                      </a:r>
                      <a:r>
                        <a:rPr lang="en-US" sz="2000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m </a:t>
                      </a:r>
                      <a:r>
                        <a:rPr lang="en-US" sz="2000" b="0" i="1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rounded</a:t>
                      </a:r>
                      <a:endParaRPr lang="en-US" sz="2000" b="1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CONVERTING BETWEEN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INTEGER AND FLOATING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1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297451"/>
              </p:ext>
            </p:extLst>
          </p:nvPr>
        </p:nvGraphicFramePr>
        <p:xfrm>
          <a:off x="990600" y="1417638"/>
          <a:ext cx="7391403" cy="3848576"/>
        </p:xfrm>
        <a:graphic>
          <a:graphicData uri="http://schemas.openxmlformats.org/drawingml/2006/table">
            <a:tbl>
              <a:tblPr firstRow="1" firstCol="1" bandRow="1"/>
              <a:tblGrid>
                <a:gridCol w="1783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7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7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93616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Rounding Mode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IEEE </a:t>
                      </a:r>
                      <a:r>
                        <a:rPr lang="en-US" sz="2400" b="1" i="1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Abbrev.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FPSCR</a:t>
                      </a:r>
                      <a:b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</a:b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bits 23..22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Examples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-2.5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-1.5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+1.5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+2.5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Round to nearest even (default)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ToNEAR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36576" marR="36576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00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-2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-2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+2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+2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Round towards positive infinity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ToPOSV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36576" marR="36576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01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-2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-1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+2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+3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Round towards negative infinity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ToNEGV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36576" marR="36576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10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-3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-2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+1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+2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Round towards zero (truncate)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ToZERO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36576" marR="36576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11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-2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-1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+1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+2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ROUNDING MODES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267100" y="5626268"/>
            <a:ext cx="3124200" cy="1015663"/>
            <a:chOff x="1295401" y="4900863"/>
            <a:chExt cx="3124200" cy="1015663"/>
          </a:xfrm>
        </p:grpSpPr>
        <p:sp>
          <p:nvSpPr>
            <p:cNvPr id="5" name="TextBox 4"/>
            <p:cNvSpPr txBox="1"/>
            <p:nvPr/>
          </p:nvSpPr>
          <p:spPr>
            <a:xfrm>
              <a:off x="1295401" y="4900863"/>
              <a:ext cx="3124200" cy="101566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tIns="91440" bIns="91440" rtlCol="0">
              <a:spAutoFit/>
            </a:bodyPr>
            <a:lstStyle/>
            <a:p>
              <a:pPr marL="1027113" lvl="1"/>
              <a:r>
                <a:rPr lang="en-US" dirty="0" smtClean="0"/>
                <a:t>Default:</a:t>
              </a:r>
            </a:p>
            <a:p>
              <a:pPr marL="1027113" lvl="1"/>
              <a:r>
                <a:rPr lang="en-US" dirty="0" smtClean="0"/>
                <a:t>VCVT</a:t>
              </a:r>
              <a:r>
                <a:rPr lang="en-US" b="1" dirty="0" smtClean="0"/>
                <a:t>R</a:t>
              </a:r>
              <a:r>
                <a:rPr lang="en-US" dirty="0" smtClean="0"/>
                <a:t> uses </a:t>
              </a:r>
              <a:r>
                <a:rPr lang="en-US" dirty="0" err="1" smtClean="0"/>
                <a:t>ToNEAR</a:t>
              </a:r>
              <a:endParaRPr lang="en-US" dirty="0" smtClean="0"/>
            </a:p>
            <a:p>
              <a:pPr marL="1027113" lvl="1"/>
              <a:r>
                <a:rPr lang="en-US" dirty="0" smtClean="0"/>
                <a:t>VCVT uses </a:t>
              </a:r>
              <a:r>
                <a:rPr lang="en-US" dirty="0" err="1" smtClean="0"/>
                <a:t>ToZERO</a:t>
              </a:r>
              <a:endParaRPr lang="en-US" dirty="0"/>
            </a:p>
          </p:txBody>
        </p:sp>
        <p:pic>
          <p:nvPicPr>
            <p:cNvPr id="6" name="Picture 4" descr="http://www.aamu.edu/campuslife/living-on-campus/residentialLife/SiteAssets/pages/default/Warning_sig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3475" y="4953000"/>
              <a:ext cx="971826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958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1527572"/>
                  </p:ext>
                </p:extLst>
              </p:nvPr>
            </p:nvGraphicFramePr>
            <p:xfrm>
              <a:off x="533400" y="1295400"/>
              <a:ext cx="8153400" cy="393096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1742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3777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014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i="1" dirty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Instruction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68580" marR="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i="1" dirty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Syntax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6858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i="1" dirty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Operation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Floating-point add</a:t>
                          </a:r>
                          <a:endParaRPr lang="en-US" sz="14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73025" marR="0" marT="36830" marB="3683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50950" algn="l"/>
                            </a:tabLs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VADD.F32	</a:t>
                          </a: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S</a:t>
                          </a:r>
                          <a:r>
                            <a:rPr lang="en-US" sz="18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,S</a:t>
                          </a:r>
                          <a:r>
                            <a:rPr lang="en-US" sz="18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n</a:t>
                          </a: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,S</a:t>
                          </a:r>
                          <a:r>
                            <a:rPr lang="en-US" sz="18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73025" marR="0" marT="36830" marB="3683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S</a:t>
                          </a:r>
                          <a:r>
                            <a:rPr lang="en-US" sz="1800" baseline="-250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</a:t>
                          </a: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  <a:sym typeface="Wingdings"/>
                            </a:rPr>
                            <a:t></a:t>
                          </a: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S</a:t>
                          </a:r>
                          <a:r>
                            <a:rPr lang="en-US" sz="1800" baseline="-250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n</a:t>
                          </a: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+ S</a:t>
                          </a:r>
                          <a:r>
                            <a:rPr lang="en-US" sz="1800" baseline="-250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</a:t>
                          </a:r>
                          <a:endParaRPr lang="en-US" sz="180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73025" marR="73025" marT="36830" marB="3683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Floating-point subtract</a:t>
                          </a:r>
                          <a:endParaRPr lang="en-US" sz="14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73025" marR="0" marT="36830" marB="3683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50950" algn="l"/>
                            </a:tabLs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VSUB.F32	</a:t>
                          </a: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S</a:t>
                          </a:r>
                          <a:r>
                            <a:rPr lang="en-US" sz="18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,S</a:t>
                          </a:r>
                          <a:r>
                            <a:rPr lang="en-US" sz="18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n</a:t>
                          </a: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,S</a:t>
                          </a:r>
                          <a:r>
                            <a:rPr lang="en-US" sz="18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73025" marR="0" marT="36830" marB="3683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S</a:t>
                          </a:r>
                          <a:r>
                            <a:rPr lang="en-US" sz="1800" baseline="-250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</a:t>
                          </a: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  <a:sym typeface="Wingdings"/>
                            </a:rPr>
                            <a:t></a:t>
                          </a: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S</a:t>
                          </a:r>
                          <a:r>
                            <a:rPr lang="en-US" sz="1800" baseline="-250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n</a:t>
                          </a: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− S</a:t>
                          </a:r>
                          <a:r>
                            <a:rPr lang="en-US" sz="1800" baseline="-250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</a:t>
                          </a:r>
                          <a:endParaRPr lang="en-US" sz="180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73025" marR="73025" marT="36830" marB="3683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Floating-point negate</a:t>
                          </a:r>
                          <a:endParaRPr lang="en-US" sz="14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73025" marR="0" marT="36830" marB="3683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50950" algn="l"/>
                            </a:tabLs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VNEG.F32	</a:t>
                          </a: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S</a:t>
                          </a:r>
                          <a:r>
                            <a:rPr lang="en-US" sz="18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,S</a:t>
                          </a:r>
                          <a:r>
                            <a:rPr lang="en-US" sz="18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73025" marR="0" marT="36830" marB="3683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S</a:t>
                          </a:r>
                          <a:r>
                            <a:rPr lang="en-US" sz="1800" baseline="-250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</a:t>
                          </a: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  <a:sym typeface="Wingdings"/>
                            </a:rPr>
                            <a:t></a:t>
                          </a: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−S</a:t>
                          </a:r>
                          <a:r>
                            <a:rPr lang="en-US" sz="1800" baseline="-250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</a:t>
                          </a:r>
                          <a:endParaRPr lang="en-US" sz="180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73025" marR="73025" marT="36830" marB="3683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Floating-point </a:t>
                          </a:r>
                          <a:r>
                            <a:rPr lang="en-US" sz="140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abs</a:t>
                          </a:r>
                          <a:r>
                            <a:rPr lang="en-US" sz="1400" baseline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</a:t>
                          </a:r>
                          <a:r>
                            <a:rPr lang="en-US" sz="140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value</a:t>
                          </a:r>
                          <a:endParaRPr lang="en-US" sz="14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73025" marR="0" marT="36830" marB="3683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50950" algn="l"/>
                            </a:tabLs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VABS.F32	</a:t>
                          </a: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S</a:t>
                          </a:r>
                          <a:r>
                            <a:rPr lang="en-US" sz="18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,S</a:t>
                          </a:r>
                          <a:r>
                            <a:rPr lang="en-US" sz="18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73025" marR="0" marT="36830" marB="3683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S</a:t>
                          </a:r>
                          <a:r>
                            <a:rPr lang="en-US" sz="18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</a:t>
                          </a: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  <a:sym typeface="Wingdings"/>
                            </a:rPr>
                            <a:t></a:t>
                          </a: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| S</a:t>
                          </a:r>
                          <a:r>
                            <a:rPr lang="en-US" sz="1800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</a:t>
                          </a: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| </a:t>
                          </a:r>
                          <a:r>
                            <a:rPr lang="en-US" sz="18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</a:t>
                          </a:r>
                          <a:r>
                            <a:rPr lang="en-US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800" i="1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clears FPU </a:t>
                          </a:r>
                          <a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sign </a:t>
                          </a:r>
                          <a:r>
                            <a:rPr lang="en-US" sz="1800" i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bit, N</a:t>
                          </a:r>
                          <a:r>
                            <a:rPr lang="en-US" sz="1800" i="1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Arial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36830" marB="3683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Floating-point multiply</a:t>
                          </a:r>
                          <a:endParaRPr lang="en-US" sz="14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73025" marR="0" marT="36830" marB="3683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50950" algn="l"/>
                            </a:tabLs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VMUL.F32 	</a:t>
                          </a: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S</a:t>
                          </a:r>
                          <a:r>
                            <a:rPr lang="en-US" sz="18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,S</a:t>
                          </a:r>
                          <a:r>
                            <a:rPr lang="en-US" sz="18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n</a:t>
                          </a: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,S</a:t>
                          </a:r>
                          <a:r>
                            <a:rPr lang="en-US" sz="18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73025" marR="0" marT="36830" marB="3683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S</a:t>
                          </a:r>
                          <a:r>
                            <a:rPr lang="en-US" sz="1800" baseline="-250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</a:t>
                          </a: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  <a:sym typeface="Wingdings"/>
                            </a:rPr>
                            <a:t></a:t>
                          </a: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S</a:t>
                          </a:r>
                          <a:r>
                            <a:rPr lang="en-US" sz="1800" baseline="-250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n</a:t>
                          </a: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× S</a:t>
                          </a:r>
                          <a:r>
                            <a:rPr lang="en-US" sz="1800" baseline="-250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</a:t>
                          </a:r>
                          <a:endParaRPr lang="en-US" sz="180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73025" marR="73025" marT="36830" marB="3683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Floating-point divide</a:t>
                          </a:r>
                          <a:endParaRPr lang="en-US" sz="14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73025" marR="0" marT="36830" marB="3683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50950" algn="l"/>
                            </a:tabLs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VDIV.F32 	</a:t>
                          </a: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S</a:t>
                          </a:r>
                          <a:r>
                            <a:rPr lang="en-US" sz="18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,S</a:t>
                          </a:r>
                          <a:r>
                            <a:rPr lang="en-US" sz="18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n</a:t>
                          </a: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,S</a:t>
                          </a:r>
                          <a:r>
                            <a:rPr lang="en-US" sz="18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73025" marR="0" marT="36830" marB="3683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S</a:t>
                          </a:r>
                          <a:r>
                            <a:rPr lang="en-US" sz="1800" baseline="-250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</a:t>
                          </a: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  <a:sym typeface="Wingdings"/>
                            </a:rPr>
                            <a:t></a:t>
                          </a: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S</a:t>
                          </a:r>
                          <a:r>
                            <a:rPr lang="en-US" sz="1800" baseline="-250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n</a:t>
                          </a: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÷ S</a:t>
                          </a:r>
                          <a:r>
                            <a:rPr lang="en-US" sz="1800" baseline="-250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</a:t>
                          </a:r>
                          <a:endParaRPr lang="en-US" sz="180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73025" marR="73025" marT="36830" marB="3683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Floating-point square root</a:t>
                          </a:r>
                          <a:endParaRPr lang="en-US" sz="14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73025" marR="0" marT="36830" marB="3683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50950" algn="l"/>
                            </a:tabLs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VSQRT.F32	</a:t>
                          </a: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S</a:t>
                          </a:r>
                          <a:r>
                            <a:rPr lang="en-US" sz="18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,S</a:t>
                          </a:r>
                          <a:r>
                            <a:rPr lang="en-US" sz="18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73025" marR="0" marT="36830" marB="3683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S</a:t>
                          </a:r>
                          <a:r>
                            <a:rPr lang="en-US" sz="18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</a:t>
                          </a: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  <a:sym typeface="Wingdings"/>
                            </a:rPr>
                            <a:t></a:t>
                          </a: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sz="180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m:rPr>
                                      <m:nor/>
                                    </m:rPr>
                                    <a:rPr lang="en-US" sz="1800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+mn-lt"/>
                                      <a:ea typeface="Calibri"/>
                                      <a:cs typeface="Calibri"/>
                                    </a:rPr>
                                    <m:t>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baseline="-25000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+mn-lt"/>
                                      <a:ea typeface="Calibri"/>
                                      <a:cs typeface="Calibri"/>
                                    </a:rPr>
                                    <m:t>m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Arial"/>
                                      <a:ea typeface="Arial"/>
                                      <a:cs typeface="Calibri"/>
                                    </a:rPr>
                                    <m:t> </m:t>
                                  </m:r>
                                </m:e>
                              </m:rad>
                            </m:oMath>
                          </a14:m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73025" marR="73025" marT="36830" marB="3683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Floating-point 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Multiply </a:t>
                          </a:r>
                          <a:r>
                            <a:rPr lang="en-US" sz="14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/>
                          </a:r>
                          <a:br>
                            <a:rPr lang="en-US" sz="14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</a:br>
                          <a:r>
                            <a:rPr lang="en-US" sz="14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and 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Add</a:t>
                          </a:r>
                          <a:endParaRPr lang="en-US" sz="14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73025" marR="0" marT="36830" marB="3683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50950" algn="l"/>
                            </a:tabLst>
                          </a:pPr>
                          <a:r>
                            <a:rPr lang="en-US" sz="18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VMLA.F32 </a:t>
                          </a: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	</a:t>
                          </a: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S</a:t>
                          </a:r>
                          <a:r>
                            <a:rPr lang="en-US" sz="18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,S</a:t>
                          </a:r>
                          <a:r>
                            <a:rPr lang="en-US" sz="18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n</a:t>
                          </a: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,S</a:t>
                          </a:r>
                          <a:r>
                            <a:rPr lang="en-US" sz="18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73025" marR="0" marT="36830" marB="3683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S</a:t>
                          </a:r>
                          <a:r>
                            <a:rPr lang="en-US" sz="1800" baseline="-250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</a:t>
                          </a: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  <a:sym typeface="Wingdings"/>
                            </a:rPr>
                            <a:t></a:t>
                          </a: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S</a:t>
                          </a:r>
                          <a:r>
                            <a:rPr lang="en-US" sz="1800" baseline="-250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+ S</a:t>
                          </a:r>
                          <a:r>
                            <a:rPr lang="en-US" sz="1800" baseline="-250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n</a:t>
                          </a: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× S</a:t>
                          </a:r>
                          <a:r>
                            <a:rPr lang="en-US" sz="1800" baseline="-250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</a:t>
                          </a:r>
                          <a:endParaRPr lang="en-US" sz="180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73025" marR="73025" marT="36830" marB="3683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Floating-point 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Multiply </a:t>
                          </a:r>
                          <a:r>
                            <a:rPr lang="en-US" sz="14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/>
                          </a:r>
                          <a:br>
                            <a:rPr lang="en-US" sz="14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</a:br>
                          <a:r>
                            <a:rPr lang="en-US" sz="14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and Subtract</a:t>
                          </a:r>
                          <a:endParaRPr lang="en-US" sz="14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73025" marR="0" marT="36830" marB="3683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50950" algn="l"/>
                            </a:tabLst>
                          </a:pPr>
                          <a:r>
                            <a:rPr lang="en-US" sz="180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VMLS.F32 </a:t>
                          </a: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	</a:t>
                          </a: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S</a:t>
                          </a:r>
                          <a:r>
                            <a:rPr lang="en-US" sz="18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,S</a:t>
                          </a:r>
                          <a:r>
                            <a:rPr lang="en-US" sz="18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n</a:t>
                          </a: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,S</a:t>
                          </a:r>
                          <a:r>
                            <a:rPr lang="en-US" sz="18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73025" marR="0" marT="36830" marB="3683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S</a:t>
                          </a:r>
                          <a:r>
                            <a:rPr lang="en-US" sz="18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</a:t>
                          </a: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  <a:sym typeface="Wingdings"/>
                            </a:rPr>
                            <a:t></a:t>
                          </a: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</a:t>
                          </a: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S</a:t>
                          </a:r>
                          <a:r>
                            <a:rPr lang="en-US" sz="18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− S</a:t>
                          </a:r>
                          <a:r>
                            <a:rPr lang="en-US" sz="1800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n</a:t>
                          </a: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× S</a:t>
                          </a:r>
                          <a:r>
                            <a:rPr lang="en-US" sz="1800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73025" marR="73025" marT="36830" marB="3683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1527572"/>
                  </p:ext>
                </p:extLst>
              </p:nvPr>
            </p:nvGraphicFramePr>
            <p:xfrm>
              <a:off x="533400" y="1295400"/>
              <a:ext cx="8153400" cy="393096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1742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3777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014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i="1" dirty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Instruction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68580" marR="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i="1" dirty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Syntax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6858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i="1" dirty="0">
                              <a:solidFill>
                                <a:schemeClr val="bg1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Operation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Floating-point add</a:t>
                          </a:r>
                          <a:endParaRPr lang="en-US" sz="14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73025" marR="0" marT="36830" marB="3683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50950" algn="l"/>
                            </a:tabLs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VADD.F32	</a:t>
                          </a: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S</a:t>
                          </a:r>
                          <a:r>
                            <a:rPr lang="en-US" sz="18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,S</a:t>
                          </a:r>
                          <a:r>
                            <a:rPr lang="en-US" sz="18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n</a:t>
                          </a: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,S</a:t>
                          </a:r>
                          <a:r>
                            <a:rPr lang="en-US" sz="18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73025" marR="0" marT="36830" marB="3683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S</a:t>
                          </a:r>
                          <a:r>
                            <a:rPr lang="en-US" sz="1800" baseline="-250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</a:t>
                          </a: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  <a:sym typeface="Wingdings"/>
                            </a:rPr>
                            <a:t></a:t>
                          </a: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S</a:t>
                          </a:r>
                          <a:r>
                            <a:rPr lang="en-US" sz="1800" baseline="-250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n</a:t>
                          </a: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+ S</a:t>
                          </a:r>
                          <a:r>
                            <a:rPr lang="en-US" sz="1800" baseline="-250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</a:t>
                          </a:r>
                          <a:endParaRPr lang="en-US" sz="180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73025" marR="73025" marT="36830" marB="3683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Floating-point subtract</a:t>
                          </a:r>
                          <a:endParaRPr lang="en-US" sz="14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73025" marR="0" marT="36830" marB="3683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50950" algn="l"/>
                            </a:tabLs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VSUB.F32	</a:t>
                          </a: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S</a:t>
                          </a:r>
                          <a:r>
                            <a:rPr lang="en-US" sz="18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,S</a:t>
                          </a:r>
                          <a:r>
                            <a:rPr lang="en-US" sz="18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n</a:t>
                          </a: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,S</a:t>
                          </a:r>
                          <a:r>
                            <a:rPr lang="en-US" sz="18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73025" marR="0" marT="36830" marB="3683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S</a:t>
                          </a:r>
                          <a:r>
                            <a:rPr lang="en-US" sz="1800" baseline="-250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</a:t>
                          </a: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  <a:sym typeface="Wingdings"/>
                            </a:rPr>
                            <a:t></a:t>
                          </a: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S</a:t>
                          </a:r>
                          <a:r>
                            <a:rPr lang="en-US" sz="1800" baseline="-250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n</a:t>
                          </a: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− S</a:t>
                          </a:r>
                          <a:r>
                            <a:rPr lang="en-US" sz="1800" baseline="-250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</a:t>
                          </a:r>
                          <a:endParaRPr lang="en-US" sz="180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73025" marR="73025" marT="36830" marB="3683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Floating-point negate</a:t>
                          </a:r>
                          <a:endParaRPr lang="en-US" sz="14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73025" marR="0" marT="36830" marB="3683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50950" algn="l"/>
                            </a:tabLs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VNEG.F32	</a:t>
                          </a: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S</a:t>
                          </a:r>
                          <a:r>
                            <a:rPr lang="en-US" sz="18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,S</a:t>
                          </a:r>
                          <a:r>
                            <a:rPr lang="en-US" sz="18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73025" marR="0" marT="36830" marB="3683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S</a:t>
                          </a:r>
                          <a:r>
                            <a:rPr lang="en-US" sz="1800" baseline="-250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</a:t>
                          </a: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  <a:sym typeface="Wingdings"/>
                            </a:rPr>
                            <a:t></a:t>
                          </a: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−S</a:t>
                          </a:r>
                          <a:r>
                            <a:rPr lang="en-US" sz="1800" baseline="-250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</a:t>
                          </a:r>
                          <a:endParaRPr lang="en-US" sz="180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73025" marR="73025" marT="36830" marB="3683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Floating-point </a:t>
                          </a:r>
                          <a:r>
                            <a:rPr lang="en-US" sz="140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abs</a:t>
                          </a:r>
                          <a:r>
                            <a:rPr lang="en-US" sz="1400" baseline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</a:t>
                          </a:r>
                          <a:r>
                            <a:rPr lang="en-US" sz="140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value</a:t>
                          </a:r>
                          <a:endParaRPr lang="en-US" sz="14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73025" marR="0" marT="36830" marB="3683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50950" algn="l"/>
                            </a:tabLs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VABS.F32	</a:t>
                          </a: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S</a:t>
                          </a:r>
                          <a:r>
                            <a:rPr lang="en-US" sz="18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,S</a:t>
                          </a:r>
                          <a:r>
                            <a:rPr lang="en-US" sz="18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73025" marR="0" marT="36830" marB="3683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S</a:t>
                          </a:r>
                          <a:r>
                            <a:rPr lang="en-US" sz="18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</a:t>
                          </a: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  <a:sym typeface="Wingdings"/>
                            </a:rPr>
                            <a:t></a:t>
                          </a: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| S</a:t>
                          </a:r>
                          <a:r>
                            <a:rPr lang="en-US" sz="1800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</a:t>
                          </a: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| </a:t>
                          </a:r>
                          <a:r>
                            <a:rPr lang="en-US" sz="18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</a:t>
                          </a:r>
                          <a:r>
                            <a:rPr lang="en-US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800" i="1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clears FPU sign bit, N)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Arial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36830" marB="3683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Floating-point multiply</a:t>
                          </a:r>
                          <a:endParaRPr lang="en-US" sz="14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73025" marR="0" marT="36830" marB="3683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50950" algn="l"/>
                            </a:tabLs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VMUL.F32 	</a:t>
                          </a: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S</a:t>
                          </a:r>
                          <a:r>
                            <a:rPr lang="en-US" sz="18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,S</a:t>
                          </a:r>
                          <a:r>
                            <a:rPr lang="en-US" sz="18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n</a:t>
                          </a: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,S</a:t>
                          </a:r>
                          <a:r>
                            <a:rPr lang="en-US" sz="18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73025" marR="0" marT="36830" marB="3683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S</a:t>
                          </a:r>
                          <a:r>
                            <a:rPr lang="en-US" sz="1800" baseline="-250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</a:t>
                          </a: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  <a:sym typeface="Wingdings"/>
                            </a:rPr>
                            <a:t></a:t>
                          </a: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S</a:t>
                          </a:r>
                          <a:r>
                            <a:rPr lang="en-US" sz="1800" baseline="-250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n</a:t>
                          </a: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× S</a:t>
                          </a:r>
                          <a:r>
                            <a:rPr lang="en-US" sz="1800" baseline="-250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</a:t>
                          </a:r>
                          <a:endParaRPr lang="en-US" sz="180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73025" marR="73025" marT="36830" marB="3683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Floating-point divide</a:t>
                          </a:r>
                          <a:endParaRPr lang="en-US" sz="14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73025" marR="0" marT="36830" marB="3683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50950" algn="l"/>
                            </a:tabLs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VDIV.F32 	</a:t>
                          </a: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S</a:t>
                          </a:r>
                          <a:r>
                            <a:rPr lang="en-US" sz="18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,S</a:t>
                          </a:r>
                          <a:r>
                            <a:rPr lang="en-US" sz="18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n</a:t>
                          </a: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,S</a:t>
                          </a:r>
                          <a:r>
                            <a:rPr lang="en-US" sz="18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73025" marR="0" marT="36830" marB="3683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S</a:t>
                          </a:r>
                          <a:r>
                            <a:rPr lang="en-US" sz="1800" baseline="-250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</a:t>
                          </a: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  <a:sym typeface="Wingdings"/>
                            </a:rPr>
                            <a:t></a:t>
                          </a: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S</a:t>
                          </a:r>
                          <a:r>
                            <a:rPr lang="en-US" sz="1800" baseline="-250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n</a:t>
                          </a: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÷ S</a:t>
                          </a:r>
                          <a:r>
                            <a:rPr lang="en-US" sz="1800" baseline="-250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</a:t>
                          </a:r>
                          <a:endParaRPr lang="en-US" sz="180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73025" marR="73025" marT="36830" marB="3683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6988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Floating-point square root</a:t>
                          </a:r>
                          <a:endParaRPr lang="en-US" sz="14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73025" marR="0" marT="36830" marB="3683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50950" algn="l"/>
                            </a:tabLs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VSQRT.F32	</a:t>
                          </a: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S</a:t>
                          </a:r>
                          <a:r>
                            <a:rPr lang="en-US" sz="18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,S</a:t>
                          </a:r>
                          <a:r>
                            <a:rPr lang="en-US" sz="18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73025" marR="0" marT="36830" marB="3683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3025" marR="73025" marT="36830" marB="3683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6565" t="-691803" r="-508" b="-2885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0038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Floating-point 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Multiply </a:t>
                          </a:r>
                          <a:r>
                            <a:rPr lang="en-US" sz="14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/>
                          </a:r>
                          <a:br>
                            <a:rPr lang="en-US" sz="14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</a:br>
                          <a:r>
                            <a:rPr lang="en-US" sz="14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and 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Add</a:t>
                          </a:r>
                          <a:endParaRPr lang="en-US" sz="14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73025" marR="0" marT="36830" marB="3683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50950" algn="l"/>
                            </a:tabLst>
                          </a:pPr>
                          <a:r>
                            <a:rPr lang="en-US" sz="18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VMLA.F32 </a:t>
                          </a: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	</a:t>
                          </a: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S</a:t>
                          </a:r>
                          <a:r>
                            <a:rPr lang="en-US" sz="18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,S</a:t>
                          </a:r>
                          <a:r>
                            <a:rPr lang="en-US" sz="18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n</a:t>
                          </a: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,S</a:t>
                          </a:r>
                          <a:r>
                            <a:rPr lang="en-US" sz="18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73025" marR="0" marT="36830" marB="3683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S</a:t>
                          </a:r>
                          <a:r>
                            <a:rPr lang="en-US" sz="1800" baseline="-250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</a:t>
                          </a: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  <a:sym typeface="Wingdings"/>
                            </a:rPr>
                            <a:t></a:t>
                          </a: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S</a:t>
                          </a:r>
                          <a:r>
                            <a:rPr lang="en-US" sz="1800" baseline="-250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+ S</a:t>
                          </a:r>
                          <a:r>
                            <a:rPr lang="en-US" sz="1800" baseline="-250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n</a:t>
                          </a: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× S</a:t>
                          </a:r>
                          <a:r>
                            <a:rPr lang="en-US" sz="1800" baseline="-2500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</a:t>
                          </a:r>
                          <a:endParaRPr lang="en-US" sz="180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73025" marR="73025" marT="36830" marB="3683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50038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Floating-point </a:t>
                          </a:r>
                          <a:r>
                            <a:rPr lang="en-US" sz="14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Multiply </a:t>
                          </a:r>
                          <a:r>
                            <a:rPr lang="en-US" sz="14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/>
                          </a:r>
                          <a:br>
                            <a:rPr lang="en-US" sz="14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</a:br>
                          <a:r>
                            <a:rPr lang="en-US" sz="14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and Subtract</a:t>
                          </a:r>
                          <a:endParaRPr lang="en-US" sz="14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73025" marR="0" marT="36830" marB="3683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1250950" algn="l"/>
                            </a:tabLst>
                          </a:pPr>
                          <a:r>
                            <a:rPr lang="en-US" sz="180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VMLS.F32 </a:t>
                          </a: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	</a:t>
                          </a: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S</a:t>
                          </a:r>
                          <a:r>
                            <a:rPr lang="en-US" sz="18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,S</a:t>
                          </a:r>
                          <a:r>
                            <a:rPr lang="en-US" sz="18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n</a:t>
                          </a: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,S</a:t>
                          </a:r>
                          <a:r>
                            <a:rPr lang="en-US" sz="18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73025" marR="0" marT="36830" marB="3683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S</a:t>
                          </a:r>
                          <a:r>
                            <a:rPr lang="en-US" sz="18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</a:t>
                          </a: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  <a:sym typeface="Wingdings"/>
                            </a:rPr>
                            <a:t></a:t>
                          </a: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</a:t>
                          </a:r>
                          <a:r>
                            <a:rPr lang="en-US" sz="18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S</a:t>
                          </a:r>
                          <a:r>
                            <a:rPr lang="en-US" sz="18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− S</a:t>
                          </a:r>
                          <a:r>
                            <a:rPr lang="en-US" sz="1800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n</a:t>
                          </a: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× S</a:t>
                          </a:r>
                          <a:r>
                            <a:rPr lang="en-US" sz="1800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73025" marR="73025" marT="36830" marB="3683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ARITHMETIC </a:t>
            </a:r>
            <a:r>
              <a:rPr lang="en-US" dirty="0"/>
              <a:t>WITH REAL NUMBERS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00600" y="5569121"/>
            <a:ext cx="3876900" cy="1015663"/>
            <a:chOff x="1295401" y="4900863"/>
            <a:chExt cx="3876900" cy="1015663"/>
          </a:xfrm>
        </p:grpSpPr>
        <p:sp>
          <p:nvSpPr>
            <p:cNvPr id="5" name="TextBox 4"/>
            <p:cNvSpPr txBox="1"/>
            <p:nvPr/>
          </p:nvSpPr>
          <p:spPr>
            <a:xfrm>
              <a:off x="1295401" y="4900863"/>
              <a:ext cx="3876900" cy="101566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tIns="91440" bIns="91440" rtlCol="0">
              <a:spAutoFit/>
            </a:bodyPr>
            <a:lstStyle/>
            <a:p>
              <a:pPr marL="1027113" lvl="1"/>
              <a:r>
                <a:rPr lang="en-US" smtClean="0"/>
                <a:t>In general, the </a:t>
              </a:r>
              <a:r>
                <a:rPr lang="en-US" dirty="0" smtClean="0"/>
                <a:t>floating-point arithmetic instructions do not set the flags. </a:t>
              </a:r>
              <a:endParaRPr lang="en-US" dirty="0"/>
            </a:p>
          </p:txBody>
        </p:sp>
        <p:pic>
          <p:nvPicPr>
            <p:cNvPr id="6" name="Picture 4" descr="http://www.aamu.edu/campuslife/living-on-campus/residentialLife/SiteAssets/pages/default/Warning_sig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3475" y="4953000"/>
              <a:ext cx="971826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2285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047150"/>
              </p:ext>
            </p:extLst>
          </p:nvPr>
        </p:nvGraphicFramePr>
        <p:xfrm>
          <a:off x="580974" y="2743200"/>
          <a:ext cx="8153400" cy="2438400"/>
        </p:xfrm>
        <a:graphic>
          <a:graphicData uri="http://schemas.openxmlformats.org/drawingml/2006/table">
            <a:tbl>
              <a:tblPr firstRow="1" firstCol="1" bandRow="1"/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31875" algn="l"/>
                          <a:tab pos="1828800" algn="l"/>
                          <a:tab pos="2594610" algn="l"/>
                        </a:tabLs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float </a:t>
                      </a: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Diagonal(float </a:t>
                      </a:r>
                      <a:r>
                        <a:rPr lang="en-US" sz="200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side1, float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side2)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0188" algn="l"/>
                          <a:tab pos="1025525" algn="l"/>
                          <a:tab pos="1828800" algn="l"/>
                          <a:tab pos="2684463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0188" algn="l"/>
                          <a:tab pos="1025525" algn="l"/>
                          <a:tab pos="1828800" algn="l"/>
                          <a:tab pos="2684463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Diagonal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0188" algn="l"/>
                          <a:tab pos="1025525" algn="l"/>
                          <a:tab pos="1828800" algn="l"/>
                          <a:tab pos="2684463" algn="l"/>
                          <a:tab pos="3657600" algn="l"/>
                        </a:tabLs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VMUL.F32	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S0,S0,S0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// S0 = side1 * side1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0188" algn="l"/>
                          <a:tab pos="1025525" algn="l"/>
                          <a:tab pos="1828800" algn="l"/>
                          <a:tab pos="2684463" algn="l"/>
                          <a:tab pos="36576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VMLA.F32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S0,S1,S1	// S0 += side2 * side2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0188" algn="l"/>
                          <a:tab pos="1025525" algn="l"/>
                          <a:tab pos="1828800" algn="l"/>
                          <a:tab pos="2684463" algn="l"/>
                          <a:tab pos="36576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VSQRT.F32	S0,S0	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//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S0 = square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root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of S0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0188" algn="l"/>
                          <a:tab pos="1025525" algn="l"/>
                          <a:tab pos="1828800" algn="l"/>
                          <a:tab pos="2684463" algn="l"/>
                          <a:tab pos="36576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BX	LR	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	//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Return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31875" algn="l"/>
                          <a:tab pos="1828800" algn="l"/>
                          <a:tab pos="259461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75" marR="6857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Pythagorean Theorem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066674" y="5516484"/>
            <a:ext cx="4667700" cy="1015663"/>
            <a:chOff x="1295401" y="4900863"/>
            <a:chExt cx="4667700" cy="1015663"/>
          </a:xfrm>
        </p:grpSpPr>
        <p:sp>
          <p:nvSpPr>
            <p:cNvPr id="5" name="TextBox 4"/>
            <p:cNvSpPr txBox="1"/>
            <p:nvPr/>
          </p:nvSpPr>
          <p:spPr>
            <a:xfrm>
              <a:off x="1295401" y="4900863"/>
              <a:ext cx="4667700" cy="101566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tIns="91440" bIns="91440" rtlCol="0">
              <a:spAutoFit/>
            </a:bodyPr>
            <a:lstStyle/>
            <a:p>
              <a:pPr marL="1027113" lvl="1"/>
              <a:r>
                <a:rPr lang="en-US" dirty="0" smtClean="0"/>
                <a:t>A function prototype declaration is needed when called to be sure parameters are single precision float.</a:t>
              </a:r>
              <a:endParaRPr lang="en-US" dirty="0"/>
            </a:p>
          </p:txBody>
        </p:sp>
        <p:pic>
          <p:nvPicPr>
            <p:cNvPr id="6" name="Picture 4" descr="http://www.aamu.edu/campuslife/living-on-campus/residentialLife/SiteAssets/pages/default/Warning_sig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3475" y="4953000"/>
              <a:ext cx="971826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830219" y="1752600"/>
                <a:ext cx="3339184" cy="4692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𝑑𝑖𝑎𝑔𝑜𝑛𝑎𝑙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𝑠𝑖𝑑𝑒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𝑠𝑖𝑑𝑒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219" y="1752600"/>
                <a:ext cx="3339184" cy="4692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92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523999" y="3306766"/>
            <a:ext cx="6324601" cy="953750"/>
            <a:chOff x="2133599" y="2209800"/>
            <a:chExt cx="4876801" cy="635833"/>
          </a:xfrm>
        </p:grpSpPr>
        <p:sp>
          <p:nvSpPr>
            <p:cNvPr id="4" name="Rectangle 3"/>
            <p:cNvSpPr/>
            <p:nvPr/>
          </p:nvSpPr>
          <p:spPr>
            <a:xfrm>
              <a:off x="2133600" y="2514600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438400" y="2514600"/>
              <a:ext cx="1066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Exponent</a:t>
              </a:r>
              <a:endParaRPr lang="en-US" sz="2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505200" y="2514600"/>
              <a:ext cx="35052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Significand</a:t>
              </a:r>
              <a:endParaRPr lang="en-US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3600" y="2209800"/>
              <a:ext cx="304800" cy="3048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/>
                <a:t>31</a:t>
              </a:r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38400" y="2209800"/>
              <a:ext cx="304800" cy="3048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/>
                <a:t>30</a:t>
              </a:r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00400" y="2209800"/>
              <a:ext cx="304800" cy="3048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/>
                <a:t>23</a:t>
              </a:r>
              <a:endParaRPr lang="en-US" sz="1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05200" y="2209800"/>
              <a:ext cx="304800" cy="3048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/>
                <a:t>22</a:t>
              </a:r>
              <a:endParaRPr 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05600" y="2209800"/>
              <a:ext cx="304800" cy="3048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/>
                <a:t>0</a:t>
              </a:r>
              <a:endParaRPr lang="en-US" sz="1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33599" y="2496820"/>
              <a:ext cx="280830" cy="3488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/>
                <a:t>±</a:t>
              </a:r>
              <a:endParaRPr lang="en-US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FLOATING-POINT DATA TYPE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3999" y="1478912"/>
            <a:ext cx="6324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Single-precision floating-point (float)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302793" y="4461432"/>
            <a:ext cx="4545807" cy="11351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18496" y="4270932"/>
            <a:ext cx="9144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23 bits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888200" y="4461432"/>
            <a:ext cx="1414592" cy="1945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19391" y="4270932"/>
            <a:ext cx="7381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  <a:r>
              <a:rPr lang="en-US" dirty="0" smtClean="0"/>
              <a:t> bits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35653" y="4705290"/>
            <a:ext cx="4065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Precision: </a:t>
            </a:r>
            <a:r>
              <a:rPr lang="en-US" sz="2000" dirty="0"/>
              <a:t>23 bits ≈  </a:t>
            </a:r>
            <a:r>
              <a:rPr lang="en-US" sz="2000" dirty="0" smtClean="0"/>
              <a:t>7 decimal digits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1491914" y="4705290"/>
            <a:ext cx="2210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Range: 2</a:t>
            </a:r>
            <a:r>
              <a:rPr lang="en-US" sz="2000" baseline="30000" dirty="0" smtClean="0"/>
              <a:t>±127</a:t>
            </a:r>
            <a:r>
              <a:rPr lang="en-US" sz="2000" dirty="0" smtClean="0"/>
              <a:t> ≈ 10</a:t>
            </a:r>
            <a:r>
              <a:rPr lang="en-US" sz="2000" baseline="30000" dirty="0" smtClean="0"/>
              <a:t>±38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5486401" y="5385137"/>
            <a:ext cx="3047999" cy="10156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91440" bIns="91440" rtlCol="0">
            <a:spAutoFit/>
          </a:bodyPr>
          <a:lstStyle/>
          <a:p>
            <a:pPr marL="1027113" lvl="1"/>
            <a:r>
              <a:rPr lang="en-US" dirty="0" smtClean="0"/>
              <a:t>The Cortex-M4 FPU doesn't support data type double.</a:t>
            </a:r>
            <a:endParaRPr lang="en-US" dirty="0"/>
          </a:p>
        </p:txBody>
      </p:sp>
      <p:pic>
        <p:nvPicPr>
          <p:cNvPr id="27" name="Picture 4" descr="http://www.aamu.edu/campuslife/living-on-campus/residentialLife/SiteAssets/pages/default/Warning_sig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81375" y="5461337"/>
            <a:ext cx="971826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1039058" y="2479993"/>
            <a:ext cx="2066091" cy="710862"/>
          </a:xfrm>
          <a:prstGeom prst="rect">
            <a:avLst/>
          </a:prstGeom>
          <a:solidFill>
            <a:srgbClr val="FF0000">
              <a:alpha val="25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Excess-127 format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2</a:t>
            </a:r>
            <a:r>
              <a:rPr lang="en-US" baseline="30000" dirty="0">
                <a:solidFill>
                  <a:sysClr val="windowText" lastClr="000000"/>
                </a:solidFill>
              </a:rPr>
              <a:t>0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 01111111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081967" y="2479992"/>
            <a:ext cx="2261062" cy="710863"/>
          </a:xfrm>
          <a:prstGeom prst="rect">
            <a:avLst/>
          </a:prstGeom>
          <a:solidFill>
            <a:srgbClr val="FF0000">
              <a:alpha val="25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Normalized: MS-Bit is always 1; never stored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590800" y="3306766"/>
            <a:ext cx="0" cy="5815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430191" y="3158436"/>
            <a:ext cx="664302" cy="8801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919287" y="3768191"/>
            <a:ext cx="1386652" cy="46073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99646" y="3762096"/>
            <a:ext cx="4548953" cy="46869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520855" y="3762097"/>
            <a:ext cx="396858" cy="46682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87810" y="5374636"/>
            <a:ext cx="1429904" cy="709270"/>
          </a:xfrm>
          <a:prstGeom prst="rect">
            <a:avLst/>
          </a:prstGeom>
          <a:solidFill>
            <a:srgbClr val="FF0000">
              <a:alpha val="25000"/>
            </a:srgb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0 if positive,</a:t>
            </a:r>
          </a:p>
          <a:p>
            <a:r>
              <a:rPr lang="en-US" dirty="0" smtClean="0">
                <a:solidFill>
                  <a:sysClr val="windowText" lastClr="000000"/>
                </a:solidFill>
              </a:rPr>
              <a:t>1 if negative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3" name="Straight Arrow Connector 42"/>
          <p:cNvCxnSpPr>
            <a:endCxn id="16" idx="2"/>
          </p:cNvCxnSpPr>
          <p:nvPr/>
        </p:nvCxnSpPr>
        <p:spPr>
          <a:xfrm flipV="1">
            <a:off x="1219200" y="4260516"/>
            <a:ext cx="486900" cy="11141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29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 animBg="1"/>
      <p:bldP spid="30" grpId="0" animBg="1"/>
      <p:bldP spid="31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344996"/>
              </p:ext>
            </p:extLst>
          </p:nvPr>
        </p:nvGraphicFramePr>
        <p:xfrm>
          <a:off x="533401" y="2057400"/>
          <a:ext cx="8153400" cy="2781300"/>
        </p:xfrm>
        <a:graphic>
          <a:graphicData uri="http://schemas.openxmlformats.org/drawingml/2006/table">
            <a:tbl>
              <a:tblPr firstRow="1" firstCol="1" bandRow="1"/>
              <a:tblGrid>
                <a:gridCol w="1796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1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Instruction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baseline="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 </a:t>
                      </a:r>
                      <a:r>
                        <a:rPr lang="en-US" sz="1600" b="1" i="1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Syntax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Operation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Floating-Point Compare two Registers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9538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VCMP.F32	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</a:t>
                      </a:r>
                      <a:r>
                        <a:rPr lang="en-US" sz="20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,S</a:t>
                      </a:r>
                      <a:r>
                        <a:rPr lang="en-US" sz="20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Computes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</a:t>
                      </a:r>
                      <a:r>
                        <a:rPr lang="en-US" sz="16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- S</a:t>
                      </a:r>
                      <a:r>
                        <a:rPr lang="en-US" sz="16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and updates FPU flags in FPSCR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Floating-Point Compare Register to Zero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9538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VCMP.F32	S</a:t>
                      </a:r>
                      <a:r>
                        <a:rPr lang="en-US" sz="20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,#0.0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Computes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</a:t>
                      </a:r>
                      <a:r>
                        <a:rPr lang="en-US" sz="16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- 0 and updates FPU flags in FPSCR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Move Flags from FPU FPSCR to core APSR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79538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VMRS	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APSR_nzcv,FPSCR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Core CPU Flags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FPU Flags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REAL NUMBERS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257800" y="5391157"/>
            <a:ext cx="3416968" cy="1015663"/>
            <a:chOff x="1295401" y="4900863"/>
            <a:chExt cx="3416968" cy="1015663"/>
          </a:xfrm>
        </p:grpSpPr>
        <p:sp>
          <p:nvSpPr>
            <p:cNvPr id="5" name="TextBox 4"/>
            <p:cNvSpPr txBox="1"/>
            <p:nvPr/>
          </p:nvSpPr>
          <p:spPr>
            <a:xfrm>
              <a:off x="1295401" y="4900863"/>
              <a:ext cx="3416968" cy="101566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tIns="91440" bIns="91440" rtlCol="0">
              <a:spAutoFit/>
            </a:bodyPr>
            <a:lstStyle/>
            <a:p>
              <a:pPr marL="1027113" lvl="1"/>
              <a:r>
                <a:rPr lang="en-US" dirty="0" smtClean="0"/>
                <a:t>VMRS is required in order to test the value of a floating-point flag!</a:t>
              </a:r>
              <a:endParaRPr lang="en-US" dirty="0"/>
            </a:p>
          </p:txBody>
        </p:sp>
        <p:pic>
          <p:nvPicPr>
            <p:cNvPr id="6" name="Picture 4" descr="http://www.aamu.edu/campuslife/living-on-campus/residentialLife/SiteAssets/pages/default/Warning_sig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3475" y="4953000"/>
              <a:ext cx="971826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9021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FLAGS AFTER VCMP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339004"/>
              </p:ext>
            </p:extLst>
          </p:nvPr>
        </p:nvGraphicFramePr>
        <p:xfrm>
          <a:off x="1697874" y="1417638"/>
          <a:ext cx="5748251" cy="46736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2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7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</a:rPr>
                        <a:t>Condition Code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8890" marB="889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</a:rPr>
                        <a:t>VCMP Meaning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8890" marB="889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EQ	 (Equal)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==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8890" marB="88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NE	 (Not Equal)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!= or unordered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8890" marB="88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HS	 (Higher or Same</a:t>
                      </a:r>
                      <a:r>
                        <a:rPr lang="en-US" sz="1800" dirty="0" smtClean="0">
                          <a:effectLst/>
                        </a:rPr>
                        <a:t>) or CS (Carry Set)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≥ or unordered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8890" marB="88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LO	 (Lower</a:t>
                      </a:r>
                      <a:r>
                        <a:rPr lang="en-US" sz="1800" dirty="0" smtClean="0">
                          <a:effectLst/>
                        </a:rPr>
                        <a:t>) or CC (Carry Clear)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&lt; 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8890" marB="88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HI	 (Higher)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&gt; or unordered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8890" marB="88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LS	 (Lower or Same)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≤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8890" marB="88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GE	 (Greater Than or Equal)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≥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8890" marB="889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LT	 (Less Than)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&lt; or unordered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8890" marB="889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GT	 (Greater Than)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&gt; 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8890" marB="889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LE	 (Less Than or Equal)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≤ or unordered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8890" marB="889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MI	 (Minus)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&lt; 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8890" marB="889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PL	 (Plus)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≥ or unordered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8890" marB="889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VS	 (Overflow Set)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unordered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8890" marB="889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VC	 (Overflow Clear)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not unordered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8890" marB="889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</a:rPr>
                        <a:t>AL	 (Always)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unconditional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73025" marR="73025" marT="8890" marB="889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59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022328"/>
              </p:ext>
            </p:extLst>
          </p:nvPr>
        </p:nvGraphicFramePr>
        <p:xfrm>
          <a:off x="1271337" y="2057400"/>
          <a:ext cx="6553200" cy="4525963"/>
        </p:xfrm>
        <a:graphic>
          <a:graphicData uri="http://schemas.openxmlformats.org/drawingml/2006/table">
            <a:tbl>
              <a:tblPr firstRow="1" firstCol="1" bandRow="1"/>
              <a:tblGrid>
                <a:gridCol w="655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596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  <a:tab pos="1196975" algn="l"/>
                          <a:tab pos="2460625" algn="l"/>
                          <a:tab pos="2593975" algn="l"/>
                        </a:tabLs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float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eToX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(float 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x, float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minTerm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  <a:tab pos="1196975" algn="l"/>
                          <a:tab pos="2460625" algn="l"/>
                          <a:tab pos="2593975" algn="l"/>
                        </a:tabLs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  <a:tab pos="1196975" algn="l"/>
                          <a:tab pos="2460625" algn="l"/>
                          <a:tab pos="2593975" algn="l"/>
                        </a:tabLs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Parameters: S0 = 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x, S1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=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minTerm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(assume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minTerm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&gt;= 0)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  <a:tab pos="1196975" algn="l"/>
                          <a:tab pos="2460625" algn="l"/>
                          <a:tab pos="2593975" algn="l"/>
                        </a:tabLs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Returns: Taylor series approximation of e raised to 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power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x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90563" algn="l"/>
                          <a:tab pos="1652588" algn="l"/>
                          <a:tab pos="3368675" algn="l"/>
                        </a:tabLs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90563" algn="l"/>
                          <a:tab pos="1652588" algn="l"/>
                          <a:tab pos="3368675" algn="l"/>
                        </a:tabLst>
                      </a:pP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e2x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: 	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VMOV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S2,1.0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// S2 = constant 1.0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90563" algn="l"/>
                          <a:tab pos="1652588" algn="l"/>
                          <a:tab pos="3368675" algn="l"/>
                        </a:tabLs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VMOV	S3,S2	// S3 = initial N = 1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90563" algn="l"/>
                          <a:tab pos="1652588" algn="l"/>
                          <a:tab pos="3368675" algn="l"/>
                        </a:tabLs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VMOV	S4,S2	// S4 = initial term = 1.0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90563" algn="l"/>
                          <a:tab pos="1652588" algn="l"/>
                          <a:tab pos="3368675" algn="l"/>
                        </a:tabLs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VMOV	S5,S2	// S5 = initial 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approx.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= 1.0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90563" algn="l"/>
                          <a:tab pos="1652588" algn="l"/>
                          <a:tab pos="3368675" algn="l"/>
                        </a:tabLs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next: 	VMUL.F32	S4,S4,S0	// term = term * x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90563" algn="l"/>
                          <a:tab pos="1652588" algn="l"/>
                          <a:tab pos="3368675" algn="l"/>
                        </a:tabLs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VDIV.F32	S4,S4,S3	// term = term / N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90563" algn="l"/>
                          <a:tab pos="1652588" algn="l"/>
                          <a:tab pos="3368675" algn="l"/>
                        </a:tabLs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VABS.F32	S6,S4	// S6 = |term|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90563" algn="l"/>
                          <a:tab pos="1652588" algn="l"/>
                          <a:tab pos="3368675" algn="l"/>
                        </a:tabLs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VCMP.F32	S6,S1	// Is |term| &lt; </a:t>
                      </a:r>
                      <a:r>
                        <a:rPr lang="en-US" sz="1400" b="1" dirty="0" err="1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minTerm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?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90563" algn="l"/>
                          <a:tab pos="1652588" algn="l"/>
                          <a:tab pos="3368675" algn="l"/>
                        </a:tabLs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VMRS	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APSR_nzcv,FPSCR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// 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Flags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to APSR for testing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90563" algn="l"/>
                          <a:tab pos="1652588" algn="l"/>
                          <a:tab pos="3368675" algn="l"/>
                        </a:tabLs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BLO	done	// If 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yes, then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done!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90563" algn="l"/>
                          <a:tab pos="1652588" algn="l"/>
                          <a:tab pos="3368675" algn="l"/>
                        </a:tabLs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VADD.F32	S5,S5,S4	// 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else, add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the term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90563" algn="l"/>
                          <a:tab pos="1652588" algn="l"/>
                          <a:tab pos="3368675" algn="l"/>
                        </a:tabLs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VADD.F32	S3,S3,S2	// N = N + 1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90563" algn="l"/>
                          <a:tab pos="1652588" algn="l"/>
                          <a:tab pos="3368675" algn="l"/>
                        </a:tabLs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B	next	// go try the next term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90563" algn="l"/>
                          <a:tab pos="1652588" algn="l"/>
                          <a:tab pos="3368675" algn="l"/>
                        </a:tabLs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done: 	VMOV	S0,S5	// Copy result into S0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90563" algn="l"/>
                          <a:tab pos="1652588" algn="l"/>
                          <a:tab pos="3368675" algn="l"/>
                        </a:tabLs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BX	LR	// 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Return</a:t>
                      </a:r>
                    </a:p>
                  </a:txBody>
                  <a:tcPr marL="34288" marR="3428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Maclauren</a:t>
            </a:r>
            <a:r>
              <a:rPr lang="en-US" dirty="0" smtClean="0"/>
              <a:t> Series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842342" y="1219200"/>
                <a:ext cx="3411190" cy="655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+…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342" y="1219200"/>
                <a:ext cx="3411190" cy="65517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73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6197" y="1697903"/>
            <a:ext cx="7866345" cy="16033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76406" y="1452037"/>
            <a:ext cx="8041710" cy="4233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914400" algn="l"/>
                <a:tab pos="1657350" algn="l"/>
                <a:tab pos="29718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914400" algn="l"/>
                <a:tab pos="1657350" algn="l"/>
                <a:tab pos="29718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float </a:t>
            </a:r>
            <a:r>
              <a:rPr lang="en-US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VolumeOfCube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(float </a:t>
            </a:r>
            <a:r>
              <a:rPr lang="en-US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height, float width, float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depth)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57200" algn="l"/>
                <a:tab pos="1657350" algn="l"/>
                <a:tab pos="29718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57200" algn="l"/>
                <a:tab pos="1657350" algn="l"/>
                <a:tab pos="29718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return height * width * depth 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57200" algn="l"/>
                <a:tab pos="1657350" algn="l"/>
                <a:tab pos="29718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914400" algn="l"/>
                <a:tab pos="1657350" algn="l"/>
                <a:tab pos="29718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914400" algn="l"/>
                <a:tab pos="1657350" algn="l"/>
                <a:tab pos="29718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914400" algn="l"/>
                <a:tab pos="1657350" algn="l"/>
                <a:tab pos="2971800" algn="l"/>
              </a:tabLst>
            </a:pP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VolumeOfCube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// S0 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height, S1 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width, S2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depth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914400" algn="l"/>
                <a:tab pos="1657350" algn="l"/>
                <a:tab pos="29718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00050" algn="l"/>
                <a:tab pos="1657350" algn="l"/>
                <a:tab pos="314325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VMUL.F32	S0,S0,S1	// S0 = height * width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00050" algn="l"/>
                <a:tab pos="1657350" algn="l"/>
                <a:tab pos="314325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VMUL.F32	S0,S0,S2	// S0 = height * width * depth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00050" algn="l"/>
                <a:tab pos="1657350" algn="l"/>
                <a:tab pos="314325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BX	LR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914400" algn="l"/>
                <a:tab pos="1657350" algn="l"/>
                <a:tab pos="29718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Floating-Point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23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6197" y="1520347"/>
            <a:ext cx="7866345" cy="16033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64088" y="1292904"/>
            <a:ext cx="7766136" cy="487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914400" algn="l"/>
                <a:tab pos="1657350" algn="l"/>
                <a:tab pos="29718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914400" algn="l"/>
                <a:tab pos="1657350" algn="l"/>
                <a:tab pos="234315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float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AreaOfCircle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(float radius)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15000"/>
              </a:lnSpc>
              <a:tabLst>
                <a:tab pos="914400" algn="l"/>
                <a:tab pos="1657350" algn="l"/>
                <a:tab pos="234315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15000"/>
              </a:lnSpc>
              <a:tabLst>
                <a:tab pos="914400" algn="l"/>
                <a:tab pos="1657350" algn="l"/>
                <a:tab pos="234315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 3.14159 * radius * radius 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15000"/>
              </a:lnSpc>
              <a:tabLst>
                <a:tab pos="914400" algn="l"/>
                <a:tab pos="1657350" algn="l"/>
                <a:tab pos="234315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15000"/>
              </a:lnSpc>
              <a:tabLst>
                <a:tab pos="914400" algn="l"/>
                <a:tab pos="1657350" algn="l"/>
                <a:tab pos="234315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914400" algn="l"/>
                <a:tab pos="1657350" algn="l"/>
                <a:tab pos="2343150" algn="l"/>
              </a:tabLst>
            </a:pP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688975" algn="l"/>
                <a:tab pos="1890713" algn="l"/>
                <a:tab pos="3143250" algn="l"/>
              </a:tabLst>
            </a:pP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AreaOfCircle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// S0 = radius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688975" algn="l"/>
                <a:tab pos="1890713" algn="l"/>
                <a:tab pos="314325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688975" algn="l"/>
                <a:tab pos="1890713" algn="l"/>
                <a:tab pos="314325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VMUL.F32	S0,S0,S0	// S0 = radius*radius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688975" algn="l"/>
                <a:tab pos="1890713" algn="l"/>
                <a:tab pos="314325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VLDR	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S1,pi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S1 = 3.14159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688975" algn="l"/>
                <a:tab pos="1890713" algn="l"/>
                <a:tab pos="314325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VMUL.F32	S0,S0,S1	// S0 = 3.14159*radius*radius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688975" algn="l"/>
                <a:tab pos="1890713" algn="l"/>
                <a:tab pos="3143250" algn="l"/>
              </a:tabLst>
            </a:pP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BX	LR</a:t>
            </a:r>
          </a:p>
          <a:p>
            <a:pPr>
              <a:lnSpc>
                <a:spcPct val="115000"/>
              </a:lnSpc>
              <a:tabLst>
                <a:tab pos="688975" algn="l"/>
                <a:tab pos="1890713" algn="l"/>
                <a:tab pos="3143250" algn="l"/>
              </a:tabLst>
            </a:pP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688975" algn="l"/>
                <a:tab pos="1890713" algn="l"/>
                <a:tab pos="314325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pi:	.float	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3.14159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79529" y="2308390"/>
            <a:ext cx="939452" cy="35072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8931" y="5746693"/>
            <a:ext cx="3542778" cy="33604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60525" y="4488568"/>
            <a:ext cx="346554" cy="33604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838178" y="2718556"/>
            <a:ext cx="3998934" cy="1015663"/>
            <a:chOff x="1295401" y="4900863"/>
            <a:chExt cx="3998934" cy="1015663"/>
          </a:xfrm>
        </p:grpSpPr>
        <p:sp>
          <p:nvSpPr>
            <p:cNvPr id="8" name="TextBox 7"/>
            <p:cNvSpPr txBox="1"/>
            <p:nvPr/>
          </p:nvSpPr>
          <p:spPr>
            <a:xfrm>
              <a:off x="1295401" y="4900863"/>
              <a:ext cx="3998934" cy="101566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tIns="91440" bIns="91440" rtlCol="0">
              <a:spAutoFit/>
            </a:bodyPr>
            <a:lstStyle/>
            <a:p>
              <a:pPr marL="1027113" lvl="1"/>
              <a:r>
                <a:rPr lang="en-US" dirty="0" smtClean="0"/>
                <a:t>Place data near the corresponding instruction – preferably below the function</a:t>
              </a:r>
              <a:endParaRPr lang="en-US" dirty="0"/>
            </a:p>
          </p:txBody>
        </p:sp>
        <p:pic>
          <p:nvPicPr>
            <p:cNvPr id="9" name="Picture 4" descr="http://www.aamu.edu/campuslife/living-on-campus/residentialLife/SiteAssets/pages/default/Warning_sig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3475" y="4953000"/>
              <a:ext cx="971826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Arbitrary Floating-Point Constants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71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5269" y="1580941"/>
            <a:ext cx="7866345" cy="16033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80842" y="1658783"/>
            <a:ext cx="7979079" cy="487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914400" algn="l"/>
                <a:tab pos="1657350" algn="l"/>
                <a:tab pos="29718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float 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Discriminant(float </a:t>
            </a:r>
            <a:r>
              <a:rPr lang="en-US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a, float b, float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57200" algn="l"/>
                <a:tab pos="1657350" algn="l"/>
                <a:tab pos="29718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57200" algn="l"/>
                <a:tab pos="1657350" algn="l"/>
                <a:tab pos="29718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return b * b – 4.0 * a * c 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57200" algn="l"/>
                <a:tab pos="1657350" algn="l"/>
                <a:tab pos="29718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914400" algn="l"/>
                <a:tab pos="1657350" algn="l"/>
                <a:tab pos="29718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914400" algn="l"/>
                <a:tab pos="1657350" algn="l"/>
                <a:tab pos="29718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dirty="0" smtClean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tabLst>
                <a:tab pos="914400" algn="l"/>
                <a:tab pos="1657350" algn="l"/>
                <a:tab pos="2971800" algn="l"/>
              </a:tabLst>
            </a:pP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tabLst>
                <a:tab pos="914400" algn="l"/>
                <a:tab pos="1657350" algn="l"/>
                <a:tab pos="2971800" algn="l"/>
              </a:tabLst>
            </a:pP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Discriminant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// S0 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a, S1 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b, S2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c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914400" algn="l"/>
                <a:tab pos="1657350" algn="l"/>
                <a:tab pos="29718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63550" algn="l"/>
                <a:tab pos="1890713" algn="l"/>
                <a:tab pos="320675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VMUL.F32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S1,S1,S1	// S0 = b*b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63550" algn="l"/>
                <a:tab pos="1890713" algn="l"/>
                <a:tab pos="320675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VMOV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S3,4.0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// S3 = 4.0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63550" algn="l"/>
                <a:tab pos="1890713" algn="l"/>
                <a:tab pos="320675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VMUL.F32	S3,S3,S0	// S3 = 4.0*a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63550" algn="l"/>
                <a:tab pos="1890713" algn="l"/>
                <a:tab pos="320675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VMUL.F32	S3,S3,S2	// S3 =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4.0*a*c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63550" algn="l"/>
                <a:tab pos="1890713" algn="l"/>
                <a:tab pos="320675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VSUB.F32	S0,S1,S3	// S0 = b*b – 4.0*a*c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63550" algn="l"/>
                <a:tab pos="1890713" algn="l"/>
                <a:tab pos="320675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BX	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944859" y="2676441"/>
            <a:ext cx="3702328" cy="1015663"/>
            <a:chOff x="1295401" y="4900863"/>
            <a:chExt cx="3702328" cy="1015663"/>
          </a:xfrm>
        </p:grpSpPr>
        <p:sp>
          <p:nvSpPr>
            <p:cNvPr id="5" name="TextBox 4"/>
            <p:cNvSpPr txBox="1"/>
            <p:nvPr/>
          </p:nvSpPr>
          <p:spPr>
            <a:xfrm>
              <a:off x="1295401" y="4900863"/>
              <a:ext cx="3702328" cy="101566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tIns="91440" bIns="91440" rtlCol="0">
              <a:spAutoFit/>
            </a:bodyPr>
            <a:lstStyle/>
            <a:p>
              <a:pPr marL="1027113" lvl="1"/>
              <a:r>
                <a:rPr lang="en-US" dirty="0" smtClean="0"/>
                <a:t>VMOV </a:t>
              </a:r>
              <a:r>
                <a:rPr lang="en-US" dirty="0"/>
                <a:t>works for constants equal to ±m </a:t>
              </a:r>
              <a:r>
                <a:rPr lang="en-US"/>
                <a:t>× </a:t>
              </a:r>
              <a:r>
                <a:rPr lang="en-US" smtClean="0"/>
                <a:t>2</a:t>
              </a:r>
              <a:r>
                <a:rPr lang="en-US" baseline="30000" smtClean="0"/>
                <a:t>-n</a:t>
              </a:r>
              <a:r>
                <a:rPr lang="en-US" smtClean="0"/>
                <a:t>, where </a:t>
              </a:r>
              <a:r>
                <a:rPr lang="en-US" dirty="0"/>
                <a:t>16 ≤ m ≤ 31 and  0 ≤ n ≤ </a:t>
              </a:r>
              <a:r>
                <a:rPr lang="en-US" dirty="0" smtClean="0"/>
                <a:t>7</a:t>
              </a:r>
              <a:endParaRPr lang="en-US" dirty="0"/>
            </a:p>
          </p:txBody>
        </p:sp>
        <p:pic>
          <p:nvPicPr>
            <p:cNvPr id="6" name="Picture 4" descr="http://www.aamu.edu/campuslife/living-on-campus/residentialLife/SiteAssets/pages/default/Warning_sig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3475" y="4953000"/>
              <a:ext cx="971826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ectangle 6"/>
          <p:cNvSpPr/>
          <p:nvPr/>
        </p:nvSpPr>
        <p:spPr>
          <a:xfrm>
            <a:off x="1227823" y="4887227"/>
            <a:ext cx="4488232" cy="27271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52874" y="2359747"/>
            <a:ext cx="545433" cy="27271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Floating-Point Constants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58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5676" y="1442528"/>
            <a:ext cx="7866345" cy="16033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13358" y="1555507"/>
            <a:ext cx="8617907" cy="487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914400" algn="l"/>
                <a:tab pos="1657350" algn="l"/>
                <a:tab pos="29718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float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VolumeOfCone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(float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radius, float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height)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57200" algn="l"/>
                <a:tab pos="1657350" algn="l"/>
                <a:tab pos="29718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57200" algn="l"/>
                <a:tab pos="1657350" algn="l"/>
                <a:tab pos="29718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return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AreaOfCircle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(radius) * height / 3.0 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57200" algn="l"/>
                <a:tab pos="1657350" algn="l"/>
                <a:tab pos="29718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914400" algn="l"/>
                <a:tab pos="1657350" algn="l"/>
                <a:tab pos="29718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914400" algn="l"/>
                <a:tab pos="1657350" algn="l"/>
                <a:tab pos="229235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VolumeOfCone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// S0 =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radius, S1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height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914400" algn="l"/>
                <a:tab pos="1657350" algn="l"/>
                <a:tab pos="229235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63550" algn="l"/>
                <a:tab pos="1716088" algn="l"/>
                <a:tab pos="36576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PUSH	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R4,LR}	// Preserve R4 and LR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63550" algn="l"/>
                <a:tab pos="1716088" algn="l"/>
                <a:tab pos="36576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VMOV	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R4,S1	//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R4 = height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63550" algn="l"/>
                <a:tab pos="1716088" algn="l"/>
                <a:tab pos="36576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BL	</a:t>
            </a: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AreaOfCircle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//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S0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area of base of cone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63550" algn="l"/>
                <a:tab pos="1716088" algn="l"/>
                <a:tab pos="36576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VMOV	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S1,R4	//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S1 = height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63550" algn="l"/>
                <a:tab pos="1716088" algn="l"/>
                <a:tab pos="36576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VMUL.F32	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S0,S0,S1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// S0 = height * (area of base)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63550" algn="l"/>
                <a:tab pos="1716088" algn="l"/>
                <a:tab pos="36576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VMOV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S1,3.0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// S1 = 3.0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63550" algn="l"/>
                <a:tab pos="1716088" algn="l"/>
                <a:tab pos="36576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VDIV.F32	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S0,S0,S1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// S0 = (height * (area of base))/3.0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63550" algn="l"/>
                <a:tab pos="1716088" algn="l"/>
                <a:tab pos="36576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POP	{R4,PC}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// Restore R4 and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03748" y="2269246"/>
            <a:ext cx="2592888" cy="31315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8909" y="3778009"/>
            <a:ext cx="3016685" cy="131523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78908" y="6034780"/>
            <a:ext cx="3016685" cy="31315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891860" y="2651990"/>
            <a:ext cx="2974531" cy="1015663"/>
            <a:chOff x="1295401" y="4900863"/>
            <a:chExt cx="2974531" cy="1015663"/>
          </a:xfrm>
        </p:grpSpPr>
        <p:sp>
          <p:nvSpPr>
            <p:cNvPr id="8" name="TextBox 7"/>
            <p:cNvSpPr txBox="1"/>
            <p:nvPr/>
          </p:nvSpPr>
          <p:spPr>
            <a:xfrm>
              <a:off x="1295401" y="4900863"/>
              <a:ext cx="2974531" cy="101566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tIns="91440" bIns="91440" rtlCol="0">
              <a:spAutoFit/>
            </a:bodyPr>
            <a:lstStyle/>
            <a:p>
              <a:pPr marL="1027113" lvl="1"/>
              <a:r>
                <a:rPr lang="en-US" dirty="0" smtClean="0"/>
                <a:t>Easiest to preserve FPU registers in core registers.</a:t>
              </a:r>
              <a:endParaRPr lang="en-US" dirty="0"/>
            </a:p>
          </p:txBody>
        </p:sp>
        <p:pic>
          <p:nvPicPr>
            <p:cNvPr id="9" name="Picture 4" descr="http://www.aamu.edu/campuslife/living-on-campus/residentialLife/SiteAssets/pages/default/Warning_sig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3475" y="4953000"/>
              <a:ext cx="971826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Preserving Floating-Point Registers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40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7739" y="1390970"/>
            <a:ext cx="7866345" cy="16033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37739" y="1478652"/>
            <a:ext cx="8492646" cy="4552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914400" algn="l"/>
                <a:tab pos="1657350" algn="l"/>
                <a:tab pos="29718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float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VolumeOfSphere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(float radius)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57200" algn="l"/>
                <a:tab pos="1657350" algn="l"/>
                <a:tab pos="29718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57200" algn="l"/>
                <a:tab pos="1657350" algn="l"/>
                <a:tab pos="29718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return (4.0 / 3.0) * 3.14159 * radius * radius * radius 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57200" algn="l"/>
                <a:tab pos="1657350" algn="l"/>
                <a:tab pos="29718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914400" algn="l"/>
                <a:tab pos="1657350" algn="l"/>
                <a:tab pos="29718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914400" algn="l"/>
                <a:tab pos="2116138" algn="l"/>
                <a:tab pos="2805113" algn="l"/>
              </a:tabLst>
            </a:pP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VolumeOfSphere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// S0 = radius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914400" algn="l"/>
                <a:tab pos="2116138" algn="l"/>
                <a:tab pos="2805113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63550" algn="l"/>
                <a:tab pos="2116138" algn="l"/>
                <a:tab pos="2805113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VMUL.F32	S1,S0,S0	// S1 = radius * radius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63550" algn="l"/>
                <a:tab pos="2116138" algn="l"/>
                <a:tab pos="2805113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VMUL.F32	S0,S0,S1	// S0 = radius * radius * radius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63550" algn="l"/>
                <a:tab pos="2116138" algn="l"/>
                <a:tab pos="2805113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VLDR	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S1,factor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// S1 =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(4.0/3.0)*3.14159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63550" algn="l"/>
                <a:tab pos="2116138" algn="l"/>
                <a:tab pos="2805113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VMUL.F32	S0,S0,S1	// S0 = ((4.0*3.14159)/3.0)*radius^3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63550" algn="l"/>
                <a:tab pos="2116138" algn="l"/>
                <a:tab pos="2805113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BX	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LR</a:t>
            </a:r>
          </a:p>
          <a:p>
            <a:pPr>
              <a:lnSpc>
                <a:spcPct val="115000"/>
              </a:lnSpc>
              <a:tabLst>
                <a:tab pos="463550" algn="l"/>
                <a:tab pos="2116138" algn="l"/>
                <a:tab pos="2805113" algn="l"/>
              </a:tabLst>
            </a:pP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914400" algn="l"/>
                <a:tab pos="2116138" algn="l"/>
                <a:tab pos="2805113" algn="l"/>
              </a:tabLst>
            </a:pP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factor: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.float	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4.18879	// (4.0/3.0)*3.14159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65706" y="2122610"/>
            <a:ext cx="2693096" cy="37578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1521" y="5580771"/>
            <a:ext cx="3256767" cy="44989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03289" y="4328159"/>
            <a:ext cx="2941530" cy="35613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014907" y="2645567"/>
            <a:ext cx="3702328" cy="1015663"/>
            <a:chOff x="1295401" y="4900863"/>
            <a:chExt cx="3702328" cy="1015663"/>
          </a:xfrm>
        </p:grpSpPr>
        <p:sp>
          <p:nvSpPr>
            <p:cNvPr id="8" name="TextBox 7"/>
            <p:cNvSpPr txBox="1"/>
            <p:nvPr/>
          </p:nvSpPr>
          <p:spPr>
            <a:xfrm>
              <a:off x="1295401" y="4900863"/>
              <a:ext cx="3702328" cy="101566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tIns="91440" bIns="91440" rtlCol="0">
              <a:spAutoFit/>
            </a:bodyPr>
            <a:lstStyle/>
            <a:p>
              <a:pPr marL="1027113" lvl="1"/>
              <a:r>
                <a:rPr lang="en-US" dirty="0" smtClean="0"/>
                <a:t>You can't use expressions in the .float directive like you can with .word</a:t>
              </a:r>
              <a:endParaRPr lang="en-US" dirty="0"/>
            </a:p>
          </p:txBody>
        </p:sp>
        <p:pic>
          <p:nvPicPr>
            <p:cNvPr id="9" name="Picture 4" descr="http://www.aamu.edu/campuslife/living-on-campus/residentialLife/SiteAssets/pages/default/Warning_sig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3475" y="4953000"/>
              <a:ext cx="971826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Expressions to Create Constants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1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5885" y="1438771"/>
            <a:ext cx="7866345" cy="160333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25885" y="1616358"/>
            <a:ext cx="8329808" cy="4851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914400" algn="l"/>
                <a:tab pos="1657350" algn="l"/>
                <a:tab pos="29718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int32_t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ImaginaryRoots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(float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a, float b, float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57200" algn="l"/>
                <a:tab pos="1657350" algn="l"/>
                <a:tab pos="29718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57200" algn="l"/>
                <a:tab pos="1657350" algn="l"/>
                <a:tab pos="29718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return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Discriminant(a, b, c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&lt; 0.0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// returns 0 or 1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57200" algn="l"/>
                <a:tab pos="1657350" algn="l"/>
                <a:tab pos="29718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914400" algn="l"/>
                <a:tab pos="1657350" algn="l"/>
                <a:tab pos="29718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914400" algn="l"/>
                <a:tab pos="1657350" algn="l"/>
                <a:tab pos="2971800" algn="l"/>
              </a:tabLst>
            </a:pP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ImaginaryRoots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//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S0=a, S1=b, S2=c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914400" algn="l"/>
                <a:tab pos="1657350" algn="l"/>
                <a:tab pos="29718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63550" algn="l"/>
                <a:tab pos="1766888" algn="l"/>
                <a:tab pos="3944938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PUSH	{LR}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63550" algn="l"/>
                <a:tab pos="1766888" algn="l"/>
                <a:tab pos="3944938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BL	Discriminant	// S0 = b*b – 4.0*a*c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63550" algn="l"/>
                <a:tab pos="1766888" algn="l"/>
                <a:tab pos="3944938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VCMP.F32	S0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,#0.0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// S0 &lt; 0.0 ?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63550" algn="l"/>
                <a:tab pos="1766888" algn="l"/>
                <a:tab pos="3944938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VMRS	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APSR_nzcv,FPSCR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// Core Flags &lt;-- FPU Flags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63550" algn="l"/>
                <a:tab pos="1766888" algn="l"/>
                <a:tab pos="3944938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ITE	LT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63550" algn="l"/>
                <a:tab pos="1766888" algn="l"/>
                <a:tab pos="3944938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MOVLT	R0,1	// Discriminant &lt; 0:  return 1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63550" algn="l"/>
                <a:tab pos="1766888" algn="l"/>
                <a:tab pos="3944938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MOVGE	R0,0	// Discriminant &gt;= 0: return 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463550" algn="l"/>
                <a:tab pos="1766888" algn="l"/>
                <a:tab pos="3944938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POP	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{PC}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62597" y="2240437"/>
            <a:ext cx="1916482" cy="38830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6382" y="4810281"/>
            <a:ext cx="3480149" cy="33501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277894" y="2827463"/>
            <a:ext cx="3702328" cy="1015663"/>
            <a:chOff x="255271" y="4665090"/>
            <a:chExt cx="3702328" cy="1015663"/>
          </a:xfrm>
        </p:grpSpPr>
        <p:sp>
          <p:nvSpPr>
            <p:cNvPr id="7" name="TextBox 6"/>
            <p:cNvSpPr txBox="1"/>
            <p:nvPr/>
          </p:nvSpPr>
          <p:spPr>
            <a:xfrm>
              <a:off x="255271" y="4665090"/>
              <a:ext cx="3702328" cy="101566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tIns="91440" bIns="91440" rtlCol="0">
              <a:spAutoFit/>
            </a:bodyPr>
            <a:lstStyle/>
            <a:p>
              <a:pPr marL="1027113" lvl="1"/>
              <a:r>
                <a:rPr lang="en-US" dirty="0" smtClean="0"/>
                <a:t>After </a:t>
              </a:r>
              <a:r>
                <a:rPr lang="en-US" smtClean="0"/>
                <a:t>a VCMP, you </a:t>
              </a:r>
              <a:r>
                <a:rPr lang="en-US" dirty="0" smtClean="0"/>
                <a:t>have to copy the FPU flags before you can test them.</a:t>
              </a:r>
              <a:endParaRPr lang="en-US" dirty="0"/>
            </a:p>
          </p:txBody>
        </p:sp>
        <p:pic>
          <p:nvPicPr>
            <p:cNvPr id="8" name="Picture 4" descr="http://www.aamu.edu/campuslife/living-on-campus/residentialLife/SiteAssets/pages/default/Warning_sig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51649" y="4764359"/>
              <a:ext cx="971826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Compare &amp; Flags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2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27058" y="1578238"/>
            <a:ext cx="7866345" cy="187582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37937" y="1464845"/>
            <a:ext cx="7844589" cy="4898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float </a:t>
            </a:r>
            <a:r>
              <a:rPr lang="en-US" err="1" smtClean="0">
                <a:latin typeface="Consolas" panose="020B0609020204030204" pitchFamily="49" charset="0"/>
              </a:rPr>
              <a:t>LimitedIncrement</a:t>
            </a:r>
            <a:r>
              <a:rPr lang="en-US" smtClean="0">
                <a:latin typeface="Consolas" panose="020B0609020204030204" pitchFamily="49" charset="0"/>
              </a:rPr>
              <a:t>(float a, float </a:t>
            </a:r>
            <a:r>
              <a:rPr lang="en-US" dirty="0" smtClean="0">
                <a:latin typeface="Consolas" panose="020B0609020204030204" pitchFamily="49" charset="0"/>
              </a:rPr>
              <a:t>b)</a:t>
            </a:r>
          </a:p>
          <a:p>
            <a:pPr>
              <a:tabLst>
                <a:tab pos="465138" algn="l"/>
              </a:tabLst>
            </a:pPr>
            <a:r>
              <a:rPr lang="en-US" dirty="0" smtClean="0">
                <a:latin typeface="Consolas" panose="020B0609020204030204" pitchFamily="49" charset="0"/>
              </a:rPr>
              <a:t>	{</a:t>
            </a:r>
          </a:p>
          <a:p>
            <a:pPr>
              <a:tabLst>
                <a:tab pos="465138" algn="l"/>
              </a:tabLst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if (a &lt; b) a += 1.0 ;</a:t>
            </a:r>
          </a:p>
          <a:p>
            <a:pPr>
              <a:tabLst>
                <a:tab pos="465138" algn="l"/>
              </a:tabLst>
            </a:pPr>
            <a:r>
              <a:rPr lang="en-US" dirty="0" smtClean="0">
                <a:latin typeface="Consolas" panose="020B0609020204030204" pitchFamily="49" charset="0"/>
              </a:rPr>
              <a:t>	return a ;</a:t>
            </a:r>
          </a:p>
          <a:p>
            <a:pPr>
              <a:tabLst>
                <a:tab pos="465138" algn="l"/>
              </a:tabLst>
            </a:pPr>
            <a:r>
              <a:rPr lang="en-US" dirty="0" smtClean="0">
                <a:latin typeface="Consolas" panose="020B0609020204030204" pitchFamily="49" charset="0"/>
              </a:rPr>
              <a:t>	}</a:t>
            </a:r>
          </a:p>
          <a:p>
            <a:pPr>
              <a:tabLst>
                <a:tab pos="465138" algn="l"/>
              </a:tabLst>
            </a:pPr>
            <a:endParaRPr lang="en-US" dirty="0">
              <a:latin typeface="Consolas" panose="020B0609020204030204" pitchFamily="49" charset="0"/>
            </a:endParaRPr>
          </a:p>
          <a:p>
            <a:pPr>
              <a:tabLst>
                <a:tab pos="465138" algn="l"/>
              </a:tabLst>
            </a:pPr>
            <a:endParaRPr lang="en-US" dirty="0" smtClean="0">
              <a:latin typeface="Consolas" panose="020B0609020204030204" pitchFamily="49" charset="0"/>
            </a:endParaRPr>
          </a:p>
          <a:p>
            <a:pPr>
              <a:tabLst>
                <a:tab pos="465138" algn="l"/>
                <a:tab pos="1765300" algn="l"/>
                <a:tab pos="3657600" algn="l"/>
              </a:tabLst>
            </a:pPr>
            <a:r>
              <a:rPr lang="en-US" dirty="0" err="1" smtClean="0">
                <a:latin typeface="Consolas" panose="020B0609020204030204" pitchFamily="49" charset="0"/>
              </a:rPr>
              <a:t>LimitedIncrement</a:t>
            </a:r>
            <a:r>
              <a:rPr lang="en-US" dirty="0" smtClean="0">
                <a:latin typeface="Consolas" panose="020B0609020204030204" pitchFamily="49" charset="0"/>
              </a:rPr>
              <a:t>: // S0 </a:t>
            </a:r>
            <a:r>
              <a:rPr lang="en-US" smtClean="0">
                <a:latin typeface="Consolas" panose="020B0609020204030204" pitchFamily="49" charset="0"/>
              </a:rPr>
              <a:t>= a, S1 </a:t>
            </a:r>
            <a:r>
              <a:rPr lang="en-US" dirty="0" smtClean="0">
                <a:latin typeface="Consolas" panose="020B0609020204030204" pitchFamily="49" charset="0"/>
              </a:rPr>
              <a:t>= b</a:t>
            </a:r>
          </a:p>
          <a:p>
            <a:pPr>
              <a:tabLst>
                <a:tab pos="465138" algn="l"/>
                <a:tab pos="1765300" algn="l"/>
                <a:tab pos="3657600" algn="l"/>
              </a:tabLst>
            </a:pPr>
            <a:endParaRPr lang="en-US" dirty="0">
              <a:latin typeface="Consolas" panose="020B0609020204030204" pitchFamily="49" charset="0"/>
            </a:endParaRPr>
          </a:p>
          <a:p>
            <a:pPr lvl="1">
              <a:tabLst>
                <a:tab pos="465138" algn="l"/>
                <a:tab pos="2114550" algn="l"/>
                <a:tab pos="4171950" algn="l"/>
              </a:tabLst>
            </a:pPr>
            <a:r>
              <a:rPr lang="en-US" dirty="0" smtClean="0">
                <a:latin typeface="Consolas" panose="020B0609020204030204" pitchFamily="49" charset="0"/>
              </a:rPr>
              <a:t>VCMP.F32	S0,S1	// a &lt; b ?</a:t>
            </a:r>
          </a:p>
          <a:p>
            <a:pPr>
              <a:lnSpc>
                <a:spcPct val="107000"/>
              </a:lnSpc>
              <a:tabLst>
                <a:tab pos="465138" algn="l"/>
                <a:tab pos="2114550" algn="l"/>
                <a:tab pos="417195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VMRS	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APSR_nzcv,FPSCR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// Core Flags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FPU Flags</a:t>
            </a:r>
          </a:p>
          <a:p>
            <a:pPr>
              <a:lnSpc>
                <a:spcPct val="107000"/>
              </a:lnSpc>
              <a:tabLst>
                <a:tab pos="465138" algn="l"/>
                <a:tab pos="2114550" algn="l"/>
                <a:tab pos="417195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LT</a:t>
            </a:r>
          </a:p>
          <a:p>
            <a:pPr>
              <a:lnSpc>
                <a:spcPct val="107000"/>
              </a:lnSpc>
              <a:tabLst>
                <a:tab pos="465138" algn="l"/>
                <a:tab pos="2114550" algn="l"/>
                <a:tab pos="417195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VMOVLT	S1,1.0	// S1 = 1.0</a:t>
            </a:r>
          </a:p>
          <a:p>
            <a:pPr>
              <a:lnSpc>
                <a:spcPct val="107000"/>
              </a:lnSpc>
              <a:tabLst>
                <a:tab pos="465138" algn="l"/>
                <a:tab pos="2114550" algn="l"/>
                <a:tab pos="417195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VADDLT.F32	S0,S0,S1	// S0 = a + 1.0</a:t>
            </a:r>
          </a:p>
          <a:p>
            <a:pPr>
              <a:lnSpc>
                <a:spcPct val="107000"/>
              </a:lnSpc>
              <a:tabLst>
                <a:tab pos="465138" algn="l"/>
                <a:tab pos="2114550" algn="l"/>
                <a:tab pos="417195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BX	LR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tabLst>
                <a:tab pos="465138" algn="l"/>
              </a:tabLst>
            </a:pPr>
            <a:r>
              <a:rPr lang="en-US" dirty="0" smtClean="0">
                <a:latin typeface="Consolas" panose="020B0609020204030204" pitchFamily="49" charset="0"/>
              </a:rPr>
              <a:t>	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660230" y="2571075"/>
            <a:ext cx="3702328" cy="1015663"/>
            <a:chOff x="1295401" y="4900863"/>
            <a:chExt cx="3702328" cy="1015663"/>
          </a:xfrm>
        </p:grpSpPr>
        <p:sp>
          <p:nvSpPr>
            <p:cNvPr id="5" name="TextBox 4"/>
            <p:cNvSpPr txBox="1"/>
            <p:nvPr/>
          </p:nvSpPr>
          <p:spPr>
            <a:xfrm>
              <a:off x="1295401" y="4900863"/>
              <a:ext cx="3702328" cy="101566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tIns="91440" bIns="91440" rtlCol="0">
              <a:spAutoFit/>
            </a:bodyPr>
            <a:lstStyle/>
            <a:p>
              <a:pPr marL="1027113" lvl="1"/>
              <a:r>
                <a:rPr lang="en-US" dirty="0" smtClean="0"/>
                <a:t>FPU instructions within IT blocks: Append condition </a:t>
              </a:r>
              <a:r>
                <a:rPr lang="en-US" b="1" u="sng" dirty="0" smtClean="0"/>
                <a:t>before</a:t>
              </a:r>
              <a:r>
                <a:rPr lang="en-US" dirty="0" smtClean="0"/>
                <a:t> other modifiers.</a:t>
              </a:r>
              <a:endParaRPr lang="en-US" dirty="0"/>
            </a:p>
          </p:txBody>
        </p:sp>
        <p:pic>
          <p:nvPicPr>
            <p:cNvPr id="6" name="Picture 4" descr="http://www.aamu.edu/campuslife/living-on-campus/residentialLife/SiteAssets/pages/default/Warning_sig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3475" y="4953000"/>
              <a:ext cx="971826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ectangle 6"/>
          <p:cNvSpPr/>
          <p:nvPr/>
        </p:nvSpPr>
        <p:spPr>
          <a:xfrm>
            <a:off x="1203158" y="5395161"/>
            <a:ext cx="1414312" cy="3048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FPU Instructions in IT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9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loat versus int32_t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060723"/>
              </p:ext>
            </p:extLst>
          </p:nvPr>
        </p:nvGraphicFramePr>
        <p:xfrm>
          <a:off x="483264" y="3636540"/>
          <a:ext cx="8229632" cy="1193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176">
                  <a:extLst>
                    <a:ext uri="{9D8B030D-6E8A-4147-A177-3AD203B41FA5}">
                      <a16:colId xmlns:a16="http://schemas.microsoft.com/office/drawing/2014/main" val="2501350769"/>
                    </a:ext>
                  </a:extLst>
                </a:gridCol>
                <a:gridCol w="276240">
                  <a:extLst>
                    <a:ext uri="{9D8B030D-6E8A-4147-A177-3AD203B41FA5}">
                      <a16:colId xmlns:a16="http://schemas.microsoft.com/office/drawing/2014/main" val="3349062796"/>
                    </a:ext>
                  </a:extLst>
                </a:gridCol>
                <a:gridCol w="238112">
                  <a:extLst>
                    <a:ext uri="{9D8B030D-6E8A-4147-A177-3AD203B41FA5}">
                      <a16:colId xmlns:a16="http://schemas.microsoft.com/office/drawing/2014/main" val="2322356487"/>
                    </a:ext>
                  </a:extLst>
                </a:gridCol>
                <a:gridCol w="257176">
                  <a:extLst>
                    <a:ext uri="{9D8B030D-6E8A-4147-A177-3AD203B41FA5}">
                      <a16:colId xmlns:a16="http://schemas.microsoft.com/office/drawing/2014/main" val="3124822370"/>
                    </a:ext>
                  </a:extLst>
                </a:gridCol>
                <a:gridCol w="257176">
                  <a:extLst>
                    <a:ext uri="{9D8B030D-6E8A-4147-A177-3AD203B41FA5}">
                      <a16:colId xmlns:a16="http://schemas.microsoft.com/office/drawing/2014/main" val="2892886046"/>
                    </a:ext>
                  </a:extLst>
                </a:gridCol>
                <a:gridCol w="257176">
                  <a:extLst>
                    <a:ext uri="{9D8B030D-6E8A-4147-A177-3AD203B41FA5}">
                      <a16:colId xmlns:a16="http://schemas.microsoft.com/office/drawing/2014/main" val="3193256877"/>
                    </a:ext>
                  </a:extLst>
                </a:gridCol>
                <a:gridCol w="257176">
                  <a:extLst>
                    <a:ext uri="{9D8B030D-6E8A-4147-A177-3AD203B41FA5}">
                      <a16:colId xmlns:a16="http://schemas.microsoft.com/office/drawing/2014/main" val="576756725"/>
                    </a:ext>
                  </a:extLst>
                </a:gridCol>
                <a:gridCol w="257176">
                  <a:extLst>
                    <a:ext uri="{9D8B030D-6E8A-4147-A177-3AD203B41FA5}">
                      <a16:colId xmlns:a16="http://schemas.microsoft.com/office/drawing/2014/main" val="3929931725"/>
                    </a:ext>
                  </a:extLst>
                </a:gridCol>
                <a:gridCol w="257176">
                  <a:extLst>
                    <a:ext uri="{9D8B030D-6E8A-4147-A177-3AD203B41FA5}">
                      <a16:colId xmlns:a16="http://schemas.microsoft.com/office/drawing/2014/main" val="2047873513"/>
                    </a:ext>
                  </a:extLst>
                </a:gridCol>
                <a:gridCol w="257176">
                  <a:extLst>
                    <a:ext uri="{9D8B030D-6E8A-4147-A177-3AD203B41FA5}">
                      <a16:colId xmlns:a16="http://schemas.microsoft.com/office/drawing/2014/main" val="632814679"/>
                    </a:ext>
                  </a:extLst>
                </a:gridCol>
                <a:gridCol w="257176">
                  <a:extLst>
                    <a:ext uri="{9D8B030D-6E8A-4147-A177-3AD203B41FA5}">
                      <a16:colId xmlns:a16="http://schemas.microsoft.com/office/drawing/2014/main" val="2862102919"/>
                    </a:ext>
                  </a:extLst>
                </a:gridCol>
                <a:gridCol w="257176">
                  <a:extLst>
                    <a:ext uri="{9D8B030D-6E8A-4147-A177-3AD203B41FA5}">
                      <a16:colId xmlns:a16="http://schemas.microsoft.com/office/drawing/2014/main" val="451823578"/>
                    </a:ext>
                  </a:extLst>
                </a:gridCol>
                <a:gridCol w="257176">
                  <a:extLst>
                    <a:ext uri="{9D8B030D-6E8A-4147-A177-3AD203B41FA5}">
                      <a16:colId xmlns:a16="http://schemas.microsoft.com/office/drawing/2014/main" val="4119153476"/>
                    </a:ext>
                  </a:extLst>
                </a:gridCol>
                <a:gridCol w="257176">
                  <a:extLst>
                    <a:ext uri="{9D8B030D-6E8A-4147-A177-3AD203B41FA5}">
                      <a16:colId xmlns:a16="http://schemas.microsoft.com/office/drawing/2014/main" val="2935761772"/>
                    </a:ext>
                  </a:extLst>
                </a:gridCol>
                <a:gridCol w="257176">
                  <a:extLst>
                    <a:ext uri="{9D8B030D-6E8A-4147-A177-3AD203B41FA5}">
                      <a16:colId xmlns:a16="http://schemas.microsoft.com/office/drawing/2014/main" val="1735474298"/>
                    </a:ext>
                  </a:extLst>
                </a:gridCol>
                <a:gridCol w="257176">
                  <a:extLst>
                    <a:ext uri="{9D8B030D-6E8A-4147-A177-3AD203B41FA5}">
                      <a16:colId xmlns:a16="http://schemas.microsoft.com/office/drawing/2014/main" val="4214739541"/>
                    </a:ext>
                  </a:extLst>
                </a:gridCol>
                <a:gridCol w="257176">
                  <a:extLst>
                    <a:ext uri="{9D8B030D-6E8A-4147-A177-3AD203B41FA5}">
                      <a16:colId xmlns:a16="http://schemas.microsoft.com/office/drawing/2014/main" val="407833324"/>
                    </a:ext>
                  </a:extLst>
                </a:gridCol>
                <a:gridCol w="257176">
                  <a:extLst>
                    <a:ext uri="{9D8B030D-6E8A-4147-A177-3AD203B41FA5}">
                      <a16:colId xmlns:a16="http://schemas.microsoft.com/office/drawing/2014/main" val="372611213"/>
                    </a:ext>
                  </a:extLst>
                </a:gridCol>
                <a:gridCol w="257176">
                  <a:extLst>
                    <a:ext uri="{9D8B030D-6E8A-4147-A177-3AD203B41FA5}">
                      <a16:colId xmlns:a16="http://schemas.microsoft.com/office/drawing/2014/main" val="3644415226"/>
                    </a:ext>
                  </a:extLst>
                </a:gridCol>
                <a:gridCol w="257176">
                  <a:extLst>
                    <a:ext uri="{9D8B030D-6E8A-4147-A177-3AD203B41FA5}">
                      <a16:colId xmlns:a16="http://schemas.microsoft.com/office/drawing/2014/main" val="3282145197"/>
                    </a:ext>
                  </a:extLst>
                </a:gridCol>
                <a:gridCol w="257176">
                  <a:extLst>
                    <a:ext uri="{9D8B030D-6E8A-4147-A177-3AD203B41FA5}">
                      <a16:colId xmlns:a16="http://schemas.microsoft.com/office/drawing/2014/main" val="407434176"/>
                    </a:ext>
                  </a:extLst>
                </a:gridCol>
                <a:gridCol w="257176">
                  <a:extLst>
                    <a:ext uri="{9D8B030D-6E8A-4147-A177-3AD203B41FA5}">
                      <a16:colId xmlns:a16="http://schemas.microsoft.com/office/drawing/2014/main" val="2552326724"/>
                    </a:ext>
                  </a:extLst>
                </a:gridCol>
                <a:gridCol w="257176">
                  <a:extLst>
                    <a:ext uri="{9D8B030D-6E8A-4147-A177-3AD203B41FA5}">
                      <a16:colId xmlns:a16="http://schemas.microsoft.com/office/drawing/2014/main" val="4216009349"/>
                    </a:ext>
                  </a:extLst>
                </a:gridCol>
                <a:gridCol w="257176">
                  <a:extLst>
                    <a:ext uri="{9D8B030D-6E8A-4147-A177-3AD203B41FA5}">
                      <a16:colId xmlns:a16="http://schemas.microsoft.com/office/drawing/2014/main" val="2016062041"/>
                    </a:ext>
                  </a:extLst>
                </a:gridCol>
                <a:gridCol w="257176">
                  <a:extLst>
                    <a:ext uri="{9D8B030D-6E8A-4147-A177-3AD203B41FA5}">
                      <a16:colId xmlns:a16="http://schemas.microsoft.com/office/drawing/2014/main" val="3565272988"/>
                    </a:ext>
                  </a:extLst>
                </a:gridCol>
                <a:gridCol w="257176">
                  <a:extLst>
                    <a:ext uri="{9D8B030D-6E8A-4147-A177-3AD203B41FA5}">
                      <a16:colId xmlns:a16="http://schemas.microsoft.com/office/drawing/2014/main" val="1936296527"/>
                    </a:ext>
                  </a:extLst>
                </a:gridCol>
                <a:gridCol w="257176">
                  <a:extLst>
                    <a:ext uri="{9D8B030D-6E8A-4147-A177-3AD203B41FA5}">
                      <a16:colId xmlns:a16="http://schemas.microsoft.com/office/drawing/2014/main" val="160326010"/>
                    </a:ext>
                  </a:extLst>
                </a:gridCol>
                <a:gridCol w="257176">
                  <a:extLst>
                    <a:ext uri="{9D8B030D-6E8A-4147-A177-3AD203B41FA5}">
                      <a16:colId xmlns:a16="http://schemas.microsoft.com/office/drawing/2014/main" val="856095501"/>
                    </a:ext>
                  </a:extLst>
                </a:gridCol>
                <a:gridCol w="257176">
                  <a:extLst>
                    <a:ext uri="{9D8B030D-6E8A-4147-A177-3AD203B41FA5}">
                      <a16:colId xmlns:a16="http://schemas.microsoft.com/office/drawing/2014/main" val="110658166"/>
                    </a:ext>
                  </a:extLst>
                </a:gridCol>
                <a:gridCol w="257176">
                  <a:extLst>
                    <a:ext uri="{9D8B030D-6E8A-4147-A177-3AD203B41FA5}">
                      <a16:colId xmlns:a16="http://schemas.microsoft.com/office/drawing/2014/main" val="1665178638"/>
                    </a:ext>
                  </a:extLst>
                </a:gridCol>
                <a:gridCol w="257176">
                  <a:extLst>
                    <a:ext uri="{9D8B030D-6E8A-4147-A177-3AD203B41FA5}">
                      <a16:colId xmlns:a16="http://schemas.microsoft.com/office/drawing/2014/main" val="3318507392"/>
                    </a:ext>
                  </a:extLst>
                </a:gridCol>
                <a:gridCol w="257176">
                  <a:extLst>
                    <a:ext uri="{9D8B030D-6E8A-4147-A177-3AD203B41FA5}">
                      <a16:colId xmlns:a16="http://schemas.microsoft.com/office/drawing/2014/main" val="3795560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31</a:t>
                      </a:r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</a:t>
                      </a:r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i="1" dirty="0" smtClean="0"/>
                        <a:t>excess 127 exponent</a:t>
                      </a:r>
                      <a:endParaRPr lang="en-US" sz="1600" i="1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23</a:t>
                      </a:r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22</a:t>
                      </a:r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1">
                  <a:txBody>
                    <a:bodyPr/>
                    <a:lstStyle/>
                    <a:p>
                      <a:pPr algn="ctr"/>
                      <a:r>
                        <a:rPr lang="en-US" sz="2400" i="1" dirty="0" smtClean="0"/>
                        <a:t>significand</a:t>
                      </a:r>
                      <a:endParaRPr lang="en-US" sz="1600" i="1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34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3524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633954"/>
              </p:ext>
            </p:extLst>
          </p:nvPr>
        </p:nvGraphicFramePr>
        <p:xfrm>
          <a:off x="468630" y="1524000"/>
          <a:ext cx="8229632" cy="94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176">
                  <a:extLst>
                    <a:ext uri="{9D8B030D-6E8A-4147-A177-3AD203B41FA5}">
                      <a16:colId xmlns:a16="http://schemas.microsoft.com/office/drawing/2014/main" val="2501350769"/>
                    </a:ext>
                  </a:extLst>
                </a:gridCol>
                <a:gridCol w="276240">
                  <a:extLst>
                    <a:ext uri="{9D8B030D-6E8A-4147-A177-3AD203B41FA5}">
                      <a16:colId xmlns:a16="http://schemas.microsoft.com/office/drawing/2014/main" val="3349062796"/>
                    </a:ext>
                  </a:extLst>
                </a:gridCol>
                <a:gridCol w="238112">
                  <a:extLst>
                    <a:ext uri="{9D8B030D-6E8A-4147-A177-3AD203B41FA5}">
                      <a16:colId xmlns:a16="http://schemas.microsoft.com/office/drawing/2014/main" val="2322356487"/>
                    </a:ext>
                  </a:extLst>
                </a:gridCol>
                <a:gridCol w="257176">
                  <a:extLst>
                    <a:ext uri="{9D8B030D-6E8A-4147-A177-3AD203B41FA5}">
                      <a16:colId xmlns:a16="http://schemas.microsoft.com/office/drawing/2014/main" val="3124822370"/>
                    </a:ext>
                  </a:extLst>
                </a:gridCol>
                <a:gridCol w="257176">
                  <a:extLst>
                    <a:ext uri="{9D8B030D-6E8A-4147-A177-3AD203B41FA5}">
                      <a16:colId xmlns:a16="http://schemas.microsoft.com/office/drawing/2014/main" val="2892886046"/>
                    </a:ext>
                  </a:extLst>
                </a:gridCol>
                <a:gridCol w="257176">
                  <a:extLst>
                    <a:ext uri="{9D8B030D-6E8A-4147-A177-3AD203B41FA5}">
                      <a16:colId xmlns:a16="http://schemas.microsoft.com/office/drawing/2014/main" val="3193256877"/>
                    </a:ext>
                  </a:extLst>
                </a:gridCol>
                <a:gridCol w="257176">
                  <a:extLst>
                    <a:ext uri="{9D8B030D-6E8A-4147-A177-3AD203B41FA5}">
                      <a16:colId xmlns:a16="http://schemas.microsoft.com/office/drawing/2014/main" val="576756725"/>
                    </a:ext>
                  </a:extLst>
                </a:gridCol>
                <a:gridCol w="257176">
                  <a:extLst>
                    <a:ext uri="{9D8B030D-6E8A-4147-A177-3AD203B41FA5}">
                      <a16:colId xmlns:a16="http://schemas.microsoft.com/office/drawing/2014/main" val="3929931725"/>
                    </a:ext>
                  </a:extLst>
                </a:gridCol>
                <a:gridCol w="257176">
                  <a:extLst>
                    <a:ext uri="{9D8B030D-6E8A-4147-A177-3AD203B41FA5}">
                      <a16:colId xmlns:a16="http://schemas.microsoft.com/office/drawing/2014/main" val="2047873513"/>
                    </a:ext>
                  </a:extLst>
                </a:gridCol>
                <a:gridCol w="257176">
                  <a:extLst>
                    <a:ext uri="{9D8B030D-6E8A-4147-A177-3AD203B41FA5}">
                      <a16:colId xmlns:a16="http://schemas.microsoft.com/office/drawing/2014/main" val="632814679"/>
                    </a:ext>
                  </a:extLst>
                </a:gridCol>
                <a:gridCol w="257176">
                  <a:extLst>
                    <a:ext uri="{9D8B030D-6E8A-4147-A177-3AD203B41FA5}">
                      <a16:colId xmlns:a16="http://schemas.microsoft.com/office/drawing/2014/main" val="2862102919"/>
                    </a:ext>
                  </a:extLst>
                </a:gridCol>
                <a:gridCol w="257176">
                  <a:extLst>
                    <a:ext uri="{9D8B030D-6E8A-4147-A177-3AD203B41FA5}">
                      <a16:colId xmlns:a16="http://schemas.microsoft.com/office/drawing/2014/main" val="451823578"/>
                    </a:ext>
                  </a:extLst>
                </a:gridCol>
                <a:gridCol w="257176">
                  <a:extLst>
                    <a:ext uri="{9D8B030D-6E8A-4147-A177-3AD203B41FA5}">
                      <a16:colId xmlns:a16="http://schemas.microsoft.com/office/drawing/2014/main" val="4119153476"/>
                    </a:ext>
                  </a:extLst>
                </a:gridCol>
                <a:gridCol w="257176">
                  <a:extLst>
                    <a:ext uri="{9D8B030D-6E8A-4147-A177-3AD203B41FA5}">
                      <a16:colId xmlns:a16="http://schemas.microsoft.com/office/drawing/2014/main" val="2935761772"/>
                    </a:ext>
                  </a:extLst>
                </a:gridCol>
                <a:gridCol w="257176">
                  <a:extLst>
                    <a:ext uri="{9D8B030D-6E8A-4147-A177-3AD203B41FA5}">
                      <a16:colId xmlns:a16="http://schemas.microsoft.com/office/drawing/2014/main" val="1735474298"/>
                    </a:ext>
                  </a:extLst>
                </a:gridCol>
                <a:gridCol w="257176">
                  <a:extLst>
                    <a:ext uri="{9D8B030D-6E8A-4147-A177-3AD203B41FA5}">
                      <a16:colId xmlns:a16="http://schemas.microsoft.com/office/drawing/2014/main" val="4214739541"/>
                    </a:ext>
                  </a:extLst>
                </a:gridCol>
                <a:gridCol w="257176">
                  <a:extLst>
                    <a:ext uri="{9D8B030D-6E8A-4147-A177-3AD203B41FA5}">
                      <a16:colId xmlns:a16="http://schemas.microsoft.com/office/drawing/2014/main" val="407833324"/>
                    </a:ext>
                  </a:extLst>
                </a:gridCol>
                <a:gridCol w="257176">
                  <a:extLst>
                    <a:ext uri="{9D8B030D-6E8A-4147-A177-3AD203B41FA5}">
                      <a16:colId xmlns:a16="http://schemas.microsoft.com/office/drawing/2014/main" val="372611213"/>
                    </a:ext>
                  </a:extLst>
                </a:gridCol>
                <a:gridCol w="257176">
                  <a:extLst>
                    <a:ext uri="{9D8B030D-6E8A-4147-A177-3AD203B41FA5}">
                      <a16:colId xmlns:a16="http://schemas.microsoft.com/office/drawing/2014/main" val="3644415226"/>
                    </a:ext>
                  </a:extLst>
                </a:gridCol>
                <a:gridCol w="257176">
                  <a:extLst>
                    <a:ext uri="{9D8B030D-6E8A-4147-A177-3AD203B41FA5}">
                      <a16:colId xmlns:a16="http://schemas.microsoft.com/office/drawing/2014/main" val="3282145197"/>
                    </a:ext>
                  </a:extLst>
                </a:gridCol>
                <a:gridCol w="257176">
                  <a:extLst>
                    <a:ext uri="{9D8B030D-6E8A-4147-A177-3AD203B41FA5}">
                      <a16:colId xmlns:a16="http://schemas.microsoft.com/office/drawing/2014/main" val="407434176"/>
                    </a:ext>
                  </a:extLst>
                </a:gridCol>
                <a:gridCol w="257176">
                  <a:extLst>
                    <a:ext uri="{9D8B030D-6E8A-4147-A177-3AD203B41FA5}">
                      <a16:colId xmlns:a16="http://schemas.microsoft.com/office/drawing/2014/main" val="2552326724"/>
                    </a:ext>
                  </a:extLst>
                </a:gridCol>
                <a:gridCol w="257176">
                  <a:extLst>
                    <a:ext uri="{9D8B030D-6E8A-4147-A177-3AD203B41FA5}">
                      <a16:colId xmlns:a16="http://schemas.microsoft.com/office/drawing/2014/main" val="4216009349"/>
                    </a:ext>
                  </a:extLst>
                </a:gridCol>
                <a:gridCol w="257176">
                  <a:extLst>
                    <a:ext uri="{9D8B030D-6E8A-4147-A177-3AD203B41FA5}">
                      <a16:colId xmlns:a16="http://schemas.microsoft.com/office/drawing/2014/main" val="2016062041"/>
                    </a:ext>
                  </a:extLst>
                </a:gridCol>
                <a:gridCol w="257176">
                  <a:extLst>
                    <a:ext uri="{9D8B030D-6E8A-4147-A177-3AD203B41FA5}">
                      <a16:colId xmlns:a16="http://schemas.microsoft.com/office/drawing/2014/main" val="3565272988"/>
                    </a:ext>
                  </a:extLst>
                </a:gridCol>
                <a:gridCol w="257176">
                  <a:extLst>
                    <a:ext uri="{9D8B030D-6E8A-4147-A177-3AD203B41FA5}">
                      <a16:colId xmlns:a16="http://schemas.microsoft.com/office/drawing/2014/main" val="1936296527"/>
                    </a:ext>
                  </a:extLst>
                </a:gridCol>
                <a:gridCol w="257176">
                  <a:extLst>
                    <a:ext uri="{9D8B030D-6E8A-4147-A177-3AD203B41FA5}">
                      <a16:colId xmlns:a16="http://schemas.microsoft.com/office/drawing/2014/main" val="160326010"/>
                    </a:ext>
                  </a:extLst>
                </a:gridCol>
                <a:gridCol w="257176">
                  <a:extLst>
                    <a:ext uri="{9D8B030D-6E8A-4147-A177-3AD203B41FA5}">
                      <a16:colId xmlns:a16="http://schemas.microsoft.com/office/drawing/2014/main" val="856095501"/>
                    </a:ext>
                  </a:extLst>
                </a:gridCol>
                <a:gridCol w="257176">
                  <a:extLst>
                    <a:ext uri="{9D8B030D-6E8A-4147-A177-3AD203B41FA5}">
                      <a16:colId xmlns:a16="http://schemas.microsoft.com/office/drawing/2014/main" val="110658166"/>
                    </a:ext>
                  </a:extLst>
                </a:gridCol>
                <a:gridCol w="257176">
                  <a:extLst>
                    <a:ext uri="{9D8B030D-6E8A-4147-A177-3AD203B41FA5}">
                      <a16:colId xmlns:a16="http://schemas.microsoft.com/office/drawing/2014/main" val="1665178638"/>
                    </a:ext>
                  </a:extLst>
                </a:gridCol>
                <a:gridCol w="257176">
                  <a:extLst>
                    <a:ext uri="{9D8B030D-6E8A-4147-A177-3AD203B41FA5}">
                      <a16:colId xmlns:a16="http://schemas.microsoft.com/office/drawing/2014/main" val="3318507392"/>
                    </a:ext>
                  </a:extLst>
                </a:gridCol>
                <a:gridCol w="257176">
                  <a:extLst>
                    <a:ext uri="{9D8B030D-6E8A-4147-A177-3AD203B41FA5}">
                      <a16:colId xmlns:a16="http://schemas.microsoft.com/office/drawing/2014/main" val="3795560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31</a:t>
                      </a:r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75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35249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857484" y="3262565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f</a:t>
            </a:r>
            <a:r>
              <a:rPr lang="en-US" sz="2400" dirty="0" smtClean="0">
                <a:latin typeface="Consolas" panose="020B0609020204030204" pitchFamily="49" charset="0"/>
              </a:rPr>
              <a:t>loat x = 1000. 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57484" y="1590024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</a:rPr>
              <a:t>nt32_t y = 1000 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20" name="Left Brace 19"/>
          <p:cNvSpPr/>
          <p:nvPr/>
        </p:nvSpPr>
        <p:spPr>
          <a:xfrm rot="16200000">
            <a:off x="1571611" y="4010011"/>
            <a:ext cx="351260" cy="1991918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/>
          <p:cNvSpPr/>
          <p:nvPr/>
        </p:nvSpPr>
        <p:spPr>
          <a:xfrm rot="16200000">
            <a:off x="5551837" y="2046637"/>
            <a:ext cx="349290" cy="5920636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268782" y="51009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136</a:t>
            </a:r>
            <a:r>
              <a:rPr lang="en-US" sz="2400" baseline="-25000" dirty="0" smtClean="0"/>
              <a:t>10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4781045" y="5100935"/>
            <a:ext cx="18908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0.953125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600417" y="5786735"/>
            <a:ext cx="3995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 value = + 1.953125 × 2</a:t>
            </a:r>
            <a:r>
              <a:rPr lang="en-US" sz="2400" baseline="30000" dirty="0" smtClean="0"/>
              <a:t>(136 – 127)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436316" y="6357979"/>
            <a:ext cx="8271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http://www.h-schmidt.net/FloatConverter/IEEE754.html</a:t>
            </a:r>
          </a:p>
        </p:txBody>
      </p:sp>
    </p:spTree>
    <p:extLst>
      <p:ext uri="{BB962C8B-B14F-4D97-AF65-F5344CB8AC3E}">
        <p14:creationId xmlns:p14="http://schemas.microsoft.com/office/powerpoint/2010/main" val="303461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8931" y="1771180"/>
            <a:ext cx="7866345" cy="1528176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052187" y="1881493"/>
            <a:ext cx="8354860" cy="4834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int32_t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CloseEnough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(float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x, float y, float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threshold)</a:t>
            </a:r>
          </a:p>
          <a:p>
            <a:pPr indent="457200"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indent="457200"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absval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(x – y) &lt; threshold ;</a:t>
            </a:r>
          </a:p>
          <a:p>
            <a:pPr indent="457200"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indent="457200"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CloseEnough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// S0 =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x, S1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y, S2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threshold</a:t>
            </a:r>
          </a:p>
          <a:p>
            <a:pPr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tabLst>
                <a:tab pos="463550" algn="l"/>
                <a:tab pos="1828800" algn="l"/>
                <a:tab pos="3719513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VSUB.F32	S0,S0,S1	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S0 = x - y</a:t>
            </a:r>
          </a:p>
          <a:p>
            <a:pPr>
              <a:lnSpc>
                <a:spcPct val="107000"/>
              </a:lnSpc>
              <a:tabLst>
                <a:tab pos="463550" algn="l"/>
                <a:tab pos="1828800" algn="l"/>
                <a:tab pos="3719513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VABS.F32	S0,S0	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S0 = | x – y |</a:t>
            </a:r>
          </a:p>
          <a:p>
            <a:pPr>
              <a:lnSpc>
                <a:spcPct val="107000"/>
              </a:lnSpc>
              <a:tabLst>
                <a:tab pos="463550" algn="l"/>
                <a:tab pos="1828800" algn="l"/>
                <a:tab pos="3719513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VCMP.F32	S0,S2	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 x – y | &lt; threshold</a:t>
            </a:r>
          </a:p>
          <a:p>
            <a:pPr>
              <a:lnSpc>
                <a:spcPct val="107000"/>
              </a:lnSpc>
              <a:tabLst>
                <a:tab pos="463550" algn="l"/>
                <a:tab pos="1828800" algn="l"/>
                <a:tab pos="3719513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VMRS	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APSR_nzcv,FPSCR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// Core Flags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FPU Flags</a:t>
            </a:r>
          </a:p>
          <a:p>
            <a:pPr>
              <a:lnSpc>
                <a:spcPct val="107000"/>
              </a:lnSpc>
              <a:tabLst>
                <a:tab pos="463550" algn="l"/>
                <a:tab pos="1828800" algn="l"/>
                <a:tab pos="3719513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ITE	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tabLst>
                <a:tab pos="463550" algn="l"/>
                <a:tab pos="1828800" algn="l"/>
                <a:tab pos="3719513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MOVLT	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R0,1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 1 if LT</a:t>
            </a:r>
          </a:p>
          <a:p>
            <a:pPr>
              <a:lnSpc>
                <a:spcPct val="107000"/>
              </a:lnSpc>
              <a:tabLst>
                <a:tab pos="463550" algn="l"/>
                <a:tab pos="1828800" algn="l"/>
                <a:tab pos="3719513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MOVGE	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R0,0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 0 if GE</a:t>
            </a:r>
          </a:p>
          <a:p>
            <a:pPr>
              <a:lnSpc>
                <a:spcPct val="107000"/>
              </a:lnSpc>
              <a:tabLst>
                <a:tab pos="463550" algn="l"/>
                <a:tab pos="1828800" algn="l"/>
                <a:tab pos="3719513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BX	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216204" y="2535268"/>
            <a:ext cx="3702328" cy="1015663"/>
            <a:chOff x="1295401" y="4900863"/>
            <a:chExt cx="3702328" cy="1015663"/>
          </a:xfrm>
        </p:grpSpPr>
        <p:sp>
          <p:nvSpPr>
            <p:cNvPr id="5" name="TextBox 4"/>
            <p:cNvSpPr txBox="1"/>
            <p:nvPr/>
          </p:nvSpPr>
          <p:spPr>
            <a:xfrm>
              <a:off x="1295401" y="4900863"/>
              <a:ext cx="3702328" cy="101566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tIns="91440" bIns="91440" rtlCol="0">
              <a:spAutoFit/>
            </a:bodyPr>
            <a:lstStyle/>
            <a:p>
              <a:pPr marL="1027113" lvl="1"/>
              <a:r>
                <a:rPr lang="en-US" dirty="0" smtClean="0"/>
                <a:t>An equality test with FP values is likely to fail. Use a proximity test.</a:t>
              </a:r>
              <a:endParaRPr lang="en-US" dirty="0"/>
            </a:p>
          </p:txBody>
        </p:sp>
        <p:pic>
          <p:nvPicPr>
            <p:cNvPr id="6" name="Picture 4" descr="http://www.aamu.edu/campuslife/living-on-campus/residentialLife/SiteAssets/pages/default/Warning_sig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3475" y="4953000"/>
              <a:ext cx="971826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ectangle 6"/>
          <p:cNvSpPr/>
          <p:nvPr/>
        </p:nvSpPr>
        <p:spPr>
          <a:xfrm>
            <a:off x="2229633" y="2522742"/>
            <a:ext cx="2304789" cy="28809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05211" y="4238023"/>
            <a:ext cx="2304789" cy="96528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Equality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9244" y="1653436"/>
            <a:ext cx="7866345" cy="299372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39244" y="1759640"/>
            <a:ext cx="7665929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914400" algn="l"/>
                <a:tab pos="1657350" algn="l"/>
                <a:tab pos="29718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float </a:t>
            </a:r>
            <a:r>
              <a:rPr lang="en-US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QuadraticRoot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(float </a:t>
            </a:r>
            <a:r>
              <a:rPr lang="en-US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a, float b, float c, int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minus)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15000"/>
              </a:lnSpc>
              <a:tabLst>
                <a:tab pos="914400" algn="l"/>
                <a:tab pos="1657350" algn="l"/>
                <a:tab pos="29718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15000"/>
              </a:lnSpc>
              <a:tabLst>
                <a:tab pos="914400" algn="l"/>
                <a:tab pos="1657350" algn="l"/>
                <a:tab pos="29718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float root </a:t>
            </a:r>
            <a:r>
              <a:rPr lang="en-US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sqrt(Discriminant(a, b, c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 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15000"/>
              </a:lnSpc>
              <a:tabLst>
                <a:tab pos="914400" algn="l"/>
                <a:tab pos="1657350" algn="l"/>
                <a:tab pos="29718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float top 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15000"/>
              </a:lnSpc>
              <a:tabLst>
                <a:tab pos="914400" algn="l"/>
                <a:tab pos="1314450" algn="l"/>
                <a:tab pos="29718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 (minus)	top = -b – root 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15000"/>
              </a:lnSpc>
              <a:tabLst>
                <a:tab pos="914400" algn="l"/>
                <a:tab pos="1314450" algn="l"/>
                <a:tab pos="29718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		top = -b + root 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15000"/>
              </a:lnSpc>
              <a:tabLst>
                <a:tab pos="914400" algn="l"/>
                <a:tab pos="1657350" algn="l"/>
                <a:tab pos="29718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 top / 2*a 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15000"/>
              </a:lnSpc>
              <a:tabLst>
                <a:tab pos="914400" algn="l"/>
                <a:tab pos="1657350" algn="l"/>
                <a:tab pos="29718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Floating-Point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75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4099"/>
            <a:ext cx="9143999" cy="6144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914400" algn="l"/>
                <a:tab pos="1657350" algn="l"/>
                <a:tab pos="2971800" algn="l"/>
              </a:tabLst>
            </a:pPr>
            <a:r>
              <a:rPr lang="en-US" dirty="0" err="1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QuadraticRoot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// S0 =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a, S1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b, S2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c, R0 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minus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914400" algn="l"/>
                <a:tab pos="1657350" algn="l"/>
                <a:tab pos="2971800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15000"/>
              </a:lnSpc>
              <a:tabLst>
                <a:tab pos="976313" algn="l"/>
                <a:tab pos="24558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PUSH	{R4-R6,LR}	// Preserve 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R4, R5, R6, LR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15000"/>
              </a:lnSpc>
              <a:tabLst>
                <a:tab pos="976313" algn="l"/>
                <a:tab pos="24558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VMOV	R4,S0	// Save S0 = a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15000"/>
              </a:lnSpc>
              <a:tabLst>
                <a:tab pos="976313" algn="l"/>
                <a:tab pos="24558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VMOV	R5,S1	// Save S1 = b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15000"/>
              </a:lnSpc>
              <a:tabLst>
                <a:tab pos="976313" algn="l"/>
                <a:tab pos="24558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MOV	R6,R0	// Save R0 = minus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15000"/>
              </a:lnSpc>
              <a:tabLst>
                <a:tab pos="976313" algn="l"/>
                <a:tab pos="24558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BL	Discriminant	// S0 = b*b – 4*a*c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15000"/>
              </a:lnSpc>
              <a:tabLst>
                <a:tab pos="976313" algn="l"/>
                <a:tab pos="24558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VSQRT.F32	S0,S0	// S0 =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sqrt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(b*b – 4*a*c)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15000"/>
              </a:lnSpc>
              <a:tabLst>
                <a:tab pos="976313" algn="l"/>
                <a:tab pos="24558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VMOV	S1,R5	// S1 = b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15000"/>
              </a:lnSpc>
              <a:tabLst>
                <a:tab pos="976313" algn="l"/>
                <a:tab pos="24558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VNEG.F32	S1,S1	// S1 = -b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15000"/>
              </a:lnSpc>
              <a:tabLst>
                <a:tab pos="976313" algn="l"/>
                <a:tab pos="24558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CMP	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R6,0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// minus?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15000"/>
              </a:lnSpc>
              <a:tabLst>
                <a:tab pos="976313" algn="l"/>
                <a:tab pos="24558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BEQ	Divide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976313" algn="l"/>
                <a:tab pos="24558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VNEG.F32	S0,S0	// S0 = -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sqrt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(b*b – 4*a*c)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976313" algn="l"/>
                <a:tab pos="24558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Divide:	VADD.F32	S1,S1,S0	// S1 = -b +/-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sqrt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(b*b – 4*a*c)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976313" algn="l"/>
                <a:tab pos="24558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VMOV	S0,R4	// S0 = a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976313" algn="l"/>
                <a:tab pos="24558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VMOV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S2,2.0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// S2 = 2.0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976313" algn="l"/>
                <a:tab pos="24558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VMUL.F32	S0,S0,S2	// S0 = 2*a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976313" algn="l"/>
                <a:tab pos="24558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VDIV.F32	S0,S1,S0	// S0 = (-b +/-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sqrt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(b*b–4*a*c))/2*a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tabLst>
                <a:tab pos="976313" algn="l"/>
                <a:tab pos="24558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POP	{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R4-R6,PC}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83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FPU Instruction Cycle Counts</a:t>
            </a:r>
            <a:endParaRPr lang="en-US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875983"/>
              </p:ext>
            </p:extLst>
          </p:nvPr>
        </p:nvGraphicFramePr>
        <p:xfrm>
          <a:off x="913310" y="1417638"/>
          <a:ext cx="7339149" cy="4447681"/>
        </p:xfrm>
        <a:graphic>
          <a:graphicData uri="http://schemas.openxmlformats.org/drawingml/2006/table">
            <a:tbl>
              <a:tblPr firstRow="1" firstCol="1" bandRow="1"/>
              <a:tblGrid>
                <a:gridCol w="5122691">
                  <a:extLst>
                    <a:ext uri="{9D8B030D-6E8A-4147-A177-3AD203B41FA5}">
                      <a16:colId xmlns:a16="http://schemas.microsoft.com/office/drawing/2014/main" val="2689990589"/>
                    </a:ext>
                  </a:extLst>
                </a:gridCol>
                <a:gridCol w="1177207">
                  <a:extLst>
                    <a:ext uri="{9D8B030D-6E8A-4147-A177-3AD203B41FA5}">
                      <a16:colId xmlns:a16="http://schemas.microsoft.com/office/drawing/2014/main" val="1168178708"/>
                    </a:ext>
                  </a:extLst>
                </a:gridCol>
                <a:gridCol w="1039251">
                  <a:extLst>
                    <a:ext uri="{9D8B030D-6E8A-4147-A177-3AD203B41FA5}">
                      <a16:colId xmlns:a16="http://schemas.microsoft.com/office/drawing/2014/main" val="1856991374"/>
                    </a:ext>
                  </a:extLst>
                </a:gridCol>
              </a:tblGrid>
              <a:tr h="653733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Instructions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Clock Cycles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Notes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272393"/>
                  </a:ext>
                </a:extLst>
              </a:tr>
              <a:tr h="3221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VADD, VSUB, VNEG, VMUL, VABS, VCVT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367020"/>
                  </a:ext>
                </a:extLst>
              </a:tr>
              <a:tr h="3221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VMLA, VMLS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271739"/>
                  </a:ext>
                </a:extLst>
              </a:tr>
              <a:tr h="3221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VDIV, VSQRT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1, 2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648586"/>
                  </a:ext>
                </a:extLst>
              </a:tr>
              <a:tr h="3221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VLDR, VSTR, VPUSH, </a:t>
                      </a: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VPOP, VLDMIA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, VLDMDB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1+N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3832824"/>
                  </a:ext>
                </a:extLst>
              </a:tr>
              <a:tr h="3221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VMRS, VMSR, VCMP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979412"/>
                  </a:ext>
                </a:extLst>
              </a:tr>
              <a:tr h="3221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MS Mincho"/>
                          <a:cs typeface="Times New Roman" panose="02020603050405020304" pitchFamily="18" charset="0"/>
                        </a:rPr>
                        <a:t>VMOV</a:t>
                      </a:r>
                      <a:r>
                        <a:rPr lang="en-US" sz="2000" baseline="0" dirty="0" smtClean="0">
                          <a:effectLst/>
                          <a:latin typeface="+mn-lt"/>
                          <a:ea typeface="MS Mincho"/>
                          <a:cs typeface="Times New Roman" panose="02020603050405020304" pitchFamily="18" charset="0"/>
                        </a:rPr>
                        <a:t> (register </a:t>
                      </a:r>
                      <a:r>
                        <a:rPr lang="en-US" sz="2000" baseline="0" dirty="0" smtClean="0">
                          <a:effectLst/>
                          <a:latin typeface="+mn-lt"/>
                          <a:ea typeface="MS Mincho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 constant</a:t>
                      </a:r>
                      <a:r>
                        <a:rPr lang="en-US" sz="2000" baseline="0" dirty="0" smtClean="0">
                          <a:effectLst/>
                          <a:latin typeface="+mn-lt"/>
                          <a:ea typeface="MS Mincho"/>
                          <a:cs typeface="Times New Roman" panose="02020603050405020304" pitchFamily="18" charset="0"/>
                        </a:rPr>
                        <a:t> or register)</a:t>
                      </a:r>
                      <a:endParaRPr lang="en-US" sz="2000" dirty="0">
                        <a:effectLst/>
                        <a:latin typeface="+mn-lt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MS Mincho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+mn-lt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+mn-lt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597179"/>
                  </a:ext>
                </a:extLst>
              </a:tr>
              <a:tr h="3221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MS Mincho"/>
                          <a:cs typeface="Times New Roman" panose="02020603050405020304" pitchFamily="18" charset="0"/>
                        </a:rPr>
                        <a:t>VMOV (register pair 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MS Mincho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2000" dirty="0" smtClean="0">
                          <a:effectLst/>
                          <a:latin typeface="+mn-lt"/>
                          <a:ea typeface="MS Mincho"/>
                          <a:cs typeface="Times New Roman" panose="02020603050405020304" pitchFamily="18" charset="0"/>
                        </a:rPr>
                        <a:t> register pair)</a:t>
                      </a:r>
                      <a:endParaRPr lang="en-US" sz="2000" dirty="0">
                        <a:effectLst/>
                        <a:latin typeface="+mn-lt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+mn-lt"/>
                          <a:ea typeface="MS Mincho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+mn-lt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76808"/>
                  </a:ext>
                </a:extLst>
              </a:tr>
              <a:tr h="1262521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600" i="1" dirty="0" smtClean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Notes: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Add 1 if the result</a:t>
                      </a:r>
                      <a:r>
                        <a:rPr lang="en-US" sz="1600" baseline="0" dirty="0" smtClean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is used by the </a:t>
                      </a: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next instruction.</a:t>
                      </a:r>
                      <a:endParaRPr lang="en-US" sz="1600" dirty="0" smtClean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  <a:p>
                      <a:pPr marL="228600" marR="0" indent="-2286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Execution may overlap the execution of any integer instructions that immediately follow.</a:t>
                      </a:r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 is</a:t>
                      </a:r>
                      <a:r>
                        <a:rPr lang="en-US" sz="1600" baseline="0" dirty="0" smtClean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the</a:t>
                      </a: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number of 32-bit registers.</a:t>
                      </a:r>
                      <a:endParaRPr lang="en-US" sz="1600" dirty="0" smtClean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9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35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Volume of a Cone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91985" y="2450663"/>
                <a:ext cx="777240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onsolas" panose="020B0609020204030204" pitchFamily="49" charset="0"/>
                  </a:rPr>
                  <a:t>// float </a:t>
                </a:r>
                <a:r>
                  <a:rPr lang="en-US" err="1" smtClean="0">
                    <a:latin typeface="Consolas" panose="020B0609020204030204" pitchFamily="49" charset="0"/>
                  </a:rPr>
                  <a:t>ConeVolume</a:t>
                </a:r>
                <a:r>
                  <a:rPr lang="en-US" smtClean="0">
                    <a:latin typeface="Consolas" panose="020B0609020204030204" pitchFamily="49" charset="0"/>
                  </a:rPr>
                  <a:t>(float r, float </a:t>
                </a:r>
                <a:r>
                  <a:rPr lang="en-US" dirty="0" smtClean="0">
                    <a:latin typeface="Consolas" panose="020B0609020204030204" pitchFamily="49" charset="0"/>
                  </a:rPr>
                  <a:t>h)</a:t>
                </a:r>
              </a:p>
              <a:p>
                <a:endParaRPr lang="en-US" dirty="0">
                  <a:latin typeface="Consolas" panose="020B0609020204030204" pitchFamily="49" charset="0"/>
                </a:endParaRPr>
              </a:p>
              <a:p>
                <a:pPr>
                  <a:tabLst>
                    <a:tab pos="1828800" algn="l"/>
                    <a:tab pos="3200400" algn="l"/>
                  </a:tabLst>
                </a:pPr>
                <a:r>
                  <a:rPr lang="en-US" dirty="0" err="1" smtClean="0">
                    <a:latin typeface="Consolas" panose="020B0609020204030204" pitchFamily="49" charset="0"/>
                  </a:rPr>
                  <a:t>ConeVolume</a:t>
                </a:r>
                <a:r>
                  <a:rPr lang="en-US" dirty="0" smtClean="0">
                    <a:latin typeface="Consolas" panose="020B0609020204030204" pitchFamily="49" charset="0"/>
                  </a:rPr>
                  <a:t>:	VLDR	S2,pi	// S2 </a:t>
                </a:r>
                <a:r>
                  <a:rPr lang="en-US" dirty="0" smtClean="0">
                    <a:latin typeface="Consolas" panose="020B0609020204030204" pitchFamily="49" charset="0"/>
                    <a:sym typeface="Wingdings" panose="05000000000000000000" pitchFamily="2" charset="2"/>
                  </a:rPr>
                  <a:t> pi</a:t>
                </a:r>
                <a:endParaRPr lang="en-US" dirty="0" smtClean="0">
                  <a:latin typeface="Consolas" panose="020B0609020204030204" pitchFamily="49" charset="0"/>
                </a:endParaRPr>
              </a:p>
              <a:p>
                <a:pPr>
                  <a:tabLst>
                    <a:tab pos="1828800" algn="l"/>
                    <a:tab pos="3200400" algn="l"/>
                  </a:tabLst>
                </a:pPr>
                <a:r>
                  <a:rPr lang="en-US" dirty="0">
                    <a:latin typeface="Consolas" panose="020B0609020204030204" pitchFamily="49" charset="0"/>
                  </a:rPr>
                  <a:t>	</a:t>
                </a:r>
                <a:r>
                  <a:rPr lang="en-US" dirty="0" smtClean="0">
                    <a:latin typeface="Consolas" panose="020B0609020204030204" pitchFamily="49" charset="0"/>
                  </a:rPr>
                  <a:t>VMUL.F32	S2,S2,S0	// S2 </a:t>
                </a:r>
                <a:r>
                  <a:rPr lang="en-US" dirty="0" smtClean="0">
                    <a:latin typeface="Consolas" panose="020B0609020204030204" pitchFamily="49" charset="0"/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𝑟</m:t>
                    </m:r>
                  </m:oMath>
                </a14:m>
                <a:endParaRPr lang="en-US" b="0" dirty="0" smtClean="0">
                  <a:latin typeface="Consolas" panose="020B0609020204030204" pitchFamily="49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>
                  <a:tabLst>
                    <a:tab pos="1828800" algn="l"/>
                    <a:tab pos="3200400" algn="l"/>
                  </a:tabLst>
                </a:pPr>
                <a:r>
                  <a:rPr lang="en-US" dirty="0" smtClean="0">
                    <a:latin typeface="Consolas" panose="020B0609020204030204" pitchFamily="49" charset="0"/>
                  </a:rPr>
                  <a:t>	VMUL.F32	S2,S2,S0	// S2 </a:t>
                </a:r>
                <a:r>
                  <a:rPr lang="en-US" dirty="0" smtClean="0">
                    <a:latin typeface="Consolas" panose="020B0609020204030204" pitchFamily="49" charset="0"/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>
                  <a:latin typeface="Consolas" panose="020B0609020204030204" pitchFamily="49" charset="0"/>
                </a:endParaRPr>
              </a:p>
              <a:p>
                <a:pPr lvl="4">
                  <a:tabLst>
                    <a:tab pos="1828800" algn="l"/>
                    <a:tab pos="3200400" algn="l"/>
                  </a:tabLst>
                </a:pPr>
                <a:r>
                  <a:rPr lang="en-US" dirty="0" smtClean="0">
                    <a:latin typeface="Consolas" panose="020B0609020204030204" pitchFamily="49" charset="0"/>
                  </a:rPr>
                  <a:t>VMUL.F32	S2,S2,S1	// </a:t>
                </a:r>
                <a:r>
                  <a:rPr lang="en-US" dirty="0">
                    <a:latin typeface="Consolas" panose="020B0609020204030204" pitchFamily="49" charset="0"/>
                  </a:rPr>
                  <a:t>S2 </a:t>
                </a:r>
                <a:r>
                  <a:rPr lang="en-US" dirty="0">
                    <a:latin typeface="Consolas" panose="020B0609020204030204" pitchFamily="49" charset="0"/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</m:oMath>
                </a14:m>
                <a:endParaRPr lang="en-US" b="0" dirty="0" smtClean="0">
                  <a:latin typeface="Consolas" panose="020B0609020204030204" pitchFamily="49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4">
                  <a:tabLst>
                    <a:tab pos="3200400" algn="l"/>
                  </a:tabLst>
                </a:pPr>
                <a:r>
                  <a:rPr lang="en-US" dirty="0" smtClean="0">
                    <a:latin typeface="Consolas" panose="020B0609020204030204" pitchFamily="49" charset="0"/>
                  </a:rPr>
                  <a:t>VMOV	S1,3.0	// S1 </a:t>
                </a:r>
                <a:r>
                  <a:rPr lang="en-US" dirty="0" smtClean="0">
                    <a:latin typeface="Consolas" panose="020B0609020204030204" pitchFamily="49" charset="0"/>
                    <a:sym typeface="Wingdings" panose="05000000000000000000" pitchFamily="2" charset="2"/>
                  </a:rPr>
                  <a:t> 3.0</a:t>
                </a:r>
              </a:p>
              <a:p>
                <a:pPr lvl="4">
                  <a:tabLst>
                    <a:tab pos="3200400" algn="l"/>
                  </a:tabLst>
                </a:pPr>
                <a:r>
                  <a:rPr lang="en-US" dirty="0" smtClean="0">
                    <a:latin typeface="Consolas" panose="020B0609020204030204" pitchFamily="49" charset="0"/>
                    <a:sym typeface="Wingdings" panose="05000000000000000000" pitchFamily="2" charset="2"/>
                  </a:rPr>
                  <a:t>VDIV.F32	S0,S0,S1	// </a:t>
                </a:r>
                <a:r>
                  <a:rPr lang="en-US" dirty="0" smtClean="0">
                    <a:latin typeface="Consolas" panose="020B0609020204030204" pitchFamily="49" charset="0"/>
                  </a:rPr>
                  <a:t>S0 </a:t>
                </a:r>
                <a:r>
                  <a:rPr lang="en-US" dirty="0">
                    <a:latin typeface="Consolas" panose="020B0609020204030204" pitchFamily="49" charset="0"/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/3</m:t>
                    </m:r>
                  </m:oMath>
                </a14:m>
                <a:endParaRPr lang="en-US" dirty="0">
                  <a:latin typeface="Consolas" panose="020B0609020204030204" pitchFamily="49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4">
                  <a:tabLst>
                    <a:tab pos="3200400" algn="l"/>
                  </a:tabLst>
                </a:pPr>
                <a:r>
                  <a:rPr lang="en-US" dirty="0" smtClean="0">
                    <a:latin typeface="Consolas" panose="020B0609020204030204" pitchFamily="49" charset="0"/>
                  </a:rPr>
                  <a:t>BX	LR</a:t>
                </a:r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985" y="2450663"/>
                <a:ext cx="7772400" cy="2585323"/>
              </a:xfrm>
              <a:prstGeom prst="rect">
                <a:avLst/>
              </a:prstGeom>
              <a:blipFill>
                <a:blip r:embed="rId3"/>
                <a:stretch>
                  <a:fillRect l="-706" t="-1179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001735" y="4133867"/>
            <a:ext cx="4810125" cy="5715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63385" y="4059036"/>
            <a:ext cx="148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Replace with a multiply!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506435" y="4352942"/>
            <a:ext cx="276225" cy="13335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3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71843" y="1745525"/>
            <a:ext cx="8727980" cy="2920807"/>
            <a:chOff x="97655" y="117566"/>
            <a:chExt cx="8727980" cy="2920807"/>
          </a:xfrm>
        </p:grpSpPr>
        <p:grpSp>
          <p:nvGrpSpPr>
            <p:cNvPr id="15" name="Group 14"/>
            <p:cNvGrpSpPr/>
            <p:nvPr/>
          </p:nvGrpSpPr>
          <p:grpSpPr>
            <a:xfrm>
              <a:off x="97655" y="117566"/>
              <a:ext cx="8727980" cy="2597642"/>
              <a:chOff x="190961" y="2356913"/>
              <a:chExt cx="8727980" cy="259764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190961" y="2356913"/>
                <a:ext cx="8727980" cy="2597642"/>
                <a:chOff x="129433" y="1988820"/>
                <a:chExt cx="8727980" cy="2597642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2289320" y="1988820"/>
                  <a:ext cx="6568093" cy="2597642"/>
                  <a:chOff x="487678" y="800100"/>
                  <a:chExt cx="8161020" cy="2438898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781051" y="800100"/>
                    <a:ext cx="0" cy="2438898"/>
                  </a:xfrm>
                  <a:prstGeom prst="line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2040254" y="800100"/>
                    <a:ext cx="3811" cy="2438898"/>
                  </a:xfrm>
                  <a:prstGeom prst="line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3282149" y="800100"/>
                    <a:ext cx="19052" cy="2438898"/>
                  </a:xfrm>
                  <a:prstGeom prst="line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H="1">
                    <a:off x="4568187" y="800100"/>
                    <a:ext cx="1" cy="2438898"/>
                  </a:xfrm>
                  <a:prstGeom prst="line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H="1">
                    <a:off x="7126791" y="811530"/>
                    <a:ext cx="5805" cy="2427468"/>
                  </a:xfrm>
                  <a:prstGeom prst="line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8422469" y="800100"/>
                    <a:ext cx="1954" cy="2438898"/>
                  </a:xfrm>
                  <a:prstGeom prst="line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5838798" y="811530"/>
                    <a:ext cx="7669" cy="2427468"/>
                  </a:xfrm>
                  <a:prstGeom prst="line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781050" y="1032510"/>
                    <a:ext cx="6351455" cy="1067694"/>
                    <a:chOff x="529590" y="1226820"/>
                    <a:chExt cx="6351455" cy="1067694"/>
                  </a:xfrm>
                </p:grpSpPr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529590" y="1226820"/>
                      <a:ext cx="5061583" cy="373380"/>
                      <a:chOff x="1325880" y="1154430"/>
                      <a:chExt cx="5061583" cy="373380"/>
                    </a:xfrm>
                    <a:solidFill>
                      <a:schemeClr val="bg1">
                        <a:lumMod val="95000"/>
                      </a:schemeClr>
                    </a:solidFill>
                  </p:grpSpPr>
                  <p:sp>
                    <p:nvSpPr>
                      <p:cNvPr id="21" name="Rectangle 20"/>
                      <p:cNvSpPr/>
                      <p:nvPr/>
                    </p:nvSpPr>
                    <p:spPr>
                      <a:xfrm>
                        <a:off x="1325880" y="1154430"/>
                        <a:ext cx="1274445" cy="373380"/>
                      </a:xfrm>
                      <a:prstGeom prst="rect">
                        <a:avLst/>
                      </a:prstGeom>
                      <a:grp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000" dirty="0" smtClean="0">
                            <a:solidFill>
                              <a:schemeClr val="tx1"/>
                            </a:solidFill>
                          </a:rPr>
                          <a:t>Fetch</a:t>
                        </a:r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2588895" y="1154430"/>
                        <a:ext cx="1274445" cy="373380"/>
                      </a:xfrm>
                      <a:prstGeom prst="rect">
                        <a:avLst/>
                      </a:prstGeom>
                      <a:grp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000" dirty="0" smtClean="0">
                            <a:solidFill>
                              <a:schemeClr val="tx1"/>
                            </a:solidFill>
                          </a:rPr>
                          <a:t>Decode</a:t>
                        </a:r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3" name="Rectangle 22"/>
                      <p:cNvSpPr/>
                      <p:nvPr/>
                    </p:nvSpPr>
                    <p:spPr>
                      <a:xfrm>
                        <a:off x="5113018" y="1154430"/>
                        <a:ext cx="1274445" cy="373380"/>
                      </a:xfrm>
                      <a:prstGeom prst="rect">
                        <a:avLst/>
                      </a:prstGeom>
                      <a:grp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000" dirty="0" smtClean="0">
                            <a:solidFill>
                              <a:schemeClr val="tx1"/>
                            </a:solidFill>
                          </a:rPr>
                          <a:t>Execute</a:t>
                        </a:r>
                        <a:endParaRPr lang="en-US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3838573" y="1154430"/>
                        <a:ext cx="1274445" cy="373380"/>
                      </a:xfrm>
                      <a:prstGeom prst="rect">
                        <a:avLst/>
                      </a:prstGeom>
                      <a:grp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000" dirty="0" smtClean="0">
                            <a:solidFill>
                              <a:schemeClr val="tx1"/>
                            </a:solidFill>
                          </a:rPr>
                          <a:t>Execute</a:t>
                        </a:r>
                        <a:endParaRPr lang="en-US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6" name="Group 35"/>
                    <p:cNvGrpSpPr/>
                    <p:nvPr/>
                  </p:nvGrpSpPr>
                  <p:grpSpPr>
                    <a:xfrm>
                      <a:off x="1792604" y="1920240"/>
                      <a:ext cx="5088441" cy="374274"/>
                      <a:chOff x="1043940" y="2137410"/>
                      <a:chExt cx="5088441" cy="374274"/>
                    </a:xfrm>
                    <a:solidFill>
                      <a:schemeClr val="bg1">
                        <a:lumMod val="95000"/>
                      </a:schemeClr>
                    </a:solidFill>
                  </p:grpSpPr>
                  <p:sp>
                    <p:nvSpPr>
                      <p:cNvPr id="2" name="Rectangle 1"/>
                      <p:cNvSpPr/>
                      <p:nvPr/>
                    </p:nvSpPr>
                    <p:spPr>
                      <a:xfrm>
                        <a:off x="1043940" y="2137410"/>
                        <a:ext cx="1255394" cy="373380"/>
                      </a:xfrm>
                      <a:prstGeom prst="rect">
                        <a:avLst/>
                      </a:prstGeom>
                      <a:grp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000" dirty="0" smtClean="0">
                            <a:solidFill>
                              <a:schemeClr val="tx1"/>
                            </a:solidFill>
                          </a:rPr>
                          <a:t>Fetch</a:t>
                        </a:r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" name="Rectangle 2"/>
                      <p:cNvSpPr/>
                      <p:nvPr/>
                    </p:nvSpPr>
                    <p:spPr>
                      <a:xfrm>
                        <a:off x="2299334" y="2137410"/>
                        <a:ext cx="1274445" cy="373380"/>
                      </a:xfrm>
                      <a:prstGeom prst="rect">
                        <a:avLst/>
                      </a:prstGeom>
                      <a:grp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000" dirty="0" smtClean="0">
                            <a:solidFill>
                              <a:schemeClr val="tx1"/>
                            </a:solidFill>
                          </a:rPr>
                          <a:t>Decode</a:t>
                        </a:r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" name="Rectangle 4"/>
                      <p:cNvSpPr/>
                      <p:nvPr/>
                    </p:nvSpPr>
                    <p:spPr>
                      <a:xfrm>
                        <a:off x="3574253" y="2138304"/>
                        <a:ext cx="1274444" cy="373380"/>
                      </a:xfrm>
                      <a:prstGeom prst="rect">
                        <a:avLst/>
                      </a:prstGeom>
                      <a:grp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000" dirty="0" smtClean="0">
                            <a:solidFill>
                              <a:schemeClr val="tx1"/>
                            </a:solidFill>
                          </a:rPr>
                          <a:t>Execute</a:t>
                        </a:r>
                        <a:endParaRPr lang="en-US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5" name="Rectangle 34"/>
                      <p:cNvSpPr/>
                      <p:nvPr/>
                    </p:nvSpPr>
                    <p:spPr>
                      <a:xfrm>
                        <a:off x="4857937" y="2137410"/>
                        <a:ext cx="1274444" cy="373380"/>
                      </a:xfrm>
                      <a:prstGeom prst="rect">
                        <a:avLst/>
                      </a:prstGeom>
                      <a:grp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000" dirty="0" smtClean="0">
                            <a:solidFill>
                              <a:schemeClr val="tx1"/>
                            </a:solidFill>
                          </a:rPr>
                          <a:t>Execute</a:t>
                        </a:r>
                        <a:endParaRPr lang="en-US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cxnSp>
                <p:nvCxnSpPr>
                  <p:cNvPr id="39" name="Straight Arrow Connector 38"/>
                  <p:cNvCxnSpPr/>
                  <p:nvPr/>
                </p:nvCxnSpPr>
                <p:spPr>
                  <a:xfrm flipV="1">
                    <a:off x="487678" y="3111876"/>
                    <a:ext cx="8161020" cy="3429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0" name="Rectangle 59"/>
                <p:cNvSpPr/>
                <p:nvPr/>
              </p:nvSpPr>
              <p:spPr>
                <a:xfrm>
                  <a:off x="151985" y="2164260"/>
                  <a:ext cx="2285418" cy="5418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VADD.F32   S0,S0,S1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129433" y="2909547"/>
                  <a:ext cx="2377486" cy="50704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VMUL.F32  S1,S1,S2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4615207" y="4081558"/>
                <a:ext cx="1010357" cy="3976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Fetch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634895" y="4081558"/>
                <a:ext cx="1025690" cy="3976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Decode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670297" y="4073179"/>
                <a:ext cx="1025689" cy="3976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Execute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703422" y="4081558"/>
                <a:ext cx="1025689" cy="3976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Execute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12539" y="4026399"/>
                <a:ext cx="2377486" cy="5070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VSUB.F32  S2,S2,S3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095971" y="2392042"/>
              <a:ext cx="15826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Time</a:t>
              </a:r>
            </a:p>
            <a:p>
              <a:pPr algn="ctr"/>
              <a:r>
                <a:rPr lang="en-US" i="1" dirty="0" smtClean="0"/>
                <a:t>(Clock Cycles)</a:t>
              </a:r>
              <a:endParaRPr lang="en-US" i="1" dirty="0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FPU Instruction Timing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5280660"/>
            <a:ext cx="8001000" cy="120032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Many floating-point instructions are specified as taking 1 clock cycle. Even though they actually take 4, pipelining allows them to complete at a </a:t>
            </a:r>
            <a:r>
              <a:rPr lang="en-US" sz="2400" b="1" i="1" u="sng" dirty="0" smtClean="0"/>
              <a:t>rate</a:t>
            </a:r>
            <a:r>
              <a:rPr lang="en-US" sz="2400" dirty="0" smtClean="0"/>
              <a:t> of 1 instruction per clock.  However . . . 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653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70227" y="1928569"/>
            <a:ext cx="8744596" cy="2370976"/>
            <a:chOff x="0" y="104667"/>
            <a:chExt cx="8744596" cy="2370976"/>
          </a:xfrm>
        </p:grpSpPr>
        <p:grpSp>
          <p:nvGrpSpPr>
            <p:cNvPr id="9" name="Group 8"/>
            <p:cNvGrpSpPr/>
            <p:nvPr/>
          </p:nvGrpSpPr>
          <p:grpSpPr>
            <a:xfrm>
              <a:off x="0" y="104667"/>
              <a:ext cx="8744596" cy="2135613"/>
              <a:chOff x="0" y="1464837"/>
              <a:chExt cx="8744596" cy="2135613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0" y="1543050"/>
                <a:ext cx="8744596" cy="2057400"/>
                <a:chOff x="125084" y="1988820"/>
                <a:chExt cx="8744596" cy="2057400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2301587" y="1988820"/>
                  <a:ext cx="6568093" cy="2057400"/>
                  <a:chOff x="502920" y="800100"/>
                  <a:chExt cx="8161020" cy="1931670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781050" y="800100"/>
                    <a:ext cx="0" cy="1920240"/>
                  </a:xfrm>
                  <a:prstGeom prst="line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2040254" y="800100"/>
                    <a:ext cx="0" cy="1920240"/>
                  </a:xfrm>
                  <a:prstGeom prst="line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3293743" y="800100"/>
                    <a:ext cx="0" cy="1920240"/>
                  </a:xfrm>
                  <a:prstGeom prst="line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4568188" y="800100"/>
                    <a:ext cx="0" cy="1920240"/>
                  </a:xfrm>
                  <a:prstGeom prst="line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5850392" y="811530"/>
                    <a:ext cx="0" cy="1920240"/>
                  </a:xfrm>
                  <a:prstGeom prst="line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7132596" y="811530"/>
                    <a:ext cx="0" cy="1920240"/>
                  </a:xfrm>
                  <a:prstGeom prst="line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8399281" y="800100"/>
                    <a:ext cx="0" cy="1920240"/>
                  </a:xfrm>
                  <a:prstGeom prst="line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781050" y="1032510"/>
                    <a:ext cx="7618231" cy="1066800"/>
                    <a:chOff x="529590" y="1226820"/>
                    <a:chExt cx="7618231" cy="1066800"/>
                  </a:xfrm>
                </p:grpSpPr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529590" y="1226820"/>
                      <a:ext cx="5061583" cy="373380"/>
                      <a:chOff x="1325880" y="1154430"/>
                      <a:chExt cx="5061583" cy="373380"/>
                    </a:xfrm>
                    <a:solidFill>
                      <a:schemeClr val="bg1">
                        <a:lumMod val="95000"/>
                      </a:schemeClr>
                    </a:solidFill>
                  </p:grpSpPr>
                  <p:sp>
                    <p:nvSpPr>
                      <p:cNvPr id="21" name="Rectangle 20"/>
                      <p:cNvSpPr/>
                      <p:nvPr/>
                    </p:nvSpPr>
                    <p:spPr>
                      <a:xfrm>
                        <a:off x="1325880" y="1154430"/>
                        <a:ext cx="1274445" cy="373380"/>
                      </a:xfrm>
                      <a:prstGeom prst="rect">
                        <a:avLst/>
                      </a:prstGeom>
                      <a:grp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000" dirty="0" smtClean="0">
                            <a:solidFill>
                              <a:schemeClr val="tx1"/>
                            </a:solidFill>
                          </a:rPr>
                          <a:t>Fetch</a:t>
                        </a:r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2588895" y="1154430"/>
                        <a:ext cx="1274445" cy="373380"/>
                      </a:xfrm>
                      <a:prstGeom prst="rect">
                        <a:avLst/>
                      </a:prstGeom>
                      <a:grp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000" dirty="0" smtClean="0">
                            <a:solidFill>
                              <a:schemeClr val="tx1"/>
                            </a:solidFill>
                          </a:rPr>
                          <a:t>Decode</a:t>
                        </a:r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3" name="Rectangle 22"/>
                      <p:cNvSpPr/>
                      <p:nvPr/>
                    </p:nvSpPr>
                    <p:spPr>
                      <a:xfrm>
                        <a:off x="5113018" y="1154430"/>
                        <a:ext cx="1274445" cy="373380"/>
                      </a:xfrm>
                      <a:prstGeom prst="rect">
                        <a:avLst/>
                      </a:prstGeom>
                      <a:grp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000" dirty="0" smtClean="0">
                            <a:solidFill>
                              <a:schemeClr val="tx1"/>
                            </a:solidFill>
                          </a:rPr>
                          <a:t>Execute</a:t>
                        </a:r>
                        <a:endParaRPr lang="en-US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3838573" y="1154430"/>
                        <a:ext cx="1274445" cy="373380"/>
                      </a:xfrm>
                      <a:prstGeom prst="rect">
                        <a:avLst/>
                      </a:prstGeom>
                      <a:grp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000" dirty="0" smtClean="0">
                            <a:solidFill>
                              <a:schemeClr val="tx1"/>
                            </a:solidFill>
                          </a:rPr>
                          <a:t>Execute</a:t>
                        </a:r>
                        <a:endParaRPr lang="en-US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6" name="Group 35"/>
                    <p:cNvGrpSpPr/>
                    <p:nvPr/>
                  </p:nvGrpSpPr>
                  <p:grpSpPr>
                    <a:xfrm>
                      <a:off x="1792604" y="1920240"/>
                      <a:ext cx="6355217" cy="373380"/>
                      <a:chOff x="1043940" y="2137410"/>
                      <a:chExt cx="6355217" cy="373380"/>
                    </a:xfrm>
                    <a:solidFill>
                      <a:schemeClr val="bg1">
                        <a:lumMod val="95000"/>
                      </a:schemeClr>
                    </a:solidFill>
                  </p:grpSpPr>
                  <p:sp>
                    <p:nvSpPr>
                      <p:cNvPr id="2" name="Rectangle 1"/>
                      <p:cNvSpPr/>
                      <p:nvPr/>
                    </p:nvSpPr>
                    <p:spPr>
                      <a:xfrm>
                        <a:off x="1043940" y="2137410"/>
                        <a:ext cx="1255394" cy="373380"/>
                      </a:xfrm>
                      <a:prstGeom prst="rect">
                        <a:avLst/>
                      </a:prstGeom>
                      <a:grp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000" dirty="0" smtClean="0">
                            <a:solidFill>
                              <a:schemeClr val="tx1"/>
                            </a:solidFill>
                          </a:rPr>
                          <a:t>Fetch</a:t>
                        </a:r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" name="Rectangle 2"/>
                      <p:cNvSpPr/>
                      <p:nvPr/>
                    </p:nvSpPr>
                    <p:spPr>
                      <a:xfrm>
                        <a:off x="2299334" y="2137410"/>
                        <a:ext cx="1274445" cy="373380"/>
                      </a:xfrm>
                      <a:prstGeom prst="rect">
                        <a:avLst/>
                      </a:prstGeom>
                      <a:grp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000" dirty="0" smtClean="0">
                            <a:solidFill>
                              <a:schemeClr val="tx1"/>
                            </a:solidFill>
                          </a:rPr>
                          <a:t>Decode</a:t>
                        </a:r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" name="Rectangle 4"/>
                      <p:cNvSpPr/>
                      <p:nvPr/>
                    </p:nvSpPr>
                    <p:spPr>
                      <a:xfrm>
                        <a:off x="4850266" y="2137410"/>
                        <a:ext cx="1274445" cy="373380"/>
                      </a:xfrm>
                      <a:prstGeom prst="rect">
                        <a:avLst/>
                      </a:prstGeom>
                      <a:grp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000" dirty="0" smtClean="0">
                            <a:solidFill>
                              <a:schemeClr val="tx1"/>
                            </a:solidFill>
                          </a:rPr>
                          <a:t>Execute</a:t>
                        </a:r>
                        <a:endParaRPr lang="en-US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3568064" y="2137410"/>
                        <a:ext cx="1274445" cy="373380"/>
                      </a:xfrm>
                      <a:prstGeom prst="rect">
                        <a:avLst/>
                      </a:prstGeom>
                      <a:solidFill>
                        <a:srgbClr val="FF0000">
                          <a:alpha val="25000"/>
                        </a:srgbClr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000" dirty="0" smtClean="0">
                            <a:solidFill>
                              <a:schemeClr val="tx1"/>
                            </a:solidFill>
                          </a:rPr>
                          <a:t>Stall</a:t>
                        </a:r>
                        <a:endParaRPr lang="en-US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5" name="Rectangle 34"/>
                      <p:cNvSpPr/>
                      <p:nvPr/>
                    </p:nvSpPr>
                    <p:spPr>
                      <a:xfrm>
                        <a:off x="6124712" y="2137410"/>
                        <a:ext cx="1274445" cy="373380"/>
                      </a:xfrm>
                      <a:prstGeom prst="rect">
                        <a:avLst/>
                      </a:prstGeom>
                      <a:grp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000" dirty="0" smtClean="0">
                            <a:solidFill>
                              <a:schemeClr val="tx1"/>
                            </a:solidFill>
                          </a:rPr>
                          <a:t>Execute</a:t>
                        </a:r>
                        <a:endParaRPr lang="en-US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</p:grpSp>
              <p:cxnSp>
                <p:nvCxnSpPr>
                  <p:cNvPr id="39" name="Straight Arrow Connector 38"/>
                  <p:cNvCxnSpPr/>
                  <p:nvPr/>
                </p:nvCxnSpPr>
                <p:spPr>
                  <a:xfrm flipV="1">
                    <a:off x="502920" y="2491740"/>
                    <a:ext cx="8161020" cy="3429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0" name="Rectangle 59"/>
                <p:cNvSpPr/>
                <p:nvPr/>
              </p:nvSpPr>
              <p:spPr>
                <a:xfrm>
                  <a:off x="151985" y="2164260"/>
                  <a:ext cx="2285418" cy="54187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VADD.F32   </a:t>
                  </a:r>
                  <a:r>
                    <a:rPr lang="en-US" sz="2000" b="1" dirty="0" smtClean="0">
                      <a:solidFill>
                        <a:srgbClr val="FF0000"/>
                      </a:solidFill>
                    </a:rPr>
                    <a:t>S0</a:t>
                  </a:r>
                  <a:r>
                    <a:rPr lang="en-US" sz="2000" dirty="0" smtClean="0">
                      <a:solidFill>
                        <a:schemeClr val="tx1"/>
                      </a:solidFill>
                    </a:rPr>
                    <a:t>,S1,S2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125084" y="2953672"/>
                  <a:ext cx="2377486" cy="50704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VMUL.F32  S1,S1,</a:t>
                  </a:r>
                  <a:r>
                    <a:rPr lang="en-US" sz="2000" b="1" dirty="0">
                      <a:solidFill>
                        <a:srgbClr val="FF0000"/>
                      </a:solidFill>
                    </a:rPr>
                    <a:t>S</a:t>
                  </a:r>
                  <a:r>
                    <a:rPr lang="en-US" sz="2000" b="1" dirty="0" smtClean="0">
                      <a:solidFill>
                        <a:srgbClr val="FF0000"/>
                      </a:solidFill>
                    </a:rPr>
                    <a:t>0</a:t>
                  </a:r>
                  <a:endParaRPr lang="en-US" sz="2000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63" name="Straight Arrow Connector 62"/>
                <p:cNvCxnSpPr/>
                <p:nvPr/>
              </p:nvCxnSpPr>
              <p:spPr>
                <a:xfrm>
                  <a:off x="1662123" y="2634987"/>
                  <a:ext cx="427475" cy="38862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TextBox 3"/>
              <p:cNvSpPr txBox="1"/>
              <p:nvPr/>
            </p:nvSpPr>
            <p:spPr>
              <a:xfrm>
                <a:off x="6580390" y="1464837"/>
                <a:ext cx="1976456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Result of VADD not available until here</a:t>
                </a:r>
                <a:endParaRPr lang="en-US" dirty="0"/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 flipH="1">
                <a:off x="6504252" y="2067622"/>
                <a:ext cx="498178" cy="4402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956623" y="1829312"/>
              <a:ext cx="15826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/>
                <a:t>Time</a:t>
              </a:r>
            </a:p>
            <a:p>
              <a:pPr algn="ctr"/>
              <a:r>
                <a:rPr lang="en-US" i="1" dirty="0" smtClean="0"/>
                <a:t>(Clock Cycles)</a:t>
              </a:r>
              <a:endParaRPr lang="en-US" i="1" dirty="0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FPU Instruction Stalls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85800" y="5280660"/>
            <a:ext cx="8001000" cy="120032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When the result of one floating-point instruction is an input operand to the next floating-point instruction, the second instruction stalls for 1 clock while waiting for the result.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985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949774"/>
              </p:ext>
            </p:extLst>
          </p:nvPr>
        </p:nvGraphicFramePr>
        <p:xfrm>
          <a:off x="1109528" y="1322142"/>
          <a:ext cx="4659357" cy="2205107"/>
        </p:xfrm>
        <a:graphic>
          <a:graphicData uri="http://schemas.openxmlformats.org/drawingml/2006/table">
            <a:tbl>
              <a:tblPr firstRow="1" firstCol="1" bandRow="1"/>
              <a:tblGrid>
                <a:gridCol w="1840230">
                  <a:extLst>
                    <a:ext uri="{9D8B030D-6E8A-4147-A177-3AD203B41FA5}">
                      <a16:colId xmlns:a16="http://schemas.microsoft.com/office/drawing/2014/main" val="1298403072"/>
                    </a:ext>
                  </a:extLst>
                </a:gridCol>
                <a:gridCol w="2819127">
                  <a:extLst>
                    <a:ext uri="{9D8B030D-6E8A-4147-A177-3AD203B41FA5}">
                      <a16:colId xmlns:a16="http://schemas.microsoft.com/office/drawing/2014/main" val="1669597042"/>
                    </a:ext>
                  </a:extLst>
                </a:gridCol>
              </a:tblGrid>
              <a:tr h="22303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MS Mincho"/>
                          <a:cs typeface="Times New Roman" panose="02020603050405020304" pitchFamily="18" charset="0"/>
                        </a:rPr>
                        <a:t>C code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MS Mincho"/>
                          <a:cs typeface="Times New Roman" panose="02020603050405020304" pitchFamily="18" charset="0"/>
                        </a:rPr>
                        <a:t>ARM Assembly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431189"/>
                  </a:ext>
                </a:extLst>
              </a:tr>
              <a:tr h="19820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ea typeface="MS Mincho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 smtClean="0">
                        <a:effectLst/>
                        <a:latin typeface="Consolas" panose="020B0609020204030204" pitchFamily="49" charset="0"/>
                        <a:ea typeface="MS Mincho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  <a:latin typeface="Consolas" panose="020B0609020204030204" pitchFamily="49" charset="0"/>
                          <a:ea typeface="MS Mincho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100" dirty="0" smtClean="0">
                          <a:effectLst/>
                          <a:latin typeface="Consolas" panose="020B0609020204030204" pitchFamily="49" charset="0"/>
                          <a:ea typeface="MS Mincho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ea typeface="MS Mincho"/>
                          <a:cs typeface="Times New Roman" panose="02020603050405020304" pitchFamily="18" charset="0"/>
                        </a:rPr>
                        <a:t>f(</a:t>
                      </a:r>
                      <a:r>
                        <a:rPr lang="en-US" sz="1100" dirty="0" err="1">
                          <a:effectLst/>
                          <a:latin typeface="Consolas" panose="020B0609020204030204" pitchFamily="49" charset="0"/>
                          <a:ea typeface="MS Mincho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ea typeface="MS Mincho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smtClean="0">
                          <a:effectLst/>
                          <a:latin typeface="Consolas" panose="020B0609020204030204" pitchFamily="49" charset="0"/>
                          <a:ea typeface="MS Mincho"/>
                          <a:cs typeface="Times New Roman" panose="02020603050405020304" pitchFamily="18" charset="0"/>
                        </a:rPr>
                        <a:t>n, float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ea typeface="MS Mincho"/>
                          <a:cs typeface="Times New Roman" panose="02020603050405020304" pitchFamily="18" charset="0"/>
                        </a:rPr>
                        <a:t>*f)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8925" algn="l"/>
                        </a:tabLst>
                      </a:pP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ea typeface="MS Mincho"/>
                          <a:cs typeface="Times New Roman" panose="02020603050405020304" pitchFamily="18" charset="0"/>
                        </a:rPr>
                        <a:t>	{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8925" algn="l"/>
                        </a:tabLst>
                      </a:pP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ea typeface="MS Mincho"/>
                          <a:cs typeface="Times New Roman" panose="02020603050405020304" pitchFamily="18" charset="0"/>
                        </a:rPr>
                        <a:t>  	*f = *f / 7.0 ;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8925" algn="l"/>
                        </a:tabLst>
                      </a:pP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ea typeface="MS Mincho"/>
                          <a:cs typeface="Times New Roman" panose="02020603050405020304" pitchFamily="18" charset="0"/>
                        </a:rPr>
                        <a:t>  	return n / 7 ;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88925" algn="l"/>
                        </a:tabLst>
                      </a:pP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ea typeface="MS Mincho"/>
                          <a:cs typeface="Times New Roman" panose="02020603050405020304" pitchFamily="18" charset="0"/>
                        </a:rPr>
                        <a:t>	}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025" algn="l"/>
                          <a:tab pos="1069975" algn="l"/>
                        </a:tabLst>
                      </a:pP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ea typeface="MS Mincho"/>
                          <a:cs typeface="Times New Roman" panose="02020603050405020304" pitchFamily="18" charset="0"/>
                        </a:rPr>
                        <a:t>f:	VLDR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1100" dirty="0" smtClean="0">
                          <a:effectLst/>
                          <a:latin typeface="Consolas" panose="020B0609020204030204" pitchFamily="49" charset="0"/>
                          <a:ea typeface="MS Mincho"/>
                          <a:cs typeface="Times New Roman" panose="02020603050405020304" pitchFamily="18" charset="0"/>
                        </a:rPr>
                        <a:t>S0,[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ea typeface="MS Mincho"/>
                          <a:cs typeface="Times New Roman" panose="02020603050405020304" pitchFamily="18" charset="0"/>
                        </a:rPr>
                        <a:t>R1]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025" algn="l"/>
                          <a:tab pos="1069975" algn="l"/>
                        </a:tabLs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ea typeface="MS Mincho"/>
                          <a:cs typeface="Times New Roman" panose="02020603050405020304" pitchFamily="18" charset="0"/>
                        </a:rPr>
                        <a:t>VMOV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1100" dirty="0" smtClean="0">
                          <a:effectLst/>
                          <a:latin typeface="Consolas" panose="020B0609020204030204" pitchFamily="49" charset="0"/>
                          <a:ea typeface="MS Mincho"/>
                          <a:cs typeface="Times New Roman" panose="02020603050405020304" pitchFamily="18" charset="0"/>
                        </a:rPr>
                        <a:t>S1,7.0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ea typeface="MS Mincho"/>
                          <a:cs typeface="Times New Roman" panose="02020603050405020304" pitchFamily="18" charset="0"/>
                        </a:rPr>
                        <a:t>`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025" algn="l"/>
                          <a:tab pos="1069975" algn="l"/>
                        </a:tabLs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ea typeface="MS Mincho"/>
                          <a:cs typeface="Times New Roman" panose="02020603050405020304" pitchFamily="18" charset="0"/>
                        </a:rPr>
                        <a:t>VDIV.F32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1100" b="1" dirty="0" smtClean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MS Mincho"/>
                          <a:cs typeface="Times New Roman" panose="02020603050405020304" pitchFamily="18" charset="0"/>
                        </a:rPr>
                        <a:t>S2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Mincho"/>
                          <a:cs typeface="Times New Roman" panose="02020603050405020304" pitchFamily="18" charset="0"/>
                        </a:rPr>
                        <a:t>,S0,S1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27025" algn="l"/>
                          <a:tab pos="1069975" algn="l"/>
                        </a:tabLst>
                        <a:defRPr/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ea typeface="MS Mincho"/>
                          <a:cs typeface="Times New Roman" panose="02020603050405020304" pitchFamily="18" charset="0"/>
                        </a:rPr>
                        <a:t>LDR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1200" dirty="0" smtClean="0">
                          <a:effectLst/>
                          <a:latin typeface="Consolas" panose="020B0609020204030204" pitchFamily="49" charset="0"/>
                          <a:ea typeface="MS Mincho"/>
                          <a:cs typeface="Times New Roman" panose="02020603050405020304" pitchFamily="18" charset="0"/>
                        </a:rPr>
                        <a:t>R3,=153391683</a:t>
                      </a:r>
                      <a:endParaRPr lang="en-US" sz="1400" dirty="0" smtClean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025" algn="l"/>
                          <a:tab pos="1069975" algn="l"/>
                        </a:tabLs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ea typeface="MS Mincho"/>
                          <a:cs typeface="Times New Roman" panose="02020603050405020304" pitchFamily="18" charset="0"/>
                        </a:rPr>
                        <a:t>SMULL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ea typeface="MS Mincho"/>
                          <a:cs typeface="Times New Roman" panose="02020603050405020304" pitchFamily="18" charset="0"/>
                        </a:rPr>
                        <a:t>R2,R3,R3,R0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025" algn="l"/>
                          <a:tab pos="1069975" algn="l"/>
                        </a:tabLs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ea typeface="MS Mincho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ea typeface="MS Mincho"/>
                          <a:cs typeface="Times New Roman" panose="02020603050405020304" pitchFamily="18" charset="0"/>
                        </a:rPr>
                        <a:t>R3,R3,R0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025" algn="l"/>
                          <a:tab pos="1069975" algn="l"/>
                        </a:tabLs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ea typeface="MS Mincho"/>
                          <a:cs typeface="Times New Roman" panose="02020603050405020304" pitchFamily="18" charset="0"/>
                        </a:rPr>
                        <a:t>ASR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1100" dirty="0" smtClean="0">
                          <a:effectLst/>
                          <a:latin typeface="Consolas" panose="020B0609020204030204" pitchFamily="49" charset="0"/>
                          <a:ea typeface="MS Mincho"/>
                          <a:cs typeface="Times New Roman" panose="02020603050405020304" pitchFamily="18" charset="0"/>
                        </a:rPr>
                        <a:t>R0,R0,2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025" algn="l"/>
                          <a:tab pos="1069975" algn="l"/>
                        </a:tabLs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1100" dirty="0" smtClean="0">
                          <a:effectLst/>
                          <a:latin typeface="Consolas" panose="020B0609020204030204" pitchFamily="49" charset="0"/>
                          <a:ea typeface="MS Mincho"/>
                          <a:cs typeface="Times New Roman" panose="02020603050405020304" pitchFamily="18" charset="0"/>
                        </a:rPr>
                        <a:t>SUB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1100" dirty="0" smtClean="0">
                          <a:effectLst/>
                          <a:latin typeface="Consolas" panose="020B0609020204030204" pitchFamily="49" charset="0"/>
                          <a:ea typeface="MS Mincho"/>
                          <a:cs typeface="Times New Roman" panose="02020603050405020304" pitchFamily="18" charset="0"/>
                        </a:rPr>
                        <a:t>R0,R3,R0,ASR 31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025" algn="l"/>
                          <a:tab pos="1069975" algn="l"/>
                        </a:tabLs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1100" dirty="0" smtClean="0">
                          <a:effectLst/>
                          <a:latin typeface="Consolas" panose="020B0609020204030204" pitchFamily="49" charset="0"/>
                          <a:ea typeface="MS Mincho"/>
                          <a:cs typeface="Times New Roman" panose="02020603050405020304" pitchFamily="18" charset="0"/>
                        </a:rPr>
                        <a:t>VSTR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1100" b="1" dirty="0" smtClean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MS Mincho"/>
                          <a:cs typeface="Times New Roman" panose="02020603050405020304" pitchFamily="18" charset="0"/>
                        </a:rPr>
                        <a:t>S2</a:t>
                      </a:r>
                      <a:r>
                        <a:rPr lang="en-US" sz="1100" dirty="0" smtClean="0">
                          <a:effectLst/>
                          <a:latin typeface="Consolas" panose="020B0609020204030204" pitchFamily="49" charset="0"/>
                          <a:ea typeface="MS Mincho"/>
                          <a:cs typeface="Times New Roman" panose="02020603050405020304" pitchFamily="18" charset="0"/>
                        </a:rPr>
                        <a:t>,[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ea typeface="MS Mincho"/>
                          <a:cs typeface="Times New Roman" panose="02020603050405020304" pitchFamily="18" charset="0"/>
                        </a:rPr>
                        <a:t>R1]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27025" algn="l"/>
                          <a:tab pos="1069975" algn="l"/>
                        </a:tabLs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ea typeface="MS Mincho"/>
                          <a:cs typeface="Times New Roman" panose="02020603050405020304" pitchFamily="18" charset="0"/>
                        </a:rPr>
                        <a:t>BX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MS Mincho"/>
                          <a:cs typeface="Times New Roman" panose="02020603050405020304" pitchFamily="18" charset="0"/>
                        </a:rPr>
                        <a:t>	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ea typeface="MS Mincho"/>
                          <a:cs typeface="Times New Roman" panose="02020603050405020304" pitchFamily="18" charset="0"/>
                        </a:rPr>
                        <a:t>LR 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73025" marR="73025" marT="18415" marB="1841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67314"/>
                  </a:ext>
                </a:extLst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Overlapping FPU and Integer Ops</a:t>
            </a:r>
            <a:endParaRPr lang="en-US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401822" y="3623254"/>
            <a:ext cx="8284978" cy="2782288"/>
            <a:chOff x="401822" y="3623254"/>
            <a:chExt cx="8284978" cy="2782288"/>
          </a:xfrm>
        </p:grpSpPr>
        <p:cxnSp>
          <p:nvCxnSpPr>
            <p:cNvPr id="83" name="Straight Connector 82"/>
            <p:cNvCxnSpPr/>
            <p:nvPr/>
          </p:nvCxnSpPr>
          <p:spPr>
            <a:xfrm flipH="1">
              <a:off x="7989991" y="3655901"/>
              <a:ext cx="4080" cy="2741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7495772" y="3661636"/>
              <a:ext cx="4080" cy="2741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6997202" y="3650299"/>
              <a:ext cx="4080" cy="2741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6501491" y="3661636"/>
              <a:ext cx="4080" cy="2741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6006191" y="3650299"/>
              <a:ext cx="4080" cy="2741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5510891" y="3661636"/>
              <a:ext cx="4080" cy="2741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5015592" y="3655901"/>
              <a:ext cx="4080" cy="2741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4525476" y="3655901"/>
              <a:ext cx="4080" cy="2741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4030983" y="3661636"/>
              <a:ext cx="4080" cy="2741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3562765" y="3655901"/>
              <a:ext cx="4080" cy="2741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3060253" y="3664428"/>
              <a:ext cx="4080" cy="2741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2569441" y="3664428"/>
              <a:ext cx="4080" cy="2741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2078373" y="3651430"/>
              <a:ext cx="4080" cy="2741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1591649" y="3664428"/>
              <a:ext cx="4080" cy="2741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1094427" y="3655901"/>
              <a:ext cx="4080" cy="2741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8484481" y="3623254"/>
              <a:ext cx="4080" cy="2741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/>
            <p:cNvGrpSpPr/>
            <p:nvPr/>
          </p:nvGrpSpPr>
          <p:grpSpPr>
            <a:xfrm>
              <a:off x="401822" y="3796389"/>
              <a:ext cx="7586928" cy="217718"/>
              <a:chOff x="411347" y="3796389"/>
              <a:chExt cx="7586928" cy="217718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1108032" y="3799111"/>
                <a:ext cx="6890243" cy="214996"/>
                <a:chOff x="1108032" y="4014104"/>
                <a:chExt cx="6890243" cy="214996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1108032" y="4014105"/>
                  <a:ext cx="489857" cy="21227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F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1597889" y="4014104"/>
                  <a:ext cx="489857" cy="21227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D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2087746" y="4014105"/>
                  <a:ext cx="489857" cy="21227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2583046" y="4014105"/>
                  <a:ext cx="489857" cy="21227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3076575" y="4014105"/>
                  <a:ext cx="489857" cy="21499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3575417" y="4014105"/>
                  <a:ext cx="489857" cy="21499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4045403" y="4014105"/>
                  <a:ext cx="489857" cy="21227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4535260" y="4014106"/>
                  <a:ext cx="489857" cy="21227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5030559" y="4014107"/>
                  <a:ext cx="489857" cy="21227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5525859" y="4014107"/>
                  <a:ext cx="489857" cy="21227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6021159" y="4014107"/>
                  <a:ext cx="489857" cy="21227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6517818" y="4014107"/>
                  <a:ext cx="489857" cy="21227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7013118" y="4014107"/>
                  <a:ext cx="489857" cy="21227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7508418" y="4014107"/>
                  <a:ext cx="489857" cy="21227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sp>
            <p:nvSpPr>
              <p:cNvPr id="57" name="Rectangle 56"/>
              <p:cNvSpPr/>
              <p:nvPr/>
            </p:nvSpPr>
            <p:spPr>
              <a:xfrm>
                <a:off x="411347" y="3796389"/>
                <a:ext cx="685800" cy="21499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DIV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1176339" y="4501232"/>
              <a:ext cx="2382071" cy="272779"/>
              <a:chOff x="1181100" y="4501232"/>
              <a:chExt cx="2382071" cy="272779"/>
            </a:xfrm>
            <a:solidFill>
              <a:schemeClr val="bg1">
                <a:lumMod val="95000"/>
              </a:schemeClr>
            </a:solidFill>
          </p:grpSpPr>
          <p:grpSp>
            <p:nvGrpSpPr>
              <p:cNvPr id="26" name="Group 25"/>
              <p:cNvGrpSpPr/>
              <p:nvPr/>
            </p:nvGrpSpPr>
            <p:grpSpPr>
              <a:xfrm>
                <a:off x="2084074" y="4523004"/>
                <a:ext cx="1479097" cy="212272"/>
                <a:chOff x="1597889" y="4376051"/>
                <a:chExt cx="1479097" cy="212272"/>
              </a:xfrm>
              <a:grpFill/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1597889" y="4376052"/>
                  <a:ext cx="489857" cy="212271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F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087746" y="4376051"/>
                  <a:ext cx="489857" cy="212271"/>
                </a:xfrm>
                <a:prstGeom prst="rect">
                  <a:avLst/>
                </a:prstGeom>
                <a:grp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D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587129" y="4376052"/>
                  <a:ext cx="489857" cy="212271"/>
                </a:xfrm>
                <a:prstGeom prst="rect">
                  <a:avLst/>
                </a:prstGeom>
                <a:solidFill>
                  <a:srgbClr val="FF0000">
                    <a:alpha val="25000"/>
                  </a:srgb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S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9" name="Rectangle 58"/>
              <p:cNvSpPr/>
              <p:nvPr/>
            </p:nvSpPr>
            <p:spPr>
              <a:xfrm>
                <a:off x="1181100" y="4501232"/>
                <a:ext cx="902974" cy="272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SMULL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1863908" y="4887676"/>
              <a:ext cx="2188852" cy="219069"/>
              <a:chOff x="1873433" y="4887676"/>
              <a:chExt cx="2188852" cy="219069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2583188" y="4887676"/>
                <a:ext cx="1479097" cy="212272"/>
                <a:chOff x="1616941" y="4376051"/>
                <a:chExt cx="1479097" cy="212272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1616941" y="4376052"/>
                  <a:ext cx="489857" cy="21227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F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2106798" y="4376051"/>
                  <a:ext cx="489857" cy="21227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D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2606181" y="4376052"/>
                  <a:ext cx="489857" cy="212271"/>
                </a:xfrm>
                <a:prstGeom prst="rect">
                  <a:avLst/>
                </a:prstGeom>
                <a:solidFill>
                  <a:srgbClr val="FF0000">
                    <a:alpha val="25000"/>
                  </a:srgb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S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0" name="Rectangle 59"/>
              <p:cNvSpPr/>
              <p:nvPr/>
            </p:nvSpPr>
            <p:spPr>
              <a:xfrm>
                <a:off x="1873433" y="4891752"/>
                <a:ext cx="685800" cy="21499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ADD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2359208" y="5247525"/>
              <a:ext cx="2159593" cy="221170"/>
              <a:chOff x="2368733" y="5247525"/>
              <a:chExt cx="2159593" cy="221170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077807" y="5247525"/>
                <a:ext cx="1450519" cy="212272"/>
                <a:chOff x="1621704" y="4376051"/>
                <a:chExt cx="1450519" cy="212272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1621704" y="4376052"/>
                  <a:ext cx="489857" cy="21227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F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2116324" y="4376051"/>
                  <a:ext cx="489857" cy="21227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D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2582366" y="4376052"/>
                  <a:ext cx="489857" cy="21227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sp>
            <p:nvSpPr>
              <p:cNvPr id="61" name="Rectangle 60"/>
              <p:cNvSpPr/>
              <p:nvPr/>
            </p:nvSpPr>
            <p:spPr>
              <a:xfrm>
                <a:off x="2368733" y="5253702"/>
                <a:ext cx="685800" cy="21499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ASR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370490" y="5962214"/>
              <a:ext cx="5101725" cy="227984"/>
              <a:chOff x="2854508" y="5678861"/>
              <a:chExt cx="5101725" cy="227984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3515271" y="5678861"/>
                <a:ext cx="4440962" cy="219759"/>
                <a:chOff x="1079454" y="4014104"/>
                <a:chExt cx="4440962" cy="219759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1079454" y="4014105"/>
                  <a:ext cx="489857" cy="21227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F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1574074" y="4014104"/>
                  <a:ext cx="489857" cy="21227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D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2063931" y="4014105"/>
                  <a:ext cx="489857" cy="212271"/>
                </a:xfrm>
                <a:prstGeom prst="rect">
                  <a:avLst/>
                </a:prstGeom>
                <a:solidFill>
                  <a:srgbClr val="FF0000">
                    <a:alpha val="25000"/>
                  </a:srgb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S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2559231" y="4018868"/>
                  <a:ext cx="489857" cy="212271"/>
                </a:xfrm>
                <a:prstGeom prst="rect">
                  <a:avLst/>
                </a:prstGeom>
                <a:solidFill>
                  <a:srgbClr val="FF0000">
                    <a:alpha val="25000"/>
                  </a:srgb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S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3052760" y="4018868"/>
                  <a:ext cx="489857" cy="214995"/>
                </a:xfrm>
                <a:prstGeom prst="rect">
                  <a:avLst/>
                </a:prstGeom>
                <a:solidFill>
                  <a:srgbClr val="FF0000">
                    <a:alpha val="25000"/>
                  </a:srgb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S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3546967" y="4018868"/>
                  <a:ext cx="489857" cy="214995"/>
                </a:xfrm>
                <a:prstGeom prst="rect">
                  <a:avLst/>
                </a:prstGeom>
                <a:solidFill>
                  <a:srgbClr val="FF0000">
                    <a:alpha val="25000"/>
                  </a:srgb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S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4045403" y="4018868"/>
                  <a:ext cx="489857" cy="212271"/>
                </a:xfrm>
                <a:prstGeom prst="rect">
                  <a:avLst/>
                </a:prstGeom>
                <a:solidFill>
                  <a:srgbClr val="FF0000">
                    <a:alpha val="25000"/>
                  </a:srgb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S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544786" y="4018869"/>
                  <a:ext cx="489857" cy="212271"/>
                </a:xfrm>
                <a:prstGeom prst="rect">
                  <a:avLst/>
                </a:prstGeom>
                <a:solidFill>
                  <a:srgbClr val="FF0000">
                    <a:alpha val="25000"/>
                  </a:srgb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S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5030559" y="4018870"/>
                  <a:ext cx="489857" cy="21227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sp>
            <p:nvSpPr>
              <p:cNvPr id="62" name="Rectangle 61"/>
              <p:cNvSpPr/>
              <p:nvPr/>
            </p:nvSpPr>
            <p:spPr>
              <a:xfrm>
                <a:off x="2854508" y="5691852"/>
                <a:ext cx="685800" cy="21499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VSTR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2847154" y="5612196"/>
              <a:ext cx="2169119" cy="221170"/>
              <a:chOff x="2368733" y="5247525"/>
              <a:chExt cx="2169119" cy="221170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3082570" y="5247525"/>
                <a:ext cx="1455282" cy="212272"/>
                <a:chOff x="1626467" y="4376051"/>
                <a:chExt cx="1455282" cy="212272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1626467" y="4376052"/>
                  <a:ext cx="489857" cy="21227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F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2097272" y="4376051"/>
                  <a:ext cx="489857" cy="21227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D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2591892" y="4376052"/>
                  <a:ext cx="489857" cy="21227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</p:grpSp>
          <p:sp>
            <p:nvSpPr>
              <p:cNvPr id="71" name="Rectangle 70"/>
              <p:cNvSpPr/>
              <p:nvPr/>
            </p:nvSpPr>
            <p:spPr>
              <a:xfrm>
                <a:off x="2368733" y="5253702"/>
                <a:ext cx="685800" cy="21499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SUB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897122" y="4158337"/>
              <a:ext cx="2661286" cy="214993"/>
              <a:chOff x="897122" y="4158337"/>
              <a:chExt cx="2661286" cy="214993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897122" y="4158337"/>
                <a:ext cx="2166667" cy="214993"/>
                <a:chOff x="906647" y="4158337"/>
                <a:chExt cx="2166667" cy="214993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1597889" y="4161058"/>
                  <a:ext cx="1475425" cy="212272"/>
                  <a:chOff x="1597889" y="4376051"/>
                  <a:chExt cx="1475425" cy="212272"/>
                </a:xfrm>
              </p:grpSpPr>
              <p:sp>
                <p:nvSpPr>
                  <p:cNvPr id="21" name="Rectangle 20"/>
                  <p:cNvSpPr/>
                  <p:nvPr/>
                </p:nvSpPr>
                <p:spPr>
                  <a:xfrm>
                    <a:off x="1597889" y="4376052"/>
                    <a:ext cx="489857" cy="2122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F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" name="Rectangle 21"/>
                  <p:cNvSpPr/>
                  <p:nvPr/>
                </p:nvSpPr>
                <p:spPr>
                  <a:xfrm>
                    <a:off x="2087746" y="4376051"/>
                    <a:ext cx="489857" cy="2122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schemeClr val="tx1"/>
                        </a:solidFill>
                      </a:rPr>
                      <a:t>D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2587130" y="4376052"/>
                    <a:ext cx="486184" cy="21227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E</a:t>
                    </a:r>
                  </a:p>
                </p:txBody>
              </p:sp>
            </p:grpSp>
            <p:sp>
              <p:nvSpPr>
                <p:cNvPr id="58" name="Rectangle 57"/>
                <p:cNvSpPr/>
                <p:nvPr/>
              </p:nvSpPr>
              <p:spPr>
                <a:xfrm>
                  <a:off x="906647" y="4158337"/>
                  <a:ext cx="685800" cy="21499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LDR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068551" y="4159370"/>
                <a:ext cx="489857" cy="21227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</p:grpSp>
        <p:sp>
          <p:nvSpPr>
            <p:cNvPr id="77" name="Rectangle 76"/>
            <p:cNvSpPr/>
            <p:nvPr/>
          </p:nvSpPr>
          <p:spPr>
            <a:xfrm>
              <a:off x="3562494" y="4524988"/>
              <a:ext cx="472569" cy="2122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028536" y="4890173"/>
              <a:ext cx="489857" cy="2122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201884" y="4477363"/>
              <a:ext cx="2777602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SMULL must wait on  R3 from LDR</a:t>
              </a:r>
              <a:endParaRPr lang="en-US" sz="14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695825" y="4854771"/>
              <a:ext cx="28217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ADD must wait for  R3 from SMULL</a:t>
              </a:r>
              <a:endParaRPr lang="en-US" sz="14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865057" y="5580440"/>
              <a:ext cx="282174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VSTR must wait for  S0 from VDIV</a:t>
              </a:r>
              <a:endParaRPr lang="en-US" sz="1400" dirty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1351735" y="2252361"/>
            <a:ext cx="1236621" cy="245913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321863" y="2550405"/>
            <a:ext cx="1236621" cy="24591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3137368" y="1648925"/>
            <a:ext cx="2133600" cy="1644362"/>
            <a:chOff x="4595133" y="1638632"/>
            <a:chExt cx="2133600" cy="1644362"/>
          </a:xfrm>
        </p:grpSpPr>
        <p:sp>
          <p:nvSpPr>
            <p:cNvPr id="3" name="Rectangle 2"/>
            <p:cNvSpPr/>
            <p:nvPr/>
          </p:nvSpPr>
          <p:spPr>
            <a:xfrm>
              <a:off x="4595133" y="2170716"/>
              <a:ext cx="2133600" cy="914400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595133" y="1638632"/>
              <a:ext cx="2133600" cy="527322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595133" y="3070880"/>
              <a:ext cx="2133600" cy="212114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2979149" y="1535093"/>
            <a:ext cx="2590062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tabLst>
                <a:tab pos="327025" algn="l"/>
                <a:tab pos="1069975" algn="l"/>
              </a:tabLst>
            </a:pP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f:	VLDR	S0,[R1]</a:t>
            </a:r>
          </a:p>
          <a:p>
            <a:pPr lvl="0">
              <a:tabLst>
                <a:tab pos="327025" algn="l"/>
                <a:tab pos="1069975" algn="l"/>
              </a:tabLst>
            </a:pP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	VMOV	S1,7.0`</a:t>
            </a:r>
          </a:p>
          <a:p>
            <a:pPr lvl="0">
              <a:tabLst>
                <a:tab pos="327025" algn="l"/>
                <a:tab pos="1069975" algn="l"/>
              </a:tabLst>
            </a:pP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	VDIV.F32	S0,S0,S1</a:t>
            </a:r>
          </a:p>
          <a:p>
            <a:pPr>
              <a:tabLst>
                <a:tab pos="327025" algn="l"/>
                <a:tab pos="1069975" algn="l"/>
              </a:tabLst>
              <a:defRPr/>
            </a:pP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	VSTR	S0,[R1]</a:t>
            </a:r>
          </a:p>
          <a:p>
            <a:pPr lvl="0">
              <a:tabLst>
                <a:tab pos="327025" algn="l"/>
                <a:tab pos="1069975" algn="l"/>
              </a:tabLst>
              <a:defRPr/>
            </a:pP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	LDR	R3,=153391683</a:t>
            </a:r>
          </a:p>
          <a:p>
            <a:pPr lvl="0">
              <a:tabLst>
                <a:tab pos="327025" algn="l"/>
                <a:tab pos="1069975" algn="l"/>
              </a:tabLst>
            </a:pP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	SMULL	R2,R3,R3,R0</a:t>
            </a:r>
          </a:p>
          <a:p>
            <a:pPr lvl="0">
              <a:tabLst>
                <a:tab pos="327025" algn="l"/>
                <a:tab pos="1069975" algn="l"/>
              </a:tabLst>
            </a:pP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	ADD	R3,R3,R0</a:t>
            </a:r>
          </a:p>
          <a:p>
            <a:pPr lvl="0">
              <a:tabLst>
                <a:tab pos="327025" algn="l"/>
                <a:tab pos="1069975" algn="l"/>
              </a:tabLst>
            </a:pP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	ASR	R0,R0,2</a:t>
            </a:r>
          </a:p>
          <a:p>
            <a:pPr lvl="0">
              <a:tabLst>
                <a:tab pos="327025" algn="l"/>
                <a:tab pos="1069975" algn="l"/>
              </a:tabLst>
            </a:pP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	SUB	R0,R3,R0,ASR </a:t>
            </a:r>
            <a:r>
              <a:rPr lang="en-US" sz="1200" dirty="0" smtClean="0">
                <a:solidFill>
                  <a:prstClr val="black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31</a:t>
            </a:r>
          </a:p>
          <a:p>
            <a:pPr lvl="0">
              <a:tabLst>
                <a:tab pos="327025" algn="l"/>
                <a:tab pos="1069975" algn="l"/>
              </a:tabLst>
            </a:pP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	</a:t>
            </a:r>
            <a:r>
              <a:rPr lang="en-US" sz="1200" dirty="0" smtClean="0">
                <a:solidFill>
                  <a:prstClr val="black"/>
                </a:solidFill>
                <a:latin typeface="Consolas" panose="020B0609020204030204" pitchFamily="49" charset="0"/>
                <a:ea typeface="MS Mincho"/>
                <a:cs typeface="Times New Roman" panose="02020603050405020304" pitchFamily="18" charset="0"/>
              </a:rPr>
              <a:t>BX	LR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  <a:ea typeface="MS Mincho"/>
              <a:cs typeface="Times New Roman" panose="02020603050405020304" pitchFamily="18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3366313" y="1648925"/>
            <a:ext cx="2133600" cy="1586676"/>
            <a:chOff x="4605866" y="1597644"/>
            <a:chExt cx="2133600" cy="1586676"/>
          </a:xfrm>
        </p:grpSpPr>
        <p:sp>
          <p:nvSpPr>
            <p:cNvPr id="104" name="Rectangle 103"/>
            <p:cNvSpPr/>
            <p:nvPr/>
          </p:nvSpPr>
          <p:spPr>
            <a:xfrm>
              <a:off x="4626280" y="2316039"/>
              <a:ext cx="2113186" cy="868281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605866" y="1597644"/>
              <a:ext cx="2133600" cy="694732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ight Arrow 4"/>
          <p:cNvSpPr/>
          <p:nvPr/>
        </p:nvSpPr>
        <p:spPr>
          <a:xfrm>
            <a:off x="2674349" y="2573488"/>
            <a:ext cx="304800" cy="152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37910" y="1322142"/>
            <a:ext cx="2548890" cy="230832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integer and floating-point parts of the CPU operate independently so that integer instructions can be executing while waiting for an VDIV or VSQRT instruction to complete.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8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FPU Programming - Things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spcBef>
                <a:spcPts val="1350"/>
              </a:spcBef>
              <a:buFont typeface="+mj-lt"/>
              <a:buAutoNum type="arabicPeriod"/>
            </a:pPr>
            <a:r>
              <a:rPr lang="en-US" sz="2400" dirty="0"/>
              <a:t>Pass float parameters in S0-S15; integer parameters, pointers and addresses in R0-R3.</a:t>
            </a:r>
          </a:p>
          <a:p>
            <a:pPr marL="385763" indent="-385763">
              <a:spcBef>
                <a:spcPts val="1350"/>
              </a:spcBef>
              <a:buFont typeface="+mj-lt"/>
              <a:buAutoNum type="arabicPeriod"/>
            </a:pPr>
            <a:r>
              <a:rPr lang="en-US" sz="2400" dirty="0"/>
              <a:t>The only addressing modes for VLDR and VSTR are [R</a:t>
            </a:r>
            <a:r>
              <a:rPr lang="en-US" sz="2400" baseline="-25000" dirty="0"/>
              <a:t>n</a:t>
            </a:r>
            <a:r>
              <a:rPr lang="en-US" sz="2400" dirty="0"/>
              <a:t>] and [</a:t>
            </a:r>
            <a:r>
              <a:rPr lang="en-US" sz="2400" dirty="0" err="1"/>
              <a:t>R</a:t>
            </a:r>
            <a:r>
              <a:rPr lang="en-US" sz="2400" baseline="-25000" dirty="0" err="1"/>
              <a:t>n</a:t>
            </a:r>
            <a:r>
              <a:rPr lang="en-US" sz="2400" dirty="0" err="1"/>
              <a:t>,constant</a:t>
            </a:r>
            <a:r>
              <a:rPr lang="en-US" sz="2400" dirty="0"/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18577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FPU Programming - Things to Remember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030673"/>
            <a:ext cx="80581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5763" indent="-385763">
              <a:spcBef>
                <a:spcPts val="1350"/>
              </a:spcBef>
              <a:buFont typeface="+mj-lt"/>
              <a:buAutoNum type="arabicPeriod" startAt="3"/>
            </a:pPr>
            <a:r>
              <a:rPr lang="en-US" sz="2400" dirty="0"/>
              <a:t>VPUSH and VPOP only work with FPU registers. Preserve FPU registers by copying S0-S15 into R4-R8 and PUSH/</a:t>
            </a:r>
            <a:r>
              <a:rPr lang="en-US" sz="2400" dirty="0" err="1"/>
              <a:t>POP'ing</a:t>
            </a:r>
            <a:r>
              <a:rPr lang="en-US" sz="2400" dirty="0"/>
              <a:t> R4-R8.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46036" y="3300904"/>
            <a:ext cx="30112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Foo:  // S0 = parameter</a:t>
            </a:r>
          </a:p>
          <a:p>
            <a:r>
              <a:rPr lang="en-US" sz="1350" dirty="0"/>
              <a:t>	PUSH	{LR}</a:t>
            </a:r>
          </a:p>
          <a:p>
            <a:r>
              <a:rPr lang="en-US" sz="1350" dirty="0"/>
              <a:t>	VPUSH	{S16}</a:t>
            </a:r>
          </a:p>
          <a:p>
            <a:r>
              <a:rPr lang="en-US" sz="1350" dirty="0"/>
              <a:t>	VMOV	S16,S0</a:t>
            </a:r>
          </a:p>
          <a:p>
            <a:r>
              <a:rPr lang="en-US" sz="1350" dirty="0"/>
              <a:t>	BL	bar</a:t>
            </a:r>
          </a:p>
          <a:p>
            <a:r>
              <a:rPr lang="en-US" sz="1350" dirty="0"/>
              <a:t>	…</a:t>
            </a:r>
          </a:p>
          <a:p>
            <a:r>
              <a:rPr lang="en-US" sz="1350" dirty="0"/>
              <a:t>	// use parameter(now in S16)</a:t>
            </a:r>
          </a:p>
          <a:p>
            <a:r>
              <a:rPr lang="en-US" sz="1350" dirty="0"/>
              <a:t>	…</a:t>
            </a:r>
          </a:p>
          <a:p>
            <a:r>
              <a:rPr lang="en-US" sz="1350" dirty="0"/>
              <a:t>	VPOP	{S16}</a:t>
            </a:r>
          </a:p>
          <a:p>
            <a:r>
              <a:rPr lang="en-US" sz="1350" dirty="0"/>
              <a:t>	POP	{PC}</a:t>
            </a:r>
          </a:p>
          <a:p>
            <a:r>
              <a:rPr lang="en-US" sz="1350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7248" y="3300905"/>
            <a:ext cx="30112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Foo:  // S0 = parameter</a:t>
            </a:r>
          </a:p>
          <a:p>
            <a:r>
              <a:rPr lang="en-US" sz="1350" dirty="0"/>
              <a:t>	PUSH	{R4,LR}</a:t>
            </a:r>
          </a:p>
          <a:p>
            <a:r>
              <a:rPr lang="en-US" sz="1350" dirty="0"/>
              <a:t>	VPUSH	{S16}</a:t>
            </a:r>
          </a:p>
          <a:p>
            <a:r>
              <a:rPr lang="en-US" sz="1350" dirty="0"/>
              <a:t>	VMOV	R4,S0</a:t>
            </a:r>
          </a:p>
          <a:p>
            <a:r>
              <a:rPr lang="en-US" sz="1350" dirty="0"/>
              <a:t>	BL	bar</a:t>
            </a:r>
          </a:p>
          <a:p>
            <a:r>
              <a:rPr lang="en-US" sz="1350" dirty="0"/>
              <a:t>	…</a:t>
            </a:r>
          </a:p>
          <a:p>
            <a:r>
              <a:rPr lang="en-US" sz="1350" dirty="0"/>
              <a:t>	VMOV	S0,R4</a:t>
            </a:r>
          </a:p>
          <a:p>
            <a:r>
              <a:rPr lang="en-US" sz="1350" dirty="0"/>
              <a:t>	// use parameter(now in S0)</a:t>
            </a:r>
          </a:p>
          <a:p>
            <a:r>
              <a:rPr lang="en-US" sz="1350" dirty="0"/>
              <a:t>	…</a:t>
            </a:r>
          </a:p>
          <a:p>
            <a:r>
              <a:rPr lang="en-US" sz="1350" dirty="0"/>
              <a:t>	POP	{R4,PC}</a:t>
            </a:r>
          </a:p>
          <a:p>
            <a:r>
              <a:rPr lang="en-US" sz="135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1747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/>
          <p:nvPr/>
        </p:nvCxnSpPr>
        <p:spPr>
          <a:xfrm>
            <a:off x="3705922" y="1945143"/>
            <a:ext cx="1676400" cy="0"/>
          </a:xfrm>
          <a:prstGeom prst="straightConnector1">
            <a:avLst/>
          </a:prstGeom>
          <a:ln w="31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072983" y="1752600"/>
            <a:ext cx="990600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91440" rtlCol="0">
            <a:spAutoFit/>
          </a:bodyPr>
          <a:lstStyle/>
          <a:p>
            <a:pPr algn="ctr"/>
            <a:r>
              <a:rPr lang="en-US" sz="1600" dirty="0" smtClean="0"/>
              <a:t>32 bits</a:t>
            </a:r>
            <a:endParaRPr lang="en-US" sz="16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3730083" y="2091154"/>
            <a:ext cx="1680117" cy="3657600"/>
            <a:chOff x="3730083" y="2590800"/>
            <a:chExt cx="1680117" cy="3657600"/>
          </a:xfrm>
        </p:grpSpPr>
        <p:sp>
          <p:nvSpPr>
            <p:cNvPr id="4" name="Rectangle 3"/>
            <p:cNvSpPr/>
            <p:nvPr/>
          </p:nvSpPr>
          <p:spPr>
            <a:xfrm>
              <a:off x="3733800" y="25908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S0</a:t>
              </a:r>
              <a:endParaRPr lang="en-US" sz="20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733800" y="28956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S1</a:t>
              </a:r>
              <a:endParaRPr lang="en-US" sz="2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3800" y="3200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…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733800" y="35052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…</a:t>
              </a:r>
              <a:endParaRPr lang="en-US" sz="28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733800" y="38100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S14</a:t>
              </a:r>
              <a:endParaRPr lang="en-US" sz="20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33800" y="41148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S15</a:t>
              </a:r>
              <a:endParaRPr lang="en-US" sz="20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30083" y="50292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…</a:t>
              </a:r>
              <a:endParaRPr lang="en-US" sz="28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30083" y="53340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…</a:t>
              </a:r>
              <a:endParaRPr lang="en-US" sz="28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30083" y="56388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S30</a:t>
              </a:r>
              <a:endParaRPr lang="en-US" sz="20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30083" y="59436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S31</a:t>
              </a:r>
              <a:endParaRPr lang="en-US" sz="20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733800" y="44196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S16</a:t>
              </a:r>
              <a:endParaRPr lang="en-US" sz="20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733800" y="4724400"/>
              <a:ext cx="16764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S17</a:t>
              </a:r>
              <a:endParaRPr lang="en-US" sz="2000" dirty="0"/>
            </a:p>
          </p:txBody>
        </p:sp>
      </p:grpSp>
      <p:sp>
        <p:nvSpPr>
          <p:cNvPr id="3" name="Left Brace 2"/>
          <p:cNvSpPr/>
          <p:nvPr/>
        </p:nvSpPr>
        <p:spPr>
          <a:xfrm>
            <a:off x="3429000" y="2091154"/>
            <a:ext cx="276922" cy="18288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/>
          <p:cNvSpPr/>
          <p:nvPr/>
        </p:nvSpPr>
        <p:spPr>
          <a:xfrm>
            <a:off x="3429000" y="3919954"/>
            <a:ext cx="276922" cy="18288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5482683" y="2091154"/>
            <a:ext cx="914400" cy="3657600"/>
            <a:chOff x="5482683" y="2590800"/>
            <a:chExt cx="914400" cy="3657600"/>
          </a:xfrm>
        </p:grpSpPr>
        <p:sp>
          <p:nvSpPr>
            <p:cNvPr id="14" name="Right Brace 13"/>
            <p:cNvSpPr/>
            <p:nvPr/>
          </p:nvSpPr>
          <p:spPr>
            <a:xfrm>
              <a:off x="5486400" y="2590800"/>
              <a:ext cx="228600" cy="6096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Right Brace 14"/>
            <p:cNvSpPr/>
            <p:nvPr/>
          </p:nvSpPr>
          <p:spPr>
            <a:xfrm>
              <a:off x="5482683" y="4419600"/>
              <a:ext cx="228600" cy="6096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6" name="Right Brace 15"/>
            <p:cNvSpPr/>
            <p:nvPr/>
          </p:nvSpPr>
          <p:spPr>
            <a:xfrm>
              <a:off x="5486400" y="3810000"/>
              <a:ext cx="228600" cy="6096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7" name="Right Brace 16"/>
            <p:cNvSpPr/>
            <p:nvPr/>
          </p:nvSpPr>
          <p:spPr>
            <a:xfrm>
              <a:off x="5482683" y="5638800"/>
              <a:ext cx="228600" cy="6096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15000" y="271093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D0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5000" y="453973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D8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15000" y="3930134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D7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11283" y="5758934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D15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12108" y="3171550"/>
              <a:ext cx="262983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3200" dirty="0" smtClean="0"/>
                <a:t>.</a:t>
              </a:r>
            </a:p>
            <a:p>
              <a:pPr>
                <a:lnSpc>
                  <a:spcPts val="1400"/>
                </a:lnSpc>
              </a:pPr>
              <a:r>
                <a:rPr lang="en-US" sz="3200" dirty="0" smtClean="0"/>
                <a:t>.</a:t>
              </a:r>
            </a:p>
            <a:p>
              <a:pPr>
                <a:lnSpc>
                  <a:spcPts val="1400"/>
                </a:lnSpc>
              </a:pPr>
              <a:r>
                <a:rPr lang="en-US" sz="3200" dirty="0"/>
                <a:t>.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12108" y="5000350"/>
              <a:ext cx="262983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3200" dirty="0" smtClean="0"/>
                <a:t>.</a:t>
              </a:r>
            </a:p>
            <a:p>
              <a:pPr>
                <a:lnSpc>
                  <a:spcPts val="1400"/>
                </a:lnSpc>
              </a:pPr>
              <a:r>
                <a:rPr lang="en-US" sz="3200" dirty="0" smtClean="0"/>
                <a:t>.</a:t>
              </a:r>
            </a:p>
            <a:p>
              <a:pPr>
                <a:lnSpc>
                  <a:spcPts val="1400"/>
                </a:lnSpc>
              </a:pPr>
              <a:r>
                <a:rPr lang="en-US" sz="3200" dirty="0"/>
                <a:t>.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676400" y="2543889"/>
            <a:ext cx="1724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S0-S15 may be modified by functions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76400" y="4393881"/>
            <a:ext cx="17618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S16-S31 must be preserved by functions</a:t>
            </a:r>
            <a:endParaRPr lang="en-US" sz="200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REGISTERS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738396" y="2100243"/>
            <a:ext cx="1668087" cy="181971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743245" y="3931118"/>
            <a:ext cx="1668087" cy="181971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426310" y="2796569"/>
            <a:ext cx="17247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D0-D15 may be used to hold </a:t>
            </a:r>
            <a:r>
              <a:rPr lang="en-US" sz="2000" smtClean="0"/>
              <a:t>64-bit values, but </a:t>
            </a:r>
            <a:r>
              <a:rPr lang="en-US" sz="2000" dirty="0" smtClean="0"/>
              <a:t>all floating-point arithmetic is 32-bits.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342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5" grpId="0" animBg="1"/>
      <p:bldP spid="28" grpId="0"/>
      <p:bldP spid="29" grpId="0"/>
      <p:bldP spid="34" grpId="0" animBg="1"/>
      <p:bldP spid="35" grpId="0" animBg="1"/>
      <p:bldP spid="3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FPU Programming - Things to 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spcBef>
                <a:spcPts val="1350"/>
              </a:spcBef>
              <a:buFont typeface="+mj-lt"/>
              <a:buAutoNum type="arabicPeriod" startAt="4"/>
            </a:pPr>
            <a:r>
              <a:rPr lang="en-US" sz="2400" dirty="0"/>
              <a:t>VLDR </a:t>
            </a:r>
            <a:r>
              <a:rPr lang="en-US" sz="2400" dirty="0"/>
              <a:t>allows "VLDR </a:t>
            </a:r>
            <a:r>
              <a:rPr lang="en-US" sz="2400" dirty="0" err="1"/>
              <a:t>S</a:t>
            </a:r>
            <a:r>
              <a:rPr lang="en-US" sz="2400" baseline="-25000" dirty="0" err="1"/>
              <a:t>n</a:t>
            </a:r>
            <a:r>
              <a:rPr lang="en-US" sz="2400" dirty="0" err="1"/>
              <a:t>,label</a:t>
            </a:r>
            <a:r>
              <a:rPr lang="en-US" sz="2400" dirty="0"/>
              <a:t>", but VSTR does not. Use ADR to load the destination address into R</a:t>
            </a:r>
            <a:r>
              <a:rPr lang="en-US" sz="2400" baseline="-25000" dirty="0"/>
              <a:t>n</a:t>
            </a:r>
            <a:r>
              <a:rPr lang="en-US" sz="2400" dirty="0"/>
              <a:t> and then use VSTR S</a:t>
            </a:r>
            <a:r>
              <a:rPr lang="en-US" sz="2400" baseline="-25000" dirty="0"/>
              <a:t>n</a:t>
            </a:r>
            <a:r>
              <a:rPr lang="en-US" sz="2400" dirty="0"/>
              <a:t>,[R</a:t>
            </a:r>
            <a:r>
              <a:rPr lang="en-US" sz="2400" baseline="-25000" dirty="0"/>
              <a:t>n</a:t>
            </a:r>
            <a:r>
              <a:rPr lang="en-US" sz="2400" dirty="0"/>
              <a:t>].</a:t>
            </a:r>
          </a:p>
          <a:p>
            <a:pPr marL="385763" indent="-385763">
              <a:spcBef>
                <a:spcPts val="1350"/>
              </a:spcBef>
              <a:buFont typeface="+mj-lt"/>
              <a:buAutoNum type="arabicPeriod" startAt="4"/>
            </a:pPr>
            <a:r>
              <a:rPr lang="en-US" sz="2400" dirty="0"/>
              <a:t>There </a:t>
            </a:r>
            <a:r>
              <a:rPr lang="en-US" sz="2400" dirty="0"/>
              <a:t>is no VLDR pseudo-instruction, so you can't write "VLDR S</a:t>
            </a:r>
            <a:r>
              <a:rPr lang="en-US" sz="2400" baseline="-25000" dirty="0"/>
              <a:t>n</a:t>
            </a:r>
            <a:r>
              <a:rPr lang="en-US" sz="2400" dirty="0"/>
              <a:t>,=3.14159". Use .float to create a constant in memory, add a label to it, and use VLDR </a:t>
            </a:r>
            <a:r>
              <a:rPr lang="en-US" sz="2400" dirty="0" err="1"/>
              <a:t>S</a:t>
            </a:r>
            <a:r>
              <a:rPr lang="en-US" sz="2400" baseline="-25000" dirty="0" err="1"/>
              <a:t>n</a:t>
            </a:r>
            <a:r>
              <a:rPr lang="en-US" sz="2400" dirty="0" err="1"/>
              <a:t>,label</a:t>
            </a:r>
            <a:r>
              <a:rPr lang="en-US" sz="2400" dirty="0"/>
              <a:t> to load it</a:t>
            </a:r>
            <a:r>
              <a:rPr lang="en-US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569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FPU Programming - Things </a:t>
            </a:r>
            <a:r>
              <a:rPr lang="en-US" dirty="0" smtClean="0"/>
              <a:t>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spcBef>
                <a:spcPts val="1350"/>
              </a:spcBef>
              <a:buFont typeface="+mj-lt"/>
              <a:buAutoNum type="arabicPeriod" startAt="6"/>
            </a:pPr>
            <a:r>
              <a:rPr lang="en-US" sz="2400" dirty="0"/>
              <a:t>VMOV </a:t>
            </a:r>
            <a:r>
              <a:rPr lang="en-US" sz="2400" dirty="0"/>
              <a:t>supports a very restricted set on immediate constants. Easiest to only use it to load small integers (like 4.0) and some simple fractions (like 0.5).</a:t>
            </a:r>
          </a:p>
          <a:p>
            <a:pPr marL="385763" indent="-385763">
              <a:spcBef>
                <a:spcPts val="1350"/>
              </a:spcBef>
              <a:buFont typeface="+mj-lt"/>
              <a:buAutoNum type="arabicPeriod" startAt="6"/>
            </a:pPr>
            <a:r>
              <a:rPr lang="en-US" sz="2400" dirty="0"/>
              <a:t>VMOV can copy an integer register to a FPU register and vice-versa, but does NOT convert the representation. That requires a combination of VMOV and VCVT.</a:t>
            </a:r>
          </a:p>
          <a:p>
            <a:pPr marL="385763" indent="-385763">
              <a:buFont typeface="+mj-lt"/>
              <a:buAutoNum type="arabicPeriod" startAt="6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194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FPU Programming - Things </a:t>
            </a:r>
            <a:r>
              <a:rPr lang="en-US" dirty="0" smtClean="0"/>
              <a:t>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spcBef>
                <a:spcPts val="1350"/>
              </a:spcBef>
              <a:buFont typeface="+mj-lt"/>
              <a:buAutoNum type="arabicPeriod" startAt="8"/>
            </a:pPr>
            <a:r>
              <a:rPr lang="en-US" sz="2400" dirty="0"/>
              <a:t>All </a:t>
            </a:r>
            <a:r>
              <a:rPr lang="en-US" sz="2400" dirty="0"/>
              <a:t>instructions that perform arithmetic, data type conversion, or compares must specify the operand type, as in VADD.F32.  VCVT requires two specifiers.</a:t>
            </a:r>
          </a:p>
          <a:p>
            <a:pPr marL="385763" indent="-385763">
              <a:spcBef>
                <a:spcPts val="1350"/>
              </a:spcBef>
              <a:buFont typeface="+mj-lt"/>
              <a:buAutoNum type="arabicPeriod" startAt="8"/>
            </a:pPr>
            <a:r>
              <a:rPr lang="en-US" sz="2400" dirty="0"/>
              <a:t>Comparing two FPU values requires VCMP followed by VMRS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APSR_nzcv,FPSCR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before the conditional branch or IT block.</a:t>
            </a:r>
          </a:p>
          <a:p>
            <a:pPr marL="514350" indent="-514350">
              <a:spcBef>
                <a:spcPts val="1350"/>
              </a:spcBef>
              <a:buFont typeface="+mj-lt"/>
              <a:buAutoNum type="arabicPeriod" startAt="10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 against zero must be written as VCMP S</a:t>
            </a:r>
            <a:r>
              <a:rPr lang="en-US" sz="24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,#0.0 (with the #).</a:t>
            </a:r>
          </a:p>
          <a:p>
            <a:pPr marL="385763" indent="-385763">
              <a:spcBef>
                <a:spcPts val="1350"/>
              </a:spcBef>
              <a:buFont typeface="+mj-lt"/>
              <a:buAutoNum type="arabicPeriod" startAt="8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731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FPU Programming - Things </a:t>
            </a:r>
            <a:r>
              <a:rPr lang="en-US" dirty="0" smtClean="0"/>
              <a:t>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Bef>
                <a:spcPts val="1350"/>
              </a:spcBef>
              <a:buFont typeface="+mj-lt"/>
              <a:buAutoNum type="arabicPeriod" startAt="11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an IT block, append the condition code to an FPU instruction BEFORE appending the data type specifier, as in VADD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.F32</a:t>
            </a:r>
          </a:p>
          <a:p>
            <a:pPr marL="514350" indent="-514350">
              <a:spcBef>
                <a:spcPts val="1350"/>
              </a:spcBef>
              <a:buFont typeface="+mj-lt"/>
              <a:buAutoNum type="arabicPeriod" startAt="11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Unlike the integer instructions, constants can't be written as expressions in which all the operands are constants. This also applies to .float directives.</a:t>
            </a:r>
          </a:p>
          <a:p>
            <a:pPr marL="514350" indent="-514350">
              <a:spcBef>
                <a:spcPts val="1350"/>
              </a:spcBef>
              <a:buFont typeface="+mj-lt"/>
              <a:buAutoNum type="arabicPeriod" startAt="11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VDIV and VSQRT are SLOW! Overlap their execution with that of integer instructions.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483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45358"/>
              </p:ext>
            </p:extLst>
          </p:nvPr>
        </p:nvGraphicFramePr>
        <p:xfrm>
          <a:off x="914400" y="1676400"/>
          <a:ext cx="7315200" cy="2040128"/>
        </p:xfrm>
        <a:graphic>
          <a:graphicData uri="http://schemas.openxmlformats.org/drawingml/2006/table">
            <a:tbl>
              <a:tblPr firstRow="1" firstCol="1" bandRow="1"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3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Instruction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1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 Syntax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Operation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623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Push FPU Registers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5625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VPUSH	</a:t>
                      </a:r>
                      <a:r>
                        <a:rPr lang="en-US" sz="20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register list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SP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SP –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 × #registers,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copy registers to mem[SP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]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623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POP FPU Registers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5625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VPOP	</a:t>
                      </a:r>
                      <a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register list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Copy mem[SP]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to registers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SP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SP +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4 × #registers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PUSH &amp; POP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4343400"/>
            <a:ext cx="77724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Use these instructions at function entry and exit to preserve and restore any of the registers S16-S31 that are modified.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830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319897"/>
              </p:ext>
            </p:extLst>
          </p:nvPr>
        </p:nvGraphicFramePr>
        <p:xfrm>
          <a:off x="876300" y="1676400"/>
          <a:ext cx="7391400" cy="3230880"/>
        </p:xfrm>
        <a:graphic>
          <a:graphicData uri="http://schemas.openxmlformats.org/drawingml/2006/table">
            <a:tbl>
              <a:tblPr firstRow="1" firstCol="1" bandRow="1"/>
              <a:tblGrid>
                <a:gridCol w="3629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1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2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Function call in C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Function call in assembly</a:t>
                      </a:r>
                      <a:endParaRPr lang="en-US" sz="2000" i="1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93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float </a:t>
                      </a:r>
                      <a:r>
                        <a:rPr lang="en-US" sz="140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Hypotenuse(float, float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 ;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float </a:t>
                      </a:r>
                      <a:r>
                        <a:rPr lang="en-US" sz="140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side1, side2, side3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onsolas"/>
                          <a:cs typeface="Consolas" panose="020B0609020204030204" pitchFamily="49" charset="0"/>
                        </a:rPr>
                        <a:t>	 ●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onsolas"/>
                          <a:cs typeface="Consolas" panose="020B0609020204030204" pitchFamily="49" charset="0"/>
                        </a:rPr>
                        <a:t>	 ●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onsolas"/>
                          <a:cs typeface="Consolas" panose="020B0609020204030204" pitchFamily="49" charset="0"/>
                        </a:rPr>
                        <a:t>	 ●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side3 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= </a:t>
                      </a:r>
                      <a:r>
                        <a:rPr lang="en-US" sz="140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Hypotenuse(side1, side2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 ;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onsolas"/>
                          <a:cs typeface="Consolas" panose="020B0609020204030204" pitchFamily="49" charset="0"/>
                        </a:rPr>
                        <a:t>	 ●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onsolas"/>
                          <a:cs typeface="Consolas" panose="020B0609020204030204" pitchFamily="49" charset="0"/>
                        </a:rPr>
                        <a:t>	 ●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onsolas"/>
                          <a:cs typeface="Consolas" panose="020B0609020204030204" pitchFamily="49" charset="0"/>
                        </a:rPr>
                        <a:t>	 ●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  <a:tab pos="1255713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onsolas"/>
                          <a:cs typeface="Consolas" panose="020B0609020204030204" pitchFamily="49" charset="0"/>
                        </a:rPr>
                        <a:t>	 ●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  <a:tab pos="1255713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onsolas"/>
                          <a:cs typeface="Consolas" panose="020B0609020204030204" pitchFamily="49" charset="0"/>
                        </a:rPr>
                        <a:t>	 ●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  <a:tab pos="1255713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onsolas"/>
                          <a:cs typeface="Consolas" panose="020B0609020204030204" pitchFamily="49" charset="0"/>
                        </a:rPr>
                        <a:t>	 ●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  <a:tab pos="1255713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VLDR	S0,side1	// left-most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param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  <a:tab pos="1255713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VLDR	S1,side2	// second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param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  <a:tab pos="1255713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BL	Hypotenuse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  <a:tab pos="1255713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ADR	R0,side3	// get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&amp;save3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  <a:tab pos="1255713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VSTR	S0,[R0] 	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save result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  <a:tab pos="1255713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onsolas"/>
                          <a:cs typeface="Consolas" panose="020B0609020204030204" pitchFamily="49" charset="0"/>
                        </a:rPr>
                        <a:t>	 ●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  <a:tab pos="1255713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onsolas"/>
                          <a:cs typeface="Consolas" panose="020B0609020204030204" pitchFamily="49" charset="0"/>
                        </a:rPr>
                        <a:t>	 ●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  <a:tab pos="1255713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onsolas"/>
                          <a:cs typeface="Consolas" panose="020B0609020204030204" pitchFamily="49" charset="0"/>
                        </a:rPr>
                        <a:t>	 ●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PARAMETERS </a:t>
            </a:r>
            <a:br>
              <a:rPr lang="en-US" dirty="0"/>
            </a:br>
            <a:r>
              <a:rPr lang="en-US" dirty="0"/>
              <a:t>AND RETURN VALUES </a:t>
            </a:r>
          </a:p>
        </p:txBody>
      </p:sp>
      <p:sp>
        <p:nvSpPr>
          <p:cNvPr id="6" name="Rectangle 5"/>
          <p:cNvSpPr/>
          <p:nvPr/>
        </p:nvSpPr>
        <p:spPr>
          <a:xfrm>
            <a:off x="2819400" y="3429000"/>
            <a:ext cx="1219200" cy="2286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0" y="3027700"/>
            <a:ext cx="3124200" cy="4013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0" y="3657600"/>
            <a:ext cx="3124200" cy="4572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6300" y="3429000"/>
            <a:ext cx="1847850" cy="2286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76300" y="5246266"/>
            <a:ext cx="3650815" cy="12192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Floating-point parameters are passed </a:t>
            </a:r>
            <a:r>
              <a:rPr lang="en-US" sz="2400">
                <a:solidFill>
                  <a:schemeClr val="tx1"/>
                </a:solidFill>
              </a:rPr>
              <a:t>in </a:t>
            </a:r>
            <a:r>
              <a:rPr lang="en-US" sz="2400" smtClean="0">
                <a:solidFill>
                  <a:schemeClr val="tx1"/>
                </a:solidFill>
              </a:rPr>
              <a:t>S0-S15, in </a:t>
            </a:r>
            <a:r>
              <a:rPr lang="en-US" sz="2400" dirty="0">
                <a:solidFill>
                  <a:schemeClr val="tx1"/>
                </a:solidFill>
              </a:rPr>
              <a:t>left-to-right order.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16885" y="5246266"/>
            <a:ext cx="3650815" cy="12192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Floating-point function result is returned in S0</a:t>
            </a:r>
            <a:r>
              <a:rPr lang="en-US" sz="2400" dirty="0" smtClean="0">
                <a:solidFill>
                  <a:schemeClr val="tx1"/>
                </a:solidFill>
              </a:rPr>
              <a:t>. (VSTR needs </a:t>
            </a:r>
            <a:r>
              <a:rPr lang="en-US" sz="2400" dirty="0" err="1" smtClean="0">
                <a:solidFill>
                  <a:schemeClr val="tx1"/>
                </a:solidFill>
              </a:rPr>
              <a:t>adrs</a:t>
            </a:r>
            <a:r>
              <a:rPr lang="en-US" sz="2400" dirty="0" smtClean="0">
                <a:solidFill>
                  <a:schemeClr val="tx1"/>
                </a:solidFill>
              </a:rPr>
              <a:t> in a reg.)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76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3147506" y="5988437"/>
            <a:ext cx="3988080" cy="738664"/>
            <a:chOff x="885173" y="4876800"/>
            <a:chExt cx="3988080" cy="738664"/>
          </a:xfrm>
        </p:grpSpPr>
        <p:sp>
          <p:nvSpPr>
            <p:cNvPr id="42" name="TextBox 41"/>
            <p:cNvSpPr txBox="1"/>
            <p:nvPr/>
          </p:nvSpPr>
          <p:spPr>
            <a:xfrm>
              <a:off x="885173" y="4876800"/>
              <a:ext cx="3988080" cy="73866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tIns="91440" bIns="91440" rtlCol="0">
              <a:spAutoFit/>
            </a:bodyPr>
            <a:lstStyle/>
            <a:p>
              <a:pPr marL="1027113" lvl="1"/>
              <a:r>
                <a:rPr lang="en-US" dirty="0" smtClean="0"/>
                <a:t>VLDR cannot be used as a pseudo-instruction.</a:t>
              </a:r>
              <a:endParaRPr lang="en-US" dirty="0"/>
            </a:p>
          </p:txBody>
        </p:sp>
        <p:pic>
          <p:nvPicPr>
            <p:cNvPr id="43" name="Picture 4" descr="http://www.aamu.edu/campuslife/living-on-campus/residentialLife/SiteAssets/pages/default/Warning_sig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31232" y="4966460"/>
              <a:ext cx="605883" cy="522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/>
          <p:cNvGrpSpPr/>
          <p:nvPr/>
        </p:nvGrpSpPr>
        <p:grpSpPr>
          <a:xfrm>
            <a:off x="3147506" y="2667885"/>
            <a:ext cx="3988080" cy="738664"/>
            <a:chOff x="885173" y="4876800"/>
            <a:chExt cx="3866096" cy="738664"/>
          </a:xfrm>
        </p:grpSpPr>
        <p:sp>
          <p:nvSpPr>
            <p:cNvPr id="39" name="TextBox 38"/>
            <p:cNvSpPr txBox="1"/>
            <p:nvPr/>
          </p:nvSpPr>
          <p:spPr>
            <a:xfrm>
              <a:off x="885173" y="4876800"/>
              <a:ext cx="3866096" cy="738664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tIns="91440" bIns="91440" rtlCol="0">
              <a:spAutoFit/>
            </a:bodyPr>
            <a:lstStyle/>
            <a:p>
              <a:pPr marL="1027113" lvl="1"/>
              <a:r>
                <a:rPr lang="en-US" dirty="0" smtClean="0"/>
                <a:t>VMOV only works with a limited set of constants.</a:t>
              </a:r>
              <a:endParaRPr lang="en-US" dirty="0"/>
            </a:p>
          </p:txBody>
        </p:sp>
        <p:pic>
          <p:nvPicPr>
            <p:cNvPr id="40" name="Picture 4" descr="http://www.aamu.edu/campuslife/living-on-campus/residentialLife/SiteAssets/pages/default/Warning_sig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103337" y="4975270"/>
              <a:ext cx="628086" cy="541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LOADING FLOATING-POINT CONSTANTS  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2645394" y="36835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787889" y="1323071"/>
            <a:ext cx="2359617" cy="1208427"/>
            <a:chOff x="787889" y="1323071"/>
            <a:chExt cx="2359617" cy="1208427"/>
          </a:xfrm>
        </p:grpSpPr>
        <p:sp>
          <p:nvSpPr>
            <p:cNvPr id="10" name="Rectangle 9"/>
            <p:cNvSpPr/>
            <p:nvPr/>
          </p:nvSpPr>
          <p:spPr>
            <a:xfrm>
              <a:off x="787889" y="1323071"/>
              <a:ext cx="2359617" cy="54416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Integer</a:t>
              </a:r>
              <a:endParaRPr lang="en-US" sz="2400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87889" y="1850902"/>
              <a:ext cx="2359617" cy="6805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MOV R0,5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124652" y="1314511"/>
            <a:ext cx="2615729" cy="1473706"/>
            <a:chOff x="3124652" y="1314511"/>
            <a:chExt cx="2615729" cy="147370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9066" y="2274779"/>
              <a:ext cx="449259" cy="513438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3124652" y="1314511"/>
              <a:ext cx="2603596" cy="54416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Floating Point</a:t>
              </a:r>
              <a:endParaRPr lang="en-US" sz="2400" b="1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36785" y="1858538"/>
              <a:ext cx="2603596" cy="677342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VMOV S0,3.14159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752514" y="1322763"/>
            <a:ext cx="2610656" cy="1415632"/>
            <a:chOff x="5752514" y="1322763"/>
            <a:chExt cx="2610656" cy="1415632"/>
          </a:xfrm>
        </p:grpSpPr>
        <p:pic>
          <p:nvPicPr>
            <p:cNvPr id="18" name="Picture 2" descr="Image result for CHECK MARK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9885" y="2173562"/>
              <a:ext cx="442581" cy="564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5759574" y="1322763"/>
              <a:ext cx="2603596" cy="54416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Floating Point</a:t>
              </a:r>
              <a:endParaRPr lang="en-US" sz="2400" b="1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752514" y="1858671"/>
              <a:ext cx="2603596" cy="672827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VMOV S0,0.5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87889" y="3721904"/>
            <a:ext cx="2359617" cy="2099474"/>
            <a:chOff x="787889" y="3721904"/>
            <a:chExt cx="2359617" cy="2099474"/>
          </a:xfrm>
        </p:grpSpPr>
        <p:sp>
          <p:nvSpPr>
            <p:cNvPr id="28" name="Rectangle 27"/>
            <p:cNvSpPr/>
            <p:nvPr/>
          </p:nvSpPr>
          <p:spPr>
            <a:xfrm>
              <a:off x="787889" y="3721904"/>
              <a:ext cx="2359617" cy="54416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Integer</a:t>
              </a:r>
              <a:endParaRPr lang="en-US" sz="2400" b="1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87889" y="4266064"/>
              <a:ext cx="2359617" cy="15553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LDR R0,=5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124652" y="3729673"/>
            <a:ext cx="2615729" cy="2348424"/>
            <a:chOff x="3124652" y="3729673"/>
            <a:chExt cx="2615729" cy="234842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9340" y="5564659"/>
              <a:ext cx="449259" cy="513438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3124652" y="3729673"/>
              <a:ext cx="2603596" cy="54416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Floating Point</a:t>
              </a:r>
              <a:endParaRPr lang="en-US" sz="2400" b="1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136785" y="4273699"/>
              <a:ext cx="2603596" cy="1547679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VLDR S0,=3.14159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752514" y="3721596"/>
            <a:ext cx="2610656" cy="2437525"/>
            <a:chOff x="5752514" y="3721596"/>
            <a:chExt cx="2610656" cy="2437525"/>
          </a:xfrm>
        </p:grpSpPr>
        <p:pic>
          <p:nvPicPr>
            <p:cNvPr id="16" name="Picture 2" descr="Image result for CHECK MARK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7986" y="5594288"/>
              <a:ext cx="442581" cy="564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Rectangle 31"/>
            <p:cNvSpPr/>
            <p:nvPr/>
          </p:nvSpPr>
          <p:spPr>
            <a:xfrm>
              <a:off x="5759574" y="3721596"/>
              <a:ext cx="2603596" cy="54416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Floating Point</a:t>
              </a:r>
              <a:endParaRPr lang="en-US" sz="2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5752514" y="4286428"/>
                  <a:ext cx="2603596" cy="1534951"/>
                </a:xfrm>
                <a:prstGeom prst="rect">
                  <a:avLst/>
                </a:prstGeom>
                <a:solidFill>
                  <a:srgbClr val="00B050">
                    <a:alpha val="25000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tabLst>
                      <a:tab pos="457200" algn="l"/>
                      <a:tab pos="1322388" algn="l"/>
                    </a:tabLst>
                  </a:pPr>
                  <a:r>
                    <a:rPr lang="en-US" sz="2400" dirty="0" smtClean="0">
                      <a:solidFill>
                        <a:schemeClr val="tx1"/>
                      </a:solidFill>
                    </a:rPr>
                    <a:t>	VLDR	S0,pi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  <a:p>
                  <a:pPr>
                    <a:tabLst>
                      <a:tab pos="457200" algn="l"/>
                      <a:tab pos="1322388" algn="l"/>
                    </a:tabLst>
                  </a:pPr>
                  <a:r>
                    <a:rPr lang="en-US" sz="2400" dirty="0" smtClean="0">
                      <a:solidFill>
                        <a:schemeClr val="tx1"/>
                      </a:solidFill>
                    </a:rPr>
                    <a:t>pi:	.float	3.14159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2514" y="4286428"/>
                  <a:ext cx="2603596" cy="1534951"/>
                </a:xfrm>
                <a:prstGeom prst="rect">
                  <a:avLst/>
                </a:prstGeom>
                <a:blipFill>
                  <a:blip r:embed="rId6"/>
                  <a:stretch>
                    <a:fillRect l="-32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7727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VMOV Immediate Constants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VMOV </a:t>
                </a:r>
                <a:r>
                  <a:rPr lang="en-US" dirty="0"/>
                  <a:t>the immediate constant must fit within an 8-bit operand </a:t>
                </a:r>
                <a:r>
                  <a:rPr lang="en-US" dirty="0" smtClean="0"/>
                  <a:t>field.  One bit specifies </a:t>
                </a:r>
                <a:r>
                  <a:rPr lang="en-US" dirty="0"/>
                  <a:t>the sign of the </a:t>
                </a:r>
                <a:r>
                  <a:rPr lang="en-US"/>
                  <a:t>floating-point </a:t>
                </a:r>
                <a:r>
                  <a:rPr lang="en-US" smtClean="0"/>
                  <a:t>constant, three </a:t>
                </a:r>
                <a:r>
                  <a:rPr lang="en-US" dirty="0" smtClean="0"/>
                  <a:t>bits specify </a:t>
                </a:r>
                <a:r>
                  <a:rPr lang="en-US"/>
                  <a:t>the </a:t>
                </a:r>
                <a:r>
                  <a:rPr lang="en-US" smtClean="0"/>
                  <a:t>exponent, and </a:t>
                </a:r>
                <a:r>
                  <a:rPr lang="en-US" dirty="0"/>
                  <a:t>four </a:t>
                </a:r>
                <a:r>
                  <a:rPr lang="en-US" dirty="0" smtClean="0"/>
                  <a:t>specify </a:t>
                </a:r>
                <a:r>
                  <a:rPr lang="en-US" dirty="0"/>
                  <a:t>the significand. 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VMOV only works for constants equal to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an integer </a:t>
                </a:r>
                <a:r>
                  <a:rPr lang="en-US" dirty="0" smtClean="0"/>
                  <a:t>16-31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an integer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0-7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617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51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VMOV Immediate Constants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9694"/>
              </p:ext>
            </p:extLst>
          </p:nvPr>
        </p:nvGraphicFramePr>
        <p:xfrm>
          <a:off x="651509" y="1588770"/>
          <a:ext cx="8229602" cy="44866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1843">
                  <a:extLst>
                    <a:ext uri="{9D8B030D-6E8A-4147-A177-3AD203B41FA5}">
                      <a16:colId xmlns:a16="http://schemas.microsoft.com/office/drawing/2014/main" val="3297298909"/>
                    </a:ext>
                  </a:extLst>
                </a:gridCol>
                <a:gridCol w="1374146">
                  <a:extLst>
                    <a:ext uri="{9D8B030D-6E8A-4147-A177-3AD203B41FA5}">
                      <a16:colId xmlns:a16="http://schemas.microsoft.com/office/drawing/2014/main" val="1581116532"/>
                    </a:ext>
                  </a:extLst>
                </a:gridCol>
                <a:gridCol w="1195089">
                  <a:extLst>
                    <a:ext uri="{9D8B030D-6E8A-4147-A177-3AD203B41FA5}">
                      <a16:colId xmlns:a16="http://schemas.microsoft.com/office/drawing/2014/main" val="4262004061"/>
                    </a:ext>
                  </a:extLst>
                </a:gridCol>
                <a:gridCol w="999377">
                  <a:extLst>
                    <a:ext uri="{9D8B030D-6E8A-4147-A177-3AD203B41FA5}">
                      <a16:colId xmlns:a16="http://schemas.microsoft.com/office/drawing/2014/main" val="501001571"/>
                    </a:ext>
                  </a:extLst>
                </a:gridCol>
                <a:gridCol w="874456">
                  <a:extLst>
                    <a:ext uri="{9D8B030D-6E8A-4147-A177-3AD203B41FA5}">
                      <a16:colId xmlns:a16="http://schemas.microsoft.com/office/drawing/2014/main" val="2742649834"/>
                    </a:ext>
                  </a:extLst>
                </a:gridCol>
                <a:gridCol w="749534">
                  <a:extLst>
                    <a:ext uri="{9D8B030D-6E8A-4147-A177-3AD203B41FA5}">
                      <a16:colId xmlns:a16="http://schemas.microsoft.com/office/drawing/2014/main" val="3645509685"/>
                    </a:ext>
                  </a:extLst>
                </a:gridCol>
                <a:gridCol w="749534">
                  <a:extLst>
                    <a:ext uri="{9D8B030D-6E8A-4147-A177-3AD203B41FA5}">
                      <a16:colId xmlns:a16="http://schemas.microsoft.com/office/drawing/2014/main" val="2030785173"/>
                    </a:ext>
                  </a:extLst>
                </a:gridCol>
                <a:gridCol w="785623">
                  <a:extLst>
                    <a:ext uri="{9D8B030D-6E8A-4147-A177-3AD203B41FA5}">
                      <a16:colId xmlns:a16="http://schemas.microsoft.com/office/drawing/2014/main" val="1889719348"/>
                    </a:ext>
                  </a:extLst>
                </a:gridCol>
              </a:tblGrid>
              <a:tr h="4286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0.125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0.1328125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0.140625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0.1484375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0.15625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0.1640625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0.171875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0.1796875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0.1875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0.1953125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0.203125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0.2109375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0.21875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0.2265625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0.234375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0.2421875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30" marR="3683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0.25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0.265625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0.28125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0.296875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0.3125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0.328125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0.34375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0.359375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0.375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0.390625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0.40625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0.421875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0.4375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0.453125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0.46875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0.484375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30" marR="3683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0.5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0.53125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0.5625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0.59375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0.625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0.65625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0.6875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0.71875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0.75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0.78125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0.8125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0.84375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0.875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0.90625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0.9375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0.96875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30" marR="3683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1.0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1.0625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1.125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1.1875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1.25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1.3125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1.375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1.4375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1.5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1.5625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1.625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1.6875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1.75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1.8125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1.875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1.9375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30" marR="3683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2.0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2.125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2.25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2.375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2.5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2.625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2.75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2.875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3.0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3.125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3.25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3.375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3.5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3.625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3.75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3.875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30" marR="3683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4.0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4.25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4.5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4.75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5.0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5.25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5.5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5.75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6.0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6.25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6.5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6.75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7.0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7.25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7.5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7.75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30" marR="3683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8.0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8.5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9.0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9.5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10.0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10.5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11.0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11.5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12.0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12.5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13.0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13.5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14.0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14.5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15.0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15.5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30" marR="3683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16.0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17.0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18.0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19.0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20.0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21.0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22.0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23.0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24.0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25.0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26.0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27.0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28.0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29.0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30.0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31.0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830" marR="3683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09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59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2387</Words>
  <Application>Microsoft Office PowerPoint</Application>
  <PresentationFormat>On-screen Show (4:3)</PresentationFormat>
  <Paragraphs>956</Paragraphs>
  <Slides>43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Cambria</vt:lpstr>
      <vt:lpstr>Cambria Math</vt:lpstr>
      <vt:lpstr>Consolas</vt:lpstr>
      <vt:lpstr>MS Mincho</vt:lpstr>
      <vt:lpstr>Times New Roman</vt:lpstr>
      <vt:lpstr>Wingdings</vt:lpstr>
      <vt:lpstr>Office Theme</vt:lpstr>
      <vt:lpstr>Chapter 9</vt:lpstr>
      <vt:lpstr>FLOATING-POINT DATA TYPE</vt:lpstr>
      <vt:lpstr>float versus int32_t</vt:lpstr>
      <vt:lpstr>FLOATING-POINT REGISTERS </vt:lpstr>
      <vt:lpstr>FLOATING-POINT PUSH &amp; POP</vt:lpstr>
      <vt:lpstr>FUNCTION PARAMETERS  AND RETURN VALUES </vt:lpstr>
      <vt:lpstr>LOADING FLOATING-POINT CONSTANTS  </vt:lpstr>
      <vt:lpstr>VMOV Immediate Constants</vt:lpstr>
      <vt:lpstr>VMOV Immediate Constants</vt:lpstr>
      <vt:lpstr>Common VMOV Immediates</vt:lpstr>
      <vt:lpstr>Checking a VMOV Constant</vt:lpstr>
      <vt:lpstr>COPYING FLOATING-POINT DATA Register to Register</vt:lpstr>
      <vt:lpstr>COPYING FLOATING-POINT DATA Memory to (Single or Double) Register</vt:lpstr>
      <vt:lpstr>COPYING FLOATING-POINT DATA Memory to Multiple Registers</vt:lpstr>
      <vt:lpstr>COPYING FLOATING-POINT DATA 1, 2 or Multiple Registers to Memory</vt:lpstr>
      <vt:lpstr>CONVERTING BETWEEN  INTEGER AND FLOATING POINT</vt:lpstr>
      <vt:lpstr>ROUNDING MODES</vt:lpstr>
      <vt:lpstr>ARITHMETIC WITH REAL NUMBERS </vt:lpstr>
      <vt:lpstr>Example: Pythagorean Theorem</vt:lpstr>
      <vt:lpstr>COMPARING REAL NUMBERS </vt:lpstr>
      <vt:lpstr>INTERPRETING FLAGS AFTER VCMP</vt:lpstr>
      <vt:lpstr>Example: Maclauren Series</vt:lpstr>
      <vt:lpstr>Simple Floating-Point Example</vt:lpstr>
      <vt:lpstr>Arbitrary Floating-Point Constants</vt:lpstr>
      <vt:lpstr>Special Floating-Point Constants</vt:lpstr>
      <vt:lpstr>Preserving Floating-Point Registers</vt:lpstr>
      <vt:lpstr>Using Expressions to Create Constants</vt:lpstr>
      <vt:lpstr>Floating-Point Compare &amp; Flags</vt:lpstr>
      <vt:lpstr>FPU Instructions in IT Blocks</vt:lpstr>
      <vt:lpstr>Floating-Point Equality Test</vt:lpstr>
      <vt:lpstr>Extended Floating-Point Example</vt:lpstr>
      <vt:lpstr>PowerPoint Presentation</vt:lpstr>
      <vt:lpstr>FPU Instruction Cycle Counts</vt:lpstr>
      <vt:lpstr>Volume of a Cone = πr^2 h/3</vt:lpstr>
      <vt:lpstr>FPU Instruction Timing</vt:lpstr>
      <vt:lpstr>FPU Instruction Stalls</vt:lpstr>
      <vt:lpstr>Overlapping FPU and Integer Ops</vt:lpstr>
      <vt:lpstr>FPU Programming - Things to Remember</vt:lpstr>
      <vt:lpstr>FPU Programming - Things to Remember</vt:lpstr>
      <vt:lpstr>FPU Programming - Things to Remember</vt:lpstr>
      <vt:lpstr>FPU Programming - Things to Remember</vt:lpstr>
      <vt:lpstr>FPU Programming - Things to Remember</vt:lpstr>
      <vt:lpstr>FPU Programming - Things to Remember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 Getting Started with Floating Point</dc:title>
  <dc:creator>Dan Lewis</dc:creator>
  <cp:lastModifiedBy>Dan Lewis</cp:lastModifiedBy>
  <cp:revision>157</cp:revision>
  <cp:lastPrinted>2017-03-01T19:42:13Z</cp:lastPrinted>
  <dcterms:created xsi:type="dcterms:W3CDTF">2006-08-16T00:00:00Z</dcterms:created>
  <dcterms:modified xsi:type="dcterms:W3CDTF">2017-05-26T18:27:09Z</dcterms:modified>
</cp:coreProperties>
</file>