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40"/>
  </p:notesMasterIdLst>
  <p:handoutMasterIdLst>
    <p:handoutMasterId r:id="rId41"/>
  </p:handoutMasterIdLst>
  <p:sldIdLst>
    <p:sldId id="256" r:id="rId2"/>
    <p:sldId id="299" r:id="rId3"/>
    <p:sldId id="425" r:id="rId4"/>
    <p:sldId id="410" r:id="rId5"/>
    <p:sldId id="411" r:id="rId6"/>
    <p:sldId id="412" r:id="rId7"/>
    <p:sldId id="413" r:id="rId8"/>
    <p:sldId id="415" r:id="rId9"/>
    <p:sldId id="414" r:id="rId10"/>
    <p:sldId id="416" r:id="rId11"/>
    <p:sldId id="417" r:id="rId12"/>
    <p:sldId id="418" r:id="rId13"/>
    <p:sldId id="419" r:id="rId14"/>
    <p:sldId id="424" r:id="rId15"/>
    <p:sldId id="420" r:id="rId16"/>
    <p:sldId id="421" r:id="rId17"/>
    <p:sldId id="422" r:id="rId18"/>
    <p:sldId id="426" r:id="rId19"/>
    <p:sldId id="427" r:id="rId20"/>
    <p:sldId id="429" r:id="rId21"/>
    <p:sldId id="430" r:id="rId22"/>
    <p:sldId id="431" r:id="rId23"/>
    <p:sldId id="432" r:id="rId24"/>
    <p:sldId id="433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28" r:id="rId35"/>
    <p:sldId id="404" r:id="rId36"/>
    <p:sldId id="434" r:id="rId37"/>
    <p:sldId id="405" r:id="rId38"/>
    <p:sldId id="423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6" autoAdjust="0"/>
    <p:restoredTop sz="76443" autoAdjust="0"/>
  </p:normalViewPr>
  <p:slideViewPr>
    <p:cSldViewPr snapToGrid="0">
      <p:cViewPr>
        <p:scale>
          <a:sx n="75" d="100"/>
          <a:sy n="75" d="100"/>
        </p:scale>
        <p:origin x="-164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23B8AD-EE89-0C44-B0B1-22A60D47F06B}" type="datetimeFigureOut">
              <a:rPr lang="en-US" smtClean="0"/>
              <a:t>4/19/15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1470D-9BAA-9840-A98A-B06C13C35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54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3BDA7-B220-4146-8565-B71931C3AA4C}" type="datetimeFigureOut">
              <a:rPr lang="en-US" smtClean="0"/>
              <a:pPr/>
              <a:t>4/19/15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D892C-BFC3-48E9-B70D-E6C5A3B45F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168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0CF327-415E-4C7D-B2F2-AE35C49D8FE7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F26A05-2113-402E-98BD-F8B7D84E1381}" type="slidenum">
              <a:rPr lang="en-US" smtClean="0">
                <a:latin typeface="Arial" pitchFamily="34" charset="0"/>
              </a:rPr>
              <a:pPr/>
              <a:t>11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Solution:</a:t>
            </a:r>
          </a:p>
          <a:p>
            <a:pPr>
              <a:lnSpc>
                <a:spcPct val="85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F = A + B D + B C</a:t>
            </a:r>
          </a:p>
          <a:p>
            <a:pPr>
              <a:lnSpc>
                <a:spcPct val="85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G = B C'</a:t>
            </a:r>
          </a:p>
          <a:p>
            <a:pPr>
              <a:lnSpc>
                <a:spcPct val="85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H= B + C</a:t>
            </a:r>
          </a:p>
          <a:p>
            <a:pPr>
              <a:lnSpc>
                <a:spcPct val="85000"/>
              </a:lnSpc>
            </a:pPr>
            <a:r>
              <a:rPr lang="en-US" altLang="ko-KR" b="1" dirty="0" smtClean="0">
                <a:solidFill>
                  <a:schemeClr val="bg1"/>
                </a:solidFill>
                <a:latin typeface="Arial" pitchFamily="34" charset="0"/>
              </a:rPr>
              <a:t>I= A'B'C'D + B C D + A D' + B' C D'</a:t>
            </a:r>
          </a:p>
          <a:p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Assume that there are 4 product terms for each OR gate</a:t>
            </a:r>
          </a:p>
          <a:p>
            <a:r>
              <a:rPr lang="en-US" dirty="0" smtClean="0">
                <a:latin typeface="Arial" pitchFamily="34" charset="0"/>
              </a:rPr>
              <a:t>The</a:t>
            </a:r>
            <a:r>
              <a:rPr lang="en-US" baseline="0" dirty="0" smtClean="0">
                <a:latin typeface="Arial" pitchFamily="34" charset="0"/>
              </a:rPr>
              <a:t> first OR gate has the output:</a:t>
            </a:r>
            <a:endParaRPr lang="en-US" dirty="0" smtClean="0">
              <a:latin typeface="Arial" pitchFamily="34" charset="0"/>
            </a:endParaRPr>
          </a:p>
          <a:p>
            <a:r>
              <a:rPr lang="en-US" dirty="0" smtClean="0">
                <a:latin typeface="Arial" pitchFamily="34" charset="0"/>
              </a:rPr>
              <a:t>F=A + BD + BC + 0</a:t>
            </a:r>
          </a:p>
          <a:p>
            <a:r>
              <a:rPr lang="en-US" dirty="0" smtClean="0">
                <a:latin typeface="Arial" pitchFamily="34" charset="0"/>
              </a:rPr>
              <a:t>All</a:t>
            </a:r>
            <a:r>
              <a:rPr lang="en-US" baseline="0" dirty="0" smtClean="0">
                <a:latin typeface="Arial" pitchFamily="34" charset="0"/>
              </a:rPr>
              <a:t> AND gates that have output 0 have all fuses left intact.</a:t>
            </a:r>
          </a:p>
          <a:p>
            <a:endParaRPr lang="en-US" baseline="0" dirty="0" smtClean="0">
              <a:latin typeface="Arial" pitchFamily="34" charset="0"/>
            </a:endParaRPr>
          </a:p>
          <a:p>
            <a:r>
              <a:rPr lang="en-US" baseline="0" dirty="0" smtClean="0">
                <a:latin typeface="Arial" pitchFamily="34" charset="0"/>
              </a:rPr>
              <a:t>Similarly, G = BC’+0+0+0</a:t>
            </a:r>
            <a:endParaRPr lang="en-US" dirty="0" smtClean="0">
              <a:latin typeface="Arial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283DE7-B0D5-4357-B076-D26CF882E96C}" type="slidenum">
              <a:rPr lang="en-US" smtClean="0">
                <a:latin typeface="Arial" pitchFamily="34" charset="0"/>
              </a:rPr>
              <a:pPr/>
              <a:t>12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445C2D-55CA-42B3-A576-F0145195232B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Can have 2 to more than 100 PAL-like blocks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74E17C-82A9-442B-A226-57B8548252D0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6BD862-6204-4B58-A71C-369873D86A7B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6B019-69A6-430F-A61C-D2CFEB75A2BC}" type="slidenum">
              <a:rPr lang="en-US" smtClean="0">
                <a:latin typeface="Arial" pitchFamily="34" charset="0"/>
              </a:rPr>
              <a:pPr/>
              <a:t>17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0.6 micron has3 metal layers:</a:t>
            </a:r>
            <a:r>
              <a:rPr lang="en-US" baseline="0" dirty="0" smtClean="0"/>
              <a:t> M1 for within cell routing, M2 for vertical routing between cells, M3 for horizontal routing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CMOS inverter: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Vx</a:t>
            </a:r>
            <a:r>
              <a:rPr lang="en-US" dirty="0" smtClean="0"/>
              <a:t> = 0 V, transistor T2 is off and T1 is on. This makes </a:t>
            </a:r>
            <a:r>
              <a:rPr lang="en-US" dirty="0" err="1" smtClean="0"/>
              <a:t>Vf</a:t>
            </a:r>
            <a:r>
              <a:rPr lang="en-US" dirty="0" smtClean="0"/>
              <a:t> = 5 V and since T2 is off, no current flows through the transistors.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Vx</a:t>
            </a:r>
            <a:r>
              <a:rPr lang="en-US" baseline="0" dirty="0" smtClean="0"/>
              <a:t> = 5 V, T2 is on and T1 is off. This makes </a:t>
            </a:r>
            <a:r>
              <a:rPr lang="en-US" baseline="0" dirty="0" err="1" smtClean="0"/>
              <a:t>Vf</a:t>
            </a:r>
            <a:r>
              <a:rPr lang="en-US" baseline="0" dirty="0" smtClean="0"/>
              <a:t> = 0 V and no current flows because T1 is off.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Advantage of CMOS circuits: no current flows under steady state conditions (hence no </a:t>
            </a:r>
            <a:r>
              <a:rPr lang="en-US" baseline="0" smtClean="0"/>
              <a:t>power dissipation).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46A335-1806-4D7E-B39F-14252D201540}" type="slidenum">
              <a:rPr lang="en-US" smtClean="0">
                <a:latin typeface="Arial" pitchFamily="34" charset="0"/>
              </a:rPr>
              <a:pPr/>
              <a:t>3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extrinsic semiconductor is a semiconductor that has been doped, that is, into which a doping agent has been introduced, giving it different electrical properties than the intrinsic (pure) semiconductor. During doping, impurity atoms are introduced to an intrinsic semiconductor. Impurity atoms are atoms of a different element than the atoms of the intrinsic semiconductor. Impurity atoms act as either donors or acceptors to the intrinsic semiconductor, changing the electron and hole concentrations of the semiconductor. </a:t>
            </a:r>
            <a:r>
              <a:rPr lang="en-US" smtClean="0"/>
              <a:t>Impurity atoms are classified as donor or acceptor atoms based on the effect they have on the intrinsic semiconductor.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Extrinsic semiconductors with a larger electron concentration than hole concentration are known as n-type semiconductors. The phrase 'n-type' comes from the negative charge of the electron. In n-type semiconductors, electrons are the majority carriers and holes are the minority carriers.</a:t>
            </a:r>
          </a:p>
          <a:p>
            <a:endParaRPr lang="en-US" dirty="0" smtClean="0"/>
          </a:p>
          <a:p>
            <a:r>
              <a:rPr lang="en-US" dirty="0" smtClean="0"/>
              <a:t>As opposed to n-type semiconductors, p-type semiconductors have a larger hole concentration than electron concentration. The phrase 'p-type' refers to the positive charge of the hole. In p-type semiconductors, holes are the majority carriers and electrons are the minority carriers.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gate</a:t>
            </a:r>
            <a:r>
              <a:rPr lang="en-US" baseline="0" dirty="0" smtClean="0"/>
              <a:t> is like a switch. </a:t>
            </a:r>
            <a:r>
              <a:rPr lang="en-US" dirty="0" smtClean="0"/>
              <a:t>When a positive voltage</a:t>
            </a:r>
            <a:r>
              <a:rPr lang="en-US" baseline="0" dirty="0" smtClean="0"/>
              <a:t> is applied to gate, the electrons are drawn into the channel and the current flows as a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BD892C-BFC3-48E9-B70D-E6C5A3B45F6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CE024E-DA01-48CA-9F37-8257B29F00EE}" type="slidenum">
              <a:rPr lang="en-US" smtClean="0">
                <a:latin typeface="Arial" pitchFamily="34" charset="0"/>
              </a:rPr>
              <a:pPr/>
              <a:t>38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7C369B-C8E9-4F93-AC12-B4D293638C52}" type="slidenum">
              <a:rPr lang="en-US" smtClean="0">
                <a:latin typeface="Arial" pitchFamily="34" charset="0"/>
              </a:rPr>
              <a:pPr/>
              <a:t>4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B7F6F1-1D5D-45F3-B427-A63E469C9052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A7122-6669-4C2E-8F42-C074C1FEEE49}" type="slidenum">
              <a:rPr lang="en-US" smtClean="0">
                <a:latin typeface="Arial" pitchFamily="34" charset="0"/>
              </a:rPr>
              <a:pPr/>
              <a:t>6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2A310D-95E3-4E48-839B-9BD3642ADAE3}" type="slidenum">
              <a:rPr lang="en-US" smtClean="0">
                <a:latin typeface="Arial" pitchFamily="34" charset="0"/>
              </a:rPr>
              <a:pPr/>
              <a:t>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E425A-E7B5-4A04-AC59-4EE252FC739A}" type="slidenum">
              <a:rPr lang="en-US" smtClean="0">
                <a:latin typeface="Arial" pitchFamily="34" charset="0"/>
              </a:rPr>
              <a:pPr/>
              <a:t>8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0A737F-A55C-41F5-8FF2-827DAC0334FC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46CA7-4902-4D96-852B-A15CFFE82B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D6337A-B24A-49A3-94A9-9F73F7AED0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F1AF10-6FBF-407E-B9C2-C78D9188D2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70C9974-C4AD-44FD-A494-80AE257D10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422CCFD-4C70-41A8-90CB-0CCB461DF81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1313E-BD1B-4BD8-B435-D30E4AA385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788C-7DEF-4527-BCF5-480BABC60C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1AE5B-DFB4-4857-ADBF-2DD9909445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2D086-8E50-4F8A-9169-CCBF0FAAC5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795ED2-4944-4B4E-B703-3C556B8ABC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88C40-1CC9-4D3D-B3A6-3EC3CF9F10C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C76E83-07FA-4D4B-B475-D10D3727A6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D21C1-DB51-4769-B787-2B71AB5398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en-US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77506F1-B7BA-4736-A7FB-D6F42479EAD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grover@scudc.scu.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ELEN 21/COEN 21: </a:t>
            </a:r>
            <a:r>
              <a:rPr lang="en-US" dirty="0"/>
              <a:t>Introduction to Logic Design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Lectures </a:t>
            </a:r>
            <a:r>
              <a:rPr lang="en-US" sz="2000" dirty="0" smtClean="0"/>
              <a:t>17 </a:t>
            </a:r>
            <a:r>
              <a:rPr lang="en-US" sz="2000" dirty="0" smtClean="0"/>
              <a:t>&amp; </a:t>
            </a:r>
            <a:r>
              <a:rPr lang="en-US" sz="2000" dirty="0" smtClean="0"/>
              <a:t>18: </a:t>
            </a:r>
            <a:r>
              <a:rPr lang="en-US" sz="2000" dirty="0" smtClean="0"/>
              <a:t>PLDs and Transistors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Radhika </a:t>
            </a:r>
            <a:r>
              <a:rPr lang="en-US" sz="2000" dirty="0"/>
              <a:t>S. Grover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Electrical Engineering </a:t>
            </a:r>
            <a:r>
              <a:rPr lang="en-US" sz="2000" dirty="0"/>
              <a:t>Department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Santa Clara University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hlinkClick r:id="rId3"/>
              </a:rPr>
              <a:t>rgrover</a:t>
            </a:r>
            <a:r>
              <a:rPr lang="en-US" sz="2000" dirty="0" smtClean="0">
                <a:hlinkClick r:id="rId3"/>
              </a:rPr>
              <a:t>@scu.edu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Implement the following functions on a PLA:</a:t>
            </a:r>
          </a:p>
          <a:p>
            <a:endParaRPr lang="en-US" smtClean="0"/>
          </a:p>
          <a:p>
            <a:r>
              <a:rPr lang="en-US" smtClean="0"/>
              <a:t>F1 = ABC</a:t>
            </a:r>
          </a:p>
          <a:p>
            <a:r>
              <a:rPr lang="en-US" smtClean="0"/>
              <a:t>F2 = A + B + C</a:t>
            </a:r>
          </a:p>
          <a:p>
            <a:r>
              <a:rPr lang="en-US" smtClean="0"/>
              <a:t>F3 = A xor B xor 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 (Programmable Array Logic)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AND array is programmable, OR array is fixed at fabrication time.</a:t>
            </a: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908050" y="2466975"/>
            <a:ext cx="4200525" cy="3886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r>
              <a:rPr lang="en-US"/>
              <a:t>       </a:t>
            </a:r>
          </a:p>
        </p:txBody>
      </p:sp>
      <p:sp>
        <p:nvSpPr>
          <p:cNvPr id="12294" name="Arc 24"/>
          <p:cNvSpPr>
            <a:spLocks/>
          </p:cNvSpPr>
          <p:nvPr/>
        </p:nvSpPr>
        <p:spPr bwMode="auto">
          <a:xfrm>
            <a:off x="3170238" y="3535363"/>
            <a:ext cx="130175" cy="180975"/>
          </a:xfrm>
          <a:custGeom>
            <a:avLst/>
            <a:gdLst>
              <a:gd name="T0" fmla="*/ 0 w 21621"/>
              <a:gd name="T1" fmla="*/ 0 h 21600"/>
              <a:gd name="T2" fmla="*/ 28410748 w 21621"/>
              <a:gd name="T3" fmla="*/ 105936191 h 21600"/>
              <a:gd name="T4" fmla="*/ 27515 w 21621"/>
              <a:gd name="T5" fmla="*/ 106533141 h 21600"/>
              <a:gd name="T6" fmla="*/ 0 60000 65536"/>
              <a:gd name="T7" fmla="*/ 0 60000 65536"/>
              <a:gd name="T8" fmla="*/ 0 60000 65536"/>
              <a:gd name="T9" fmla="*/ 0 w 21621"/>
              <a:gd name="T10" fmla="*/ 0 h 21600"/>
              <a:gd name="T11" fmla="*/ 21621 w 2162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1" h="21600" fill="none" extrusionOk="0">
                <a:moveTo>
                  <a:pt x="0" y="0"/>
                </a:moveTo>
                <a:cubicBezTo>
                  <a:pt x="7" y="0"/>
                  <a:pt x="14" y="-1"/>
                  <a:pt x="21" y="0"/>
                </a:cubicBezTo>
                <a:cubicBezTo>
                  <a:pt x="11903" y="0"/>
                  <a:pt x="21554" y="9597"/>
                  <a:pt x="21620" y="21479"/>
                </a:cubicBezTo>
              </a:path>
              <a:path w="21621" h="21600" stroke="0" extrusionOk="0">
                <a:moveTo>
                  <a:pt x="0" y="0"/>
                </a:moveTo>
                <a:cubicBezTo>
                  <a:pt x="7" y="0"/>
                  <a:pt x="14" y="-1"/>
                  <a:pt x="21" y="0"/>
                </a:cubicBezTo>
                <a:cubicBezTo>
                  <a:pt x="11903" y="0"/>
                  <a:pt x="21554" y="9597"/>
                  <a:pt x="21620" y="21479"/>
                </a:cubicBezTo>
                <a:lnTo>
                  <a:pt x="21" y="21600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5" name="Line 20"/>
          <p:cNvSpPr>
            <a:spLocks noChangeShapeType="1"/>
          </p:cNvSpPr>
          <p:nvPr/>
        </p:nvSpPr>
        <p:spPr bwMode="auto">
          <a:xfrm>
            <a:off x="2908300" y="3533775"/>
            <a:ext cx="274638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6" name="Line 21"/>
          <p:cNvSpPr>
            <a:spLocks noChangeShapeType="1"/>
          </p:cNvSpPr>
          <p:nvPr/>
        </p:nvSpPr>
        <p:spPr bwMode="auto">
          <a:xfrm>
            <a:off x="2908300" y="3892550"/>
            <a:ext cx="2921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7" name="Line 22"/>
          <p:cNvSpPr>
            <a:spLocks noChangeShapeType="1"/>
          </p:cNvSpPr>
          <p:nvPr/>
        </p:nvSpPr>
        <p:spPr bwMode="auto">
          <a:xfrm flipV="1">
            <a:off x="2908300" y="3533775"/>
            <a:ext cx="1588" cy="3587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8" name="Arc 25"/>
          <p:cNvSpPr>
            <a:spLocks/>
          </p:cNvSpPr>
          <p:nvPr/>
        </p:nvSpPr>
        <p:spPr bwMode="auto">
          <a:xfrm>
            <a:off x="3184525" y="3722688"/>
            <a:ext cx="138113" cy="192087"/>
          </a:xfrm>
          <a:custGeom>
            <a:avLst/>
            <a:gdLst>
              <a:gd name="T0" fmla="*/ 35995715 w 21622"/>
              <a:gd name="T1" fmla="*/ 0 h 21722"/>
              <a:gd name="T2" fmla="*/ 0 w 21622"/>
              <a:gd name="T3" fmla="*/ 132451199 h 21722"/>
              <a:gd name="T4" fmla="*/ 36761 w 21622"/>
              <a:gd name="T5" fmla="*/ 744056 h 21722"/>
              <a:gd name="T6" fmla="*/ 0 60000 65536"/>
              <a:gd name="T7" fmla="*/ 0 60000 65536"/>
              <a:gd name="T8" fmla="*/ 0 60000 65536"/>
              <a:gd name="T9" fmla="*/ 0 w 21622"/>
              <a:gd name="T10" fmla="*/ 0 h 21722"/>
              <a:gd name="T11" fmla="*/ 21622 w 21622"/>
              <a:gd name="T12" fmla="*/ 21722 h 217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2" h="21722" fill="none" extrusionOk="0">
                <a:moveTo>
                  <a:pt x="21621" y="0"/>
                </a:moveTo>
                <a:cubicBezTo>
                  <a:pt x="21621" y="40"/>
                  <a:pt x="21622" y="81"/>
                  <a:pt x="21622" y="122"/>
                </a:cubicBezTo>
                <a:cubicBezTo>
                  <a:pt x="21622" y="12051"/>
                  <a:pt x="11951" y="21722"/>
                  <a:pt x="22" y="21722"/>
                </a:cubicBezTo>
                <a:cubicBezTo>
                  <a:pt x="14" y="21722"/>
                  <a:pt x="7" y="21721"/>
                  <a:pt x="0" y="21721"/>
                </a:cubicBezTo>
              </a:path>
              <a:path w="21622" h="21722" stroke="0" extrusionOk="0">
                <a:moveTo>
                  <a:pt x="21621" y="0"/>
                </a:moveTo>
                <a:cubicBezTo>
                  <a:pt x="21621" y="40"/>
                  <a:pt x="21622" y="81"/>
                  <a:pt x="21622" y="122"/>
                </a:cubicBezTo>
                <a:cubicBezTo>
                  <a:pt x="21622" y="12051"/>
                  <a:pt x="11951" y="21722"/>
                  <a:pt x="22" y="21722"/>
                </a:cubicBezTo>
                <a:cubicBezTo>
                  <a:pt x="14" y="21722"/>
                  <a:pt x="7" y="21721"/>
                  <a:pt x="0" y="21721"/>
                </a:cubicBezTo>
                <a:lnTo>
                  <a:pt x="22" y="1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99" name="Arc 26"/>
          <p:cNvSpPr>
            <a:spLocks/>
          </p:cNvSpPr>
          <p:nvPr/>
        </p:nvSpPr>
        <p:spPr bwMode="auto">
          <a:xfrm>
            <a:off x="3165475" y="3716338"/>
            <a:ext cx="130175" cy="180975"/>
          </a:xfrm>
          <a:custGeom>
            <a:avLst/>
            <a:gdLst>
              <a:gd name="T0" fmla="*/ 28406809 w 21622"/>
              <a:gd name="T1" fmla="*/ 0 h 21721"/>
              <a:gd name="T2" fmla="*/ 0 w 21622"/>
              <a:gd name="T3" fmla="*/ 104763233 h 21721"/>
              <a:gd name="T4" fmla="*/ 28814 w 21622"/>
              <a:gd name="T5" fmla="*/ 583601 h 21721"/>
              <a:gd name="T6" fmla="*/ 0 60000 65536"/>
              <a:gd name="T7" fmla="*/ 0 60000 65536"/>
              <a:gd name="T8" fmla="*/ 0 60000 65536"/>
              <a:gd name="T9" fmla="*/ 0 w 21622"/>
              <a:gd name="T10" fmla="*/ 0 h 21721"/>
              <a:gd name="T11" fmla="*/ 21622 w 21622"/>
              <a:gd name="T12" fmla="*/ 21721 h 217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2" h="21721" fill="none" extrusionOk="0">
                <a:moveTo>
                  <a:pt x="21621" y="0"/>
                </a:moveTo>
                <a:cubicBezTo>
                  <a:pt x="21621" y="40"/>
                  <a:pt x="21622" y="80"/>
                  <a:pt x="21622" y="121"/>
                </a:cubicBezTo>
                <a:cubicBezTo>
                  <a:pt x="21622" y="12050"/>
                  <a:pt x="11951" y="21721"/>
                  <a:pt x="22" y="21721"/>
                </a:cubicBezTo>
                <a:cubicBezTo>
                  <a:pt x="14" y="21721"/>
                  <a:pt x="7" y="21720"/>
                  <a:pt x="0" y="21720"/>
                </a:cubicBezTo>
              </a:path>
              <a:path w="21622" h="21721" stroke="0" extrusionOk="0">
                <a:moveTo>
                  <a:pt x="21621" y="0"/>
                </a:moveTo>
                <a:cubicBezTo>
                  <a:pt x="21621" y="40"/>
                  <a:pt x="21622" y="80"/>
                  <a:pt x="21622" y="121"/>
                </a:cubicBezTo>
                <a:cubicBezTo>
                  <a:pt x="21622" y="12050"/>
                  <a:pt x="11951" y="21721"/>
                  <a:pt x="22" y="21721"/>
                </a:cubicBezTo>
                <a:cubicBezTo>
                  <a:pt x="14" y="21721"/>
                  <a:pt x="7" y="21720"/>
                  <a:pt x="0" y="21720"/>
                </a:cubicBezTo>
                <a:lnTo>
                  <a:pt x="22" y="121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514475" y="2840038"/>
            <a:ext cx="223838" cy="169862"/>
            <a:chOff x="4413250" y="1368425"/>
            <a:chExt cx="223838" cy="169863"/>
          </a:xfrm>
        </p:grpSpPr>
        <p:sp>
          <p:nvSpPr>
            <p:cNvPr id="12391" name="Line 66"/>
            <p:cNvSpPr>
              <a:spLocks noChangeShapeType="1"/>
            </p:cNvSpPr>
            <p:nvPr/>
          </p:nvSpPr>
          <p:spPr bwMode="auto">
            <a:xfrm flipH="1">
              <a:off x="4533900" y="1368425"/>
              <a:ext cx="103188" cy="1698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2" name="Line 67"/>
            <p:cNvSpPr>
              <a:spLocks noChangeShapeType="1"/>
            </p:cNvSpPr>
            <p:nvPr/>
          </p:nvSpPr>
          <p:spPr bwMode="auto">
            <a:xfrm>
              <a:off x="4413250" y="1368425"/>
              <a:ext cx="120650" cy="1698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3" name="Line 68"/>
            <p:cNvSpPr>
              <a:spLocks noChangeShapeType="1"/>
            </p:cNvSpPr>
            <p:nvPr/>
          </p:nvSpPr>
          <p:spPr bwMode="auto">
            <a:xfrm flipH="1">
              <a:off x="4413250" y="1368425"/>
              <a:ext cx="223838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4" name="Oval 69"/>
            <p:cNvSpPr>
              <a:spLocks noChangeArrowheads="1"/>
            </p:cNvSpPr>
            <p:nvPr/>
          </p:nvSpPr>
          <p:spPr bwMode="auto">
            <a:xfrm>
              <a:off x="4576763" y="1479550"/>
              <a:ext cx="34925" cy="52388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892300" y="2855913"/>
            <a:ext cx="223838" cy="169862"/>
            <a:chOff x="4413250" y="1368425"/>
            <a:chExt cx="223838" cy="169863"/>
          </a:xfrm>
        </p:grpSpPr>
        <p:sp>
          <p:nvSpPr>
            <p:cNvPr id="12387" name="Line 66"/>
            <p:cNvSpPr>
              <a:spLocks noChangeShapeType="1"/>
            </p:cNvSpPr>
            <p:nvPr/>
          </p:nvSpPr>
          <p:spPr bwMode="auto">
            <a:xfrm flipH="1">
              <a:off x="4533900" y="1368425"/>
              <a:ext cx="103188" cy="1698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8" name="Line 67"/>
            <p:cNvSpPr>
              <a:spLocks noChangeShapeType="1"/>
            </p:cNvSpPr>
            <p:nvPr/>
          </p:nvSpPr>
          <p:spPr bwMode="auto">
            <a:xfrm>
              <a:off x="4413250" y="1368425"/>
              <a:ext cx="120650" cy="1698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9" name="Line 68"/>
            <p:cNvSpPr>
              <a:spLocks noChangeShapeType="1"/>
            </p:cNvSpPr>
            <p:nvPr/>
          </p:nvSpPr>
          <p:spPr bwMode="auto">
            <a:xfrm flipH="1">
              <a:off x="4413250" y="1368425"/>
              <a:ext cx="223838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90" name="Oval 69"/>
            <p:cNvSpPr>
              <a:spLocks noChangeArrowheads="1"/>
            </p:cNvSpPr>
            <p:nvPr/>
          </p:nvSpPr>
          <p:spPr bwMode="auto">
            <a:xfrm>
              <a:off x="4576763" y="1479550"/>
              <a:ext cx="34925" cy="52388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302" name="Straight Connector 22"/>
          <p:cNvCxnSpPr>
            <a:cxnSpLocks noChangeShapeType="1"/>
          </p:cNvCxnSpPr>
          <p:nvPr/>
        </p:nvCxnSpPr>
        <p:spPr bwMode="auto">
          <a:xfrm rot="5400000">
            <a:off x="182563" y="4310062"/>
            <a:ext cx="2749550" cy="22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3" name="Straight Connector 23"/>
          <p:cNvCxnSpPr>
            <a:cxnSpLocks noChangeShapeType="1"/>
          </p:cNvCxnSpPr>
          <p:nvPr/>
        </p:nvCxnSpPr>
        <p:spPr bwMode="auto">
          <a:xfrm rot="5400000">
            <a:off x="303212" y="4303713"/>
            <a:ext cx="2759075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4" name="Straight Connector 24"/>
          <p:cNvCxnSpPr>
            <a:cxnSpLocks noChangeShapeType="1"/>
          </p:cNvCxnSpPr>
          <p:nvPr/>
        </p:nvCxnSpPr>
        <p:spPr bwMode="auto">
          <a:xfrm rot="5400000">
            <a:off x="552450" y="4302125"/>
            <a:ext cx="2749550" cy="1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5" name="Straight Connector 25"/>
          <p:cNvCxnSpPr>
            <a:cxnSpLocks noChangeShapeType="1"/>
          </p:cNvCxnSpPr>
          <p:nvPr/>
        </p:nvCxnSpPr>
        <p:spPr bwMode="auto">
          <a:xfrm rot="5400000">
            <a:off x="735013" y="4357687"/>
            <a:ext cx="2711450" cy="222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06" name="Straight Connector 26"/>
          <p:cNvCxnSpPr>
            <a:cxnSpLocks noChangeShapeType="1"/>
          </p:cNvCxnSpPr>
          <p:nvPr/>
        </p:nvCxnSpPr>
        <p:spPr bwMode="auto">
          <a:xfrm rot="10800000">
            <a:off x="1924050" y="3746500"/>
            <a:ext cx="993775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07" name="Oval 27"/>
          <p:cNvSpPr>
            <a:spLocks noChangeArrowheads="1"/>
          </p:cNvSpPr>
          <p:nvPr/>
        </p:nvSpPr>
        <p:spPr bwMode="auto">
          <a:xfrm>
            <a:off x="1908175" y="372427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Oval 28"/>
          <p:cNvSpPr>
            <a:spLocks noChangeArrowheads="1"/>
          </p:cNvSpPr>
          <p:nvPr/>
        </p:nvSpPr>
        <p:spPr bwMode="auto">
          <a:xfrm>
            <a:off x="2070100" y="381952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9" name="Straight Connector 29"/>
          <p:cNvCxnSpPr>
            <a:cxnSpLocks noChangeShapeType="1"/>
          </p:cNvCxnSpPr>
          <p:nvPr/>
        </p:nvCxnSpPr>
        <p:spPr bwMode="auto">
          <a:xfrm rot="10800000" flipV="1">
            <a:off x="2122488" y="3819525"/>
            <a:ext cx="776287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0" name="Arc 24"/>
          <p:cNvSpPr>
            <a:spLocks/>
          </p:cNvSpPr>
          <p:nvPr/>
        </p:nvSpPr>
        <p:spPr bwMode="auto">
          <a:xfrm>
            <a:off x="3170238" y="4097338"/>
            <a:ext cx="130175" cy="180975"/>
          </a:xfrm>
          <a:custGeom>
            <a:avLst/>
            <a:gdLst>
              <a:gd name="T0" fmla="*/ 0 w 21621"/>
              <a:gd name="T1" fmla="*/ 0 h 21600"/>
              <a:gd name="T2" fmla="*/ 28410748 w 21621"/>
              <a:gd name="T3" fmla="*/ 105936191 h 21600"/>
              <a:gd name="T4" fmla="*/ 27515 w 21621"/>
              <a:gd name="T5" fmla="*/ 106533141 h 21600"/>
              <a:gd name="T6" fmla="*/ 0 60000 65536"/>
              <a:gd name="T7" fmla="*/ 0 60000 65536"/>
              <a:gd name="T8" fmla="*/ 0 60000 65536"/>
              <a:gd name="T9" fmla="*/ 0 w 21621"/>
              <a:gd name="T10" fmla="*/ 0 h 21600"/>
              <a:gd name="T11" fmla="*/ 21621 w 2162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1" h="21600" fill="none" extrusionOk="0">
                <a:moveTo>
                  <a:pt x="0" y="0"/>
                </a:moveTo>
                <a:cubicBezTo>
                  <a:pt x="7" y="0"/>
                  <a:pt x="14" y="-1"/>
                  <a:pt x="21" y="0"/>
                </a:cubicBezTo>
                <a:cubicBezTo>
                  <a:pt x="11903" y="0"/>
                  <a:pt x="21554" y="9597"/>
                  <a:pt x="21620" y="21479"/>
                </a:cubicBezTo>
              </a:path>
              <a:path w="21621" h="21600" stroke="0" extrusionOk="0">
                <a:moveTo>
                  <a:pt x="0" y="0"/>
                </a:moveTo>
                <a:cubicBezTo>
                  <a:pt x="7" y="0"/>
                  <a:pt x="14" y="-1"/>
                  <a:pt x="21" y="0"/>
                </a:cubicBezTo>
                <a:cubicBezTo>
                  <a:pt x="11903" y="0"/>
                  <a:pt x="21554" y="9597"/>
                  <a:pt x="21620" y="21479"/>
                </a:cubicBezTo>
                <a:lnTo>
                  <a:pt x="21" y="21600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367"/>
          <p:cNvGrpSpPr>
            <a:grpSpLocks/>
          </p:cNvGrpSpPr>
          <p:nvPr/>
        </p:nvGrpSpPr>
        <p:grpSpPr bwMode="auto">
          <a:xfrm>
            <a:off x="2908300" y="4095750"/>
            <a:ext cx="414338" cy="381000"/>
            <a:chOff x="4981575" y="1828800"/>
            <a:chExt cx="414338" cy="290513"/>
          </a:xfrm>
        </p:grpSpPr>
        <p:sp>
          <p:nvSpPr>
            <p:cNvPr id="12383" name="Line 20"/>
            <p:cNvSpPr>
              <a:spLocks noChangeShapeType="1"/>
            </p:cNvSpPr>
            <p:nvPr/>
          </p:nvSpPr>
          <p:spPr bwMode="auto">
            <a:xfrm>
              <a:off x="4981575" y="1828800"/>
              <a:ext cx="274638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4" name="Line 21"/>
            <p:cNvSpPr>
              <a:spLocks noChangeShapeType="1"/>
            </p:cNvSpPr>
            <p:nvPr/>
          </p:nvSpPr>
          <p:spPr bwMode="auto">
            <a:xfrm>
              <a:off x="4981575" y="2101850"/>
              <a:ext cx="29210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5" name="Line 22"/>
            <p:cNvSpPr>
              <a:spLocks noChangeShapeType="1"/>
            </p:cNvSpPr>
            <p:nvPr/>
          </p:nvSpPr>
          <p:spPr bwMode="auto">
            <a:xfrm flipV="1">
              <a:off x="4981575" y="1828800"/>
              <a:ext cx="1588" cy="2730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86" name="Arc 25"/>
            <p:cNvSpPr>
              <a:spLocks/>
            </p:cNvSpPr>
            <p:nvPr/>
          </p:nvSpPr>
          <p:spPr bwMode="auto">
            <a:xfrm>
              <a:off x="5257800" y="1973263"/>
              <a:ext cx="138113" cy="146050"/>
            </a:xfrm>
            <a:custGeom>
              <a:avLst/>
              <a:gdLst>
                <a:gd name="T0" fmla="*/ 35995715 w 21622"/>
                <a:gd name="T1" fmla="*/ 0 h 21722"/>
                <a:gd name="T2" fmla="*/ 0 w 21622"/>
                <a:gd name="T3" fmla="*/ 44392232 h 21722"/>
                <a:gd name="T4" fmla="*/ 36761 w 21622"/>
                <a:gd name="T5" fmla="*/ 249224 h 21722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722"/>
                <a:gd name="T11" fmla="*/ 21622 w 21622"/>
                <a:gd name="T12" fmla="*/ 21722 h 217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722" fill="none" extrusionOk="0">
                  <a:moveTo>
                    <a:pt x="21621" y="0"/>
                  </a:moveTo>
                  <a:cubicBezTo>
                    <a:pt x="21621" y="40"/>
                    <a:pt x="21622" y="81"/>
                    <a:pt x="21622" y="122"/>
                  </a:cubicBezTo>
                  <a:cubicBezTo>
                    <a:pt x="21622" y="12051"/>
                    <a:pt x="11951" y="21722"/>
                    <a:pt x="22" y="21722"/>
                  </a:cubicBezTo>
                  <a:cubicBezTo>
                    <a:pt x="14" y="21722"/>
                    <a:pt x="7" y="21721"/>
                    <a:pt x="0" y="21721"/>
                  </a:cubicBezTo>
                </a:path>
                <a:path w="21622" h="21722" stroke="0" extrusionOk="0">
                  <a:moveTo>
                    <a:pt x="21621" y="0"/>
                  </a:moveTo>
                  <a:cubicBezTo>
                    <a:pt x="21621" y="40"/>
                    <a:pt x="21622" y="81"/>
                    <a:pt x="21622" y="122"/>
                  </a:cubicBezTo>
                  <a:cubicBezTo>
                    <a:pt x="21622" y="12051"/>
                    <a:pt x="11951" y="21722"/>
                    <a:pt x="22" y="21722"/>
                  </a:cubicBezTo>
                  <a:cubicBezTo>
                    <a:pt x="14" y="21722"/>
                    <a:pt x="7" y="21721"/>
                    <a:pt x="0" y="21721"/>
                  </a:cubicBezTo>
                  <a:lnTo>
                    <a:pt x="22" y="1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2" name="Arc 26"/>
          <p:cNvSpPr>
            <a:spLocks/>
          </p:cNvSpPr>
          <p:nvPr/>
        </p:nvSpPr>
        <p:spPr bwMode="auto">
          <a:xfrm>
            <a:off x="3160713" y="4273550"/>
            <a:ext cx="138112" cy="180975"/>
          </a:xfrm>
          <a:custGeom>
            <a:avLst/>
            <a:gdLst>
              <a:gd name="T0" fmla="*/ 35995173 w 21622"/>
              <a:gd name="T1" fmla="*/ 0 h 21721"/>
              <a:gd name="T2" fmla="*/ 0 w 21622"/>
              <a:gd name="T3" fmla="*/ 104763233 h 21721"/>
              <a:gd name="T4" fmla="*/ 36760 w 21622"/>
              <a:gd name="T5" fmla="*/ 583601 h 21721"/>
              <a:gd name="T6" fmla="*/ 0 60000 65536"/>
              <a:gd name="T7" fmla="*/ 0 60000 65536"/>
              <a:gd name="T8" fmla="*/ 0 60000 65536"/>
              <a:gd name="T9" fmla="*/ 0 w 21622"/>
              <a:gd name="T10" fmla="*/ 0 h 21721"/>
              <a:gd name="T11" fmla="*/ 21622 w 21622"/>
              <a:gd name="T12" fmla="*/ 21721 h 217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2" h="21721" fill="none" extrusionOk="0">
                <a:moveTo>
                  <a:pt x="21621" y="0"/>
                </a:moveTo>
                <a:cubicBezTo>
                  <a:pt x="21621" y="40"/>
                  <a:pt x="21622" y="80"/>
                  <a:pt x="21622" y="121"/>
                </a:cubicBezTo>
                <a:cubicBezTo>
                  <a:pt x="21622" y="12050"/>
                  <a:pt x="11951" y="21721"/>
                  <a:pt x="22" y="21721"/>
                </a:cubicBezTo>
                <a:cubicBezTo>
                  <a:pt x="14" y="21721"/>
                  <a:pt x="7" y="21720"/>
                  <a:pt x="0" y="21720"/>
                </a:cubicBezTo>
              </a:path>
              <a:path w="21622" h="21721" stroke="0" extrusionOk="0">
                <a:moveTo>
                  <a:pt x="21621" y="0"/>
                </a:moveTo>
                <a:cubicBezTo>
                  <a:pt x="21621" y="40"/>
                  <a:pt x="21622" y="80"/>
                  <a:pt x="21622" y="121"/>
                </a:cubicBezTo>
                <a:cubicBezTo>
                  <a:pt x="21622" y="12050"/>
                  <a:pt x="11951" y="21721"/>
                  <a:pt x="22" y="21721"/>
                </a:cubicBezTo>
                <a:cubicBezTo>
                  <a:pt x="14" y="21721"/>
                  <a:pt x="7" y="21720"/>
                  <a:pt x="0" y="21720"/>
                </a:cubicBezTo>
                <a:lnTo>
                  <a:pt x="22" y="121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313" name="Straight Connector 37"/>
          <p:cNvCxnSpPr>
            <a:cxnSpLocks noChangeShapeType="1"/>
          </p:cNvCxnSpPr>
          <p:nvPr/>
        </p:nvCxnSpPr>
        <p:spPr bwMode="auto">
          <a:xfrm rot="10800000">
            <a:off x="1924050" y="4308475"/>
            <a:ext cx="993775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14" name="Oval 38"/>
          <p:cNvSpPr>
            <a:spLocks noChangeArrowheads="1"/>
          </p:cNvSpPr>
          <p:nvPr/>
        </p:nvSpPr>
        <p:spPr bwMode="auto">
          <a:xfrm>
            <a:off x="1908175" y="4286250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Oval 39"/>
          <p:cNvSpPr>
            <a:spLocks noChangeArrowheads="1"/>
          </p:cNvSpPr>
          <p:nvPr/>
        </p:nvSpPr>
        <p:spPr bwMode="auto">
          <a:xfrm>
            <a:off x="2065338" y="4348163"/>
            <a:ext cx="46037" cy="460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6" name="Straight Connector 40"/>
          <p:cNvCxnSpPr>
            <a:cxnSpLocks noChangeShapeType="1"/>
          </p:cNvCxnSpPr>
          <p:nvPr/>
        </p:nvCxnSpPr>
        <p:spPr bwMode="auto">
          <a:xfrm rot="10800000" flipV="1">
            <a:off x="2122488" y="4371975"/>
            <a:ext cx="776287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2898775" y="4791075"/>
            <a:ext cx="414338" cy="361950"/>
            <a:chOff x="4981575" y="1828800"/>
            <a:chExt cx="414338" cy="290513"/>
          </a:xfrm>
        </p:grpSpPr>
        <p:sp>
          <p:nvSpPr>
            <p:cNvPr id="12376" name="Arc 24"/>
            <p:cNvSpPr>
              <a:spLocks/>
            </p:cNvSpPr>
            <p:nvPr/>
          </p:nvSpPr>
          <p:spPr bwMode="auto">
            <a:xfrm>
              <a:off x="5248277" y="1832622"/>
              <a:ext cx="128586" cy="130760"/>
            </a:xfrm>
            <a:custGeom>
              <a:avLst/>
              <a:gdLst>
                <a:gd name="T0" fmla="*/ 0 w 21621"/>
                <a:gd name="T1" fmla="*/ 0 h 21600"/>
                <a:gd name="T2" fmla="*/ 27048749 w 21621"/>
                <a:gd name="T3" fmla="*/ 28846965 h 21600"/>
                <a:gd name="T4" fmla="*/ 26281 w 21621"/>
                <a:gd name="T5" fmla="*/ 29009350 h 21600"/>
                <a:gd name="T6" fmla="*/ 0 60000 65536"/>
                <a:gd name="T7" fmla="*/ 0 60000 65536"/>
                <a:gd name="T8" fmla="*/ 0 60000 65536"/>
                <a:gd name="T9" fmla="*/ 0 w 21621"/>
                <a:gd name="T10" fmla="*/ 0 h 21600"/>
                <a:gd name="T11" fmla="*/ 21621 w 2162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1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1" y="0"/>
                  </a:cubicBezTo>
                  <a:cubicBezTo>
                    <a:pt x="11903" y="0"/>
                    <a:pt x="21554" y="9597"/>
                    <a:pt x="21620" y="21479"/>
                  </a:cubicBezTo>
                </a:path>
                <a:path w="21621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1" y="0"/>
                  </a:cubicBezTo>
                  <a:cubicBezTo>
                    <a:pt x="11903" y="0"/>
                    <a:pt x="21554" y="9597"/>
                    <a:pt x="21620" y="21479"/>
                  </a:cubicBezTo>
                  <a:lnTo>
                    <a:pt x="21" y="2160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" name="Group 367"/>
            <p:cNvGrpSpPr>
              <a:grpSpLocks/>
            </p:cNvGrpSpPr>
            <p:nvPr/>
          </p:nvGrpSpPr>
          <p:grpSpPr bwMode="auto">
            <a:xfrm>
              <a:off x="4981575" y="1828800"/>
              <a:ext cx="414338" cy="290513"/>
              <a:chOff x="4981575" y="1828800"/>
              <a:chExt cx="414338" cy="290513"/>
            </a:xfrm>
          </p:grpSpPr>
          <p:sp>
            <p:nvSpPr>
              <p:cNvPr id="12379" name="Line 20"/>
              <p:cNvSpPr>
                <a:spLocks noChangeShapeType="1"/>
              </p:cNvSpPr>
              <p:nvPr/>
            </p:nvSpPr>
            <p:spPr bwMode="auto">
              <a:xfrm>
                <a:off x="4981575" y="1828800"/>
                <a:ext cx="274638" cy="15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0" name="Line 21"/>
              <p:cNvSpPr>
                <a:spLocks noChangeShapeType="1"/>
              </p:cNvSpPr>
              <p:nvPr/>
            </p:nvSpPr>
            <p:spPr bwMode="auto">
              <a:xfrm>
                <a:off x="4981575" y="2101850"/>
                <a:ext cx="292100" cy="15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1" name="Line 22"/>
              <p:cNvSpPr>
                <a:spLocks noChangeShapeType="1"/>
              </p:cNvSpPr>
              <p:nvPr/>
            </p:nvSpPr>
            <p:spPr bwMode="auto">
              <a:xfrm flipV="1">
                <a:off x="4981575" y="1828800"/>
                <a:ext cx="1588" cy="2730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2" name="Arc 25"/>
              <p:cNvSpPr>
                <a:spLocks/>
              </p:cNvSpPr>
              <p:nvPr/>
            </p:nvSpPr>
            <p:spPr bwMode="auto">
              <a:xfrm>
                <a:off x="5257800" y="1973263"/>
                <a:ext cx="138113" cy="146050"/>
              </a:xfrm>
              <a:custGeom>
                <a:avLst/>
                <a:gdLst>
                  <a:gd name="T0" fmla="*/ 35995715 w 21622"/>
                  <a:gd name="T1" fmla="*/ 0 h 21722"/>
                  <a:gd name="T2" fmla="*/ 0 w 21622"/>
                  <a:gd name="T3" fmla="*/ 44392232 h 21722"/>
                  <a:gd name="T4" fmla="*/ 36761 w 21622"/>
                  <a:gd name="T5" fmla="*/ 249224 h 21722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722"/>
                  <a:gd name="T11" fmla="*/ 21622 w 21622"/>
                  <a:gd name="T12" fmla="*/ 21722 h 217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722" fill="none" extrusionOk="0">
                    <a:moveTo>
                      <a:pt x="21621" y="0"/>
                    </a:moveTo>
                    <a:cubicBezTo>
                      <a:pt x="21621" y="40"/>
                      <a:pt x="21622" y="81"/>
                      <a:pt x="21622" y="122"/>
                    </a:cubicBezTo>
                    <a:cubicBezTo>
                      <a:pt x="21622" y="12051"/>
                      <a:pt x="11951" y="21722"/>
                      <a:pt x="22" y="21722"/>
                    </a:cubicBezTo>
                    <a:cubicBezTo>
                      <a:pt x="14" y="21722"/>
                      <a:pt x="7" y="21721"/>
                      <a:pt x="0" y="21721"/>
                    </a:cubicBezTo>
                  </a:path>
                  <a:path w="21622" h="21722" stroke="0" extrusionOk="0">
                    <a:moveTo>
                      <a:pt x="21621" y="0"/>
                    </a:moveTo>
                    <a:cubicBezTo>
                      <a:pt x="21621" y="40"/>
                      <a:pt x="21622" y="81"/>
                      <a:pt x="21622" y="122"/>
                    </a:cubicBezTo>
                    <a:cubicBezTo>
                      <a:pt x="21622" y="12051"/>
                      <a:pt x="11951" y="21722"/>
                      <a:pt x="22" y="21722"/>
                    </a:cubicBezTo>
                    <a:cubicBezTo>
                      <a:pt x="14" y="21722"/>
                      <a:pt x="7" y="21721"/>
                      <a:pt x="0" y="21721"/>
                    </a:cubicBezTo>
                    <a:lnTo>
                      <a:pt x="22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78" name="Arc 26"/>
            <p:cNvSpPr>
              <a:spLocks/>
            </p:cNvSpPr>
            <p:nvPr/>
          </p:nvSpPr>
          <p:spPr bwMode="auto">
            <a:xfrm>
              <a:off x="5253038" y="1963383"/>
              <a:ext cx="130175" cy="138113"/>
            </a:xfrm>
            <a:custGeom>
              <a:avLst/>
              <a:gdLst>
                <a:gd name="T0" fmla="*/ 28406809 w 21622"/>
                <a:gd name="T1" fmla="*/ 0 h 21721"/>
                <a:gd name="T2" fmla="*/ 0 w 21622"/>
                <a:gd name="T3" fmla="*/ 35505768 h 21721"/>
                <a:gd name="T4" fmla="*/ 28814 w 21622"/>
                <a:gd name="T5" fmla="*/ 197705 h 21721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721"/>
                <a:gd name="T11" fmla="*/ 21622 w 21622"/>
                <a:gd name="T12" fmla="*/ 21721 h 21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721" fill="none" extrusionOk="0">
                  <a:moveTo>
                    <a:pt x="21621" y="0"/>
                  </a:moveTo>
                  <a:cubicBezTo>
                    <a:pt x="21621" y="40"/>
                    <a:pt x="21622" y="80"/>
                    <a:pt x="21622" y="121"/>
                  </a:cubicBezTo>
                  <a:cubicBezTo>
                    <a:pt x="21622" y="12050"/>
                    <a:pt x="11951" y="21721"/>
                    <a:pt x="22" y="21721"/>
                  </a:cubicBezTo>
                  <a:cubicBezTo>
                    <a:pt x="14" y="21721"/>
                    <a:pt x="7" y="21720"/>
                    <a:pt x="0" y="21720"/>
                  </a:cubicBezTo>
                </a:path>
                <a:path w="21622" h="21721" stroke="0" extrusionOk="0">
                  <a:moveTo>
                    <a:pt x="21621" y="0"/>
                  </a:moveTo>
                  <a:cubicBezTo>
                    <a:pt x="21621" y="40"/>
                    <a:pt x="21622" y="80"/>
                    <a:pt x="21622" y="121"/>
                  </a:cubicBezTo>
                  <a:cubicBezTo>
                    <a:pt x="21622" y="12050"/>
                    <a:pt x="11951" y="21721"/>
                    <a:pt x="22" y="21721"/>
                  </a:cubicBezTo>
                  <a:cubicBezTo>
                    <a:pt x="14" y="21721"/>
                    <a:pt x="7" y="21720"/>
                    <a:pt x="0" y="21720"/>
                  </a:cubicBezTo>
                  <a:lnTo>
                    <a:pt x="22" y="121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2318" name="Straight Connector 49"/>
          <p:cNvCxnSpPr>
            <a:cxnSpLocks noChangeShapeType="1"/>
          </p:cNvCxnSpPr>
          <p:nvPr/>
        </p:nvCxnSpPr>
        <p:spPr bwMode="auto">
          <a:xfrm rot="10800000">
            <a:off x="1914525" y="5003800"/>
            <a:ext cx="993775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19" name="Straight Connector 51"/>
          <p:cNvCxnSpPr>
            <a:cxnSpLocks noChangeShapeType="1"/>
          </p:cNvCxnSpPr>
          <p:nvPr/>
        </p:nvCxnSpPr>
        <p:spPr bwMode="auto">
          <a:xfrm rot="10800000">
            <a:off x="1581150" y="3581400"/>
            <a:ext cx="1341438" cy="1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20" name="Straight Connector 52"/>
          <p:cNvCxnSpPr>
            <a:cxnSpLocks noChangeShapeType="1"/>
          </p:cNvCxnSpPr>
          <p:nvPr/>
        </p:nvCxnSpPr>
        <p:spPr bwMode="auto">
          <a:xfrm rot="10800000">
            <a:off x="1697038" y="3660775"/>
            <a:ext cx="1217612" cy="11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21" name="Oval 53"/>
          <p:cNvSpPr>
            <a:spLocks noChangeArrowheads="1"/>
          </p:cNvSpPr>
          <p:nvPr/>
        </p:nvSpPr>
        <p:spPr bwMode="auto">
          <a:xfrm>
            <a:off x="1563688" y="3552825"/>
            <a:ext cx="33337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2" name="Oval 54"/>
          <p:cNvSpPr>
            <a:spLocks noChangeArrowheads="1"/>
          </p:cNvSpPr>
          <p:nvPr/>
        </p:nvSpPr>
        <p:spPr bwMode="auto">
          <a:xfrm>
            <a:off x="1682750" y="3638550"/>
            <a:ext cx="333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23" name="Straight Connector 55"/>
          <p:cNvCxnSpPr>
            <a:cxnSpLocks noChangeShapeType="1"/>
          </p:cNvCxnSpPr>
          <p:nvPr/>
        </p:nvCxnSpPr>
        <p:spPr bwMode="auto">
          <a:xfrm rot="10800000">
            <a:off x="1581150" y="4143375"/>
            <a:ext cx="1341438" cy="1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24" name="Straight Connector 56"/>
          <p:cNvCxnSpPr>
            <a:cxnSpLocks noChangeShapeType="1"/>
          </p:cNvCxnSpPr>
          <p:nvPr/>
        </p:nvCxnSpPr>
        <p:spPr bwMode="auto">
          <a:xfrm rot="10800000">
            <a:off x="1697038" y="4222750"/>
            <a:ext cx="1217612" cy="11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25" name="Oval 57"/>
          <p:cNvSpPr>
            <a:spLocks noChangeArrowheads="1"/>
          </p:cNvSpPr>
          <p:nvPr/>
        </p:nvSpPr>
        <p:spPr bwMode="auto">
          <a:xfrm>
            <a:off x="1563688" y="4114800"/>
            <a:ext cx="33337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26" name="Oval 58"/>
          <p:cNvSpPr>
            <a:spLocks noChangeArrowheads="1"/>
          </p:cNvSpPr>
          <p:nvPr/>
        </p:nvSpPr>
        <p:spPr bwMode="auto">
          <a:xfrm>
            <a:off x="1682750" y="4200525"/>
            <a:ext cx="333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27" name="Straight Connector 59"/>
          <p:cNvCxnSpPr>
            <a:cxnSpLocks noChangeShapeType="1"/>
          </p:cNvCxnSpPr>
          <p:nvPr/>
        </p:nvCxnSpPr>
        <p:spPr bwMode="auto">
          <a:xfrm rot="10800000">
            <a:off x="1573213" y="4838700"/>
            <a:ext cx="1341437" cy="1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28" name="Straight Connector 60"/>
          <p:cNvCxnSpPr>
            <a:cxnSpLocks noChangeShapeType="1"/>
          </p:cNvCxnSpPr>
          <p:nvPr/>
        </p:nvCxnSpPr>
        <p:spPr bwMode="auto">
          <a:xfrm rot="10800000">
            <a:off x="1690688" y="4918075"/>
            <a:ext cx="1217612" cy="11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29" name="Oval 61"/>
          <p:cNvSpPr>
            <a:spLocks noChangeArrowheads="1"/>
          </p:cNvSpPr>
          <p:nvPr/>
        </p:nvSpPr>
        <p:spPr bwMode="auto">
          <a:xfrm>
            <a:off x="1555750" y="4810125"/>
            <a:ext cx="34925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0" name="Oval 62"/>
          <p:cNvSpPr>
            <a:spLocks noChangeArrowheads="1"/>
          </p:cNvSpPr>
          <p:nvPr/>
        </p:nvSpPr>
        <p:spPr bwMode="auto">
          <a:xfrm>
            <a:off x="1674813" y="4895850"/>
            <a:ext cx="34925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1" name="Oval 63"/>
          <p:cNvSpPr>
            <a:spLocks noChangeArrowheads="1"/>
          </p:cNvSpPr>
          <p:nvPr/>
        </p:nvSpPr>
        <p:spPr bwMode="auto">
          <a:xfrm>
            <a:off x="1898650" y="498157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32" name="Oval 64"/>
          <p:cNvSpPr>
            <a:spLocks noChangeArrowheads="1"/>
          </p:cNvSpPr>
          <p:nvPr/>
        </p:nvSpPr>
        <p:spPr bwMode="auto">
          <a:xfrm>
            <a:off x="2060575" y="507682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33" name="Straight Connector 65"/>
          <p:cNvCxnSpPr>
            <a:cxnSpLocks noChangeShapeType="1"/>
          </p:cNvCxnSpPr>
          <p:nvPr/>
        </p:nvCxnSpPr>
        <p:spPr bwMode="auto">
          <a:xfrm rot="10800000" flipV="1">
            <a:off x="2112963" y="5076825"/>
            <a:ext cx="776287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34" name="Straight Connector 66"/>
          <p:cNvCxnSpPr>
            <a:cxnSpLocks noChangeShapeType="1"/>
          </p:cNvCxnSpPr>
          <p:nvPr/>
        </p:nvCxnSpPr>
        <p:spPr bwMode="auto">
          <a:xfrm rot="10800000">
            <a:off x="3322638" y="3722688"/>
            <a:ext cx="1462087" cy="20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35" name="Straight Connector 67"/>
          <p:cNvCxnSpPr>
            <a:cxnSpLocks noChangeShapeType="1"/>
            <a:endCxn id="12312" idx="0"/>
          </p:cNvCxnSpPr>
          <p:nvPr/>
        </p:nvCxnSpPr>
        <p:spPr bwMode="auto">
          <a:xfrm rot="10800000">
            <a:off x="3298825" y="4273550"/>
            <a:ext cx="1485900" cy="31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36" name="Straight Connector 68"/>
          <p:cNvCxnSpPr>
            <a:cxnSpLocks noChangeShapeType="1"/>
          </p:cNvCxnSpPr>
          <p:nvPr/>
        </p:nvCxnSpPr>
        <p:spPr bwMode="auto">
          <a:xfrm rot="10800000">
            <a:off x="3303588" y="4962525"/>
            <a:ext cx="1452562" cy="1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37" name="Straight Connector 74"/>
          <p:cNvCxnSpPr>
            <a:cxnSpLocks noChangeShapeType="1"/>
          </p:cNvCxnSpPr>
          <p:nvPr/>
        </p:nvCxnSpPr>
        <p:spPr bwMode="auto">
          <a:xfrm rot="5400000">
            <a:off x="2797969" y="5053806"/>
            <a:ext cx="1563688" cy="28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38" name="Straight Connector 75"/>
          <p:cNvCxnSpPr>
            <a:cxnSpLocks noChangeShapeType="1"/>
          </p:cNvCxnSpPr>
          <p:nvPr/>
        </p:nvCxnSpPr>
        <p:spPr bwMode="auto">
          <a:xfrm rot="5400000">
            <a:off x="2422525" y="4772025"/>
            <a:ext cx="2143125" cy="285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39" name="Oval 77"/>
          <p:cNvSpPr>
            <a:spLocks noChangeArrowheads="1"/>
          </p:cNvSpPr>
          <p:nvPr/>
        </p:nvSpPr>
        <p:spPr bwMode="auto">
          <a:xfrm>
            <a:off x="3479800" y="370522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0" name="Oval 78"/>
          <p:cNvSpPr>
            <a:spLocks noChangeArrowheads="1"/>
          </p:cNvSpPr>
          <p:nvPr/>
        </p:nvSpPr>
        <p:spPr bwMode="auto">
          <a:xfrm>
            <a:off x="3556000" y="427672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41" name="Straight Connector 87"/>
          <p:cNvCxnSpPr>
            <a:cxnSpLocks noChangeShapeType="1"/>
          </p:cNvCxnSpPr>
          <p:nvPr/>
        </p:nvCxnSpPr>
        <p:spPr bwMode="auto">
          <a:xfrm rot="5400000">
            <a:off x="3490121" y="5420517"/>
            <a:ext cx="893763" cy="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42" name="Straight Connector 88"/>
          <p:cNvCxnSpPr>
            <a:cxnSpLocks noChangeShapeType="1"/>
          </p:cNvCxnSpPr>
          <p:nvPr/>
        </p:nvCxnSpPr>
        <p:spPr bwMode="auto">
          <a:xfrm rot="5400000">
            <a:off x="3830637" y="5691189"/>
            <a:ext cx="396878" cy="6351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43" name="Oval 89"/>
          <p:cNvSpPr>
            <a:spLocks noChangeArrowheads="1"/>
          </p:cNvSpPr>
          <p:nvPr/>
        </p:nvSpPr>
        <p:spPr bwMode="auto">
          <a:xfrm>
            <a:off x="3927475" y="492442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4" name="Oval 91"/>
          <p:cNvSpPr>
            <a:spLocks noChangeArrowheads="1"/>
          </p:cNvSpPr>
          <p:nvPr/>
        </p:nvSpPr>
        <p:spPr bwMode="auto">
          <a:xfrm>
            <a:off x="3994150" y="5467350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46" name="TextBox 105"/>
          <p:cNvSpPr txBox="1">
            <a:spLocks noChangeArrowheads="1"/>
          </p:cNvSpPr>
          <p:nvPr/>
        </p:nvSpPr>
        <p:spPr bwMode="auto">
          <a:xfrm>
            <a:off x="1454150" y="2492375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347" name="TextBox 106"/>
          <p:cNvSpPr txBox="1">
            <a:spLocks noChangeArrowheads="1"/>
          </p:cNvSpPr>
          <p:nvPr/>
        </p:nvSpPr>
        <p:spPr bwMode="auto">
          <a:xfrm>
            <a:off x="1854200" y="25019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2348" name="TextBox 107"/>
          <p:cNvSpPr txBox="1">
            <a:spLocks noChangeArrowheads="1"/>
          </p:cNvSpPr>
          <p:nvPr/>
        </p:nvSpPr>
        <p:spPr bwMode="auto">
          <a:xfrm>
            <a:off x="3219450" y="6396335"/>
            <a:ext cx="1682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12349" name="Arc 24"/>
          <p:cNvSpPr>
            <a:spLocks/>
          </p:cNvSpPr>
          <p:nvPr/>
        </p:nvSpPr>
        <p:spPr bwMode="auto">
          <a:xfrm>
            <a:off x="3160713" y="5326063"/>
            <a:ext cx="130175" cy="180975"/>
          </a:xfrm>
          <a:custGeom>
            <a:avLst/>
            <a:gdLst>
              <a:gd name="T0" fmla="*/ 0 w 21621"/>
              <a:gd name="T1" fmla="*/ 0 h 21600"/>
              <a:gd name="T2" fmla="*/ 28410748 w 21621"/>
              <a:gd name="T3" fmla="*/ 105936191 h 21600"/>
              <a:gd name="T4" fmla="*/ 27515 w 21621"/>
              <a:gd name="T5" fmla="*/ 106533141 h 21600"/>
              <a:gd name="T6" fmla="*/ 0 60000 65536"/>
              <a:gd name="T7" fmla="*/ 0 60000 65536"/>
              <a:gd name="T8" fmla="*/ 0 60000 65536"/>
              <a:gd name="T9" fmla="*/ 0 w 21621"/>
              <a:gd name="T10" fmla="*/ 0 h 21600"/>
              <a:gd name="T11" fmla="*/ 21621 w 2162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1" h="21600" fill="none" extrusionOk="0">
                <a:moveTo>
                  <a:pt x="0" y="0"/>
                </a:moveTo>
                <a:cubicBezTo>
                  <a:pt x="7" y="0"/>
                  <a:pt x="14" y="-1"/>
                  <a:pt x="21" y="0"/>
                </a:cubicBezTo>
                <a:cubicBezTo>
                  <a:pt x="11903" y="0"/>
                  <a:pt x="21554" y="9597"/>
                  <a:pt x="21620" y="21479"/>
                </a:cubicBezTo>
              </a:path>
              <a:path w="21621" h="21600" stroke="0" extrusionOk="0">
                <a:moveTo>
                  <a:pt x="0" y="0"/>
                </a:moveTo>
                <a:cubicBezTo>
                  <a:pt x="7" y="0"/>
                  <a:pt x="14" y="-1"/>
                  <a:pt x="21" y="0"/>
                </a:cubicBezTo>
                <a:cubicBezTo>
                  <a:pt x="11903" y="0"/>
                  <a:pt x="21554" y="9597"/>
                  <a:pt x="21620" y="21479"/>
                </a:cubicBezTo>
                <a:lnTo>
                  <a:pt x="21" y="21600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0" name="Line 20"/>
          <p:cNvSpPr>
            <a:spLocks noChangeShapeType="1"/>
          </p:cNvSpPr>
          <p:nvPr/>
        </p:nvSpPr>
        <p:spPr bwMode="auto">
          <a:xfrm>
            <a:off x="2898775" y="5324475"/>
            <a:ext cx="274638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1" name="Line 21"/>
          <p:cNvSpPr>
            <a:spLocks noChangeShapeType="1"/>
          </p:cNvSpPr>
          <p:nvPr/>
        </p:nvSpPr>
        <p:spPr bwMode="auto">
          <a:xfrm>
            <a:off x="2898775" y="5683250"/>
            <a:ext cx="29210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2" name="Line 22"/>
          <p:cNvSpPr>
            <a:spLocks noChangeShapeType="1"/>
          </p:cNvSpPr>
          <p:nvPr/>
        </p:nvSpPr>
        <p:spPr bwMode="auto">
          <a:xfrm flipV="1">
            <a:off x="2898775" y="5324475"/>
            <a:ext cx="1588" cy="3587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3" name="Arc 25"/>
          <p:cNvSpPr>
            <a:spLocks/>
          </p:cNvSpPr>
          <p:nvPr/>
        </p:nvSpPr>
        <p:spPr bwMode="auto">
          <a:xfrm>
            <a:off x="3175000" y="5513388"/>
            <a:ext cx="138113" cy="192087"/>
          </a:xfrm>
          <a:custGeom>
            <a:avLst/>
            <a:gdLst>
              <a:gd name="T0" fmla="*/ 35995715 w 21622"/>
              <a:gd name="T1" fmla="*/ 0 h 21722"/>
              <a:gd name="T2" fmla="*/ 0 w 21622"/>
              <a:gd name="T3" fmla="*/ 132451199 h 21722"/>
              <a:gd name="T4" fmla="*/ 36761 w 21622"/>
              <a:gd name="T5" fmla="*/ 744056 h 21722"/>
              <a:gd name="T6" fmla="*/ 0 60000 65536"/>
              <a:gd name="T7" fmla="*/ 0 60000 65536"/>
              <a:gd name="T8" fmla="*/ 0 60000 65536"/>
              <a:gd name="T9" fmla="*/ 0 w 21622"/>
              <a:gd name="T10" fmla="*/ 0 h 21722"/>
              <a:gd name="T11" fmla="*/ 21622 w 21622"/>
              <a:gd name="T12" fmla="*/ 21722 h 2172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2" h="21722" fill="none" extrusionOk="0">
                <a:moveTo>
                  <a:pt x="21621" y="0"/>
                </a:moveTo>
                <a:cubicBezTo>
                  <a:pt x="21621" y="40"/>
                  <a:pt x="21622" y="81"/>
                  <a:pt x="21622" y="122"/>
                </a:cubicBezTo>
                <a:cubicBezTo>
                  <a:pt x="21622" y="12051"/>
                  <a:pt x="11951" y="21722"/>
                  <a:pt x="22" y="21722"/>
                </a:cubicBezTo>
                <a:cubicBezTo>
                  <a:pt x="14" y="21722"/>
                  <a:pt x="7" y="21721"/>
                  <a:pt x="0" y="21721"/>
                </a:cubicBezTo>
              </a:path>
              <a:path w="21622" h="21722" stroke="0" extrusionOk="0">
                <a:moveTo>
                  <a:pt x="21621" y="0"/>
                </a:moveTo>
                <a:cubicBezTo>
                  <a:pt x="21621" y="40"/>
                  <a:pt x="21622" y="81"/>
                  <a:pt x="21622" y="122"/>
                </a:cubicBezTo>
                <a:cubicBezTo>
                  <a:pt x="21622" y="12051"/>
                  <a:pt x="11951" y="21722"/>
                  <a:pt x="22" y="21722"/>
                </a:cubicBezTo>
                <a:cubicBezTo>
                  <a:pt x="14" y="21722"/>
                  <a:pt x="7" y="21721"/>
                  <a:pt x="0" y="21721"/>
                </a:cubicBezTo>
                <a:lnTo>
                  <a:pt x="22" y="122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54" name="Arc 26"/>
          <p:cNvSpPr>
            <a:spLocks/>
          </p:cNvSpPr>
          <p:nvPr/>
        </p:nvSpPr>
        <p:spPr bwMode="auto">
          <a:xfrm>
            <a:off x="3155950" y="5507038"/>
            <a:ext cx="130175" cy="180975"/>
          </a:xfrm>
          <a:custGeom>
            <a:avLst/>
            <a:gdLst>
              <a:gd name="T0" fmla="*/ 28406809 w 21622"/>
              <a:gd name="T1" fmla="*/ 0 h 21721"/>
              <a:gd name="T2" fmla="*/ 0 w 21622"/>
              <a:gd name="T3" fmla="*/ 104763233 h 21721"/>
              <a:gd name="T4" fmla="*/ 28814 w 21622"/>
              <a:gd name="T5" fmla="*/ 583601 h 21721"/>
              <a:gd name="T6" fmla="*/ 0 60000 65536"/>
              <a:gd name="T7" fmla="*/ 0 60000 65536"/>
              <a:gd name="T8" fmla="*/ 0 60000 65536"/>
              <a:gd name="T9" fmla="*/ 0 w 21622"/>
              <a:gd name="T10" fmla="*/ 0 h 21721"/>
              <a:gd name="T11" fmla="*/ 21622 w 21622"/>
              <a:gd name="T12" fmla="*/ 21721 h 217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2" h="21721" fill="none" extrusionOk="0">
                <a:moveTo>
                  <a:pt x="21621" y="0"/>
                </a:moveTo>
                <a:cubicBezTo>
                  <a:pt x="21621" y="40"/>
                  <a:pt x="21622" y="80"/>
                  <a:pt x="21622" y="121"/>
                </a:cubicBezTo>
                <a:cubicBezTo>
                  <a:pt x="21622" y="12050"/>
                  <a:pt x="11951" y="21721"/>
                  <a:pt x="22" y="21721"/>
                </a:cubicBezTo>
                <a:cubicBezTo>
                  <a:pt x="14" y="21721"/>
                  <a:pt x="7" y="21720"/>
                  <a:pt x="0" y="21720"/>
                </a:cubicBezTo>
              </a:path>
              <a:path w="21622" h="21721" stroke="0" extrusionOk="0">
                <a:moveTo>
                  <a:pt x="21621" y="0"/>
                </a:moveTo>
                <a:cubicBezTo>
                  <a:pt x="21621" y="40"/>
                  <a:pt x="21622" y="80"/>
                  <a:pt x="21622" y="121"/>
                </a:cubicBezTo>
                <a:cubicBezTo>
                  <a:pt x="21622" y="12050"/>
                  <a:pt x="11951" y="21721"/>
                  <a:pt x="22" y="21721"/>
                </a:cubicBezTo>
                <a:cubicBezTo>
                  <a:pt x="14" y="21721"/>
                  <a:pt x="7" y="21720"/>
                  <a:pt x="0" y="21720"/>
                </a:cubicBezTo>
                <a:lnTo>
                  <a:pt x="22" y="121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2355" name="Straight Connector 114"/>
          <p:cNvCxnSpPr>
            <a:cxnSpLocks noChangeShapeType="1"/>
          </p:cNvCxnSpPr>
          <p:nvPr/>
        </p:nvCxnSpPr>
        <p:spPr bwMode="auto">
          <a:xfrm rot="10800000">
            <a:off x="1914525" y="5537200"/>
            <a:ext cx="993775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56" name="Oval 115"/>
          <p:cNvSpPr>
            <a:spLocks noChangeArrowheads="1"/>
          </p:cNvSpPr>
          <p:nvPr/>
        </p:nvSpPr>
        <p:spPr bwMode="auto">
          <a:xfrm>
            <a:off x="1898650" y="551497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57" name="Oval 116"/>
          <p:cNvSpPr>
            <a:spLocks noChangeArrowheads="1"/>
          </p:cNvSpPr>
          <p:nvPr/>
        </p:nvSpPr>
        <p:spPr bwMode="auto">
          <a:xfrm>
            <a:off x="2060575" y="561022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58" name="Straight Connector 117"/>
          <p:cNvCxnSpPr>
            <a:cxnSpLocks noChangeShapeType="1"/>
          </p:cNvCxnSpPr>
          <p:nvPr/>
        </p:nvCxnSpPr>
        <p:spPr bwMode="auto">
          <a:xfrm rot="10800000" flipV="1">
            <a:off x="2112963" y="5610225"/>
            <a:ext cx="776287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59" name="Straight Connector 118"/>
          <p:cNvCxnSpPr>
            <a:cxnSpLocks noChangeShapeType="1"/>
          </p:cNvCxnSpPr>
          <p:nvPr/>
        </p:nvCxnSpPr>
        <p:spPr bwMode="auto">
          <a:xfrm rot="10800000">
            <a:off x="1571625" y="5372100"/>
            <a:ext cx="1341438" cy="158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360" name="Straight Connector 119"/>
          <p:cNvCxnSpPr>
            <a:cxnSpLocks noChangeShapeType="1"/>
          </p:cNvCxnSpPr>
          <p:nvPr/>
        </p:nvCxnSpPr>
        <p:spPr bwMode="auto">
          <a:xfrm rot="10800000">
            <a:off x="1687513" y="5451475"/>
            <a:ext cx="1217612" cy="11113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2361" name="Oval 120"/>
          <p:cNvSpPr>
            <a:spLocks noChangeArrowheads="1"/>
          </p:cNvSpPr>
          <p:nvPr/>
        </p:nvSpPr>
        <p:spPr bwMode="auto">
          <a:xfrm>
            <a:off x="1554163" y="5343525"/>
            <a:ext cx="33337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62" name="Oval 121"/>
          <p:cNvSpPr>
            <a:spLocks noChangeArrowheads="1"/>
          </p:cNvSpPr>
          <p:nvPr/>
        </p:nvSpPr>
        <p:spPr bwMode="auto">
          <a:xfrm>
            <a:off x="1673225" y="5429250"/>
            <a:ext cx="333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63" name="Straight Connector 130"/>
          <p:cNvCxnSpPr>
            <a:cxnSpLocks noChangeShapeType="1"/>
          </p:cNvCxnSpPr>
          <p:nvPr/>
        </p:nvCxnSpPr>
        <p:spPr bwMode="auto">
          <a:xfrm rot="10800000">
            <a:off x="3284538" y="5495925"/>
            <a:ext cx="1452562" cy="1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8" name="Slide Number Placeholder 1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09" name="Footer Placeholder 108"/>
          <p:cNvSpPr>
            <a:spLocks noGrp="1"/>
          </p:cNvSpPr>
          <p:nvPr>
            <p:ph type="ftr" sz="quarter" idx="11"/>
          </p:nvPr>
        </p:nvSpPr>
        <p:spPr>
          <a:xfrm>
            <a:off x="1384300" y="6400800"/>
            <a:ext cx="2895600" cy="457200"/>
          </a:xfrm>
        </p:spPr>
        <p:txBody>
          <a:bodyPr/>
          <a:lstStyle/>
          <a:p>
            <a:r>
              <a:rPr lang="en-US" smtClean="0"/>
              <a:t>ELEN 21/COEN21 Lectures 17-18</a:t>
            </a:r>
            <a:endParaRPr lang="en-US" dirty="0"/>
          </a:p>
        </p:txBody>
      </p:sp>
      <p:grpSp>
        <p:nvGrpSpPr>
          <p:cNvPr id="110" name="Group 7"/>
          <p:cNvGrpSpPr>
            <a:grpSpLocks/>
          </p:cNvGrpSpPr>
          <p:nvPr/>
        </p:nvGrpSpPr>
        <p:grpSpPr bwMode="auto">
          <a:xfrm>
            <a:off x="5461000" y="3060700"/>
            <a:ext cx="3424238" cy="2860675"/>
            <a:chOff x="567" y="1447"/>
            <a:chExt cx="2157" cy="1802"/>
          </a:xfrm>
        </p:grpSpPr>
        <p:sp>
          <p:nvSpPr>
            <p:cNvPr id="114" name="Line 11"/>
            <p:cNvSpPr>
              <a:spLocks noChangeShapeType="1"/>
            </p:cNvSpPr>
            <p:nvPr/>
          </p:nvSpPr>
          <p:spPr bwMode="auto">
            <a:xfrm>
              <a:off x="567" y="1778"/>
              <a:ext cx="10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12"/>
            <p:cNvSpPr>
              <a:spLocks noChangeShapeType="1"/>
            </p:cNvSpPr>
            <p:nvPr/>
          </p:nvSpPr>
          <p:spPr bwMode="auto">
            <a:xfrm>
              <a:off x="1988" y="1778"/>
              <a:ext cx="71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13"/>
            <p:cNvSpPr>
              <a:spLocks noChangeShapeType="1"/>
            </p:cNvSpPr>
            <p:nvPr/>
          </p:nvSpPr>
          <p:spPr bwMode="auto">
            <a:xfrm>
              <a:off x="567" y="2060"/>
              <a:ext cx="10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Line 14"/>
            <p:cNvSpPr>
              <a:spLocks noChangeShapeType="1"/>
            </p:cNvSpPr>
            <p:nvPr/>
          </p:nvSpPr>
          <p:spPr bwMode="auto">
            <a:xfrm>
              <a:off x="1988" y="2060"/>
              <a:ext cx="72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5"/>
            <p:cNvSpPr>
              <a:spLocks noChangeShapeType="1"/>
            </p:cNvSpPr>
            <p:nvPr/>
          </p:nvSpPr>
          <p:spPr bwMode="auto">
            <a:xfrm>
              <a:off x="567" y="2355"/>
              <a:ext cx="10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6"/>
            <p:cNvSpPr>
              <a:spLocks noChangeShapeType="1"/>
            </p:cNvSpPr>
            <p:nvPr/>
          </p:nvSpPr>
          <p:spPr bwMode="auto">
            <a:xfrm>
              <a:off x="1988" y="2355"/>
              <a:ext cx="7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7"/>
            <p:cNvSpPr>
              <a:spLocks noChangeShapeType="1"/>
            </p:cNvSpPr>
            <p:nvPr/>
          </p:nvSpPr>
          <p:spPr bwMode="auto">
            <a:xfrm>
              <a:off x="567" y="2636"/>
              <a:ext cx="105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8"/>
            <p:cNvSpPr>
              <a:spLocks noChangeShapeType="1"/>
            </p:cNvSpPr>
            <p:nvPr/>
          </p:nvSpPr>
          <p:spPr bwMode="auto">
            <a:xfrm>
              <a:off x="1988" y="2636"/>
              <a:ext cx="73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70"/>
            <p:cNvSpPr>
              <a:spLocks noChangeShapeType="1"/>
            </p:cNvSpPr>
            <p:nvPr/>
          </p:nvSpPr>
          <p:spPr bwMode="auto">
            <a:xfrm>
              <a:off x="948" y="1447"/>
              <a:ext cx="0" cy="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71"/>
            <p:cNvSpPr>
              <a:spLocks noChangeShapeType="1"/>
            </p:cNvSpPr>
            <p:nvPr/>
          </p:nvSpPr>
          <p:spPr bwMode="auto">
            <a:xfrm>
              <a:off x="994" y="1688"/>
              <a:ext cx="0" cy="11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72"/>
            <p:cNvSpPr>
              <a:spLocks noChangeShapeType="1"/>
            </p:cNvSpPr>
            <p:nvPr/>
          </p:nvSpPr>
          <p:spPr bwMode="auto">
            <a:xfrm>
              <a:off x="895" y="1635"/>
              <a:ext cx="0" cy="11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" name="Group 73"/>
            <p:cNvGrpSpPr>
              <a:grpSpLocks/>
            </p:cNvGrpSpPr>
            <p:nvPr/>
          </p:nvGrpSpPr>
          <p:grpSpPr bwMode="auto">
            <a:xfrm>
              <a:off x="959" y="1742"/>
              <a:ext cx="73" cy="72"/>
              <a:chOff x="959" y="1742"/>
              <a:chExt cx="73" cy="72"/>
            </a:xfrm>
          </p:grpSpPr>
          <p:sp>
            <p:nvSpPr>
              <p:cNvPr id="219" name="Line 74"/>
              <p:cNvSpPr>
                <a:spLocks noChangeShapeType="1"/>
              </p:cNvSpPr>
              <p:nvPr/>
            </p:nvSpPr>
            <p:spPr bwMode="auto">
              <a:xfrm>
                <a:off x="965" y="1742"/>
                <a:ext cx="57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Line 75"/>
              <p:cNvSpPr>
                <a:spLocks noChangeShapeType="1"/>
              </p:cNvSpPr>
              <p:nvPr/>
            </p:nvSpPr>
            <p:spPr bwMode="auto">
              <a:xfrm flipH="1">
                <a:off x="959" y="1742"/>
                <a:ext cx="73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5" name="Group 76"/>
            <p:cNvGrpSpPr>
              <a:grpSpLocks/>
            </p:cNvGrpSpPr>
            <p:nvPr/>
          </p:nvGrpSpPr>
          <p:grpSpPr bwMode="auto">
            <a:xfrm>
              <a:off x="957" y="2023"/>
              <a:ext cx="75" cy="73"/>
              <a:chOff x="957" y="2023"/>
              <a:chExt cx="75" cy="73"/>
            </a:xfrm>
          </p:grpSpPr>
          <p:sp>
            <p:nvSpPr>
              <p:cNvPr id="217" name="Line 77"/>
              <p:cNvSpPr>
                <a:spLocks noChangeShapeType="1"/>
              </p:cNvSpPr>
              <p:nvPr/>
            </p:nvSpPr>
            <p:spPr bwMode="auto">
              <a:xfrm>
                <a:off x="965" y="2023"/>
                <a:ext cx="59" cy="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Line 78"/>
              <p:cNvSpPr>
                <a:spLocks noChangeShapeType="1"/>
              </p:cNvSpPr>
              <p:nvPr/>
            </p:nvSpPr>
            <p:spPr bwMode="auto">
              <a:xfrm flipH="1">
                <a:off x="957" y="2023"/>
                <a:ext cx="75" cy="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6" name="Group 79"/>
            <p:cNvGrpSpPr>
              <a:grpSpLocks/>
            </p:cNvGrpSpPr>
            <p:nvPr/>
          </p:nvGrpSpPr>
          <p:grpSpPr bwMode="auto">
            <a:xfrm>
              <a:off x="957" y="2318"/>
              <a:ext cx="75" cy="60"/>
              <a:chOff x="957" y="2318"/>
              <a:chExt cx="75" cy="60"/>
            </a:xfrm>
          </p:grpSpPr>
          <p:sp>
            <p:nvSpPr>
              <p:cNvPr id="215" name="Line 80"/>
              <p:cNvSpPr>
                <a:spLocks noChangeShapeType="1"/>
              </p:cNvSpPr>
              <p:nvPr/>
            </p:nvSpPr>
            <p:spPr bwMode="auto">
              <a:xfrm>
                <a:off x="965" y="2318"/>
                <a:ext cx="59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Line 81"/>
              <p:cNvSpPr>
                <a:spLocks noChangeShapeType="1"/>
              </p:cNvSpPr>
              <p:nvPr/>
            </p:nvSpPr>
            <p:spPr bwMode="auto">
              <a:xfrm flipH="1">
                <a:off x="957" y="2318"/>
                <a:ext cx="75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7" name="Group 82"/>
            <p:cNvGrpSpPr>
              <a:grpSpLocks/>
            </p:cNvGrpSpPr>
            <p:nvPr/>
          </p:nvGrpSpPr>
          <p:grpSpPr bwMode="auto">
            <a:xfrm>
              <a:off x="957" y="2600"/>
              <a:ext cx="75" cy="73"/>
              <a:chOff x="957" y="2600"/>
              <a:chExt cx="75" cy="73"/>
            </a:xfrm>
          </p:grpSpPr>
          <p:sp>
            <p:nvSpPr>
              <p:cNvPr id="213" name="Line 83"/>
              <p:cNvSpPr>
                <a:spLocks noChangeShapeType="1"/>
              </p:cNvSpPr>
              <p:nvPr/>
            </p:nvSpPr>
            <p:spPr bwMode="auto">
              <a:xfrm>
                <a:off x="965" y="2600"/>
                <a:ext cx="59" cy="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Line 84"/>
              <p:cNvSpPr>
                <a:spLocks noChangeShapeType="1"/>
              </p:cNvSpPr>
              <p:nvPr/>
            </p:nvSpPr>
            <p:spPr bwMode="auto">
              <a:xfrm flipH="1">
                <a:off x="957" y="2600"/>
                <a:ext cx="75" cy="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8" name="Group 85"/>
            <p:cNvGrpSpPr>
              <a:grpSpLocks/>
            </p:cNvGrpSpPr>
            <p:nvPr/>
          </p:nvGrpSpPr>
          <p:grpSpPr bwMode="auto">
            <a:xfrm>
              <a:off x="851" y="1742"/>
              <a:ext cx="87" cy="72"/>
              <a:chOff x="851" y="1742"/>
              <a:chExt cx="87" cy="72"/>
            </a:xfrm>
          </p:grpSpPr>
          <p:sp>
            <p:nvSpPr>
              <p:cNvPr id="211" name="Line 86"/>
              <p:cNvSpPr>
                <a:spLocks noChangeShapeType="1"/>
              </p:cNvSpPr>
              <p:nvPr/>
            </p:nvSpPr>
            <p:spPr bwMode="auto">
              <a:xfrm>
                <a:off x="859" y="1742"/>
                <a:ext cx="71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Line 87"/>
              <p:cNvSpPr>
                <a:spLocks noChangeShapeType="1"/>
              </p:cNvSpPr>
              <p:nvPr/>
            </p:nvSpPr>
            <p:spPr bwMode="auto">
              <a:xfrm flipH="1">
                <a:off x="851" y="1742"/>
                <a:ext cx="87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9" name="Group 88"/>
            <p:cNvGrpSpPr>
              <a:grpSpLocks/>
            </p:cNvGrpSpPr>
            <p:nvPr/>
          </p:nvGrpSpPr>
          <p:grpSpPr bwMode="auto">
            <a:xfrm>
              <a:off x="851" y="2023"/>
              <a:ext cx="88" cy="72"/>
              <a:chOff x="851" y="2023"/>
              <a:chExt cx="88" cy="72"/>
            </a:xfrm>
          </p:grpSpPr>
          <p:sp>
            <p:nvSpPr>
              <p:cNvPr id="209" name="Line 89"/>
              <p:cNvSpPr>
                <a:spLocks noChangeShapeType="1"/>
              </p:cNvSpPr>
              <p:nvPr/>
            </p:nvSpPr>
            <p:spPr bwMode="auto">
              <a:xfrm>
                <a:off x="859" y="2023"/>
                <a:ext cx="72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Line 90"/>
              <p:cNvSpPr>
                <a:spLocks noChangeShapeType="1"/>
              </p:cNvSpPr>
              <p:nvPr/>
            </p:nvSpPr>
            <p:spPr bwMode="auto">
              <a:xfrm flipH="1">
                <a:off x="851" y="2023"/>
                <a:ext cx="88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0" name="Group 91"/>
            <p:cNvGrpSpPr>
              <a:grpSpLocks/>
            </p:cNvGrpSpPr>
            <p:nvPr/>
          </p:nvGrpSpPr>
          <p:grpSpPr bwMode="auto">
            <a:xfrm>
              <a:off x="851" y="2318"/>
              <a:ext cx="87" cy="59"/>
              <a:chOff x="851" y="2318"/>
              <a:chExt cx="87" cy="59"/>
            </a:xfrm>
          </p:grpSpPr>
          <p:sp>
            <p:nvSpPr>
              <p:cNvPr id="207" name="Line 92"/>
              <p:cNvSpPr>
                <a:spLocks noChangeShapeType="1"/>
              </p:cNvSpPr>
              <p:nvPr/>
            </p:nvSpPr>
            <p:spPr bwMode="auto">
              <a:xfrm>
                <a:off x="859" y="2318"/>
                <a:ext cx="72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Line 93"/>
              <p:cNvSpPr>
                <a:spLocks noChangeShapeType="1"/>
              </p:cNvSpPr>
              <p:nvPr/>
            </p:nvSpPr>
            <p:spPr bwMode="auto">
              <a:xfrm flipH="1">
                <a:off x="851" y="2318"/>
                <a:ext cx="87" cy="5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1" name="Group 94"/>
            <p:cNvGrpSpPr>
              <a:grpSpLocks/>
            </p:cNvGrpSpPr>
            <p:nvPr/>
          </p:nvGrpSpPr>
          <p:grpSpPr bwMode="auto">
            <a:xfrm>
              <a:off x="851" y="2600"/>
              <a:ext cx="88" cy="72"/>
              <a:chOff x="851" y="2600"/>
              <a:chExt cx="88" cy="72"/>
            </a:xfrm>
          </p:grpSpPr>
          <p:sp>
            <p:nvSpPr>
              <p:cNvPr id="205" name="Line 95"/>
              <p:cNvSpPr>
                <a:spLocks noChangeShapeType="1"/>
              </p:cNvSpPr>
              <p:nvPr/>
            </p:nvSpPr>
            <p:spPr bwMode="auto">
              <a:xfrm>
                <a:off x="859" y="2600"/>
                <a:ext cx="72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96"/>
              <p:cNvSpPr>
                <a:spLocks noChangeShapeType="1"/>
              </p:cNvSpPr>
              <p:nvPr/>
            </p:nvSpPr>
            <p:spPr bwMode="auto">
              <a:xfrm flipH="1">
                <a:off x="851" y="2600"/>
                <a:ext cx="88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2" name="Line 97"/>
            <p:cNvSpPr>
              <a:spLocks noChangeShapeType="1"/>
            </p:cNvSpPr>
            <p:nvPr/>
          </p:nvSpPr>
          <p:spPr bwMode="auto">
            <a:xfrm>
              <a:off x="722" y="1447"/>
              <a:ext cx="0" cy="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98"/>
            <p:cNvSpPr>
              <a:spLocks noChangeShapeType="1"/>
            </p:cNvSpPr>
            <p:nvPr/>
          </p:nvSpPr>
          <p:spPr bwMode="auto">
            <a:xfrm>
              <a:off x="775" y="1688"/>
              <a:ext cx="0" cy="11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Line 99"/>
            <p:cNvSpPr>
              <a:spLocks noChangeShapeType="1"/>
            </p:cNvSpPr>
            <p:nvPr/>
          </p:nvSpPr>
          <p:spPr bwMode="auto">
            <a:xfrm>
              <a:off x="674" y="1627"/>
              <a:ext cx="0" cy="11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5" name="Group 100"/>
            <p:cNvGrpSpPr>
              <a:grpSpLocks/>
            </p:cNvGrpSpPr>
            <p:nvPr/>
          </p:nvGrpSpPr>
          <p:grpSpPr bwMode="auto">
            <a:xfrm>
              <a:off x="732" y="1742"/>
              <a:ext cx="87" cy="72"/>
              <a:chOff x="732" y="1742"/>
              <a:chExt cx="87" cy="72"/>
            </a:xfrm>
          </p:grpSpPr>
          <p:sp>
            <p:nvSpPr>
              <p:cNvPr id="203" name="Line 101"/>
              <p:cNvSpPr>
                <a:spLocks noChangeShapeType="1"/>
              </p:cNvSpPr>
              <p:nvPr/>
            </p:nvSpPr>
            <p:spPr bwMode="auto">
              <a:xfrm>
                <a:off x="740" y="1742"/>
                <a:ext cx="71" cy="7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Line 102"/>
              <p:cNvSpPr>
                <a:spLocks noChangeShapeType="1"/>
              </p:cNvSpPr>
              <p:nvPr/>
            </p:nvSpPr>
            <p:spPr bwMode="auto">
              <a:xfrm flipH="1">
                <a:off x="732" y="1742"/>
                <a:ext cx="87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6" name="Group 103"/>
            <p:cNvGrpSpPr>
              <a:grpSpLocks/>
            </p:cNvGrpSpPr>
            <p:nvPr/>
          </p:nvGrpSpPr>
          <p:grpSpPr bwMode="auto">
            <a:xfrm>
              <a:off x="731" y="2023"/>
              <a:ext cx="88" cy="72"/>
              <a:chOff x="731" y="2023"/>
              <a:chExt cx="88" cy="72"/>
            </a:xfrm>
          </p:grpSpPr>
          <p:sp>
            <p:nvSpPr>
              <p:cNvPr id="201" name="Line 104"/>
              <p:cNvSpPr>
                <a:spLocks noChangeShapeType="1"/>
              </p:cNvSpPr>
              <p:nvPr/>
            </p:nvSpPr>
            <p:spPr bwMode="auto">
              <a:xfrm>
                <a:off x="739" y="2023"/>
                <a:ext cx="72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Line 105"/>
              <p:cNvSpPr>
                <a:spLocks noChangeShapeType="1"/>
              </p:cNvSpPr>
              <p:nvPr/>
            </p:nvSpPr>
            <p:spPr bwMode="auto">
              <a:xfrm flipH="1">
                <a:off x="731" y="2023"/>
                <a:ext cx="88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7" name="Group 106"/>
            <p:cNvGrpSpPr>
              <a:grpSpLocks/>
            </p:cNvGrpSpPr>
            <p:nvPr/>
          </p:nvGrpSpPr>
          <p:grpSpPr bwMode="auto">
            <a:xfrm>
              <a:off x="731" y="2318"/>
              <a:ext cx="88" cy="59"/>
              <a:chOff x="731" y="2318"/>
              <a:chExt cx="88" cy="59"/>
            </a:xfrm>
          </p:grpSpPr>
          <p:sp>
            <p:nvSpPr>
              <p:cNvPr id="199" name="Line 107"/>
              <p:cNvSpPr>
                <a:spLocks noChangeShapeType="1"/>
              </p:cNvSpPr>
              <p:nvPr/>
            </p:nvSpPr>
            <p:spPr bwMode="auto">
              <a:xfrm>
                <a:off x="740" y="2318"/>
                <a:ext cx="71" cy="5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Line 108"/>
              <p:cNvSpPr>
                <a:spLocks noChangeShapeType="1"/>
              </p:cNvSpPr>
              <p:nvPr/>
            </p:nvSpPr>
            <p:spPr bwMode="auto">
              <a:xfrm flipH="1">
                <a:off x="731" y="2318"/>
                <a:ext cx="88" cy="5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8" name="Group 109"/>
            <p:cNvGrpSpPr>
              <a:grpSpLocks/>
            </p:cNvGrpSpPr>
            <p:nvPr/>
          </p:nvGrpSpPr>
          <p:grpSpPr bwMode="auto">
            <a:xfrm>
              <a:off x="731" y="2600"/>
              <a:ext cx="88" cy="72"/>
              <a:chOff x="731" y="2600"/>
              <a:chExt cx="88" cy="72"/>
            </a:xfrm>
          </p:grpSpPr>
          <p:sp>
            <p:nvSpPr>
              <p:cNvPr id="197" name="Line 110"/>
              <p:cNvSpPr>
                <a:spLocks noChangeShapeType="1"/>
              </p:cNvSpPr>
              <p:nvPr/>
            </p:nvSpPr>
            <p:spPr bwMode="auto">
              <a:xfrm>
                <a:off x="739" y="2600"/>
                <a:ext cx="72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Line 111"/>
              <p:cNvSpPr>
                <a:spLocks noChangeShapeType="1"/>
              </p:cNvSpPr>
              <p:nvPr/>
            </p:nvSpPr>
            <p:spPr bwMode="auto">
              <a:xfrm flipH="1">
                <a:off x="731" y="2600"/>
                <a:ext cx="88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9" name="Group 112"/>
            <p:cNvGrpSpPr>
              <a:grpSpLocks/>
            </p:cNvGrpSpPr>
            <p:nvPr/>
          </p:nvGrpSpPr>
          <p:grpSpPr bwMode="auto">
            <a:xfrm>
              <a:off x="640" y="1742"/>
              <a:ext cx="73" cy="72"/>
              <a:chOff x="640" y="1742"/>
              <a:chExt cx="73" cy="72"/>
            </a:xfrm>
          </p:grpSpPr>
          <p:sp>
            <p:nvSpPr>
              <p:cNvPr id="195" name="Line 113"/>
              <p:cNvSpPr>
                <a:spLocks noChangeShapeType="1"/>
              </p:cNvSpPr>
              <p:nvPr/>
            </p:nvSpPr>
            <p:spPr bwMode="auto">
              <a:xfrm>
                <a:off x="646" y="1742"/>
                <a:ext cx="57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Line 114"/>
              <p:cNvSpPr>
                <a:spLocks noChangeShapeType="1"/>
              </p:cNvSpPr>
              <p:nvPr/>
            </p:nvSpPr>
            <p:spPr bwMode="auto">
              <a:xfrm flipH="1">
                <a:off x="640" y="1742"/>
                <a:ext cx="73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0" name="Group 115"/>
            <p:cNvGrpSpPr>
              <a:grpSpLocks/>
            </p:cNvGrpSpPr>
            <p:nvPr/>
          </p:nvGrpSpPr>
          <p:grpSpPr bwMode="auto">
            <a:xfrm>
              <a:off x="638" y="2023"/>
              <a:ext cx="75" cy="73"/>
              <a:chOff x="638" y="2023"/>
              <a:chExt cx="75" cy="73"/>
            </a:xfrm>
          </p:grpSpPr>
          <p:sp>
            <p:nvSpPr>
              <p:cNvPr id="193" name="Line 116"/>
              <p:cNvSpPr>
                <a:spLocks noChangeShapeType="1"/>
              </p:cNvSpPr>
              <p:nvPr/>
            </p:nvSpPr>
            <p:spPr bwMode="auto">
              <a:xfrm>
                <a:off x="646" y="2023"/>
                <a:ext cx="59" cy="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Line 117"/>
              <p:cNvSpPr>
                <a:spLocks noChangeShapeType="1"/>
              </p:cNvSpPr>
              <p:nvPr/>
            </p:nvSpPr>
            <p:spPr bwMode="auto">
              <a:xfrm flipH="1">
                <a:off x="638" y="2023"/>
                <a:ext cx="75" cy="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1" name="Group 118"/>
            <p:cNvGrpSpPr>
              <a:grpSpLocks/>
            </p:cNvGrpSpPr>
            <p:nvPr/>
          </p:nvGrpSpPr>
          <p:grpSpPr bwMode="auto">
            <a:xfrm>
              <a:off x="638" y="2318"/>
              <a:ext cx="75" cy="60"/>
              <a:chOff x="638" y="2318"/>
              <a:chExt cx="75" cy="60"/>
            </a:xfrm>
          </p:grpSpPr>
          <p:sp>
            <p:nvSpPr>
              <p:cNvPr id="191" name="Line 119"/>
              <p:cNvSpPr>
                <a:spLocks noChangeShapeType="1"/>
              </p:cNvSpPr>
              <p:nvPr/>
            </p:nvSpPr>
            <p:spPr bwMode="auto">
              <a:xfrm>
                <a:off x="646" y="2318"/>
                <a:ext cx="59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Line 120"/>
              <p:cNvSpPr>
                <a:spLocks noChangeShapeType="1"/>
              </p:cNvSpPr>
              <p:nvPr/>
            </p:nvSpPr>
            <p:spPr bwMode="auto">
              <a:xfrm flipH="1">
                <a:off x="638" y="2318"/>
                <a:ext cx="75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2" name="Group 121"/>
            <p:cNvGrpSpPr>
              <a:grpSpLocks/>
            </p:cNvGrpSpPr>
            <p:nvPr/>
          </p:nvGrpSpPr>
          <p:grpSpPr bwMode="auto">
            <a:xfrm>
              <a:off x="638" y="2600"/>
              <a:ext cx="75" cy="73"/>
              <a:chOff x="638" y="2600"/>
              <a:chExt cx="75" cy="73"/>
            </a:xfrm>
          </p:grpSpPr>
          <p:sp>
            <p:nvSpPr>
              <p:cNvPr id="189" name="Line 122"/>
              <p:cNvSpPr>
                <a:spLocks noChangeShapeType="1"/>
              </p:cNvSpPr>
              <p:nvPr/>
            </p:nvSpPr>
            <p:spPr bwMode="auto">
              <a:xfrm>
                <a:off x="646" y="2600"/>
                <a:ext cx="59" cy="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Line 123"/>
              <p:cNvSpPr>
                <a:spLocks noChangeShapeType="1"/>
              </p:cNvSpPr>
              <p:nvPr/>
            </p:nvSpPr>
            <p:spPr bwMode="auto">
              <a:xfrm flipH="1">
                <a:off x="638" y="2600"/>
                <a:ext cx="75" cy="7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" name="Line 124"/>
            <p:cNvSpPr>
              <a:spLocks noChangeShapeType="1"/>
            </p:cNvSpPr>
            <p:nvPr/>
          </p:nvSpPr>
          <p:spPr bwMode="auto">
            <a:xfrm>
              <a:off x="2170" y="1635"/>
              <a:ext cx="0" cy="11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125"/>
            <p:cNvSpPr>
              <a:spLocks noChangeShapeType="1"/>
            </p:cNvSpPr>
            <p:nvPr/>
          </p:nvSpPr>
          <p:spPr bwMode="auto">
            <a:xfrm>
              <a:off x="2170" y="3163"/>
              <a:ext cx="0" cy="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126"/>
            <p:cNvSpPr>
              <a:spLocks noChangeShapeType="1"/>
            </p:cNvSpPr>
            <p:nvPr/>
          </p:nvSpPr>
          <p:spPr bwMode="auto">
            <a:xfrm>
              <a:off x="2449" y="1635"/>
              <a:ext cx="0" cy="11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127"/>
            <p:cNvSpPr>
              <a:spLocks noChangeShapeType="1"/>
            </p:cNvSpPr>
            <p:nvPr/>
          </p:nvSpPr>
          <p:spPr bwMode="auto">
            <a:xfrm>
              <a:off x="2449" y="3163"/>
              <a:ext cx="0" cy="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Oval 128"/>
            <p:cNvSpPr>
              <a:spLocks noChangeArrowheads="1"/>
            </p:cNvSpPr>
            <p:nvPr/>
          </p:nvSpPr>
          <p:spPr bwMode="auto">
            <a:xfrm>
              <a:off x="2146" y="1755"/>
              <a:ext cx="42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Oval 129"/>
            <p:cNvSpPr>
              <a:spLocks noChangeArrowheads="1"/>
            </p:cNvSpPr>
            <p:nvPr/>
          </p:nvSpPr>
          <p:spPr bwMode="auto">
            <a:xfrm>
              <a:off x="2146" y="2037"/>
              <a:ext cx="42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Oval 130"/>
            <p:cNvSpPr>
              <a:spLocks noChangeArrowheads="1"/>
            </p:cNvSpPr>
            <p:nvPr/>
          </p:nvSpPr>
          <p:spPr bwMode="auto">
            <a:xfrm>
              <a:off x="2426" y="2335"/>
              <a:ext cx="42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Oval 131"/>
            <p:cNvSpPr>
              <a:spLocks noChangeArrowheads="1"/>
            </p:cNvSpPr>
            <p:nvPr/>
          </p:nvSpPr>
          <p:spPr bwMode="auto">
            <a:xfrm>
              <a:off x="2426" y="2614"/>
              <a:ext cx="42" cy="42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1" name="Group 132"/>
            <p:cNvGrpSpPr>
              <a:grpSpLocks/>
            </p:cNvGrpSpPr>
            <p:nvPr/>
          </p:nvGrpSpPr>
          <p:grpSpPr bwMode="auto">
            <a:xfrm>
              <a:off x="623" y="1547"/>
              <a:ext cx="201" cy="148"/>
              <a:chOff x="623" y="1547"/>
              <a:chExt cx="201" cy="148"/>
            </a:xfrm>
          </p:grpSpPr>
          <p:sp>
            <p:nvSpPr>
              <p:cNvPr id="187" name="Freeform 133"/>
              <p:cNvSpPr>
                <a:spLocks/>
              </p:cNvSpPr>
              <p:nvPr/>
            </p:nvSpPr>
            <p:spPr bwMode="auto">
              <a:xfrm>
                <a:off x="623" y="1547"/>
                <a:ext cx="201" cy="14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0"/>
                  </a:cxn>
                  <a:cxn ang="0">
                    <a:pos x="100" y="147"/>
                  </a:cxn>
                  <a:cxn ang="0">
                    <a:pos x="200" y="0"/>
                  </a:cxn>
                </a:cxnLst>
                <a:rect l="0" t="0" r="r" b="b"/>
                <a:pathLst>
                  <a:path w="201" h="148">
                    <a:moveTo>
                      <a:pt x="200" y="0"/>
                    </a:moveTo>
                    <a:lnTo>
                      <a:pt x="0" y="0"/>
                    </a:lnTo>
                    <a:lnTo>
                      <a:pt x="100" y="147"/>
                    </a:lnTo>
                    <a:lnTo>
                      <a:pt x="20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Oval 134"/>
              <p:cNvSpPr>
                <a:spLocks noChangeArrowheads="1"/>
              </p:cNvSpPr>
              <p:nvPr/>
            </p:nvSpPr>
            <p:spPr bwMode="auto">
              <a:xfrm>
                <a:off x="757" y="1643"/>
                <a:ext cx="35" cy="3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3" name="Group 138"/>
            <p:cNvGrpSpPr>
              <a:grpSpLocks/>
            </p:cNvGrpSpPr>
            <p:nvPr/>
          </p:nvGrpSpPr>
          <p:grpSpPr bwMode="auto">
            <a:xfrm>
              <a:off x="842" y="1549"/>
              <a:ext cx="201" cy="148"/>
              <a:chOff x="842" y="1549"/>
              <a:chExt cx="201" cy="148"/>
            </a:xfrm>
          </p:grpSpPr>
          <p:sp>
            <p:nvSpPr>
              <p:cNvPr id="183" name="Freeform 139"/>
              <p:cNvSpPr>
                <a:spLocks/>
              </p:cNvSpPr>
              <p:nvPr/>
            </p:nvSpPr>
            <p:spPr bwMode="auto">
              <a:xfrm>
                <a:off x="842" y="1549"/>
                <a:ext cx="201" cy="148"/>
              </a:xfrm>
              <a:custGeom>
                <a:avLst/>
                <a:gdLst/>
                <a:ahLst/>
                <a:cxnLst>
                  <a:cxn ang="0">
                    <a:pos x="200" y="0"/>
                  </a:cxn>
                  <a:cxn ang="0">
                    <a:pos x="0" y="0"/>
                  </a:cxn>
                  <a:cxn ang="0">
                    <a:pos x="100" y="147"/>
                  </a:cxn>
                  <a:cxn ang="0">
                    <a:pos x="200" y="0"/>
                  </a:cxn>
                </a:cxnLst>
                <a:rect l="0" t="0" r="r" b="b"/>
                <a:pathLst>
                  <a:path w="201" h="148">
                    <a:moveTo>
                      <a:pt x="200" y="0"/>
                    </a:moveTo>
                    <a:lnTo>
                      <a:pt x="0" y="0"/>
                    </a:lnTo>
                    <a:lnTo>
                      <a:pt x="100" y="147"/>
                    </a:lnTo>
                    <a:lnTo>
                      <a:pt x="200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Oval 140"/>
              <p:cNvSpPr>
                <a:spLocks noChangeArrowheads="1"/>
              </p:cNvSpPr>
              <p:nvPr/>
            </p:nvSpPr>
            <p:spPr bwMode="auto">
              <a:xfrm>
                <a:off x="976" y="1645"/>
                <a:ext cx="35" cy="3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5" name="Freeform 144"/>
            <p:cNvSpPr>
              <a:spLocks/>
            </p:cNvSpPr>
            <p:nvPr/>
          </p:nvSpPr>
          <p:spPr bwMode="auto">
            <a:xfrm>
              <a:off x="2345" y="2811"/>
              <a:ext cx="211" cy="355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167"/>
                </a:cxn>
                <a:cxn ang="0">
                  <a:pos x="205" y="198"/>
                </a:cxn>
                <a:cxn ang="0">
                  <a:pos x="198" y="227"/>
                </a:cxn>
                <a:cxn ang="0">
                  <a:pos x="189" y="251"/>
                </a:cxn>
                <a:cxn ang="0">
                  <a:pos x="176" y="276"/>
                </a:cxn>
                <a:cxn ang="0">
                  <a:pos x="162" y="298"/>
                </a:cxn>
                <a:cxn ang="0">
                  <a:pos x="148" y="316"/>
                </a:cxn>
                <a:cxn ang="0">
                  <a:pos x="125" y="339"/>
                </a:cxn>
                <a:cxn ang="0">
                  <a:pos x="105" y="354"/>
                </a:cxn>
                <a:cxn ang="0">
                  <a:pos x="83" y="338"/>
                </a:cxn>
                <a:cxn ang="0">
                  <a:pos x="67" y="321"/>
                </a:cxn>
                <a:cxn ang="0">
                  <a:pos x="50" y="302"/>
                </a:cxn>
                <a:cxn ang="0">
                  <a:pos x="34" y="279"/>
                </a:cxn>
                <a:cxn ang="0">
                  <a:pos x="23" y="256"/>
                </a:cxn>
                <a:cxn ang="0">
                  <a:pos x="12" y="225"/>
                </a:cxn>
                <a:cxn ang="0">
                  <a:pos x="5" y="198"/>
                </a:cxn>
                <a:cxn ang="0">
                  <a:pos x="0" y="168"/>
                </a:cxn>
                <a:cxn ang="0">
                  <a:pos x="0" y="1"/>
                </a:cxn>
                <a:cxn ang="0">
                  <a:pos x="20" y="9"/>
                </a:cxn>
                <a:cxn ang="0">
                  <a:pos x="44" y="18"/>
                </a:cxn>
                <a:cxn ang="0">
                  <a:pos x="70" y="24"/>
                </a:cxn>
                <a:cxn ang="0">
                  <a:pos x="103" y="27"/>
                </a:cxn>
                <a:cxn ang="0">
                  <a:pos x="129" y="26"/>
                </a:cxn>
                <a:cxn ang="0">
                  <a:pos x="156" y="21"/>
                </a:cxn>
                <a:cxn ang="0">
                  <a:pos x="185" y="12"/>
                </a:cxn>
                <a:cxn ang="0">
                  <a:pos x="210" y="0"/>
                </a:cxn>
              </a:cxnLst>
              <a:rect l="0" t="0" r="r" b="b"/>
              <a:pathLst>
                <a:path w="211" h="355">
                  <a:moveTo>
                    <a:pt x="210" y="0"/>
                  </a:moveTo>
                  <a:lnTo>
                    <a:pt x="210" y="167"/>
                  </a:lnTo>
                  <a:lnTo>
                    <a:pt x="205" y="198"/>
                  </a:lnTo>
                  <a:lnTo>
                    <a:pt x="198" y="227"/>
                  </a:lnTo>
                  <a:lnTo>
                    <a:pt x="189" y="251"/>
                  </a:lnTo>
                  <a:lnTo>
                    <a:pt x="176" y="276"/>
                  </a:lnTo>
                  <a:lnTo>
                    <a:pt x="162" y="298"/>
                  </a:lnTo>
                  <a:lnTo>
                    <a:pt x="148" y="316"/>
                  </a:lnTo>
                  <a:lnTo>
                    <a:pt x="125" y="339"/>
                  </a:lnTo>
                  <a:lnTo>
                    <a:pt x="105" y="354"/>
                  </a:lnTo>
                  <a:lnTo>
                    <a:pt x="83" y="338"/>
                  </a:lnTo>
                  <a:lnTo>
                    <a:pt x="67" y="321"/>
                  </a:lnTo>
                  <a:lnTo>
                    <a:pt x="50" y="302"/>
                  </a:lnTo>
                  <a:lnTo>
                    <a:pt x="34" y="279"/>
                  </a:lnTo>
                  <a:lnTo>
                    <a:pt x="23" y="256"/>
                  </a:lnTo>
                  <a:lnTo>
                    <a:pt x="12" y="225"/>
                  </a:lnTo>
                  <a:lnTo>
                    <a:pt x="5" y="198"/>
                  </a:lnTo>
                  <a:lnTo>
                    <a:pt x="0" y="168"/>
                  </a:lnTo>
                  <a:lnTo>
                    <a:pt x="0" y="1"/>
                  </a:lnTo>
                  <a:lnTo>
                    <a:pt x="20" y="9"/>
                  </a:lnTo>
                  <a:lnTo>
                    <a:pt x="44" y="18"/>
                  </a:lnTo>
                  <a:lnTo>
                    <a:pt x="70" y="24"/>
                  </a:lnTo>
                  <a:lnTo>
                    <a:pt x="103" y="27"/>
                  </a:lnTo>
                  <a:lnTo>
                    <a:pt x="129" y="26"/>
                  </a:lnTo>
                  <a:lnTo>
                    <a:pt x="156" y="21"/>
                  </a:lnTo>
                  <a:lnTo>
                    <a:pt x="185" y="12"/>
                  </a:lnTo>
                  <a:lnTo>
                    <a:pt x="21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145"/>
            <p:cNvSpPr>
              <a:spLocks/>
            </p:cNvSpPr>
            <p:nvPr/>
          </p:nvSpPr>
          <p:spPr bwMode="auto">
            <a:xfrm>
              <a:off x="2064" y="2809"/>
              <a:ext cx="211" cy="355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167"/>
                </a:cxn>
                <a:cxn ang="0">
                  <a:pos x="205" y="198"/>
                </a:cxn>
                <a:cxn ang="0">
                  <a:pos x="198" y="227"/>
                </a:cxn>
                <a:cxn ang="0">
                  <a:pos x="189" y="251"/>
                </a:cxn>
                <a:cxn ang="0">
                  <a:pos x="176" y="276"/>
                </a:cxn>
                <a:cxn ang="0">
                  <a:pos x="162" y="298"/>
                </a:cxn>
                <a:cxn ang="0">
                  <a:pos x="148" y="316"/>
                </a:cxn>
                <a:cxn ang="0">
                  <a:pos x="125" y="339"/>
                </a:cxn>
                <a:cxn ang="0">
                  <a:pos x="105" y="354"/>
                </a:cxn>
                <a:cxn ang="0">
                  <a:pos x="83" y="338"/>
                </a:cxn>
                <a:cxn ang="0">
                  <a:pos x="67" y="321"/>
                </a:cxn>
                <a:cxn ang="0">
                  <a:pos x="50" y="302"/>
                </a:cxn>
                <a:cxn ang="0">
                  <a:pos x="34" y="279"/>
                </a:cxn>
                <a:cxn ang="0">
                  <a:pos x="23" y="256"/>
                </a:cxn>
                <a:cxn ang="0">
                  <a:pos x="12" y="225"/>
                </a:cxn>
                <a:cxn ang="0">
                  <a:pos x="5" y="198"/>
                </a:cxn>
                <a:cxn ang="0">
                  <a:pos x="0" y="168"/>
                </a:cxn>
                <a:cxn ang="0">
                  <a:pos x="0" y="1"/>
                </a:cxn>
                <a:cxn ang="0">
                  <a:pos x="20" y="9"/>
                </a:cxn>
                <a:cxn ang="0">
                  <a:pos x="44" y="18"/>
                </a:cxn>
                <a:cxn ang="0">
                  <a:pos x="70" y="24"/>
                </a:cxn>
                <a:cxn ang="0">
                  <a:pos x="103" y="27"/>
                </a:cxn>
                <a:cxn ang="0">
                  <a:pos x="129" y="26"/>
                </a:cxn>
                <a:cxn ang="0">
                  <a:pos x="156" y="21"/>
                </a:cxn>
                <a:cxn ang="0">
                  <a:pos x="185" y="12"/>
                </a:cxn>
                <a:cxn ang="0">
                  <a:pos x="210" y="0"/>
                </a:cxn>
              </a:cxnLst>
              <a:rect l="0" t="0" r="r" b="b"/>
              <a:pathLst>
                <a:path w="211" h="355">
                  <a:moveTo>
                    <a:pt x="210" y="0"/>
                  </a:moveTo>
                  <a:lnTo>
                    <a:pt x="210" y="167"/>
                  </a:lnTo>
                  <a:lnTo>
                    <a:pt x="205" y="198"/>
                  </a:lnTo>
                  <a:lnTo>
                    <a:pt x="198" y="227"/>
                  </a:lnTo>
                  <a:lnTo>
                    <a:pt x="189" y="251"/>
                  </a:lnTo>
                  <a:lnTo>
                    <a:pt x="176" y="276"/>
                  </a:lnTo>
                  <a:lnTo>
                    <a:pt x="162" y="298"/>
                  </a:lnTo>
                  <a:lnTo>
                    <a:pt x="148" y="316"/>
                  </a:lnTo>
                  <a:lnTo>
                    <a:pt x="125" y="339"/>
                  </a:lnTo>
                  <a:lnTo>
                    <a:pt x="105" y="354"/>
                  </a:lnTo>
                  <a:lnTo>
                    <a:pt x="83" y="338"/>
                  </a:lnTo>
                  <a:lnTo>
                    <a:pt x="67" y="321"/>
                  </a:lnTo>
                  <a:lnTo>
                    <a:pt x="50" y="302"/>
                  </a:lnTo>
                  <a:lnTo>
                    <a:pt x="34" y="279"/>
                  </a:lnTo>
                  <a:lnTo>
                    <a:pt x="23" y="256"/>
                  </a:lnTo>
                  <a:lnTo>
                    <a:pt x="12" y="225"/>
                  </a:lnTo>
                  <a:lnTo>
                    <a:pt x="5" y="198"/>
                  </a:lnTo>
                  <a:lnTo>
                    <a:pt x="0" y="168"/>
                  </a:lnTo>
                  <a:lnTo>
                    <a:pt x="0" y="1"/>
                  </a:lnTo>
                  <a:lnTo>
                    <a:pt x="20" y="9"/>
                  </a:lnTo>
                  <a:lnTo>
                    <a:pt x="44" y="18"/>
                  </a:lnTo>
                  <a:lnTo>
                    <a:pt x="70" y="24"/>
                  </a:lnTo>
                  <a:lnTo>
                    <a:pt x="103" y="27"/>
                  </a:lnTo>
                  <a:lnTo>
                    <a:pt x="129" y="26"/>
                  </a:lnTo>
                  <a:lnTo>
                    <a:pt x="156" y="21"/>
                  </a:lnTo>
                  <a:lnTo>
                    <a:pt x="185" y="12"/>
                  </a:lnTo>
                  <a:lnTo>
                    <a:pt x="21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146"/>
            <p:cNvSpPr>
              <a:spLocks/>
            </p:cNvSpPr>
            <p:nvPr/>
          </p:nvSpPr>
          <p:spPr bwMode="auto">
            <a:xfrm>
              <a:off x="1631" y="1657"/>
              <a:ext cx="353" cy="23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0"/>
                </a:cxn>
                <a:cxn ang="0">
                  <a:pos x="0" y="236"/>
                </a:cxn>
                <a:cxn ang="0">
                  <a:pos x="207" y="236"/>
                </a:cxn>
                <a:cxn ang="0">
                  <a:pos x="238" y="233"/>
                </a:cxn>
                <a:cxn ang="0">
                  <a:pos x="267" y="226"/>
                </a:cxn>
                <a:cxn ang="0">
                  <a:pos x="291" y="216"/>
                </a:cxn>
                <a:cxn ang="0">
                  <a:pos x="311" y="201"/>
                </a:cxn>
                <a:cxn ang="0">
                  <a:pos x="327" y="187"/>
                </a:cxn>
                <a:cxn ang="0">
                  <a:pos x="342" y="165"/>
                </a:cxn>
                <a:cxn ang="0">
                  <a:pos x="350" y="141"/>
                </a:cxn>
                <a:cxn ang="0">
                  <a:pos x="352" y="116"/>
                </a:cxn>
                <a:cxn ang="0">
                  <a:pos x="348" y="91"/>
                </a:cxn>
                <a:cxn ang="0">
                  <a:pos x="338" y="69"/>
                </a:cxn>
                <a:cxn ang="0">
                  <a:pos x="324" y="49"/>
                </a:cxn>
                <a:cxn ang="0">
                  <a:pos x="308" y="32"/>
                </a:cxn>
                <a:cxn ang="0">
                  <a:pos x="284" y="19"/>
                </a:cxn>
                <a:cxn ang="0">
                  <a:pos x="260" y="9"/>
                </a:cxn>
                <a:cxn ang="0">
                  <a:pos x="236" y="3"/>
                </a:cxn>
                <a:cxn ang="0">
                  <a:pos x="208" y="0"/>
                </a:cxn>
              </a:cxnLst>
              <a:rect l="0" t="0" r="r" b="b"/>
              <a:pathLst>
                <a:path w="353" h="237">
                  <a:moveTo>
                    <a:pt x="208" y="0"/>
                  </a:moveTo>
                  <a:lnTo>
                    <a:pt x="0" y="0"/>
                  </a:lnTo>
                  <a:lnTo>
                    <a:pt x="0" y="236"/>
                  </a:lnTo>
                  <a:lnTo>
                    <a:pt x="207" y="236"/>
                  </a:lnTo>
                  <a:lnTo>
                    <a:pt x="238" y="233"/>
                  </a:lnTo>
                  <a:lnTo>
                    <a:pt x="267" y="226"/>
                  </a:lnTo>
                  <a:lnTo>
                    <a:pt x="291" y="216"/>
                  </a:lnTo>
                  <a:lnTo>
                    <a:pt x="311" y="201"/>
                  </a:lnTo>
                  <a:lnTo>
                    <a:pt x="327" y="187"/>
                  </a:lnTo>
                  <a:lnTo>
                    <a:pt x="342" y="165"/>
                  </a:lnTo>
                  <a:lnTo>
                    <a:pt x="350" y="141"/>
                  </a:lnTo>
                  <a:lnTo>
                    <a:pt x="352" y="116"/>
                  </a:lnTo>
                  <a:lnTo>
                    <a:pt x="348" y="91"/>
                  </a:lnTo>
                  <a:lnTo>
                    <a:pt x="338" y="69"/>
                  </a:lnTo>
                  <a:lnTo>
                    <a:pt x="324" y="49"/>
                  </a:lnTo>
                  <a:lnTo>
                    <a:pt x="308" y="32"/>
                  </a:lnTo>
                  <a:lnTo>
                    <a:pt x="284" y="19"/>
                  </a:lnTo>
                  <a:lnTo>
                    <a:pt x="260" y="9"/>
                  </a:lnTo>
                  <a:lnTo>
                    <a:pt x="236" y="3"/>
                  </a:lnTo>
                  <a:lnTo>
                    <a:pt x="208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147"/>
            <p:cNvSpPr>
              <a:spLocks/>
            </p:cNvSpPr>
            <p:nvPr/>
          </p:nvSpPr>
          <p:spPr bwMode="auto">
            <a:xfrm>
              <a:off x="1632" y="1939"/>
              <a:ext cx="353" cy="23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0"/>
                </a:cxn>
                <a:cxn ang="0">
                  <a:pos x="0" y="236"/>
                </a:cxn>
                <a:cxn ang="0">
                  <a:pos x="207" y="236"/>
                </a:cxn>
                <a:cxn ang="0">
                  <a:pos x="238" y="233"/>
                </a:cxn>
                <a:cxn ang="0">
                  <a:pos x="267" y="226"/>
                </a:cxn>
                <a:cxn ang="0">
                  <a:pos x="291" y="216"/>
                </a:cxn>
                <a:cxn ang="0">
                  <a:pos x="311" y="201"/>
                </a:cxn>
                <a:cxn ang="0">
                  <a:pos x="327" y="187"/>
                </a:cxn>
                <a:cxn ang="0">
                  <a:pos x="342" y="165"/>
                </a:cxn>
                <a:cxn ang="0">
                  <a:pos x="350" y="141"/>
                </a:cxn>
                <a:cxn ang="0">
                  <a:pos x="352" y="116"/>
                </a:cxn>
                <a:cxn ang="0">
                  <a:pos x="348" y="91"/>
                </a:cxn>
                <a:cxn ang="0">
                  <a:pos x="338" y="69"/>
                </a:cxn>
                <a:cxn ang="0">
                  <a:pos x="324" y="49"/>
                </a:cxn>
                <a:cxn ang="0">
                  <a:pos x="308" y="32"/>
                </a:cxn>
                <a:cxn ang="0">
                  <a:pos x="284" y="19"/>
                </a:cxn>
                <a:cxn ang="0">
                  <a:pos x="260" y="9"/>
                </a:cxn>
                <a:cxn ang="0">
                  <a:pos x="236" y="3"/>
                </a:cxn>
                <a:cxn ang="0">
                  <a:pos x="208" y="0"/>
                </a:cxn>
              </a:cxnLst>
              <a:rect l="0" t="0" r="r" b="b"/>
              <a:pathLst>
                <a:path w="353" h="237">
                  <a:moveTo>
                    <a:pt x="208" y="0"/>
                  </a:moveTo>
                  <a:lnTo>
                    <a:pt x="0" y="0"/>
                  </a:lnTo>
                  <a:lnTo>
                    <a:pt x="0" y="236"/>
                  </a:lnTo>
                  <a:lnTo>
                    <a:pt x="207" y="236"/>
                  </a:lnTo>
                  <a:lnTo>
                    <a:pt x="238" y="233"/>
                  </a:lnTo>
                  <a:lnTo>
                    <a:pt x="267" y="226"/>
                  </a:lnTo>
                  <a:lnTo>
                    <a:pt x="291" y="216"/>
                  </a:lnTo>
                  <a:lnTo>
                    <a:pt x="311" y="201"/>
                  </a:lnTo>
                  <a:lnTo>
                    <a:pt x="327" y="187"/>
                  </a:lnTo>
                  <a:lnTo>
                    <a:pt x="342" y="165"/>
                  </a:lnTo>
                  <a:lnTo>
                    <a:pt x="350" y="141"/>
                  </a:lnTo>
                  <a:lnTo>
                    <a:pt x="352" y="116"/>
                  </a:lnTo>
                  <a:lnTo>
                    <a:pt x="348" y="91"/>
                  </a:lnTo>
                  <a:lnTo>
                    <a:pt x="338" y="69"/>
                  </a:lnTo>
                  <a:lnTo>
                    <a:pt x="324" y="49"/>
                  </a:lnTo>
                  <a:lnTo>
                    <a:pt x="308" y="32"/>
                  </a:lnTo>
                  <a:lnTo>
                    <a:pt x="284" y="19"/>
                  </a:lnTo>
                  <a:lnTo>
                    <a:pt x="260" y="9"/>
                  </a:lnTo>
                  <a:lnTo>
                    <a:pt x="236" y="3"/>
                  </a:lnTo>
                  <a:lnTo>
                    <a:pt x="208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148"/>
            <p:cNvSpPr>
              <a:spLocks/>
            </p:cNvSpPr>
            <p:nvPr/>
          </p:nvSpPr>
          <p:spPr bwMode="auto">
            <a:xfrm>
              <a:off x="1633" y="2233"/>
              <a:ext cx="353" cy="23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0"/>
                </a:cxn>
                <a:cxn ang="0">
                  <a:pos x="0" y="236"/>
                </a:cxn>
                <a:cxn ang="0">
                  <a:pos x="207" y="236"/>
                </a:cxn>
                <a:cxn ang="0">
                  <a:pos x="238" y="233"/>
                </a:cxn>
                <a:cxn ang="0">
                  <a:pos x="267" y="226"/>
                </a:cxn>
                <a:cxn ang="0">
                  <a:pos x="291" y="216"/>
                </a:cxn>
                <a:cxn ang="0">
                  <a:pos x="311" y="201"/>
                </a:cxn>
                <a:cxn ang="0">
                  <a:pos x="327" y="187"/>
                </a:cxn>
                <a:cxn ang="0">
                  <a:pos x="342" y="165"/>
                </a:cxn>
                <a:cxn ang="0">
                  <a:pos x="350" y="141"/>
                </a:cxn>
                <a:cxn ang="0">
                  <a:pos x="352" y="116"/>
                </a:cxn>
                <a:cxn ang="0">
                  <a:pos x="348" y="91"/>
                </a:cxn>
                <a:cxn ang="0">
                  <a:pos x="338" y="69"/>
                </a:cxn>
                <a:cxn ang="0">
                  <a:pos x="324" y="49"/>
                </a:cxn>
                <a:cxn ang="0">
                  <a:pos x="308" y="32"/>
                </a:cxn>
                <a:cxn ang="0">
                  <a:pos x="284" y="19"/>
                </a:cxn>
                <a:cxn ang="0">
                  <a:pos x="260" y="9"/>
                </a:cxn>
                <a:cxn ang="0">
                  <a:pos x="236" y="3"/>
                </a:cxn>
                <a:cxn ang="0">
                  <a:pos x="208" y="0"/>
                </a:cxn>
              </a:cxnLst>
              <a:rect l="0" t="0" r="r" b="b"/>
              <a:pathLst>
                <a:path w="353" h="237">
                  <a:moveTo>
                    <a:pt x="208" y="0"/>
                  </a:moveTo>
                  <a:lnTo>
                    <a:pt x="0" y="0"/>
                  </a:lnTo>
                  <a:lnTo>
                    <a:pt x="0" y="236"/>
                  </a:lnTo>
                  <a:lnTo>
                    <a:pt x="207" y="236"/>
                  </a:lnTo>
                  <a:lnTo>
                    <a:pt x="238" y="233"/>
                  </a:lnTo>
                  <a:lnTo>
                    <a:pt x="267" y="226"/>
                  </a:lnTo>
                  <a:lnTo>
                    <a:pt x="291" y="216"/>
                  </a:lnTo>
                  <a:lnTo>
                    <a:pt x="311" y="201"/>
                  </a:lnTo>
                  <a:lnTo>
                    <a:pt x="327" y="187"/>
                  </a:lnTo>
                  <a:lnTo>
                    <a:pt x="342" y="165"/>
                  </a:lnTo>
                  <a:lnTo>
                    <a:pt x="350" y="141"/>
                  </a:lnTo>
                  <a:lnTo>
                    <a:pt x="352" y="116"/>
                  </a:lnTo>
                  <a:lnTo>
                    <a:pt x="348" y="91"/>
                  </a:lnTo>
                  <a:lnTo>
                    <a:pt x="338" y="69"/>
                  </a:lnTo>
                  <a:lnTo>
                    <a:pt x="324" y="49"/>
                  </a:lnTo>
                  <a:lnTo>
                    <a:pt x="308" y="32"/>
                  </a:lnTo>
                  <a:lnTo>
                    <a:pt x="284" y="19"/>
                  </a:lnTo>
                  <a:lnTo>
                    <a:pt x="260" y="9"/>
                  </a:lnTo>
                  <a:lnTo>
                    <a:pt x="236" y="3"/>
                  </a:lnTo>
                  <a:lnTo>
                    <a:pt x="208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149"/>
            <p:cNvSpPr>
              <a:spLocks/>
            </p:cNvSpPr>
            <p:nvPr/>
          </p:nvSpPr>
          <p:spPr bwMode="auto">
            <a:xfrm>
              <a:off x="1631" y="2514"/>
              <a:ext cx="353" cy="237"/>
            </a:xfrm>
            <a:custGeom>
              <a:avLst/>
              <a:gdLst/>
              <a:ahLst/>
              <a:cxnLst>
                <a:cxn ang="0">
                  <a:pos x="208" y="0"/>
                </a:cxn>
                <a:cxn ang="0">
                  <a:pos x="0" y="0"/>
                </a:cxn>
                <a:cxn ang="0">
                  <a:pos x="0" y="236"/>
                </a:cxn>
                <a:cxn ang="0">
                  <a:pos x="207" y="236"/>
                </a:cxn>
                <a:cxn ang="0">
                  <a:pos x="238" y="233"/>
                </a:cxn>
                <a:cxn ang="0">
                  <a:pos x="267" y="226"/>
                </a:cxn>
                <a:cxn ang="0">
                  <a:pos x="291" y="216"/>
                </a:cxn>
                <a:cxn ang="0">
                  <a:pos x="311" y="201"/>
                </a:cxn>
                <a:cxn ang="0">
                  <a:pos x="327" y="187"/>
                </a:cxn>
                <a:cxn ang="0">
                  <a:pos x="342" y="165"/>
                </a:cxn>
                <a:cxn ang="0">
                  <a:pos x="350" y="141"/>
                </a:cxn>
                <a:cxn ang="0">
                  <a:pos x="352" y="116"/>
                </a:cxn>
                <a:cxn ang="0">
                  <a:pos x="348" y="91"/>
                </a:cxn>
                <a:cxn ang="0">
                  <a:pos x="338" y="69"/>
                </a:cxn>
                <a:cxn ang="0">
                  <a:pos x="324" y="49"/>
                </a:cxn>
                <a:cxn ang="0">
                  <a:pos x="308" y="32"/>
                </a:cxn>
                <a:cxn ang="0">
                  <a:pos x="284" y="19"/>
                </a:cxn>
                <a:cxn ang="0">
                  <a:pos x="260" y="9"/>
                </a:cxn>
                <a:cxn ang="0">
                  <a:pos x="236" y="3"/>
                </a:cxn>
                <a:cxn ang="0">
                  <a:pos x="208" y="0"/>
                </a:cxn>
              </a:cxnLst>
              <a:rect l="0" t="0" r="r" b="b"/>
              <a:pathLst>
                <a:path w="353" h="237">
                  <a:moveTo>
                    <a:pt x="208" y="0"/>
                  </a:moveTo>
                  <a:lnTo>
                    <a:pt x="0" y="0"/>
                  </a:lnTo>
                  <a:lnTo>
                    <a:pt x="0" y="236"/>
                  </a:lnTo>
                  <a:lnTo>
                    <a:pt x="207" y="236"/>
                  </a:lnTo>
                  <a:lnTo>
                    <a:pt x="238" y="233"/>
                  </a:lnTo>
                  <a:lnTo>
                    <a:pt x="267" y="226"/>
                  </a:lnTo>
                  <a:lnTo>
                    <a:pt x="291" y="216"/>
                  </a:lnTo>
                  <a:lnTo>
                    <a:pt x="311" y="201"/>
                  </a:lnTo>
                  <a:lnTo>
                    <a:pt x="327" y="187"/>
                  </a:lnTo>
                  <a:lnTo>
                    <a:pt x="342" y="165"/>
                  </a:lnTo>
                  <a:lnTo>
                    <a:pt x="350" y="141"/>
                  </a:lnTo>
                  <a:lnTo>
                    <a:pt x="352" y="116"/>
                  </a:lnTo>
                  <a:lnTo>
                    <a:pt x="348" y="91"/>
                  </a:lnTo>
                  <a:lnTo>
                    <a:pt x="338" y="69"/>
                  </a:lnTo>
                  <a:lnTo>
                    <a:pt x="324" y="49"/>
                  </a:lnTo>
                  <a:lnTo>
                    <a:pt x="308" y="32"/>
                  </a:lnTo>
                  <a:lnTo>
                    <a:pt x="284" y="19"/>
                  </a:lnTo>
                  <a:lnTo>
                    <a:pt x="260" y="9"/>
                  </a:lnTo>
                  <a:lnTo>
                    <a:pt x="236" y="3"/>
                  </a:lnTo>
                  <a:lnTo>
                    <a:pt x="208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5" name="TextBox 105"/>
          <p:cNvSpPr txBox="1">
            <a:spLocks noChangeArrowheads="1"/>
          </p:cNvSpPr>
          <p:nvPr/>
        </p:nvSpPr>
        <p:spPr bwMode="auto">
          <a:xfrm>
            <a:off x="5543550" y="2695575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26" name="TextBox 106"/>
          <p:cNvSpPr txBox="1">
            <a:spLocks noChangeArrowheads="1"/>
          </p:cNvSpPr>
          <p:nvPr/>
        </p:nvSpPr>
        <p:spPr bwMode="auto">
          <a:xfrm>
            <a:off x="5969000" y="26797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27" name="TextBox 826"/>
          <p:cNvSpPr txBox="1"/>
          <p:nvPr/>
        </p:nvSpPr>
        <p:spPr>
          <a:xfrm>
            <a:off x="6261100" y="2476500"/>
            <a:ext cx="2425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PAL representation</a:t>
            </a:r>
            <a:endParaRPr lang="en-US" sz="1600" i="1" dirty="0"/>
          </a:p>
        </p:txBody>
      </p:sp>
      <p:sp>
        <p:nvSpPr>
          <p:cNvPr id="828" name="Oval 128"/>
          <p:cNvSpPr>
            <a:spLocks noChangeArrowheads="1"/>
          </p:cNvSpPr>
          <p:nvPr/>
        </p:nvSpPr>
        <p:spPr bwMode="auto">
          <a:xfrm>
            <a:off x="3497263" y="3702050"/>
            <a:ext cx="66675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29" name="Oval 129"/>
          <p:cNvSpPr>
            <a:spLocks noChangeArrowheads="1"/>
          </p:cNvSpPr>
          <p:nvPr/>
        </p:nvSpPr>
        <p:spPr bwMode="auto">
          <a:xfrm>
            <a:off x="3573463" y="4264025"/>
            <a:ext cx="66675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0" name="Oval 129"/>
          <p:cNvSpPr>
            <a:spLocks noChangeArrowheads="1"/>
          </p:cNvSpPr>
          <p:nvPr/>
        </p:nvSpPr>
        <p:spPr bwMode="auto">
          <a:xfrm>
            <a:off x="3903663" y="4937125"/>
            <a:ext cx="66675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3" name="Oval 129"/>
          <p:cNvSpPr>
            <a:spLocks noChangeArrowheads="1"/>
          </p:cNvSpPr>
          <p:nvPr/>
        </p:nvSpPr>
        <p:spPr bwMode="auto">
          <a:xfrm>
            <a:off x="3979863" y="5483225"/>
            <a:ext cx="66675" cy="66675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8" name="Freeform 145"/>
          <p:cNvSpPr>
            <a:spLocks/>
          </p:cNvSpPr>
          <p:nvPr/>
        </p:nvSpPr>
        <p:spPr bwMode="auto">
          <a:xfrm>
            <a:off x="3405189" y="5845175"/>
            <a:ext cx="227012" cy="39052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210" y="167"/>
              </a:cxn>
              <a:cxn ang="0">
                <a:pos x="205" y="198"/>
              </a:cxn>
              <a:cxn ang="0">
                <a:pos x="198" y="227"/>
              </a:cxn>
              <a:cxn ang="0">
                <a:pos x="189" y="251"/>
              </a:cxn>
              <a:cxn ang="0">
                <a:pos x="176" y="276"/>
              </a:cxn>
              <a:cxn ang="0">
                <a:pos x="162" y="298"/>
              </a:cxn>
              <a:cxn ang="0">
                <a:pos x="148" y="316"/>
              </a:cxn>
              <a:cxn ang="0">
                <a:pos x="125" y="339"/>
              </a:cxn>
              <a:cxn ang="0">
                <a:pos x="105" y="354"/>
              </a:cxn>
              <a:cxn ang="0">
                <a:pos x="83" y="338"/>
              </a:cxn>
              <a:cxn ang="0">
                <a:pos x="67" y="321"/>
              </a:cxn>
              <a:cxn ang="0">
                <a:pos x="50" y="302"/>
              </a:cxn>
              <a:cxn ang="0">
                <a:pos x="34" y="279"/>
              </a:cxn>
              <a:cxn ang="0">
                <a:pos x="23" y="256"/>
              </a:cxn>
              <a:cxn ang="0">
                <a:pos x="12" y="225"/>
              </a:cxn>
              <a:cxn ang="0">
                <a:pos x="5" y="198"/>
              </a:cxn>
              <a:cxn ang="0">
                <a:pos x="0" y="168"/>
              </a:cxn>
              <a:cxn ang="0">
                <a:pos x="0" y="1"/>
              </a:cxn>
              <a:cxn ang="0">
                <a:pos x="20" y="9"/>
              </a:cxn>
              <a:cxn ang="0">
                <a:pos x="44" y="18"/>
              </a:cxn>
              <a:cxn ang="0">
                <a:pos x="70" y="24"/>
              </a:cxn>
              <a:cxn ang="0">
                <a:pos x="103" y="27"/>
              </a:cxn>
              <a:cxn ang="0">
                <a:pos x="129" y="26"/>
              </a:cxn>
              <a:cxn ang="0">
                <a:pos x="156" y="21"/>
              </a:cxn>
              <a:cxn ang="0">
                <a:pos x="185" y="12"/>
              </a:cxn>
              <a:cxn ang="0">
                <a:pos x="210" y="0"/>
              </a:cxn>
            </a:cxnLst>
            <a:rect l="0" t="0" r="r" b="b"/>
            <a:pathLst>
              <a:path w="211" h="355">
                <a:moveTo>
                  <a:pt x="210" y="0"/>
                </a:moveTo>
                <a:lnTo>
                  <a:pt x="210" y="167"/>
                </a:lnTo>
                <a:lnTo>
                  <a:pt x="205" y="198"/>
                </a:lnTo>
                <a:lnTo>
                  <a:pt x="198" y="227"/>
                </a:lnTo>
                <a:lnTo>
                  <a:pt x="189" y="251"/>
                </a:lnTo>
                <a:lnTo>
                  <a:pt x="176" y="276"/>
                </a:lnTo>
                <a:lnTo>
                  <a:pt x="162" y="298"/>
                </a:lnTo>
                <a:lnTo>
                  <a:pt x="148" y="316"/>
                </a:lnTo>
                <a:lnTo>
                  <a:pt x="125" y="339"/>
                </a:lnTo>
                <a:lnTo>
                  <a:pt x="105" y="354"/>
                </a:lnTo>
                <a:lnTo>
                  <a:pt x="83" y="338"/>
                </a:lnTo>
                <a:lnTo>
                  <a:pt x="67" y="321"/>
                </a:lnTo>
                <a:lnTo>
                  <a:pt x="50" y="302"/>
                </a:lnTo>
                <a:lnTo>
                  <a:pt x="34" y="279"/>
                </a:lnTo>
                <a:lnTo>
                  <a:pt x="23" y="256"/>
                </a:lnTo>
                <a:lnTo>
                  <a:pt x="12" y="225"/>
                </a:lnTo>
                <a:lnTo>
                  <a:pt x="5" y="198"/>
                </a:lnTo>
                <a:lnTo>
                  <a:pt x="0" y="168"/>
                </a:lnTo>
                <a:lnTo>
                  <a:pt x="0" y="1"/>
                </a:lnTo>
                <a:lnTo>
                  <a:pt x="20" y="9"/>
                </a:lnTo>
                <a:lnTo>
                  <a:pt x="44" y="18"/>
                </a:lnTo>
                <a:lnTo>
                  <a:pt x="70" y="24"/>
                </a:lnTo>
                <a:lnTo>
                  <a:pt x="103" y="27"/>
                </a:lnTo>
                <a:lnTo>
                  <a:pt x="129" y="26"/>
                </a:lnTo>
                <a:lnTo>
                  <a:pt x="156" y="21"/>
                </a:lnTo>
                <a:lnTo>
                  <a:pt x="185" y="12"/>
                </a:lnTo>
                <a:lnTo>
                  <a:pt x="21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9" name="Freeform 145"/>
          <p:cNvSpPr>
            <a:spLocks/>
          </p:cNvSpPr>
          <p:nvPr/>
        </p:nvSpPr>
        <p:spPr bwMode="auto">
          <a:xfrm>
            <a:off x="3887789" y="5832475"/>
            <a:ext cx="214312" cy="390525"/>
          </a:xfrm>
          <a:custGeom>
            <a:avLst/>
            <a:gdLst/>
            <a:ahLst/>
            <a:cxnLst>
              <a:cxn ang="0">
                <a:pos x="210" y="0"/>
              </a:cxn>
              <a:cxn ang="0">
                <a:pos x="210" y="167"/>
              </a:cxn>
              <a:cxn ang="0">
                <a:pos x="205" y="198"/>
              </a:cxn>
              <a:cxn ang="0">
                <a:pos x="198" y="227"/>
              </a:cxn>
              <a:cxn ang="0">
                <a:pos x="189" y="251"/>
              </a:cxn>
              <a:cxn ang="0">
                <a:pos x="176" y="276"/>
              </a:cxn>
              <a:cxn ang="0">
                <a:pos x="162" y="298"/>
              </a:cxn>
              <a:cxn ang="0">
                <a:pos x="148" y="316"/>
              </a:cxn>
              <a:cxn ang="0">
                <a:pos x="125" y="339"/>
              </a:cxn>
              <a:cxn ang="0">
                <a:pos x="105" y="354"/>
              </a:cxn>
              <a:cxn ang="0">
                <a:pos x="83" y="338"/>
              </a:cxn>
              <a:cxn ang="0">
                <a:pos x="67" y="321"/>
              </a:cxn>
              <a:cxn ang="0">
                <a:pos x="50" y="302"/>
              </a:cxn>
              <a:cxn ang="0">
                <a:pos x="34" y="279"/>
              </a:cxn>
              <a:cxn ang="0">
                <a:pos x="23" y="256"/>
              </a:cxn>
              <a:cxn ang="0">
                <a:pos x="12" y="225"/>
              </a:cxn>
              <a:cxn ang="0">
                <a:pos x="5" y="198"/>
              </a:cxn>
              <a:cxn ang="0">
                <a:pos x="0" y="168"/>
              </a:cxn>
              <a:cxn ang="0">
                <a:pos x="0" y="1"/>
              </a:cxn>
              <a:cxn ang="0">
                <a:pos x="20" y="9"/>
              </a:cxn>
              <a:cxn ang="0">
                <a:pos x="44" y="18"/>
              </a:cxn>
              <a:cxn ang="0">
                <a:pos x="70" y="24"/>
              </a:cxn>
              <a:cxn ang="0">
                <a:pos x="103" y="27"/>
              </a:cxn>
              <a:cxn ang="0">
                <a:pos x="129" y="26"/>
              </a:cxn>
              <a:cxn ang="0">
                <a:pos x="156" y="21"/>
              </a:cxn>
              <a:cxn ang="0">
                <a:pos x="185" y="12"/>
              </a:cxn>
              <a:cxn ang="0">
                <a:pos x="210" y="0"/>
              </a:cxn>
            </a:cxnLst>
            <a:rect l="0" t="0" r="r" b="b"/>
            <a:pathLst>
              <a:path w="211" h="355">
                <a:moveTo>
                  <a:pt x="210" y="0"/>
                </a:moveTo>
                <a:lnTo>
                  <a:pt x="210" y="167"/>
                </a:lnTo>
                <a:lnTo>
                  <a:pt x="205" y="198"/>
                </a:lnTo>
                <a:lnTo>
                  <a:pt x="198" y="227"/>
                </a:lnTo>
                <a:lnTo>
                  <a:pt x="189" y="251"/>
                </a:lnTo>
                <a:lnTo>
                  <a:pt x="176" y="276"/>
                </a:lnTo>
                <a:lnTo>
                  <a:pt x="162" y="298"/>
                </a:lnTo>
                <a:lnTo>
                  <a:pt x="148" y="316"/>
                </a:lnTo>
                <a:lnTo>
                  <a:pt x="125" y="339"/>
                </a:lnTo>
                <a:lnTo>
                  <a:pt x="105" y="354"/>
                </a:lnTo>
                <a:lnTo>
                  <a:pt x="83" y="338"/>
                </a:lnTo>
                <a:lnTo>
                  <a:pt x="67" y="321"/>
                </a:lnTo>
                <a:lnTo>
                  <a:pt x="50" y="302"/>
                </a:lnTo>
                <a:lnTo>
                  <a:pt x="34" y="279"/>
                </a:lnTo>
                <a:lnTo>
                  <a:pt x="23" y="256"/>
                </a:lnTo>
                <a:lnTo>
                  <a:pt x="12" y="225"/>
                </a:lnTo>
                <a:lnTo>
                  <a:pt x="5" y="198"/>
                </a:lnTo>
                <a:lnTo>
                  <a:pt x="0" y="168"/>
                </a:lnTo>
                <a:lnTo>
                  <a:pt x="0" y="1"/>
                </a:lnTo>
                <a:lnTo>
                  <a:pt x="20" y="9"/>
                </a:lnTo>
                <a:lnTo>
                  <a:pt x="44" y="18"/>
                </a:lnTo>
                <a:lnTo>
                  <a:pt x="70" y="24"/>
                </a:lnTo>
                <a:lnTo>
                  <a:pt x="103" y="27"/>
                </a:lnTo>
                <a:lnTo>
                  <a:pt x="129" y="26"/>
                </a:lnTo>
                <a:lnTo>
                  <a:pt x="156" y="21"/>
                </a:lnTo>
                <a:lnTo>
                  <a:pt x="185" y="12"/>
                </a:lnTo>
                <a:lnTo>
                  <a:pt x="210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841" name="Straight Connector 840"/>
          <p:cNvCxnSpPr/>
          <p:nvPr/>
        </p:nvCxnSpPr>
        <p:spPr bwMode="auto">
          <a:xfrm rot="5400000">
            <a:off x="3409950" y="6330950"/>
            <a:ext cx="2413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2" name="Straight Connector 841"/>
          <p:cNvCxnSpPr/>
          <p:nvPr/>
        </p:nvCxnSpPr>
        <p:spPr bwMode="auto">
          <a:xfrm rot="5400000">
            <a:off x="3854450" y="6330950"/>
            <a:ext cx="241300" cy="15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ChangeArrowheads="1"/>
          </p:cNvSpPr>
          <p:nvPr/>
        </p:nvSpPr>
        <p:spPr bwMode="auto">
          <a:xfrm>
            <a:off x="3562350" y="2514600"/>
            <a:ext cx="2279650" cy="37433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the following BCD to Gray code converter in a PAL: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cxnSp>
        <p:nvCxnSpPr>
          <p:cNvPr id="13318" name="Straight Connector 6"/>
          <p:cNvCxnSpPr>
            <a:cxnSpLocks noChangeShapeType="1"/>
          </p:cNvCxnSpPr>
          <p:nvPr/>
        </p:nvCxnSpPr>
        <p:spPr bwMode="auto">
          <a:xfrm>
            <a:off x="3533775" y="2838450"/>
            <a:ext cx="2320925" cy="1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319" name="Straight Connector 8"/>
          <p:cNvCxnSpPr>
            <a:cxnSpLocks noChangeShapeType="1"/>
          </p:cNvCxnSpPr>
          <p:nvPr/>
        </p:nvCxnSpPr>
        <p:spPr bwMode="auto">
          <a:xfrm rot="5400000">
            <a:off x="2883695" y="4364831"/>
            <a:ext cx="3744912" cy="349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3320" name="TextBox 11"/>
          <p:cNvSpPr txBox="1">
            <a:spLocks noChangeArrowheads="1"/>
          </p:cNvSpPr>
          <p:nvPr/>
        </p:nvSpPr>
        <p:spPr bwMode="auto">
          <a:xfrm>
            <a:off x="3733800" y="2559050"/>
            <a:ext cx="32861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A   B   C   D   F  G   H   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3325" y="2835275"/>
            <a:ext cx="3286125" cy="34956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0   0   0   0   0   0   0   0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0   0   0   1   0   0   0   1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0   0   1   0   0   0   1   1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0   0   1   1   0   0   1   0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0   1   0   0   0   1   1   0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0   1   0   1   1   1   1   0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0   1   1   0   1   0   1   0</a:t>
            </a:r>
          </a:p>
          <a:p>
            <a:pPr>
              <a:defRPr/>
            </a:pPr>
            <a:r>
              <a:rPr lang="en-US" sz="1400" dirty="0">
                <a:solidFill>
                  <a:schemeClr val="tx1"/>
                </a:solidFill>
              </a:rPr>
              <a:t>0   1   1   1   1   0   1   1</a:t>
            </a: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</a:rPr>
              <a:t>1   0   0   0   1   0   0   1</a:t>
            </a: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</a:rPr>
              <a:t>1   0   0   1   1   0   0   0</a:t>
            </a: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</a:rPr>
              <a:t>1   0   1   0   X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</a:rPr>
              <a:t>1   0   1   1   X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</a:rPr>
              <a:t>1   1   0   0   X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</a:rPr>
              <a:t>1   1   0   1   X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</a:rPr>
              <a:t>1   1   1   0   X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  <a:p>
            <a:pPr marL="342900" indent="-342900">
              <a:defRPr/>
            </a:pPr>
            <a:r>
              <a:rPr lang="en-US" sz="1400" dirty="0">
                <a:solidFill>
                  <a:schemeClr val="tx1"/>
                </a:solidFill>
              </a:rPr>
              <a:t>1   1   1  1   X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r>
              <a:rPr lang="en-US" sz="1400" dirty="0">
                <a:solidFill>
                  <a:schemeClr val="tx1"/>
                </a:solidFill>
              </a:rPr>
              <a:t>   </a:t>
            </a:r>
            <a:r>
              <a:rPr lang="en-US" sz="1400" dirty="0" err="1">
                <a:solidFill>
                  <a:schemeClr val="tx1"/>
                </a:solidFill>
              </a:rPr>
              <a:t>X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3200" y="4279900"/>
            <a:ext cx="19939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 smtClean="0">
                <a:latin typeface="Arial" pitchFamily="34" charset="0"/>
              </a:rPr>
              <a:t>Assume that there are 4 product terms for each OR gate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Other Programmable Devices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CPLD : Complex programmable logic device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Collection of individual PLDs on a single integrated circuit.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 programmable interconnect structure allows the PLDs to be connected to each other.</a:t>
            </a:r>
          </a:p>
          <a:p>
            <a:pPr lvl="1" eaLnBrk="1" hangingPunct="1">
              <a:lnSpc>
                <a:spcPct val="80000"/>
              </a:lnSpc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FPGA (Field programmable gate array) : VLSI circuit that can be programmed in user’s location any number of times.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Consists of an array of hundreds or thousands of logic blocks surrounded by programmable input or output blocks.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A FPGA logic block consists of look-up tables, muxes, gates and flip-flops.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Look-up table is a truth table stored in a SRAM and provides the combinational circuit functions for the logic block.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CPLD structure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400800"/>
            <a:ext cx="2895600" cy="457200"/>
          </a:xfrm>
        </p:spPr>
        <p:txBody>
          <a:bodyPr/>
          <a:lstStyle/>
          <a:p>
            <a:r>
              <a:rPr lang="en-US" smtClean="0"/>
              <a:t>ELEN 21/COEN21 Lectures 17-18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47975" y="1681163"/>
            <a:ext cx="1755775" cy="1447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292475" y="2146300"/>
            <a:ext cx="8985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-Roman" charset="0"/>
              </a:rPr>
              <a:t>PAL-like</a:t>
            </a:r>
            <a:endParaRPr lang="en-US" sz="24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839913" y="1681163"/>
            <a:ext cx="361950" cy="1447800"/>
          </a:xfrm>
          <a:prstGeom prst="rect">
            <a:avLst/>
          </a:prstGeom>
          <a:solidFill>
            <a:srgbClr val="DDDDDD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65513" y="2430463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-Roman" charset="0"/>
              </a:rPr>
              <a:t>block </a:t>
            </a:r>
            <a:endParaRPr lang="en-US" sz="240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2254250" y="1811338"/>
            <a:ext cx="153988" cy="77787"/>
          </a:xfrm>
          <a:custGeom>
            <a:avLst/>
            <a:gdLst/>
            <a:ahLst/>
            <a:cxnLst>
              <a:cxn ang="0">
                <a:pos x="196" y="0"/>
              </a:cxn>
              <a:cxn ang="0">
                <a:pos x="0" y="66"/>
              </a:cxn>
              <a:cxn ang="0">
                <a:pos x="196" y="98"/>
              </a:cxn>
              <a:cxn ang="0">
                <a:pos x="196" y="66"/>
              </a:cxn>
              <a:cxn ang="0">
                <a:pos x="196" y="0"/>
              </a:cxn>
            </a:cxnLst>
            <a:rect l="0" t="0" r="r" b="b"/>
            <a:pathLst>
              <a:path w="196" h="98">
                <a:moveTo>
                  <a:pt x="196" y="0"/>
                </a:moveTo>
                <a:lnTo>
                  <a:pt x="0" y="66"/>
                </a:lnTo>
                <a:lnTo>
                  <a:pt x="196" y="98"/>
                </a:lnTo>
                <a:lnTo>
                  <a:pt x="196" y="66"/>
                </a:lnTo>
                <a:lnTo>
                  <a:pt x="19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2667000" y="1811338"/>
            <a:ext cx="155575" cy="77787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195" y="66"/>
              </a:cxn>
              <a:cxn ang="0">
                <a:pos x="0" y="0"/>
              </a:cxn>
              <a:cxn ang="0">
                <a:pos x="0" y="66"/>
              </a:cxn>
              <a:cxn ang="0">
                <a:pos x="0" y="98"/>
              </a:cxn>
            </a:cxnLst>
            <a:rect l="0" t="0" r="r" b="b"/>
            <a:pathLst>
              <a:path w="195" h="98">
                <a:moveTo>
                  <a:pt x="0" y="98"/>
                </a:moveTo>
                <a:lnTo>
                  <a:pt x="195" y="66"/>
                </a:lnTo>
                <a:lnTo>
                  <a:pt x="0" y="0"/>
                </a:lnTo>
                <a:lnTo>
                  <a:pt x="0" y="66"/>
                </a:lnTo>
                <a:lnTo>
                  <a:pt x="0" y="9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H="1">
            <a:off x="2408238" y="1862138"/>
            <a:ext cx="233362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>
            <a:off x="2254250" y="2095500"/>
            <a:ext cx="153988" cy="77788"/>
          </a:xfrm>
          <a:custGeom>
            <a:avLst/>
            <a:gdLst/>
            <a:ahLst/>
            <a:cxnLst>
              <a:cxn ang="0">
                <a:pos x="196" y="0"/>
              </a:cxn>
              <a:cxn ang="0">
                <a:pos x="0" y="33"/>
              </a:cxn>
              <a:cxn ang="0">
                <a:pos x="196" y="98"/>
              </a:cxn>
              <a:cxn ang="0">
                <a:pos x="196" y="33"/>
              </a:cxn>
              <a:cxn ang="0">
                <a:pos x="196" y="0"/>
              </a:cxn>
            </a:cxnLst>
            <a:rect l="0" t="0" r="r" b="b"/>
            <a:pathLst>
              <a:path w="196" h="98">
                <a:moveTo>
                  <a:pt x="196" y="0"/>
                </a:moveTo>
                <a:lnTo>
                  <a:pt x="0" y="33"/>
                </a:lnTo>
                <a:lnTo>
                  <a:pt x="196" y="98"/>
                </a:lnTo>
                <a:lnTo>
                  <a:pt x="196" y="33"/>
                </a:lnTo>
                <a:lnTo>
                  <a:pt x="196" y="0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667000" y="2095500"/>
            <a:ext cx="155575" cy="77788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195" y="33"/>
              </a:cxn>
              <a:cxn ang="0">
                <a:pos x="0" y="0"/>
              </a:cxn>
              <a:cxn ang="0">
                <a:pos x="0" y="33"/>
              </a:cxn>
              <a:cxn ang="0">
                <a:pos x="0" y="98"/>
              </a:cxn>
            </a:cxnLst>
            <a:rect l="0" t="0" r="r" b="b"/>
            <a:pathLst>
              <a:path w="195" h="98">
                <a:moveTo>
                  <a:pt x="0" y="98"/>
                </a:moveTo>
                <a:lnTo>
                  <a:pt x="195" y="33"/>
                </a:lnTo>
                <a:lnTo>
                  <a:pt x="0" y="0"/>
                </a:lnTo>
                <a:lnTo>
                  <a:pt x="0" y="33"/>
                </a:lnTo>
                <a:lnTo>
                  <a:pt x="0" y="98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2408238" y="2120900"/>
            <a:ext cx="23336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2511425" y="2301875"/>
            <a:ext cx="52388" cy="50800"/>
          </a:xfrm>
          <a:custGeom>
            <a:avLst/>
            <a:gdLst/>
            <a:ahLst/>
            <a:cxnLst>
              <a:cxn ang="0">
                <a:pos x="31" y="2"/>
              </a:cxn>
              <a:cxn ang="0">
                <a:pos x="26" y="2"/>
              </a:cxn>
              <a:cxn ang="0">
                <a:pos x="23" y="3"/>
              </a:cxn>
              <a:cxn ang="0">
                <a:pos x="18" y="5"/>
              </a:cxn>
              <a:cxn ang="0">
                <a:pos x="14" y="6"/>
              </a:cxn>
              <a:cxn ang="0">
                <a:pos x="10" y="10"/>
              </a:cxn>
              <a:cxn ang="0">
                <a:pos x="6" y="15"/>
              </a:cxn>
              <a:cxn ang="0">
                <a:pos x="5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5" y="49"/>
              </a:cxn>
              <a:cxn ang="0">
                <a:pos x="6" y="52"/>
              </a:cxn>
              <a:cxn ang="0">
                <a:pos x="10" y="57"/>
              </a:cxn>
              <a:cxn ang="0">
                <a:pos x="14" y="60"/>
              </a:cxn>
              <a:cxn ang="0">
                <a:pos x="18" y="62"/>
              </a:cxn>
              <a:cxn ang="0">
                <a:pos x="23" y="63"/>
              </a:cxn>
              <a:cxn ang="0">
                <a:pos x="26" y="65"/>
              </a:cxn>
              <a:cxn ang="0">
                <a:pos x="31" y="65"/>
              </a:cxn>
              <a:cxn ang="0">
                <a:pos x="36" y="65"/>
              </a:cxn>
              <a:cxn ang="0">
                <a:pos x="40" y="65"/>
              </a:cxn>
              <a:cxn ang="0">
                <a:pos x="44" y="63"/>
              </a:cxn>
              <a:cxn ang="0">
                <a:pos x="49" y="62"/>
              </a:cxn>
              <a:cxn ang="0">
                <a:pos x="52" y="60"/>
              </a:cxn>
              <a:cxn ang="0">
                <a:pos x="57" y="57"/>
              </a:cxn>
              <a:cxn ang="0">
                <a:pos x="60" y="52"/>
              </a:cxn>
              <a:cxn ang="0">
                <a:pos x="62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2" y="18"/>
              </a:cxn>
              <a:cxn ang="0">
                <a:pos x="60" y="15"/>
              </a:cxn>
              <a:cxn ang="0">
                <a:pos x="57" y="10"/>
              </a:cxn>
              <a:cxn ang="0">
                <a:pos x="52" y="6"/>
              </a:cxn>
              <a:cxn ang="0">
                <a:pos x="49" y="5"/>
              </a:cxn>
              <a:cxn ang="0">
                <a:pos x="44" y="3"/>
              </a:cxn>
              <a:cxn ang="0">
                <a:pos x="40" y="2"/>
              </a:cxn>
              <a:cxn ang="0">
                <a:pos x="36" y="2"/>
              </a:cxn>
              <a:cxn ang="0">
                <a:pos x="32" y="32"/>
              </a:cxn>
            </a:cxnLst>
            <a:rect l="0" t="0" r="r" b="b"/>
            <a:pathLst>
              <a:path w="65" h="65">
                <a:moveTo>
                  <a:pt x="32" y="32"/>
                </a:moveTo>
                <a:lnTo>
                  <a:pt x="32" y="0"/>
                </a:lnTo>
                <a:lnTo>
                  <a:pt x="31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6" y="2"/>
                </a:lnTo>
                <a:lnTo>
                  <a:pt x="24" y="2"/>
                </a:lnTo>
                <a:lnTo>
                  <a:pt x="23" y="3"/>
                </a:lnTo>
                <a:lnTo>
                  <a:pt x="21" y="3"/>
                </a:lnTo>
                <a:lnTo>
                  <a:pt x="19" y="3"/>
                </a:lnTo>
                <a:lnTo>
                  <a:pt x="18" y="5"/>
                </a:lnTo>
                <a:lnTo>
                  <a:pt x="16" y="5"/>
                </a:lnTo>
                <a:lnTo>
                  <a:pt x="14" y="6"/>
                </a:lnTo>
                <a:lnTo>
                  <a:pt x="14" y="6"/>
                </a:lnTo>
                <a:lnTo>
                  <a:pt x="13" y="8"/>
                </a:lnTo>
                <a:lnTo>
                  <a:pt x="11" y="10"/>
                </a:lnTo>
                <a:lnTo>
                  <a:pt x="10" y="10"/>
                </a:lnTo>
                <a:lnTo>
                  <a:pt x="10" y="11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5" y="16"/>
                </a:lnTo>
                <a:lnTo>
                  <a:pt x="5" y="18"/>
                </a:lnTo>
                <a:lnTo>
                  <a:pt x="3" y="19"/>
                </a:lnTo>
                <a:lnTo>
                  <a:pt x="3" y="21"/>
                </a:lnTo>
                <a:lnTo>
                  <a:pt x="3" y="23"/>
                </a:lnTo>
                <a:lnTo>
                  <a:pt x="1" y="24"/>
                </a:lnTo>
                <a:lnTo>
                  <a:pt x="1" y="26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0" y="32"/>
                </a:lnTo>
                <a:lnTo>
                  <a:pt x="0" y="32"/>
                </a:lnTo>
                <a:lnTo>
                  <a:pt x="1" y="36"/>
                </a:lnTo>
                <a:lnTo>
                  <a:pt x="1" y="37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2"/>
                </a:lnTo>
                <a:lnTo>
                  <a:pt x="3" y="44"/>
                </a:lnTo>
                <a:lnTo>
                  <a:pt x="3" y="45"/>
                </a:lnTo>
                <a:lnTo>
                  <a:pt x="3" y="47"/>
                </a:lnTo>
                <a:lnTo>
                  <a:pt x="5" y="49"/>
                </a:lnTo>
                <a:lnTo>
                  <a:pt x="5" y="50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10" y="55"/>
                </a:lnTo>
                <a:lnTo>
                  <a:pt x="10" y="57"/>
                </a:lnTo>
                <a:lnTo>
                  <a:pt x="11" y="57"/>
                </a:lnTo>
                <a:lnTo>
                  <a:pt x="13" y="58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8" y="62"/>
                </a:lnTo>
                <a:lnTo>
                  <a:pt x="19" y="63"/>
                </a:lnTo>
                <a:lnTo>
                  <a:pt x="21" y="63"/>
                </a:lnTo>
                <a:lnTo>
                  <a:pt x="23" y="63"/>
                </a:lnTo>
                <a:lnTo>
                  <a:pt x="24" y="65"/>
                </a:lnTo>
                <a:lnTo>
                  <a:pt x="26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1" y="65"/>
                </a:lnTo>
                <a:lnTo>
                  <a:pt x="32" y="65"/>
                </a:lnTo>
                <a:lnTo>
                  <a:pt x="32" y="65"/>
                </a:lnTo>
                <a:lnTo>
                  <a:pt x="36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4" y="63"/>
                </a:lnTo>
                <a:lnTo>
                  <a:pt x="45" y="63"/>
                </a:lnTo>
                <a:lnTo>
                  <a:pt x="47" y="63"/>
                </a:lnTo>
                <a:lnTo>
                  <a:pt x="49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8"/>
                </a:lnTo>
                <a:lnTo>
                  <a:pt x="55" y="57"/>
                </a:lnTo>
                <a:lnTo>
                  <a:pt x="57" y="57"/>
                </a:lnTo>
                <a:lnTo>
                  <a:pt x="57" y="55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2" y="50"/>
                </a:lnTo>
                <a:lnTo>
                  <a:pt x="62" y="49"/>
                </a:lnTo>
                <a:lnTo>
                  <a:pt x="63" y="47"/>
                </a:lnTo>
                <a:lnTo>
                  <a:pt x="63" y="45"/>
                </a:lnTo>
                <a:lnTo>
                  <a:pt x="63" y="44"/>
                </a:lnTo>
                <a:lnTo>
                  <a:pt x="65" y="42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7"/>
                </a:lnTo>
                <a:lnTo>
                  <a:pt x="65" y="36"/>
                </a:lnTo>
                <a:lnTo>
                  <a:pt x="65" y="32"/>
                </a:lnTo>
                <a:lnTo>
                  <a:pt x="65" y="32"/>
                </a:lnTo>
                <a:lnTo>
                  <a:pt x="65" y="31"/>
                </a:lnTo>
                <a:lnTo>
                  <a:pt x="65" y="29"/>
                </a:lnTo>
                <a:lnTo>
                  <a:pt x="65" y="28"/>
                </a:lnTo>
                <a:lnTo>
                  <a:pt x="65" y="26"/>
                </a:lnTo>
                <a:lnTo>
                  <a:pt x="65" y="26"/>
                </a:lnTo>
                <a:lnTo>
                  <a:pt x="65" y="24"/>
                </a:lnTo>
                <a:lnTo>
                  <a:pt x="63" y="23"/>
                </a:lnTo>
                <a:lnTo>
                  <a:pt x="63" y="21"/>
                </a:lnTo>
                <a:lnTo>
                  <a:pt x="63" y="19"/>
                </a:lnTo>
                <a:lnTo>
                  <a:pt x="62" y="18"/>
                </a:lnTo>
                <a:lnTo>
                  <a:pt x="62" y="16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7" y="11"/>
                </a:lnTo>
                <a:lnTo>
                  <a:pt x="57" y="10"/>
                </a:lnTo>
                <a:lnTo>
                  <a:pt x="55" y="10"/>
                </a:lnTo>
                <a:lnTo>
                  <a:pt x="53" y="8"/>
                </a:lnTo>
                <a:lnTo>
                  <a:pt x="52" y="6"/>
                </a:lnTo>
                <a:lnTo>
                  <a:pt x="52" y="6"/>
                </a:lnTo>
                <a:lnTo>
                  <a:pt x="50" y="5"/>
                </a:lnTo>
                <a:lnTo>
                  <a:pt x="49" y="5"/>
                </a:lnTo>
                <a:lnTo>
                  <a:pt x="47" y="3"/>
                </a:lnTo>
                <a:lnTo>
                  <a:pt x="45" y="3"/>
                </a:lnTo>
                <a:lnTo>
                  <a:pt x="44" y="3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6" y="2"/>
                </a:lnTo>
                <a:lnTo>
                  <a:pt x="32" y="0"/>
                </a:lnTo>
                <a:lnTo>
                  <a:pt x="32" y="0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2503488" y="2319338"/>
            <a:ext cx="38100" cy="381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18" y="2"/>
              </a:cxn>
              <a:cxn ang="0">
                <a:pos x="15" y="2"/>
              </a:cxn>
              <a:cxn ang="0">
                <a:pos x="12" y="3"/>
              </a:cxn>
              <a:cxn ang="0">
                <a:pos x="8" y="5"/>
              </a:cxn>
              <a:cxn ang="0">
                <a:pos x="7" y="8"/>
              </a:cxn>
              <a:cxn ang="0">
                <a:pos x="5" y="11"/>
              </a:cxn>
              <a:cxn ang="0">
                <a:pos x="4" y="13"/>
              </a:cxn>
              <a:cxn ang="0">
                <a:pos x="2" y="16"/>
              </a:cxn>
              <a:cxn ang="0">
                <a:pos x="0" y="21"/>
              </a:cxn>
              <a:cxn ang="0">
                <a:pos x="0" y="24"/>
              </a:cxn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4" y="37"/>
              </a:cxn>
              <a:cxn ang="0">
                <a:pos x="5" y="39"/>
              </a:cxn>
              <a:cxn ang="0">
                <a:pos x="8" y="42"/>
              </a:cxn>
              <a:cxn ang="0">
                <a:pos x="12" y="44"/>
              </a:cxn>
              <a:cxn ang="0">
                <a:pos x="13" y="46"/>
              </a:cxn>
              <a:cxn ang="0">
                <a:pos x="17" y="47"/>
              </a:cxn>
              <a:cxn ang="0">
                <a:pos x="22" y="49"/>
              </a:cxn>
              <a:cxn ang="0">
                <a:pos x="25" y="49"/>
              </a:cxn>
              <a:cxn ang="0">
                <a:pos x="26" y="49"/>
              </a:cxn>
              <a:cxn ang="0">
                <a:pos x="31" y="47"/>
              </a:cxn>
              <a:cxn ang="0">
                <a:pos x="35" y="47"/>
              </a:cxn>
              <a:cxn ang="0">
                <a:pos x="38" y="46"/>
              </a:cxn>
              <a:cxn ang="0">
                <a:pos x="39" y="42"/>
              </a:cxn>
              <a:cxn ang="0">
                <a:pos x="43" y="41"/>
              </a:cxn>
              <a:cxn ang="0">
                <a:pos x="44" y="37"/>
              </a:cxn>
              <a:cxn ang="0">
                <a:pos x="46" y="34"/>
              </a:cxn>
              <a:cxn ang="0">
                <a:pos x="48" y="31"/>
              </a:cxn>
              <a:cxn ang="0">
                <a:pos x="49" y="28"/>
              </a:cxn>
              <a:cxn ang="0">
                <a:pos x="49" y="24"/>
              </a:cxn>
              <a:cxn ang="0">
                <a:pos x="49" y="21"/>
              </a:cxn>
              <a:cxn ang="0">
                <a:pos x="48" y="18"/>
              </a:cxn>
              <a:cxn ang="0">
                <a:pos x="48" y="15"/>
              </a:cxn>
              <a:cxn ang="0">
                <a:pos x="46" y="11"/>
              </a:cxn>
              <a:cxn ang="0">
                <a:pos x="43" y="8"/>
              </a:cxn>
              <a:cxn ang="0">
                <a:pos x="41" y="7"/>
              </a:cxn>
              <a:cxn ang="0">
                <a:pos x="38" y="5"/>
              </a:cxn>
              <a:cxn ang="0">
                <a:pos x="35" y="3"/>
              </a:cxn>
              <a:cxn ang="0">
                <a:pos x="31" y="2"/>
              </a:cxn>
              <a:cxn ang="0">
                <a:pos x="28" y="0"/>
              </a:cxn>
              <a:cxn ang="0">
                <a:pos x="25" y="0"/>
              </a:cxn>
            </a:cxnLst>
            <a:rect l="0" t="0" r="r" b="b"/>
            <a:pathLst>
              <a:path w="49" h="49">
                <a:moveTo>
                  <a:pt x="25" y="0"/>
                </a:moveTo>
                <a:lnTo>
                  <a:pt x="23" y="0"/>
                </a:lnTo>
                <a:lnTo>
                  <a:pt x="22" y="0"/>
                </a:lnTo>
                <a:lnTo>
                  <a:pt x="22" y="0"/>
                </a:lnTo>
                <a:lnTo>
                  <a:pt x="20" y="0"/>
                </a:lnTo>
                <a:lnTo>
                  <a:pt x="18" y="2"/>
                </a:lnTo>
                <a:lnTo>
                  <a:pt x="17" y="2"/>
                </a:lnTo>
                <a:lnTo>
                  <a:pt x="17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5"/>
                </a:lnTo>
                <a:lnTo>
                  <a:pt x="10" y="5"/>
                </a:lnTo>
                <a:lnTo>
                  <a:pt x="8" y="5"/>
                </a:lnTo>
                <a:lnTo>
                  <a:pt x="8" y="7"/>
                </a:lnTo>
                <a:lnTo>
                  <a:pt x="7" y="7"/>
                </a:lnTo>
                <a:lnTo>
                  <a:pt x="7" y="8"/>
                </a:lnTo>
                <a:lnTo>
                  <a:pt x="5" y="8"/>
                </a:lnTo>
                <a:lnTo>
                  <a:pt x="5" y="10"/>
                </a:lnTo>
                <a:lnTo>
                  <a:pt x="5" y="11"/>
                </a:lnTo>
                <a:lnTo>
                  <a:pt x="4" y="11"/>
                </a:lnTo>
                <a:lnTo>
                  <a:pt x="4" y="13"/>
                </a:lnTo>
                <a:lnTo>
                  <a:pt x="4" y="13"/>
                </a:lnTo>
                <a:lnTo>
                  <a:pt x="2" y="15"/>
                </a:lnTo>
                <a:lnTo>
                  <a:pt x="2" y="16"/>
                </a:lnTo>
                <a:lnTo>
                  <a:pt x="2" y="16"/>
                </a:lnTo>
                <a:lnTo>
                  <a:pt x="2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2" y="31"/>
                </a:lnTo>
                <a:lnTo>
                  <a:pt x="2" y="31"/>
                </a:lnTo>
                <a:lnTo>
                  <a:pt x="2" y="33"/>
                </a:lnTo>
                <a:lnTo>
                  <a:pt x="2" y="34"/>
                </a:lnTo>
                <a:lnTo>
                  <a:pt x="4" y="34"/>
                </a:lnTo>
                <a:lnTo>
                  <a:pt x="4" y="36"/>
                </a:lnTo>
                <a:lnTo>
                  <a:pt x="4" y="37"/>
                </a:lnTo>
                <a:lnTo>
                  <a:pt x="5" y="37"/>
                </a:lnTo>
                <a:lnTo>
                  <a:pt x="5" y="39"/>
                </a:lnTo>
                <a:lnTo>
                  <a:pt x="5" y="39"/>
                </a:lnTo>
                <a:lnTo>
                  <a:pt x="7" y="41"/>
                </a:lnTo>
                <a:lnTo>
                  <a:pt x="7" y="41"/>
                </a:lnTo>
                <a:lnTo>
                  <a:pt x="8" y="42"/>
                </a:lnTo>
                <a:lnTo>
                  <a:pt x="8" y="42"/>
                </a:lnTo>
                <a:lnTo>
                  <a:pt x="10" y="44"/>
                </a:lnTo>
                <a:lnTo>
                  <a:pt x="12" y="44"/>
                </a:lnTo>
                <a:lnTo>
                  <a:pt x="12" y="46"/>
                </a:lnTo>
                <a:lnTo>
                  <a:pt x="13" y="46"/>
                </a:lnTo>
                <a:lnTo>
                  <a:pt x="13" y="46"/>
                </a:lnTo>
                <a:lnTo>
                  <a:pt x="15" y="47"/>
                </a:lnTo>
                <a:lnTo>
                  <a:pt x="17" y="47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2" y="49"/>
                </a:lnTo>
                <a:lnTo>
                  <a:pt x="22" y="49"/>
                </a:lnTo>
                <a:lnTo>
                  <a:pt x="23" y="49"/>
                </a:lnTo>
                <a:lnTo>
                  <a:pt x="25" y="49"/>
                </a:lnTo>
                <a:lnTo>
                  <a:pt x="25" y="49"/>
                </a:lnTo>
                <a:lnTo>
                  <a:pt x="26" y="49"/>
                </a:lnTo>
                <a:lnTo>
                  <a:pt x="26" y="49"/>
                </a:lnTo>
                <a:lnTo>
                  <a:pt x="28" y="49"/>
                </a:lnTo>
                <a:lnTo>
                  <a:pt x="30" y="47"/>
                </a:lnTo>
                <a:lnTo>
                  <a:pt x="31" y="47"/>
                </a:lnTo>
                <a:lnTo>
                  <a:pt x="31" y="47"/>
                </a:lnTo>
                <a:lnTo>
                  <a:pt x="33" y="47"/>
                </a:lnTo>
                <a:lnTo>
                  <a:pt x="35" y="47"/>
                </a:lnTo>
                <a:lnTo>
                  <a:pt x="35" y="46"/>
                </a:lnTo>
                <a:lnTo>
                  <a:pt x="36" y="46"/>
                </a:lnTo>
                <a:lnTo>
                  <a:pt x="38" y="46"/>
                </a:lnTo>
                <a:lnTo>
                  <a:pt x="38" y="44"/>
                </a:lnTo>
                <a:lnTo>
                  <a:pt x="39" y="44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3" y="41"/>
                </a:lnTo>
                <a:lnTo>
                  <a:pt x="43" y="39"/>
                </a:lnTo>
                <a:lnTo>
                  <a:pt x="44" y="39"/>
                </a:lnTo>
                <a:lnTo>
                  <a:pt x="44" y="37"/>
                </a:lnTo>
                <a:lnTo>
                  <a:pt x="46" y="37"/>
                </a:lnTo>
                <a:lnTo>
                  <a:pt x="46" y="36"/>
                </a:lnTo>
                <a:lnTo>
                  <a:pt x="46" y="34"/>
                </a:lnTo>
                <a:lnTo>
                  <a:pt x="48" y="34"/>
                </a:lnTo>
                <a:lnTo>
                  <a:pt x="48" y="33"/>
                </a:lnTo>
                <a:lnTo>
                  <a:pt x="48" y="31"/>
                </a:lnTo>
                <a:lnTo>
                  <a:pt x="48" y="31"/>
                </a:lnTo>
                <a:lnTo>
                  <a:pt x="48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4"/>
                </a:lnTo>
                <a:lnTo>
                  <a:pt x="49" y="24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8" y="20"/>
                </a:lnTo>
                <a:lnTo>
                  <a:pt x="48" y="18"/>
                </a:lnTo>
                <a:lnTo>
                  <a:pt x="48" y="16"/>
                </a:lnTo>
                <a:lnTo>
                  <a:pt x="48" y="16"/>
                </a:lnTo>
                <a:lnTo>
                  <a:pt x="48" y="15"/>
                </a:lnTo>
                <a:lnTo>
                  <a:pt x="46" y="13"/>
                </a:lnTo>
                <a:lnTo>
                  <a:pt x="46" y="13"/>
                </a:lnTo>
                <a:lnTo>
                  <a:pt x="46" y="11"/>
                </a:lnTo>
                <a:lnTo>
                  <a:pt x="44" y="11"/>
                </a:lnTo>
                <a:lnTo>
                  <a:pt x="44" y="10"/>
                </a:lnTo>
                <a:lnTo>
                  <a:pt x="43" y="8"/>
                </a:lnTo>
                <a:lnTo>
                  <a:pt x="43" y="8"/>
                </a:lnTo>
                <a:lnTo>
                  <a:pt x="41" y="7"/>
                </a:lnTo>
                <a:lnTo>
                  <a:pt x="41" y="7"/>
                </a:lnTo>
                <a:lnTo>
                  <a:pt x="39" y="5"/>
                </a:lnTo>
                <a:lnTo>
                  <a:pt x="39" y="5"/>
                </a:lnTo>
                <a:lnTo>
                  <a:pt x="38" y="5"/>
                </a:lnTo>
                <a:lnTo>
                  <a:pt x="38" y="3"/>
                </a:lnTo>
                <a:lnTo>
                  <a:pt x="36" y="3"/>
                </a:lnTo>
                <a:lnTo>
                  <a:pt x="35" y="3"/>
                </a:lnTo>
                <a:lnTo>
                  <a:pt x="35" y="2"/>
                </a:lnTo>
                <a:lnTo>
                  <a:pt x="33" y="2"/>
                </a:lnTo>
                <a:lnTo>
                  <a:pt x="31" y="2"/>
                </a:lnTo>
                <a:lnTo>
                  <a:pt x="31" y="2"/>
                </a:lnTo>
                <a:lnTo>
                  <a:pt x="30" y="0"/>
                </a:lnTo>
                <a:lnTo>
                  <a:pt x="28" y="0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2511425" y="2508250"/>
            <a:ext cx="52388" cy="52388"/>
          </a:xfrm>
          <a:custGeom>
            <a:avLst/>
            <a:gdLst/>
            <a:ahLst/>
            <a:cxnLst>
              <a:cxn ang="0">
                <a:pos x="31" y="2"/>
              </a:cxn>
              <a:cxn ang="0">
                <a:pos x="26" y="2"/>
              </a:cxn>
              <a:cxn ang="0">
                <a:pos x="23" y="4"/>
              </a:cxn>
              <a:cxn ang="0">
                <a:pos x="18" y="5"/>
              </a:cxn>
              <a:cxn ang="0">
                <a:pos x="14" y="7"/>
              </a:cxn>
              <a:cxn ang="0">
                <a:pos x="10" y="10"/>
              </a:cxn>
              <a:cxn ang="0">
                <a:pos x="6" y="15"/>
              </a:cxn>
              <a:cxn ang="0">
                <a:pos x="5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5" y="49"/>
              </a:cxn>
              <a:cxn ang="0">
                <a:pos x="6" y="52"/>
              </a:cxn>
              <a:cxn ang="0">
                <a:pos x="10" y="57"/>
              </a:cxn>
              <a:cxn ang="0">
                <a:pos x="14" y="61"/>
              </a:cxn>
              <a:cxn ang="0">
                <a:pos x="18" y="62"/>
              </a:cxn>
              <a:cxn ang="0">
                <a:pos x="23" y="64"/>
              </a:cxn>
              <a:cxn ang="0">
                <a:pos x="26" y="65"/>
              </a:cxn>
              <a:cxn ang="0">
                <a:pos x="31" y="65"/>
              </a:cxn>
              <a:cxn ang="0">
                <a:pos x="36" y="65"/>
              </a:cxn>
              <a:cxn ang="0">
                <a:pos x="40" y="65"/>
              </a:cxn>
              <a:cxn ang="0">
                <a:pos x="44" y="64"/>
              </a:cxn>
              <a:cxn ang="0">
                <a:pos x="49" y="62"/>
              </a:cxn>
              <a:cxn ang="0">
                <a:pos x="52" y="61"/>
              </a:cxn>
              <a:cxn ang="0">
                <a:pos x="57" y="57"/>
              </a:cxn>
              <a:cxn ang="0">
                <a:pos x="60" y="52"/>
              </a:cxn>
              <a:cxn ang="0">
                <a:pos x="62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2" y="18"/>
              </a:cxn>
              <a:cxn ang="0">
                <a:pos x="60" y="15"/>
              </a:cxn>
              <a:cxn ang="0">
                <a:pos x="57" y="10"/>
              </a:cxn>
              <a:cxn ang="0">
                <a:pos x="52" y="7"/>
              </a:cxn>
              <a:cxn ang="0">
                <a:pos x="49" y="5"/>
              </a:cxn>
              <a:cxn ang="0">
                <a:pos x="44" y="4"/>
              </a:cxn>
              <a:cxn ang="0">
                <a:pos x="40" y="2"/>
              </a:cxn>
              <a:cxn ang="0">
                <a:pos x="36" y="2"/>
              </a:cxn>
              <a:cxn ang="0">
                <a:pos x="32" y="33"/>
              </a:cxn>
            </a:cxnLst>
            <a:rect l="0" t="0" r="r" b="b"/>
            <a:pathLst>
              <a:path w="65" h="65">
                <a:moveTo>
                  <a:pt x="32" y="33"/>
                </a:moveTo>
                <a:lnTo>
                  <a:pt x="32" y="0"/>
                </a:lnTo>
                <a:lnTo>
                  <a:pt x="31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6" y="2"/>
                </a:lnTo>
                <a:lnTo>
                  <a:pt x="24" y="2"/>
                </a:lnTo>
                <a:lnTo>
                  <a:pt x="23" y="4"/>
                </a:lnTo>
                <a:lnTo>
                  <a:pt x="21" y="4"/>
                </a:lnTo>
                <a:lnTo>
                  <a:pt x="19" y="4"/>
                </a:lnTo>
                <a:lnTo>
                  <a:pt x="18" y="5"/>
                </a:lnTo>
                <a:lnTo>
                  <a:pt x="16" y="5"/>
                </a:lnTo>
                <a:lnTo>
                  <a:pt x="14" y="7"/>
                </a:lnTo>
                <a:lnTo>
                  <a:pt x="14" y="7"/>
                </a:lnTo>
                <a:lnTo>
                  <a:pt x="13" y="8"/>
                </a:lnTo>
                <a:lnTo>
                  <a:pt x="11" y="10"/>
                </a:lnTo>
                <a:lnTo>
                  <a:pt x="10" y="10"/>
                </a:lnTo>
                <a:lnTo>
                  <a:pt x="10" y="12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5" y="17"/>
                </a:lnTo>
                <a:lnTo>
                  <a:pt x="5" y="18"/>
                </a:lnTo>
                <a:lnTo>
                  <a:pt x="3" y="20"/>
                </a:lnTo>
                <a:lnTo>
                  <a:pt x="3" y="21"/>
                </a:lnTo>
                <a:lnTo>
                  <a:pt x="3" y="23"/>
                </a:lnTo>
                <a:lnTo>
                  <a:pt x="1" y="25"/>
                </a:lnTo>
                <a:lnTo>
                  <a:pt x="1" y="26"/>
                </a:lnTo>
                <a:lnTo>
                  <a:pt x="1" y="26"/>
                </a:lnTo>
                <a:lnTo>
                  <a:pt x="1" y="28"/>
                </a:lnTo>
                <a:lnTo>
                  <a:pt x="1" y="30"/>
                </a:lnTo>
                <a:lnTo>
                  <a:pt x="1" y="31"/>
                </a:lnTo>
                <a:lnTo>
                  <a:pt x="0" y="33"/>
                </a:lnTo>
                <a:lnTo>
                  <a:pt x="0" y="33"/>
                </a:lnTo>
                <a:lnTo>
                  <a:pt x="1" y="36"/>
                </a:lnTo>
                <a:lnTo>
                  <a:pt x="1" y="38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3"/>
                </a:lnTo>
                <a:lnTo>
                  <a:pt x="3" y="44"/>
                </a:lnTo>
                <a:lnTo>
                  <a:pt x="3" y="46"/>
                </a:lnTo>
                <a:lnTo>
                  <a:pt x="3" y="47"/>
                </a:lnTo>
                <a:lnTo>
                  <a:pt x="5" y="49"/>
                </a:lnTo>
                <a:lnTo>
                  <a:pt x="5" y="51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10" y="56"/>
                </a:lnTo>
                <a:lnTo>
                  <a:pt x="10" y="57"/>
                </a:lnTo>
                <a:lnTo>
                  <a:pt x="11" y="57"/>
                </a:lnTo>
                <a:lnTo>
                  <a:pt x="13" y="59"/>
                </a:lnTo>
                <a:lnTo>
                  <a:pt x="14" y="61"/>
                </a:lnTo>
                <a:lnTo>
                  <a:pt x="14" y="61"/>
                </a:lnTo>
                <a:lnTo>
                  <a:pt x="16" y="62"/>
                </a:lnTo>
                <a:lnTo>
                  <a:pt x="18" y="62"/>
                </a:lnTo>
                <a:lnTo>
                  <a:pt x="19" y="64"/>
                </a:lnTo>
                <a:lnTo>
                  <a:pt x="21" y="64"/>
                </a:lnTo>
                <a:lnTo>
                  <a:pt x="23" y="64"/>
                </a:lnTo>
                <a:lnTo>
                  <a:pt x="24" y="65"/>
                </a:lnTo>
                <a:lnTo>
                  <a:pt x="26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1" y="65"/>
                </a:lnTo>
                <a:lnTo>
                  <a:pt x="32" y="65"/>
                </a:lnTo>
                <a:lnTo>
                  <a:pt x="32" y="65"/>
                </a:lnTo>
                <a:lnTo>
                  <a:pt x="36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4" y="64"/>
                </a:lnTo>
                <a:lnTo>
                  <a:pt x="45" y="64"/>
                </a:lnTo>
                <a:lnTo>
                  <a:pt x="47" y="64"/>
                </a:lnTo>
                <a:lnTo>
                  <a:pt x="49" y="62"/>
                </a:lnTo>
                <a:lnTo>
                  <a:pt x="50" y="62"/>
                </a:lnTo>
                <a:lnTo>
                  <a:pt x="52" y="61"/>
                </a:lnTo>
                <a:lnTo>
                  <a:pt x="52" y="61"/>
                </a:lnTo>
                <a:lnTo>
                  <a:pt x="53" y="59"/>
                </a:lnTo>
                <a:lnTo>
                  <a:pt x="55" y="57"/>
                </a:lnTo>
                <a:lnTo>
                  <a:pt x="57" y="57"/>
                </a:lnTo>
                <a:lnTo>
                  <a:pt x="57" y="56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2" y="51"/>
                </a:lnTo>
                <a:lnTo>
                  <a:pt x="62" y="49"/>
                </a:lnTo>
                <a:lnTo>
                  <a:pt x="63" y="47"/>
                </a:lnTo>
                <a:lnTo>
                  <a:pt x="63" y="46"/>
                </a:lnTo>
                <a:lnTo>
                  <a:pt x="63" y="44"/>
                </a:lnTo>
                <a:lnTo>
                  <a:pt x="65" y="43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8"/>
                </a:lnTo>
                <a:lnTo>
                  <a:pt x="65" y="36"/>
                </a:lnTo>
                <a:lnTo>
                  <a:pt x="65" y="33"/>
                </a:lnTo>
                <a:lnTo>
                  <a:pt x="65" y="33"/>
                </a:lnTo>
                <a:lnTo>
                  <a:pt x="65" y="31"/>
                </a:lnTo>
                <a:lnTo>
                  <a:pt x="65" y="30"/>
                </a:lnTo>
                <a:lnTo>
                  <a:pt x="65" y="28"/>
                </a:lnTo>
                <a:lnTo>
                  <a:pt x="65" y="26"/>
                </a:lnTo>
                <a:lnTo>
                  <a:pt x="65" y="26"/>
                </a:lnTo>
                <a:lnTo>
                  <a:pt x="65" y="25"/>
                </a:lnTo>
                <a:lnTo>
                  <a:pt x="63" y="23"/>
                </a:lnTo>
                <a:lnTo>
                  <a:pt x="63" y="21"/>
                </a:lnTo>
                <a:lnTo>
                  <a:pt x="63" y="20"/>
                </a:lnTo>
                <a:lnTo>
                  <a:pt x="62" y="18"/>
                </a:lnTo>
                <a:lnTo>
                  <a:pt x="62" y="17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7" y="12"/>
                </a:lnTo>
                <a:lnTo>
                  <a:pt x="57" y="10"/>
                </a:lnTo>
                <a:lnTo>
                  <a:pt x="55" y="10"/>
                </a:lnTo>
                <a:lnTo>
                  <a:pt x="53" y="8"/>
                </a:lnTo>
                <a:lnTo>
                  <a:pt x="52" y="7"/>
                </a:lnTo>
                <a:lnTo>
                  <a:pt x="52" y="7"/>
                </a:lnTo>
                <a:lnTo>
                  <a:pt x="50" y="5"/>
                </a:lnTo>
                <a:lnTo>
                  <a:pt x="49" y="5"/>
                </a:lnTo>
                <a:lnTo>
                  <a:pt x="47" y="4"/>
                </a:lnTo>
                <a:lnTo>
                  <a:pt x="45" y="4"/>
                </a:lnTo>
                <a:lnTo>
                  <a:pt x="44" y="4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6" y="2"/>
                </a:lnTo>
                <a:lnTo>
                  <a:pt x="32" y="0"/>
                </a:lnTo>
                <a:lnTo>
                  <a:pt x="32" y="0"/>
                </a:lnTo>
                <a:lnTo>
                  <a:pt x="32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503488" y="2498725"/>
            <a:ext cx="38100" cy="39688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18" y="2"/>
              </a:cxn>
              <a:cxn ang="0">
                <a:pos x="15" y="2"/>
              </a:cxn>
              <a:cxn ang="0">
                <a:pos x="12" y="3"/>
              </a:cxn>
              <a:cxn ang="0">
                <a:pos x="8" y="5"/>
              </a:cxn>
              <a:cxn ang="0">
                <a:pos x="7" y="8"/>
              </a:cxn>
              <a:cxn ang="0">
                <a:pos x="5" y="11"/>
              </a:cxn>
              <a:cxn ang="0">
                <a:pos x="4" y="13"/>
              </a:cxn>
              <a:cxn ang="0">
                <a:pos x="2" y="16"/>
              </a:cxn>
              <a:cxn ang="0">
                <a:pos x="0" y="21"/>
              </a:cxn>
              <a:cxn ang="0">
                <a:pos x="0" y="24"/>
              </a:cxn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4" y="37"/>
              </a:cxn>
              <a:cxn ang="0">
                <a:pos x="5" y="39"/>
              </a:cxn>
              <a:cxn ang="0">
                <a:pos x="8" y="42"/>
              </a:cxn>
              <a:cxn ang="0">
                <a:pos x="12" y="44"/>
              </a:cxn>
              <a:cxn ang="0">
                <a:pos x="13" y="45"/>
              </a:cxn>
              <a:cxn ang="0">
                <a:pos x="17" y="47"/>
              </a:cxn>
              <a:cxn ang="0">
                <a:pos x="22" y="49"/>
              </a:cxn>
              <a:cxn ang="0">
                <a:pos x="25" y="49"/>
              </a:cxn>
              <a:cxn ang="0">
                <a:pos x="26" y="49"/>
              </a:cxn>
              <a:cxn ang="0">
                <a:pos x="31" y="47"/>
              </a:cxn>
              <a:cxn ang="0">
                <a:pos x="35" y="47"/>
              </a:cxn>
              <a:cxn ang="0">
                <a:pos x="38" y="45"/>
              </a:cxn>
              <a:cxn ang="0">
                <a:pos x="39" y="42"/>
              </a:cxn>
              <a:cxn ang="0">
                <a:pos x="43" y="41"/>
              </a:cxn>
              <a:cxn ang="0">
                <a:pos x="44" y="37"/>
              </a:cxn>
              <a:cxn ang="0">
                <a:pos x="46" y="34"/>
              </a:cxn>
              <a:cxn ang="0">
                <a:pos x="48" y="31"/>
              </a:cxn>
              <a:cxn ang="0">
                <a:pos x="49" y="28"/>
              </a:cxn>
              <a:cxn ang="0">
                <a:pos x="49" y="24"/>
              </a:cxn>
              <a:cxn ang="0">
                <a:pos x="49" y="21"/>
              </a:cxn>
              <a:cxn ang="0">
                <a:pos x="48" y="18"/>
              </a:cxn>
              <a:cxn ang="0">
                <a:pos x="48" y="15"/>
              </a:cxn>
              <a:cxn ang="0">
                <a:pos x="46" y="11"/>
              </a:cxn>
              <a:cxn ang="0">
                <a:pos x="43" y="8"/>
              </a:cxn>
              <a:cxn ang="0">
                <a:pos x="41" y="6"/>
              </a:cxn>
              <a:cxn ang="0">
                <a:pos x="38" y="5"/>
              </a:cxn>
              <a:cxn ang="0">
                <a:pos x="35" y="3"/>
              </a:cxn>
              <a:cxn ang="0">
                <a:pos x="31" y="2"/>
              </a:cxn>
              <a:cxn ang="0">
                <a:pos x="28" y="0"/>
              </a:cxn>
              <a:cxn ang="0">
                <a:pos x="25" y="0"/>
              </a:cxn>
            </a:cxnLst>
            <a:rect l="0" t="0" r="r" b="b"/>
            <a:pathLst>
              <a:path w="49" h="49">
                <a:moveTo>
                  <a:pt x="25" y="0"/>
                </a:moveTo>
                <a:lnTo>
                  <a:pt x="23" y="0"/>
                </a:lnTo>
                <a:lnTo>
                  <a:pt x="22" y="0"/>
                </a:lnTo>
                <a:lnTo>
                  <a:pt x="22" y="0"/>
                </a:lnTo>
                <a:lnTo>
                  <a:pt x="20" y="0"/>
                </a:lnTo>
                <a:lnTo>
                  <a:pt x="18" y="2"/>
                </a:lnTo>
                <a:lnTo>
                  <a:pt x="17" y="2"/>
                </a:lnTo>
                <a:lnTo>
                  <a:pt x="17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5"/>
                </a:lnTo>
                <a:lnTo>
                  <a:pt x="10" y="5"/>
                </a:lnTo>
                <a:lnTo>
                  <a:pt x="8" y="5"/>
                </a:lnTo>
                <a:lnTo>
                  <a:pt x="8" y="6"/>
                </a:lnTo>
                <a:lnTo>
                  <a:pt x="7" y="6"/>
                </a:lnTo>
                <a:lnTo>
                  <a:pt x="7" y="8"/>
                </a:lnTo>
                <a:lnTo>
                  <a:pt x="5" y="8"/>
                </a:lnTo>
                <a:lnTo>
                  <a:pt x="5" y="10"/>
                </a:lnTo>
                <a:lnTo>
                  <a:pt x="5" y="11"/>
                </a:lnTo>
                <a:lnTo>
                  <a:pt x="4" y="11"/>
                </a:lnTo>
                <a:lnTo>
                  <a:pt x="4" y="13"/>
                </a:lnTo>
                <a:lnTo>
                  <a:pt x="4" y="13"/>
                </a:lnTo>
                <a:lnTo>
                  <a:pt x="2" y="15"/>
                </a:lnTo>
                <a:lnTo>
                  <a:pt x="2" y="16"/>
                </a:lnTo>
                <a:lnTo>
                  <a:pt x="2" y="16"/>
                </a:lnTo>
                <a:lnTo>
                  <a:pt x="2" y="18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2" y="31"/>
                </a:lnTo>
                <a:lnTo>
                  <a:pt x="2" y="31"/>
                </a:lnTo>
                <a:lnTo>
                  <a:pt x="2" y="32"/>
                </a:lnTo>
                <a:lnTo>
                  <a:pt x="2" y="34"/>
                </a:lnTo>
                <a:lnTo>
                  <a:pt x="4" y="34"/>
                </a:lnTo>
                <a:lnTo>
                  <a:pt x="4" y="36"/>
                </a:lnTo>
                <a:lnTo>
                  <a:pt x="4" y="37"/>
                </a:lnTo>
                <a:lnTo>
                  <a:pt x="5" y="37"/>
                </a:lnTo>
                <a:lnTo>
                  <a:pt x="5" y="39"/>
                </a:lnTo>
                <a:lnTo>
                  <a:pt x="5" y="39"/>
                </a:lnTo>
                <a:lnTo>
                  <a:pt x="7" y="41"/>
                </a:lnTo>
                <a:lnTo>
                  <a:pt x="7" y="41"/>
                </a:lnTo>
                <a:lnTo>
                  <a:pt x="8" y="42"/>
                </a:lnTo>
                <a:lnTo>
                  <a:pt x="8" y="42"/>
                </a:lnTo>
                <a:lnTo>
                  <a:pt x="10" y="44"/>
                </a:lnTo>
                <a:lnTo>
                  <a:pt x="12" y="44"/>
                </a:lnTo>
                <a:lnTo>
                  <a:pt x="12" y="45"/>
                </a:lnTo>
                <a:lnTo>
                  <a:pt x="13" y="45"/>
                </a:lnTo>
                <a:lnTo>
                  <a:pt x="13" y="45"/>
                </a:lnTo>
                <a:lnTo>
                  <a:pt x="15" y="47"/>
                </a:lnTo>
                <a:lnTo>
                  <a:pt x="17" y="47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2" y="49"/>
                </a:lnTo>
                <a:lnTo>
                  <a:pt x="22" y="49"/>
                </a:lnTo>
                <a:lnTo>
                  <a:pt x="23" y="49"/>
                </a:lnTo>
                <a:lnTo>
                  <a:pt x="25" y="49"/>
                </a:lnTo>
                <a:lnTo>
                  <a:pt x="25" y="49"/>
                </a:lnTo>
                <a:lnTo>
                  <a:pt x="26" y="49"/>
                </a:lnTo>
                <a:lnTo>
                  <a:pt x="26" y="49"/>
                </a:lnTo>
                <a:lnTo>
                  <a:pt x="28" y="49"/>
                </a:lnTo>
                <a:lnTo>
                  <a:pt x="30" y="47"/>
                </a:lnTo>
                <a:lnTo>
                  <a:pt x="31" y="47"/>
                </a:lnTo>
                <a:lnTo>
                  <a:pt x="31" y="47"/>
                </a:lnTo>
                <a:lnTo>
                  <a:pt x="33" y="47"/>
                </a:lnTo>
                <a:lnTo>
                  <a:pt x="35" y="47"/>
                </a:lnTo>
                <a:lnTo>
                  <a:pt x="35" y="45"/>
                </a:lnTo>
                <a:lnTo>
                  <a:pt x="36" y="45"/>
                </a:lnTo>
                <a:lnTo>
                  <a:pt x="38" y="45"/>
                </a:lnTo>
                <a:lnTo>
                  <a:pt x="38" y="44"/>
                </a:lnTo>
                <a:lnTo>
                  <a:pt x="39" y="44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3" y="41"/>
                </a:lnTo>
                <a:lnTo>
                  <a:pt x="43" y="39"/>
                </a:lnTo>
                <a:lnTo>
                  <a:pt x="44" y="39"/>
                </a:lnTo>
                <a:lnTo>
                  <a:pt x="44" y="37"/>
                </a:lnTo>
                <a:lnTo>
                  <a:pt x="46" y="37"/>
                </a:lnTo>
                <a:lnTo>
                  <a:pt x="46" y="36"/>
                </a:lnTo>
                <a:lnTo>
                  <a:pt x="46" y="34"/>
                </a:lnTo>
                <a:lnTo>
                  <a:pt x="48" y="34"/>
                </a:lnTo>
                <a:lnTo>
                  <a:pt x="48" y="32"/>
                </a:lnTo>
                <a:lnTo>
                  <a:pt x="48" y="31"/>
                </a:lnTo>
                <a:lnTo>
                  <a:pt x="48" y="31"/>
                </a:lnTo>
                <a:lnTo>
                  <a:pt x="48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4"/>
                </a:lnTo>
                <a:lnTo>
                  <a:pt x="49" y="24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8" y="19"/>
                </a:lnTo>
                <a:lnTo>
                  <a:pt x="48" y="18"/>
                </a:lnTo>
                <a:lnTo>
                  <a:pt x="48" y="16"/>
                </a:lnTo>
                <a:lnTo>
                  <a:pt x="48" y="16"/>
                </a:lnTo>
                <a:lnTo>
                  <a:pt x="48" y="15"/>
                </a:lnTo>
                <a:lnTo>
                  <a:pt x="46" y="13"/>
                </a:lnTo>
                <a:lnTo>
                  <a:pt x="46" y="13"/>
                </a:lnTo>
                <a:lnTo>
                  <a:pt x="46" y="11"/>
                </a:lnTo>
                <a:lnTo>
                  <a:pt x="44" y="11"/>
                </a:lnTo>
                <a:lnTo>
                  <a:pt x="44" y="10"/>
                </a:lnTo>
                <a:lnTo>
                  <a:pt x="43" y="8"/>
                </a:lnTo>
                <a:lnTo>
                  <a:pt x="43" y="8"/>
                </a:lnTo>
                <a:lnTo>
                  <a:pt x="41" y="6"/>
                </a:lnTo>
                <a:lnTo>
                  <a:pt x="41" y="6"/>
                </a:lnTo>
                <a:lnTo>
                  <a:pt x="39" y="5"/>
                </a:lnTo>
                <a:lnTo>
                  <a:pt x="39" y="5"/>
                </a:lnTo>
                <a:lnTo>
                  <a:pt x="38" y="5"/>
                </a:lnTo>
                <a:lnTo>
                  <a:pt x="38" y="3"/>
                </a:lnTo>
                <a:lnTo>
                  <a:pt x="36" y="3"/>
                </a:lnTo>
                <a:lnTo>
                  <a:pt x="35" y="3"/>
                </a:lnTo>
                <a:lnTo>
                  <a:pt x="35" y="2"/>
                </a:lnTo>
                <a:lnTo>
                  <a:pt x="33" y="2"/>
                </a:lnTo>
                <a:lnTo>
                  <a:pt x="31" y="2"/>
                </a:lnTo>
                <a:lnTo>
                  <a:pt x="31" y="2"/>
                </a:lnTo>
                <a:lnTo>
                  <a:pt x="30" y="0"/>
                </a:lnTo>
                <a:lnTo>
                  <a:pt x="28" y="0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2511425" y="2689225"/>
            <a:ext cx="52388" cy="52388"/>
          </a:xfrm>
          <a:custGeom>
            <a:avLst/>
            <a:gdLst/>
            <a:ahLst/>
            <a:cxnLst>
              <a:cxn ang="0">
                <a:pos x="31" y="2"/>
              </a:cxn>
              <a:cxn ang="0">
                <a:pos x="26" y="2"/>
              </a:cxn>
              <a:cxn ang="0">
                <a:pos x="23" y="3"/>
              </a:cxn>
              <a:cxn ang="0">
                <a:pos x="18" y="5"/>
              </a:cxn>
              <a:cxn ang="0">
                <a:pos x="14" y="7"/>
              </a:cxn>
              <a:cxn ang="0">
                <a:pos x="10" y="10"/>
              </a:cxn>
              <a:cxn ang="0">
                <a:pos x="6" y="15"/>
              </a:cxn>
              <a:cxn ang="0">
                <a:pos x="5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5" y="49"/>
              </a:cxn>
              <a:cxn ang="0">
                <a:pos x="6" y="52"/>
              </a:cxn>
              <a:cxn ang="0">
                <a:pos x="10" y="57"/>
              </a:cxn>
              <a:cxn ang="0">
                <a:pos x="14" y="60"/>
              </a:cxn>
              <a:cxn ang="0">
                <a:pos x="18" y="62"/>
              </a:cxn>
              <a:cxn ang="0">
                <a:pos x="23" y="64"/>
              </a:cxn>
              <a:cxn ang="0">
                <a:pos x="26" y="65"/>
              </a:cxn>
              <a:cxn ang="0">
                <a:pos x="31" y="65"/>
              </a:cxn>
              <a:cxn ang="0">
                <a:pos x="36" y="65"/>
              </a:cxn>
              <a:cxn ang="0">
                <a:pos x="40" y="65"/>
              </a:cxn>
              <a:cxn ang="0">
                <a:pos x="44" y="64"/>
              </a:cxn>
              <a:cxn ang="0">
                <a:pos x="49" y="62"/>
              </a:cxn>
              <a:cxn ang="0">
                <a:pos x="52" y="60"/>
              </a:cxn>
              <a:cxn ang="0">
                <a:pos x="57" y="57"/>
              </a:cxn>
              <a:cxn ang="0">
                <a:pos x="60" y="52"/>
              </a:cxn>
              <a:cxn ang="0">
                <a:pos x="62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2" y="18"/>
              </a:cxn>
              <a:cxn ang="0">
                <a:pos x="60" y="15"/>
              </a:cxn>
              <a:cxn ang="0">
                <a:pos x="57" y="10"/>
              </a:cxn>
              <a:cxn ang="0">
                <a:pos x="52" y="7"/>
              </a:cxn>
              <a:cxn ang="0">
                <a:pos x="49" y="5"/>
              </a:cxn>
              <a:cxn ang="0">
                <a:pos x="44" y="3"/>
              </a:cxn>
              <a:cxn ang="0">
                <a:pos x="40" y="2"/>
              </a:cxn>
              <a:cxn ang="0">
                <a:pos x="36" y="2"/>
              </a:cxn>
              <a:cxn ang="0">
                <a:pos x="32" y="33"/>
              </a:cxn>
            </a:cxnLst>
            <a:rect l="0" t="0" r="r" b="b"/>
            <a:pathLst>
              <a:path w="65" h="65">
                <a:moveTo>
                  <a:pt x="32" y="33"/>
                </a:moveTo>
                <a:lnTo>
                  <a:pt x="32" y="0"/>
                </a:lnTo>
                <a:lnTo>
                  <a:pt x="31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6" y="2"/>
                </a:lnTo>
                <a:lnTo>
                  <a:pt x="24" y="2"/>
                </a:lnTo>
                <a:lnTo>
                  <a:pt x="23" y="3"/>
                </a:lnTo>
                <a:lnTo>
                  <a:pt x="21" y="3"/>
                </a:lnTo>
                <a:lnTo>
                  <a:pt x="19" y="3"/>
                </a:lnTo>
                <a:lnTo>
                  <a:pt x="18" y="5"/>
                </a:lnTo>
                <a:lnTo>
                  <a:pt x="16" y="5"/>
                </a:lnTo>
                <a:lnTo>
                  <a:pt x="14" y="7"/>
                </a:lnTo>
                <a:lnTo>
                  <a:pt x="14" y="7"/>
                </a:lnTo>
                <a:lnTo>
                  <a:pt x="13" y="8"/>
                </a:lnTo>
                <a:lnTo>
                  <a:pt x="11" y="10"/>
                </a:lnTo>
                <a:lnTo>
                  <a:pt x="10" y="10"/>
                </a:lnTo>
                <a:lnTo>
                  <a:pt x="10" y="12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5" y="16"/>
                </a:lnTo>
                <a:lnTo>
                  <a:pt x="5" y="18"/>
                </a:lnTo>
                <a:lnTo>
                  <a:pt x="3" y="20"/>
                </a:lnTo>
                <a:lnTo>
                  <a:pt x="3" y="21"/>
                </a:lnTo>
                <a:lnTo>
                  <a:pt x="3" y="23"/>
                </a:lnTo>
                <a:lnTo>
                  <a:pt x="1" y="25"/>
                </a:lnTo>
                <a:lnTo>
                  <a:pt x="1" y="26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0" y="33"/>
                </a:lnTo>
                <a:lnTo>
                  <a:pt x="0" y="33"/>
                </a:lnTo>
                <a:lnTo>
                  <a:pt x="1" y="36"/>
                </a:lnTo>
                <a:lnTo>
                  <a:pt x="1" y="38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2"/>
                </a:lnTo>
                <a:lnTo>
                  <a:pt x="3" y="44"/>
                </a:lnTo>
                <a:lnTo>
                  <a:pt x="3" y="46"/>
                </a:lnTo>
                <a:lnTo>
                  <a:pt x="3" y="47"/>
                </a:lnTo>
                <a:lnTo>
                  <a:pt x="5" y="49"/>
                </a:lnTo>
                <a:lnTo>
                  <a:pt x="5" y="51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10" y="55"/>
                </a:lnTo>
                <a:lnTo>
                  <a:pt x="10" y="57"/>
                </a:lnTo>
                <a:lnTo>
                  <a:pt x="11" y="57"/>
                </a:lnTo>
                <a:lnTo>
                  <a:pt x="13" y="59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8" y="62"/>
                </a:lnTo>
                <a:lnTo>
                  <a:pt x="19" y="64"/>
                </a:lnTo>
                <a:lnTo>
                  <a:pt x="21" y="64"/>
                </a:lnTo>
                <a:lnTo>
                  <a:pt x="23" y="64"/>
                </a:lnTo>
                <a:lnTo>
                  <a:pt x="24" y="65"/>
                </a:lnTo>
                <a:lnTo>
                  <a:pt x="26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1" y="65"/>
                </a:lnTo>
                <a:lnTo>
                  <a:pt x="32" y="65"/>
                </a:lnTo>
                <a:lnTo>
                  <a:pt x="32" y="65"/>
                </a:lnTo>
                <a:lnTo>
                  <a:pt x="36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4" y="64"/>
                </a:lnTo>
                <a:lnTo>
                  <a:pt x="45" y="64"/>
                </a:lnTo>
                <a:lnTo>
                  <a:pt x="47" y="64"/>
                </a:lnTo>
                <a:lnTo>
                  <a:pt x="49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9"/>
                </a:lnTo>
                <a:lnTo>
                  <a:pt x="55" y="57"/>
                </a:lnTo>
                <a:lnTo>
                  <a:pt x="57" y="57"/>
                </a:lnTo>
                <a:lnTo>
                  <a:pt x="57" y="55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2" y="51"/>
                </a:lnTo>
                <a:lnTo>
                  <a:pt x="62" y="49"/>
                </a:lnTo>
                <a:lnTo>
                  <a:pt x="63" y="47"/>
                </a:lnTo>
                <a:lnTo>
                  <a:pt x="63" y="46"/>
                </a:lnTo>
                <a:lnTo>
                  <a:pt x="63" y="44"/>
                </a:lnTo>
                <a:lnTo>
                  <a:pt x="65" y="42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8"/>
                </a:lnTo>
                <a:lnTo>
                  <a:pt x="65" y="36"/>
                </a:lnTo>
                <a:lnTo>
                  <a:pt x="65" y="33"/>
                </a:lnTo>
                <a:lnTo>
                  <a:pt x="65" y="33"/>
                </a:lnTo>
                <a:lnTo>
                  <a:pt x="65" y="31"/>
                </a:lnTo>
                <a:lnTo>
                  <a:pt x="65" y="29"/>
                </a:lnTo>
                <a:lnTo>
                  <a:pt x="65" y="28"/>
                </a:lnTo>
                <a:lnTo>
                  <a:pt x="65" y="26"/>
                </a:lnTo>
                <a:lnTo>
                  <a:pt x="65" y="26"/>
                </a:lnTo>
                <a:lnTo>
                  <a:pt x="65" y="25"/>
                </a:lnTo>
                <a:lnTo>
                  <a:pt x="63" y="23"/>
                </a:lnTo>
                <a:lnTo>
                  <a:pt x="63" y="21"/>
                </a:lnTo>
                <a:lnTo>
                  <a:pt x="63" y="20"/>
                </a:lnTo>
                <a:lnTo>
                  <a:pt x="62" y="18"/>
                </a:lnTo>
                <a:lnTo>
                  <a:pt x="62" y="16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7" y="12"/>
                </a:lnTo>
                <a:lnTo>
                  <a:pt x="57" y="10"/>
                </a:lnTo>
                <a:lnTo>
                  <a:pt x="55" y="10"/>
                </a:lnTo>
                <a:lnTo>
                  <a:pt x="53" y="8"/>
                </a:lnTo>
                <a:lnTo>
                  <a:pt x="52" y="7"/>
                </a:lnTo>
                <a:lnTo>
                  <a:pt x="52" y="7"/>
                </a:lnTo>
                <a:lnTo>
                  <a:pt x="50" y="5"/>
                </a:lnTo>
                <a:lnTo>
                  <a:pt x="49" y="5"/>
                </a:lnTo>
                <a:lnTo>
                  <a:pt x="47" y="3"/>
                </a:lnTo>
                <a:lnTo>
                  <a:pt x="45" y="3"/>
                </a:lnTo>
                <a:lnTo>
                  <a:pt x="44" y="3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6" y="2"/>
                </a:lnTo>
                <a:lnTo>
                  <a:pt x="32" y="0"/>
                </a:lnTo>
                <a:lnTo>
                  <a:pt x="32" y="0"/>
                </a:lnTo>
                <a:lnTo>
                  <a:pt x="32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2503488" y="2706688"/>
            <a:ext cx="38100" cy="381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18" y="2"/>
              </a:cxn>
              <a:cxn ang="0">
                <a:pos x="15" y="2"/>
              </a:cxn>
              <a:cxn ang="0">
                <a:pos x="12" y="4"/>
              </a:cxn>
              <a:cxn ang="0">
                <a:pos x="8" y="5"/>
              </a:cxn>
              <a:cxn ang="0">
                <a:pos x="7" y="8"/>
              </a:cxn>
              <a:cxn ang="0">
                <a:pos x="5" y="12"/>
              </a:cxn>
              <a:cxn ang="0">
                <a:pos x="4" y="13"/>
              </a:cxn>
              <a:cxn ang="0">
                <a:pos x="2" y="17"/>
              </a:cxn>
              <a:cxn ang="0">
                <a:pos x="0" y="21"/>
              </a:cxn>
              <a:cxn ang="0">
                <a:pos x="0" y="25"/>
              </a:cxn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4" y="38"/>
              </a:cxn>
              <a:cxn ang="0">
                <a:pos x="5" y="39"/>
              </a:cxn>
              <a:cxn ang="0">
                <a:pos x="8" y="43"/>
              </a:cxn>
              <a:cxn ang="0">
                <a:pos x="12" y="44"/>
              </a:cxn>
              <a:cxn ang="0">
                <a:pos x="13" y="46"/>
              </a:cxn>
              <a:cxn ang="0">
                <a:pos x="17" y="48"/>
              </a:cxn>
              <a:cxn ang="0">
                <a:pos x="22" y="49"/>
              </a:cxn>
              <a:cxn ang="0">
                <a:pos x="25" y="49"/>
              </a:cxn>
              <a:cxn ang="0">
                <a:pos x="26" y="49"/>
              </a:cxn>
              <a:cxn ang="0">
                <a:pos x="31" y="48"/>
              </a:cxn>
              <a:cxn ang="0">
                <a:pos x="35" y="48"/>
              </a:cxn>
              <a:cxn ang="0">
                <a:pos x="38" y="46"/>
              </a:cxn>
              <a:cxn ang="0">
                <a:pos x="39" y="43"/>
              </a:cxn>
              <a:cxn ang="0">
                <a:pos x="43" y="41"/>
              </a:cxn>
              <a:cxn ang="0">
                <a:pos x="44" y="38"/>
              </a:cxn>
              <a:cxn ang="0">
                <a:pos x="46" y="34"/>
              </a:cxn>
              <a:cxn ang="0">
                <a:pos x="48" y="31"/>
              </a:cxn>
              <a:cxn ang="0">
                <a:pos x="49" y="28"/>
              </a:cxn>
              <a:cxn ang="0">
                <a:pos x="49" y="25"/>
              </a:cxn>
              <a:cxn ang="0">
                <a:pos x="49" y="21"/>
              </a:cxn>
              <a:cxn ang="0">
                <a:pos x="48" y="18"/>
              </a:cxn>
              <a:cxn ang="0">
                <a:pos x="48" y="15"/>
              </a:cxn>
              <a:cxn ang="0">
                <a:pos x="46" y="12"/>
              </a:cxn>
              <a:cxn ang="0">
                <a:pos x="43" y="8"/>
              </a:cxn>
              <a:cxn ang="0">
                <a:pos x="41" y="7"/>
              </a:cxn>
              <a:cxn ang="0">
                <a:pos x="38" y="5"/>
              </a:cxn>
              <a:cxn ang="0">
                <a:pos x="35" y="4"/>
              </a:cxn>
              <a:cxn ang="0">
                <a:pos x="31" y="2"/>
              </a:cxn>
              <a:cxn ang="0">
                <a:pos x="28" y="0"/>
              </a:cxn>
              <a:cxn ang="0">
                <a:pos x="25" y="0"/>
              </a:cxn>
            </a:cxnLst>
            <a:rect l="0" t="0" r="r" b="b"/>
            <a:pathLst>
              <a:path w="49" h="49">
                <a:moveTo>
                  <a:pt x="25" y="0"/>
                </a:moveTo>
                <a:lnTo>
                  <a:pt x="23" y="0"/>
                </a:lnTo>
                <a:lnTo>
                  <a:pt x="22" y="0"/>
                </a:lnTo>
                <a:lnTo>
                  <a:pt x="22" y="0"/>
                </a:lnTo>
                <a:lnTo>
                  <a:pt x="20" y="0"/>
                </a:lnTo>
                <a:lnTo>
                  <a:pt x="18" y="2"/>
                </a:lnTo>
                <a:lnTo>
                  <a:pt x="17" y="2"/>
                </a:lnTo>
                <a:lnTo>
                  <a:pt x="17" y="2"/>
                </a:lnTo>
                <a:lnTo>
                  <a:pt x="15" y="2"/>
                </a:lnTo>
                <a:lnTo>
                  <a:pt x="13" y="4"/>
                </a:lnTo>
                <a:lnTo>
                  <a:pt x="13" y="4"/>
                </a:lnTo>
                <a:lnTo>
                  <a:pt x="12" y="4"/>
                </a:lnTo>
                <a:lnTo>
                  <a:pt x="12" y="5"/>
                </a:lnTo>
                <a:lnTo>
                  <a:pt x="10" y="5"/>
                </a:lnTo>
                <a:lnTo>
                  <a:pt x="8" y="5"/>
                </a:lnTo>
                <a:lnTo>
                  <a:pt x="8" y="7"/>
                </a:lnTo>
                <a:lnTo>
                  <a:pt x="7" y="7"/>
                </a:lnTo>
                <a:lnTo>
                  <a:pt x="7" y="8"/>
                </a:lnTo>
                <a:lnTo>
                  <a:pt x="5" y="8"/>
                </a:lnTo>
                <a:lnTo>
                  <a:pt x="5" y="10"/>
                </a:lnTo>
                <a:lnTo>
                  <a:pt x="5" y="12"/>
                </a:lnTo>
                <a:lnTo>
                  <a:pt x="4" y="12"/>
                </a:lnTo>
                <a:lnTo>
                  <a:pt x="4" y="13"/>
                </a:lnTo>
                <a:lnTo>
                  <a:pt x="4" y="13"/>
                </a:lnTo>
                <a:lnTo>
                  <a:pt x="2" y="15"/>
                </a:lnTo>
                <a:lnTo>
                  <a:pt x="2" y="17"/>
                </a:lnTo>
                <a:lnTo>
                  <a:pt x="2" y="17"/>
                </a:lnTo>
                <a:lnTo>
                  <a:pt x="2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5"/>
                </a:lnTo>
                <a:lnTo>
                  <a:pt x="0" y="25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30"/>
                </a:lnTo>
                <a:lnTo>
                  <a:pt x="2" y="31"/>
                </a:lnTo>
                <a:lnTo>
                  <a:pt x="2" y="31"/>
                </a:lnTo>
                <a:lnTo>
                  <a:pt x="2" y="33"/>
                </a:lnTo>
                <a:lnTo>
                  <a:pt x="2" y="34"/>
                </a:lnTo>
                <a:lnTo>
                  <a:pt x="4" y="34"/>
                </a:lnTo>
                <a:lnTo>
                  <a:pt x="4" y="36"/>
                </a:lnTo>
                <a:lnTo>
                  <a:pt x="4" y="38"/>
                </a:lnTo>
                <a:lnTo>
                  <a:pt x="5" y="38"/>
                </a:lnTo>
                <a:lnTo>
                  <a:pt x="5" y="39"/>
                </a:lnTo>
                <a:lnTo>
                  <a:pt x="5" y="39"/>
                </a:lnTo>
                <a:lnTo>
                  <a:pt x="7" y="41"/>
                </a:lnTo>
                <a:lnTo>
                  <a:pt x="7" y="41"/>
                </a:lnTo>
                <a:lnTo>
                  <a:pt x="8" y="43"/>
                </a:lnTo>
                <a:lnTo>
                  <a:pt x="8" y="43"/>
                </a:lnTo>
                <a:lnTo>
                  <a:pt x="10" y="44"/>
                </a:lnTo>
                <a:lnTo>
                  <a:pt x="12" y="44"/>
                </a:lnTo>
                <a:lnTo>
                  <a:pt x="12" y="46"/>
                </a:lnTo>
                <a:lnTo>
                  <a:pt x="13" y="46"/>
                </a:lnTo>
                <a:lnTo>
                  <a:pt x="13" y="46"/>
                </a:lnTo>
                <a:lnTo>
                  <a:pt x="15" y="48"/>
                </a:lnTo>
                <a:lnTo>
                  <a:pt x="17" y="48"/>
                </a:lnTo>
                <a:lnTo>
                  <a:pt x="17" y="48"/>
                </a:lnTo>
                <a:lnTo>
                  <a:pt x="18" y="48"/>
                </a:lnTo>
                <a:lnTo>
                  <a:pt x="20" y="48"/>
                </a:lnTo>
                <a:lnTo>
                  <a:pt x="22" y="49"/>
                </a:lnTo>
                <a:lnTo>
                  <a:pt x="22" y="49"/>
                </a:lnTo>
                <a:lnTo>
                  <a:pt x="23" y="49"/>
                </a:lnTo>
                <a:lnTo>
                  <a:pt x="25" y="49"/>
                </a:lnTo>
                <a:lnTo>
                  <a:pt x="25" y="49"/>
                </a:lnTo>
                <a:lnTo>
                  <a:pt x="26" y="49"/>
                </a:lnTo>
                <a:lnTo>
                  <a:pt x="26" y="49"/>
                </a:lnTo>
                <a:lnTo>
                  <a:pt x="28" y="49"/>
                </a:lnTo>
                <a:lnTo>
                  <a:pt x="30" y="48"/>
                </a:lnTo>
                <a:lnTo>
                  <a:pt x="31" y="48"/>
                </a:lnTo>
                <a:lnTo>
                  <a:pt x="31" y="48"/>
                </a:lnTo>
                <a:lnTo>
                  <a:pt x="33" y="48"/>
                </a:lnTo>
                <a:lnTo>
                  <a:pt x="35" y="48"/>
                </a:lnTo>
                <a:lnTo>
                  <a:pt x="35" y="46"/>
                </a:lnTo>
                <a:lnTo>
                  <a:pt x="36" y="46"/>
                </a:lnTo>
                <a:lnTo>
                  <a:pt x="38" y="46"/>
                </a:lnTo>
                <a:lnTo>
                  <a:pt x="38" y="44"/>
                </a:lnTo>
                <a:lnTo>
                  <a:pt x="39" y="44"/>
                </a:lnTo>
                <a:lnTo>
                  <a:pt x="39" y="43"/>
                </a:lnTo>
                <a:lnTo>
                  <a:pt x="41" y="43"/>
                </a:lnTo>
                <a:lnTo>
                  <a:pt x="41" y="41"/>
                </a:lnTo>
                <a:lnTo>
                  <a:pt x="43" y="41"/>
                </a:lnTo>
                <a:lnTo>
                  <a:pt x="43" y="39"/>
                </a:lnTo>
                <a:lnTo>
                  <a:pt x="44" y="39"/>
                </a:lnTo>
                <a:lnTo>
                  <a:pt x="44" y="38"/>
                </a:lnTo>
                <a:lnTo>
                  <a:pt x="46" y="38"/>
                </a:lnTo>
                <a:lnTo>
                  <a:pt x="46" y="36"/>
                </a:lnTo>
                <a:lnTo>
                  <a:pt x="46" y="34"/>
                </a:lnTo>
                <a:lnTo>
                  <a:pt x="48" y="34"/>
                </a:lnTo>
                <a:lnTo>
                  <a:pt x="48" y="33"/>
                </a:lnTo>
                <a:lnTo>
                  <a:pt x="48" y="31"/>
                </a:lnTo>
                <a:lnTo>
                  <a:pt x="48" y="31"/>
                </a:lnTo>
                <a:lnTo>
                  <a:pt x="48" y="30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5"/>
                </a:lnTo>
                <a:lnTo>
                  <a:pt x="49" y="25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8" y="20"/>
                </a:lnTo>
                <a:lnTo>
                  <a:pt x="48" y="18"/>
                </a:lnTo>
                <a:lnTo>
                  <a:pt x="48" y="17"/>
                </a:lnTo>
                <a:lnTo>
                  <a:pt x="48" y="17"/>
                </a:lnTo>
                <a:lnTo>
                  <a:pt x="48" y="15"/>
                </a:lnTo>
                <a:lnTo>
                  <a:pt x="46" y="13"/>
                </a:lnTo>
                <a:lnTo>
                  <a:pt x="46" y="13"/>
                </a:lnTo>
                <a:lnTo>
                  <a:pt x="46" y="12"/>
                </a:lnTo>
                <a:lnTo>
                  <a:pt x="44" y="12"/>
                </a:lnTo>
                <a:lnTo>
                  <a:pt x="44" y="10"/>
                </a:lnTo>
                <a:lnTo>
                  <a:pt x="43" y="8"/>
                </a:lnTo>
                <a:lnTo>
                  <a:pt x="43" y="8"/>
                </a:lnTo>
                <a:lnTo>
                  <a:pt x="41" y="7"/>
                </a:lnTo>
                <a:lnTo>
                  <a:pt x="41" y="7"/>
                </a:lnTo>
                <a:lnTo>
                  <a:pt x="39" y="5"/>
                </a:lnTo>
                <a:lnTo>
                  <a:pt x="39" y="5"/>
                </a:lnTo>
                <a:lnTo>
                  <a:pt x="38" y="5"/>
                </a:lnTo>
                <a:lnTo>
                  <a:pt x="38" y="4"/>
                </a:lnTo>
                <a:lnTo>
                  <a:pt x="36" y="4"/>
                </a:lnTo>
                <a:lnTo>
                  <a:pt x="35" y="4"/>
                </a:lnTo>
                <a:lnTo>
                  <a:pt x="35" y="2"/>
                </a:lnTo>
                <a:lnTo>
                  <a:pt x="33" y="2"/>
                </a:lnTo>
                <a:lnTo>
                  <a:pt x="31" y="2"/>
                </a:lnTo>
                <a:lnTo>
                  <a:pt x="31" y="2"/>
                </a:lnTo>
                <a:lnTo>
                  <a:pt x="30" y="0"/>
                </a:lnTo>
                <a:lnTo>
                  <a:pt x="28" y="0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3597275" y="3463925"/>
            <a:ext cx="50800" cy="52388"/>
          </a:xfrm>
          <a:custGeom>
            <a:avLst/>
            <a:gdLst/>
            <a:ahLst/>
            <a:cxnLst>
              <a:cxn ang="0">
                <a:pos x="1" y="35"/>
              </a:cxn>
              <a:cxn ang="0">
                <a:pos x="1" y="40"/>
              </a:cxn>
              <a:cxn ang="0">
                <a:pos x="3" y="44"/>
              </a:cxn>
              <a:cxn ang="0">
                <a:pos x="4" y="49"/>
              </a:cxn>
              <a:cxn ang="0">
                <a:pos x="6" y="52"/>
              </a:cxn>
              <a:cxn ang="0">
                <a:pos x="9" y="57"/>
              </a:cxn>
              <a:cxn ang="0">
                <a:pos x="14" y="60"/>
              </a:cxn>
              <a:cxn ang="0">
                <a:pos x="17" y="62"/>
              </a:cxn>
              <a:cxn ang="0">
                <a:pos x="22" y="63"/>
              </a:cxn>
              <a:cxn ang="0">
                <a:pos x="26" y="65"/>
              </a:cxn>
              <a:cxn ang="0">
                <a:pos x="30" y="65"/>
              </a:cxn>
              <a:cxn ang="0">
                <a:pos x="35" y="65"/>
              </a:cxn>
              <a:cxn ang="0">
                <a:pos x="40" y="65"/>
              </a:cxn>
              <a:cxn ang="0">
                <a:pos x="43" y="63"/>
              </a:cxn>
              <a:cxn ang="0">
                <a:pos x="48" y="62"/>
              </a:cxn>
              <a:cxn ang="0">
                <a:pos x="52" y="60"/>
              </a:cxn>
              <a:cxn ang="0">
                <a:pos x="56" y="57"/>
              </a:cxn>
              <a:cxn ang="0">
                <a:pos x="60" y="52"/>
              </a:cxn>
              <a:cxn ang="0">
                <a:pos x="61" y="49"/>
              </a:cxn>
              <a:cxn ang="0">
                <a:pos x="63" y="44"/>
              </a:cxn>
              <a:cxn ang="0">
                <a:pos x="65" y="40"/>
              </a:cxn>
              <a:cxn ang="0">
                <a:pos x="65" y="35"/>
              </a:cxn>
              <a:cxn ang="0">
                <a:pos x="65" y="31"/>
              </a:cxn>
              <a:cxn ang="0">
                <a:pos x="65" y="26"/>
              </a:cxn>
              <a:cxn ang="0">
                <a:pos x="63" y="22"/>
              </a:cxn>
              <a:cxn ang="0">
                <a:pos x="61" y="18"/>
              </a:cxn>
              <a:cxn ang="0">
                <a:pos x="60" y="14"/>
              </a:cxn>
              <a:cxn ang="0">
                <a:pos x="56" y="9"/>
              </a:cxn>
              <a:cxn ang="0">
                <a:pos x="52" y="6"/>
              </a:cxn>
              <a:cxn ang="0">
                <a:pos x="48" y="5"/>
              </a:cxn>
              <a:cxn ang="0">
                <a:pos x="43" y="3"/>
              </a:cxn>
              <a:cxn ang="0">
                <a:pos x="40" y="1"/>
              </a:cxn>
              <a:cxn ang="0">
                <a:pos x="35" y="1"/>
              </a:cxn>
              <a:cxn ang="0">
                <a:pos x="30" y="1"/>
              </a:cxn>
              <a:cxn ang="0">
                <a:pos x="26" y="1"/>
              </a:cxn>
              <a:cxn ang="0">
                <a:pos x="22" y="3"/>
              </a:cxn>
              <a:cxn ang="0">
                <a:pos x="17" y="5"/>
              </a:cxn>
              <a:cxn ang="0">
                <a:pos x="14" y="6"/>
              </a:cxn>
              <a:cxn ang="0">
                <a:pos x="9" y="9"/>
              </a:cxn>
              <a:cxn ang="0">
                <a:pos x="6" y="14"/>
              </a:cxn>
              <a:cxn ang="0">
                <a:pos x="4" y="18"/>
              </a:cxn>
              <a:cxn ang="0">
                <a:pos x="3" y="22"/>
              </a:cxn>
              <a:cxn ang="0">
                <a:pos x="1" y="26"/>
              </a:cxn>
              <a:cxn ang="0">
                <a:pos x="1" y="31"/>
              </a:cxn>
              <a:cxn ang="0">
                <a:pos x="32" y="32"/>
              </a:cxn>
            </a:cxnLst>
            <a:rect l="0" t="0" r="r" b="b"/>
            <a:pathLst>
              <a:path w="65" h="65">
                <a:moveTo>
                  <a:pt x="32" y="32"/>
                </a:moveTo>
                <a:lnTo>
                  <a:pt x="0" y="32"/>
                </a:lnTo>
                <a:lnTo>
                  <a:pt x="1" y="35"/>
                </a:lnTo>
                <a:lnTo>
                  <a:pt x="1" y="37"/>
                </a:lnTo>
                <a:lnTo>
                  <a:pt x="1" y="39"/>
                </a:lnTo>
                <a:lnTo>
                  <a:pt x="1" y="40"/>
                </a:lnTo>
                <a:lnTo>
                  <a:pt x="1" y="40"/>
                </a:lnTo>
                <a:lnTo>
                  <a:pt x="1" y="42"/>
                </a:lnTo>
                <a:lnTo>
                  <a:pt x="3" y="44"/>
                </a:lnTo>
                <a:lnTo>
                  <a:pt x="3" y="45"/>
                </a:lnTo>
                <a:lnTo>
                  <a:pt x="3" y="47"/>
                </a:lnTo>
                <a:lnTo>
                  <a:pt x="4" y="49"/>
                </a:lnTo>
                <a:lnTo>
                  <a:pt x="4" y="50"/>
                </a:lnTo>
                <a:lnTo>
                  <a:pt x="6" y="52"/>
                </a:lnTo>
                <a:lnTo>
                  <a:pt x="6" y="52"/>
                </a:lnTo>
                <a:lnTo>
                  <a:pt x="8" y="53"/>
                </a:lnTo>
                <a:lnTo>
                  <a:pt x="9" y="55"/>
                </a:lnTo>
                <a:lnTo>
                  <a:pt x="9" y="57"/>
                </a:lnTo>
                <a:lnTo>
                  <a:pt x="11" y="57"/>
                </a:lnTo>
                <a:lnTo>
                  <a:pt x="13" y="58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7" y="62"/>
                </a:lnTo>
                <a:lnTo>
                  <a:pt x="19" y="63"/>
                </a:lnTo>
                <a:lnTo>
                  <a:pt x="21" y="63"/>
                </a:lnTo>
                <a:lnTo>
                  <a:pt x="22" y="63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0" y="65"/>
                </a:lnTo>
                <a:lnTo>
                  <a:pt x="32" y="65"/>
                </a:lnTo>
                <a:lnTo>
                  <a:pt x="32" y="65"/>
                </a:lnTo>
                <a:lnTo>
                  <a:pt x="35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3" y="63"/>
                </a:lnTo>
                <a:lnTo>
                  <a:pt x="45" y="63"/>
                </a:lnTo>
                <a:lnTo>
                  <a:pt x="47" y="63"/>
                </a:lnTo>
                <a:lnTo>
                  <a:pt x="48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8"/>
                </a:lnTo>
                <a:lnTo>
                  <a:pt x="55" y="57"/>
                </a:lnTo>
                <a:lnTo>
                  <a:pt x="56" y="57"/>
                </a:lnTo>
                <a:lnTo>
                  <a:pt x="56" y="55"/>
                </a:lnTo>
                <a:lnTo>
                  <a:pt x="58" y="53"/>
                </a:lnTo>
                <a:lnTo>
                  <a:pt x="60" y="52"/>
                </a:lnTo>
                <a:lnTo>
                  <a:pt x="60" y="52"/>
                </a:lnTo>
                <a:lnTo>
                  <a:pt x="61" y="50"/>
                </a:lnTo>
                <a:lnTo>
                  <a:pt x="61" y="49"/>
                </a:lnTo>
                <a:lnTo>
                  <a:pt x="63" y="47"/>
                </a:lnTo>
                <a:lnTo>
                  <a:pt x="63" y="45"/>
                </a:lnTo>
                <a:lnTo>
                  <a:pt x="63" y="44"/>
                </a:lnTo>
                <a:lnTo>
                  <a:pt x="65" y="42"/>
                </a:lnTo>
                <a:lnTo>
                  <a:pt x="65" y="40"/>
                </a:lnTo>
                <a:lnTo>
                  <a:pt x="65" y="40"/>
                </a:lnTo>
                <a:lnTo>
                  <a:pt x="65" y="39"/>
                </a:lnTo>
                <a:lnTo>
                  <a:pt x="65" y="37"/>
                </a:lnTo>
                <a:lnTo>
                  <a:pt x="65" y="35"/>
                </a:lnTo>
                <a:lnTo>
                  <a:pt x="65" y="32"/>
                </a:lnTo>
                <a:lnTo>
                  <a:pt x="65" y="32"/>
                </a:lnTo>
                <a:lnTo>
                  <a:pt x="65" y="31"/>
                </a:lnTo>
                <a:lnTo>
                  <a:pt x="65" y="29"/>
                </a:lnTo>
                <a:lnTo>
                  <a:pt x="65" y="27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3" y="22"/>
                </a:lnTo>
                <a:lnTo>
                  <a:pt x="63" y="21"/>
                </a:lnTo>
                <a:lnTo>
                  <a:pt x="63" y="19"/>
                </a:lnTo>
                <a:lnTo>
                  <a:pt x="61" y="18"/>
                </a:lnTo>
                <a:lnTo>
                  <a:pt x="61" y="16"/>
                </a:lnTo>
                <a:lnTo>
                  <a:pt x="60" y="14"/>
                </a:lnTo>
                <a:lnTo>
                  <a:pt x="60" y="14"/>
                </a:lnTo>
                <a:lnTo>
                  <a:pt x="58" y="13"/>
                </a:lnTo>
                <a:lnTo>
                  <a:pt x="56" y="11"/>
                </a:lnTo>
                <a:lnTo>
                  <a:pt x="56" y="9"/>
                </a:lnTo>
                <a:lnTo>
                  <a:pt x="55" y="9"/>
                </a:lnTo>
                <a:lnTo>
                  <a:pt x="53" y="8"/>
                </a:lnTo>
                <a:lnTo>
                  <a:pt x="52" y="6"/>
                </a:lnTo>
                <a:lnTo>
                  <a:pt x="52" y="6"/>
                </a:lnTo>
                <a:lnTo>
                  <a:pt x="50" y="5"/>
                </a:lnTo>
                <a:lnTo>
                  <a:pt x="48" y="5"/>
                </a:lnTo>
                <a:lnTo>
                  <a:pt x="47" y="3"/>
                </a:lnTo>
                <a:lnTo>
                  <a:pt x="45" y="3"/>
                </a:lnTo>
                <a:lnTo>
                  <a:pt x="43" y="3"/>
                </a:lnTo>
                <a:lnTo>
                  <a:pt x="42" y="1"/>
                </a:lnTo>
                <a:lnTo>
                  <a:pt x="40" y="1"/>
                </a:lnTo>
                <a:lnTo>
                  <a:pt x="40" y="1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2" y="0"/>
                </a:lnTo>
                <a:lnTo>
                  <a:pt x="32" y="0"/>
                </a:lnTo>
                <a:lnTo>
                  <a:pt x="30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4" y="1"/>
                </a:lnTo>
                <a:lnTo>
                  <a:pt x="22" y="3"/>
                </a:lnTo>
                <a:lnTo>
                  <a:pt x="21" y="3"/>
                </a:lnTo>
                <a:lnTo>
                  <a:pt x="19" y="3"/>
                </a:lnTo>
                <a:lnTo>
                  <a:pt x="17" y="5"/>
                </a:lnTo>
                <a:lnTo>
                  <a:pt x="16" y="5"/>
                </a:lnTo>
                <a:lnTo>
                  <a:pt x="14" y="6"/>
                </a:lnTo>
                <a:lnTo>
                  <a:pt x="14" y="6"/>
                </a:lnTo>
                <a:lnTo>
                  <a:pt x="13" y="8"/>
                </a:lnTo>
                <a:lnTo>
                  <a:pt x="11" y="9"/>
                </a:lnTo>
                <a:lnTo>
                  <a:pt x="9" y="9"/>
                </a:lnTo>
                <a:lnTo>
                  <a:pt x="9" y="11"/>
                </a:lnTo>
                <a:lnTo>
                  <a:pt x="8" y="13"/>
                </a:lnTo>
                <a:lnTo>
                  <a:pt x="6" y="14"/>
                </a:lnTo>
                <a:lnTo>
                  <a:pt x="6" y="14"/>
                </a:lnTo>
                <a:lnTo>
                  <a:pt x="4" y="16"/>
                </a:lnTo>
                <a:lnTo>
                  <a:pt x="4" y="18"/>
                </a:lnTo>
                <a:lnTo>
                  <a:pt x="3" y="19"/>
                </a:lnTo>
                <a:lnTo>
                  <a:pt x="3" y="21"/>
                </a:lnTo>
                <a:lnTo>
                  <a:pt x="3" y="22"/>
                </a:lnTo>
                <a:lnTo>
                  <a:pt x="1" y="24"/>
                </a:lnTo>
                <a:lnTo>
                  <a:pt x="1" y="24"/>
                </a:lnTo>
                <a:lnTo>
                  <a:pt x="1" y="26"/>
                </a:lnTo>
                <a:lnTo>
                  <a:pt x="1" y="27"/>
                </a:lnTo>
                <a:lnTo>
                  <a:pt x="1" y="29"/>
                </a:lnTo>
                <a:lnTo>
                  <a:pt x="1" y="31"/>
                </a:lnTo>
                <a:lnTo>
                  <a:pt x="0" y="32"/>
                </a:lnTo>
                <a:lnTo>
                  <a:pt x="0" y="32"/>
                </a:lnTo>
                <a:lnTo>
                  <a:pt x="32" y="32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3587750" y="3481388"/>
            <a:ext cx="38100" cy="38100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3" y="37"/>
              </a:cxn>
              <a:cxn ang="0">
                <a:pos x="5" y="39"/>
              </a:cxn>
              <a:cxn ang="0">
                <a:pos x="8" y="42"/>
              </a:cxn>
              <a:cxn ang="0">
                <a:pos x="12" y="44"/>
              </a:cxn>
              <a:cxn ang="0">
                <a:pos x="13" y="45"/>
              </a:cxn>
              <a:cxn ang="0">
                <a:pos x="16" y="47"/>
              </a:cxn>
              <a:cxn ang="0">
                <a:pos x="21" y="49"/>
              </a:cxn>
              <a:cxn ang="0">
                <a:pos x="25" y="49"/>
              </a:cxn>
              <a:cxn ang="0">
                <a:pos x="26" y="49"/>
              </a:cxn>
              <a:cxn ang="0">
                <a:pos x="31" y="47"/>
              </a:cxn>
              <a:cxn ang="0">
                <a:pos x="34" y="47"/>
              </a:cxn>
              <a:cxn ang="0">
                <a:pos x="38" y="45"/>
              </a:cxn>
              <a:cxn ang="0">
                <a:pos x="39" y="42"/>
              </a:cxn>
              <a:cxn ang="0">
                <a:pos x="42" y="41"/>
              </a:cxn>
              <a:cxn ang="0">
                <a:pos x="44" y="37"/>
              </a:cxn>
              <a:cxn ang="0">
                <a:pos x="46" y="34"/>
              </a:cxn>
              <a:cxn ang="0">
                <a:pos x="47" y="31"/>
              </a:cxn>
              <a:cxn ang="0">
                <a:pos x="49" y="28"/>
              </a:cxn>
              <a:cxn ang="0">
                <a:pos x="49" y="24"/>
              </a:cxn>
              <a:cxn ang="0">
                <a:pos x="49" y="21"/>
              </a:cxn>
              <a:cxn ang="0">
                <a:pos x="47" y="18"/>
              </a:cxn>
              <a:cxn ang="0">
                <a:pos x="47" y="14"/>
              </a:cxn>
              <a:cxn ang="0">
                <a:pos x="46" y="11"/>
              </a:cxn>
              <a:cxn ang="0">
                <a:pos x="42" y="8"/>
              </a:cxn>
              <a:cxn ang="0">
                <a:pos x="41" y="6"/>
              </a:cxn>
              <a:cxn ang="0">
                <a:pos x="38" y="5"/>
              </a:cxn>
              <a:cxn ang="0">
                <a:pos x="34" y="3"/>
              </a:cxn>
              <a:cxn ang="0">
                <a:pos x="31" y="1"/>
              </a:cxn>
              <a:cxn ang="0">
                <a:pos x="28" y="0"/>
              </a:cxn>
              <a:cxn ang="0">
                <a:pos x="25" y="0"/>
              </a:cxn>
              <a:cxn ang="0">
                <a:pos x="21" y="0"/>
              </a:cxn>
              <a:cxn ang="0">
                <a:pos x="18" y="1"/>
              </a:cxn>
              <a:cxn ang="0">
                <a:pos x="15" y="1"/>
              </a:cxn>
              <a:cxn ang="0">
                <a:pos x="12" y="3"/>
              </a:cxn>
              <a:cxn ang="0">
                <a:pos x="8" y="5"/>
              </a:cxn>
              <a:cxn ang="0">
                <a:pos x="7" y="8"/>
              </a:cxn>
              <a:cxn ang="0">
                <a:pos x="5" y="11"/>
              </a:cxn>
              <a:cxn ang="0">
                <a:pos x="3" y="13"/>
              </a:cxn>
              <a:cxn ang="0">
                <a:pos x="2" y="16"/>
              </a:cxn>
              <a:cxn ang="0">
                <a:pos x="0" y="21"/>
              </a:cxn>
              <a:cxn ang="0">
                <a:pos x="0" y="24"/>
              </a:cxn>
            </a:cxnLst>
            <a:rect l="0" t="0" r="r" b="b"/>
            <a:pathLst>
              <a:path w="49" h="49">
                <a:moveTo>
                  <a:pt x="0" y="24"/>
                </a:move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2" y="31"/>
                </a:lnTo>
                <a:lnTo>
                  <a:pt x="2" y="31"/>
                </a:lnTo>
                <a:lnTo>
                  <a:pt x="2" y="32"/>
                </a:lnTo>
                <a:lnTo>
                  <a:pt x="2" y="34"/>
                </a:lnTo>
                <a:lnTo>
                  <a:pt x="3" y="34"/>
                </a:lnTo>
                <a:lnTo>
                  <a:pt x="3" y="36"/>
                </a:lnTo>
                <a:lnTo>
                  <a:pt x="3" y="37"/>
                </a:lnTo>
                <a:lnTo>
                  <a:pt x="5" y="37"/>
                </a:lnTo>
                <a:lnTo>
                  <a:pt x="5" y="39"/>
                </a:lnTo>
                <a:lnTo>
                  <a:pt x="5" y="39"/>
                </a:lnTo>
                <a:lnTo>
                  <a:pt x="7" y="41"/>
                </a:lnTo>
                <a:lnTo>
                  <a:pt x="7" y="41"/>
                </a:lnTo>
                <a:lnTo>
                  <a:pt x="8" y="42"/>
                </a:lnTo>
                <a:lnTo>
                  <a:pt x="8" y="42"/>
                </a:lnTo>
                <a:lnTo>
                  <a:pt x="10" y="44"/>
                </a:lnTo>
                <a:lnTo>
                  <a:pt x="12" y="44"/>
                </a:lnTo>
                <a:lnTo>
                  <a:pt x="12" y="45"/>
                </a:lnTo>
                <a:lnTo>
                  <a:pt x="13" y="45"/>
                </a:lnTo>
                <a:lnTo>
                  <a:pt x="13" y="45"/>
                </a:lnTo>
                <a:lnTo>
                  <a:pt x="15" y="47"/>
                </a:lnTo>
                <a:lnTo>
                  <a:pt x="16" y="47"/>
                </a:lnTo>
                <a:lnTo>
                  <a:pt x="16" y="47"/>
                </a:lnTo>
                <a:lnTo>
                  <a:pt x="18" y="47"/>
                </a:lnTo>
                <a:lnTo>
                  <a:pt x="20" y="47"/>
                </a:lnTo>
                <a:lnTo>
                  <a:pt x="21" y="49"/>
                </a:lnTo>
                <a:lnTo>
                  <a:pt x="21" y="49"/>
                </a:lnTo>
                <a:lnTo>
                  <a:pt x="23" y="49"/>
                </a:lnTo>
                <a:lnTo>
                  <a:pt x="25" y="49"/>
                </a:lnTo>
                <a:lnTo>
                  <a:pt x="25" y="49"/>
                </a:lnTo>
                <a:lnTo>
                  <a:pt x="26" y="49"/>
                </a:lnTo>
                <a:lnTo>
                  <a:pt x="26" y="49"/>
                </a:lnTo>
                <a:lnTo>
                  <a:pt x="28" y="49"/>
                </a:lnTo>
                <a:lnTo>
                  <a:pt x="29" y="47"/>
                </a:lnTo>
                <a:lnTo>
                  <a:pt x="31" y="47"/>
                </a:lnTo>
                <a:lnTo>
                  <a:pt x="31" y="47"/>
                </a:lnTo>
                <a:lnTo>
                  <a:pt x="33" y="47"/>
                </a:lnTo>
                <a:lnTo>
                  <a:pt x="34" y="47"/>
                </a:lnTo>
                <a:lnTo>
                  <a:pt x="34" y="45"/>
                </a:lnTo>
                <a:lnTo>
                  <a:pt x="36" y="45"/>
                </a:lnTo>
                <a:lnTo>
                  <a:pt x="38" y="45"/>
                </a:lnTo>
                <a:lnTo>
                  <a:pt x="38" y="44"/>
                </a:lnTo>
                <a:lnTo>
                  <a:pt x="39" y="44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1"/>
                </a:lnTo>
                <a:lnTo>
                  <a:pt x="42" y="39"/>
                </a:lnTo>
                <a:lnTo>
                  <a:pt x="44" y="39"/>
                </a:lnTo>
                <a:lnTo>
                  <a:pt x="44" y="37"/>
                </a:lnTo>
                <a:lnTo>
                  <a:pt x="46" y="37"/>
                </a:lnTo>
                <a:lnTo>
                  <a:pt x="46" y="36"/>
                </a:lnTo>
                <a:lnTo>
                  <a:pt x="46" y="34"/>
                </a:lnTo>
                <a:lnTo>
                  <a:pt x="47" y="34"/>
                </a:lnTo>
                <a:lnTo>
                  <a:pt x="47" y="32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4"/>
                </a:lnTo>
                <a:lnTo>
                  <a:pt x="49" y="24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19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4"/>
                </a:lnTo>
                <a:lnTo>
                  <a:pt x="46" y="13"/>
                </a:lnTo>
                <a:lnTo>
                  <a:pt x="46" y="13"/>
                </a:lnTo>
                <a:lnTo>
                  <a:pt x="46" y="11"/>
                </a:lnTo>
                <a:lnTo>
                  <a:pt x="44" y="11"/>
                </a:lnTo>
                <a:lnTo>
                  <a:pt x="44" y="10"/>
                </a:lnTo>
                <a:lnTo>
                  <a:pt x="42" y="8"/>
                </a:lnTo>
                <a:lnTo>
                  <a:pt x="42" y="8"/>
                </a:lnTo>
                <a:lnTo>
                  <a:pt x="41" y="6"/>
                </a:lnTo>
                <a:lnTo>
                  <a:pt x="41" y="6"/>
                </a:lnTo>
                <a:lnTo>
                  <a:pt x="39" y="5"/>
                </a:lnTo>
                <a:lnTo>
                  <a:pt x="39" y="5"/>
                </a:lnTo>
                <a:lnTo>
                  <a:pt x="38" y="5"/>
                </a:lnTo>
                <a:lnTo>
                  <a:pt x="38" y="3"/>
                </a:lnTo>
                <a:lnTo>
                  <a:pt x="36" y="3"/>
                </a:lnTo>
                <a:lnTo>
                  <a:pt x="34" y="3"/>
                </a:lnTo>
                <a:lnTo>
                  <a:pt x="34" y="1"/>
                </a:lnTo>
                <a:lnTo>
                  <a:pt x="33" y="1"/>
                </a:lnTo>
                <a:lnTo>
                  <a:pt x="31" y="1"/>
                </a:lnTo>
                <a:lnTo>
                  <a:pt x="31" y="1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20" y="0"/>
                </a:lnTo>
                <a:lnTo>
                  <a:pt x="18" y="1"/>
                </a:lnTo>
                <a:lnTo>
                  <a:pt x="16" y="1"/>
                </a:lnTo>
                <a:lnTo>
                  <a:pt x="16" y="1"/>
                </a:lnTo>
                <a:lnTo>
                  <a:pt x="15" y="1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5"/>
                </a:lnTo>
                <a:lnTo>
                  <a:pt x="10" y="5"/>
                </a:lnTo>
                <a:lnTo>
                  <a:pt x="8" y="5"/>
                </a:lnTo>
                <a:lnTo>
                  <a:pt x="8" y="6"/>
                </a:lnTo>
                <a:lnTo>
                  <a:pt x="7" y="6"/>
                </a:lnTo>
                <a:lnTo>
                  <a:pt x="7" y="8"/>
                </a:lnTo>
                <a:lnTo>
                  <a:pt x="5" y="8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3"/>
                </a:lnTo>
                <a:lnTo>
                  <a:pt x="3" y="13"/>
                </a:lnTo>
                <a:lnTo>
                  <a:pt x="2" y="14"/>
                </a:lnTo>
                <a:lnTo>
                  <a:pt x="2" y="16"/>
                </a:lnTo>
                <a:lnTo>
                  <a:pt x="2" y="16"/>
                </a:lnTo>
                <a:lnTo>
                  <a:pt x="2" y="18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3778250" y="3463925"/>
            <a:ext cx="50800" cy="52388"/>
          </a:xfrm>
          <a:custGeom>
            <a:avLst/>
            <a:gdLst/>
            <a:ahLst/>
            <a:cxnLst>
              <a:cxn ang="0">
                <a:pos x="2" y="35"/>
              </a:cxn>
              <a:cxn ang="0">
                <a:pos x="2" y="40"/>
              </a:cxn>
              <a:cxn ang="0">
                <a:pos x="4" y="44"/>
              </a:cxn>
              <a:cxn ang="0">
                <a:pos x="5" y="49"/>
              </a:cxn>
              <a:cxn ang="0">
                <a:pos x="7" y="52"/>
              </a:cxn>
              <a:cxn ang="0">
                <a:pos x="10" y="57"/>
              </a:cxn>
              <a:cxn ang="0">
                <a:pos x="15" y="60"/>
              </a:cxn>
              <a:cxn ang="0">
                <a:pos x="18" y="62"/>
              </a:cxn>
              <a:cxn ang="0">
                <a:pos x="23" y="63"/>
              </a:cxn>
              <a:cxn ang="0">
                <a:pos x="26" y="65"/>
              </a:cxn>
              <a:cxn ang="0">
                <a:pos x="31" y="65"/>
              </a:cxn>
              <a:cxn ang="0">
                <a:pos x="36" y="65"/>
              </a:cxn>
              <a:cxn ang="0">
                <a:pos x="41" y="65"/>
              </a:cxn>
              <a:cxn ang="0">
                <a:pos x="44" y="63"/>
              </a:cxn>
              <a:cxn ang="0">
                <a:pos x="49" y="62"/>
              </a:cxn>
              <a:cxn ang="0">
                <a:pos x="52" y="60"/>
              </a:cxn>
              <a:cxn ang="0">
                <a:pos x="57" y="57"/>
              </a:cxn>
              <a:cxn ang="0">
                <a:pos x="61" y="52"/>
              </a:cxn>
              <a:cxn ang="0">
                <a:pos x="62" y="49"/>
              </a:cxn>
              <a:cxn ang="0">
                <a:pos x="64" y="44"/>
              </a:cxn>
              <a:cxn ang="0">
                <a:pos x="65" y="40"/>
              </a:cxn>
              <a:cxn ang="0">
                <a:pos x="65" y="35"/>
              </a:cxn>
              <a:cxn ang="0">
                <a:pos x="65" y="31"/>
              </a:cxn>
              <a:cxn ang="0">
                <a:pos x="65" y="26"/>
              </a:cxn>
              <a:cxn ang="0">
                <a:pos x="64" y="22"/>
              </a:cxn>
              <a:cxn ang="0">
                <a:pos x="62" y="18"/>
              </a:cxn>
              <a:cxn ang="0">
                <a:pos x="61" y="14"/>
              </a:cxn>
              <a:cxn ang="0">
                <a:pos x="57" y="9"/>
              </a:cxn>
              <a:cxn ang="0">
                <a:pos x="52" y="6"/>
              </a:cxn>
              <a:cxn ang="0">
                <a:pos x="49" y="5"/>
              </a:cxn>
              <a:cxn ang="0">
                <a:pos x="44" y="3"/>
              </a:cxn>
              <a:cxn ang="0">
                <a:pos x="41" y="1"/>
              </a:cxn>
              <a:cxn ang="0">
                <a:pos x="36" y="1"/>
              </a:cxn>
              <a:cxn ang="0">
                <a:pos x="31" y="1"/>
              </a:cxn>
              <a:cxn ang="0">
                <a:pos x="26" y="1"/>
              </a:cxn>
              <a:cxn ang="0">
                <a:pos x="23" y="3"/>
              </a:cxn>
              <a:cxn ang="0">
                <a:pos x="18" y="5"/>
              </a:cxn>
              <a:cxn ang="0">
                <a:pos x="15" y="6"/>
              </a:cxn>
              <a:cxn ang="0">
                <a:pos x="10" y="9"/>
              </a:cxn>
              <a:cxn ang="0">
                <a:pos x="7" y="14"/>
              </a:cxn>
              <a:cxn ang="0">
                <a:pos x="5" y="18"/>
              </a:cxn>
              <a:cxn ang="0">
                <a:pos x="4" y="22"/>
              </a:cxn>
              <a:cxn ang="0">
                <a:pos x="2" y="26"/>
              </a:cxn>
              <a:cxn ang="0">
                <a:pos x="2" y="31"/>
              </a:cxn>
              <a:cxn ang="0">
                <a:pos x="33" y="32"/>
              </a:cxn>
            </a:cxnLst>
            <a:rect l="0" t="0" r="r" b="b"/>
            <a:pathLst>
              <a:path w="65" h="65">
                <a:moveTo>
                  <a:pt x="33" y="32"/>
                </a:moveTo>
                <a:lnTo>
                  <a:pt x="0" y="32"/>
                </a:lnTo>
                <a:lnTo>
                  <a:pt x="2" y="35"/>
                </a:lnTo>
                <a:lnTo>
                  <a:pt x="2" y="37"/>
                </a:lnTo>
                <a:lnTo>
                  <a:pt x="2" y="39"/>
                </a:lnTo>
                <a:lnTo>
                  <a:pt x="2" y="40"/>
                </a:lnTo>
                <a:lnTo>
                  <a:pt x="2" y="40"/>
                </a:lnTo>
                <a:lnTo>
                  <a:pt x="2" y="42"/>
                </a:lnTo>
                <a:lnTo>
                  <a:pt x="4" y="44"/>
                </a:lnTo>
                <a:lnTo>
                  <a:pt x="4" y="45"/>
                </a:lnTo>
                <a:lnTo>
                  <a:pt x="4" y="47"/>
                </a:lnTo>
                <a:lnTo>
                  <a:pt x="5" y="49"/>
                </a:lnTo>
                <a:lnTo>
                  <a:pt x="5" y="50"/>
                </a:lnTo>
                <a:lnTo>
                  <a:pt x="7" y="52"/>
                </a:lnTo>
                <a:lnTo>
                  <a:pt x="7" y="52"/>
                </a:lnTo>
                <a:lnTo>
                  <a:pt x="8" y="53"/>
                </a:lnTo>
                <a:lnTo>
                  <a:pt x="10" y="55"/>
                </a:lnTo>
                <a:lnTo>
                  <a:pt x="10" y="57"/>
                </a:lnTo>
                <a:lnTo>
                  <a:pt x="12" y="57"/>
                </a:lnTo>
                <a:lnTo>
                  <a:pt x="13" y="58"/>
                </a:lnTo>
                <a:lnTo>
                  <a:pt x="15" y="60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20" y="63"/>
                </a:lnTo>
                <a:lnTo>
                  <a:pt x="21" y="63"/>
                </a:lnTo>
                <a:lnTo>
                  <a:pt x="23" y="63"/>
                </a:lnTo>
                <a:lnTo>
                  <a:pt x="25" y="65"/>
                </a:lnTo>
                <a:lnTo>
                  <a:pt x="25" y="65"/>
                </a:lnTo>
                <a:lnTo>
                  <a:pt x="26" y="65"/>
                </a:lnTo>
                <a:lnTo>
                  <a:pt x="28" y="65"/>
                </a:lnTo>
                <a:lnTo>
                  <a:pt x="30" y="65"/>
                </a:lnTo>
                <a:lnTo>
                  <a:pt x="31" y="65"/>
                </a:lnTo>
                <a:lnTo>
                  <a:pt x="33" y="65"/>
                </a:lnTo>
                <a:lnTo>
                  <a:pt x="33" y="65"/>
                </a:lnTo>
                <a:lnTo>
                  <a:pt x="36" y="65"/>
                </a:lnTo>
                <a:lnTo>
                  <a:pt x="38" y="65"/>
                </a:lnTo>
                <a:lnTo>
                  <a:pt x="39" y="65"/>
                </a:lnTo>
                <a:lnTo>
                  <a:pt x="41" y="65"/>
                </a:lnTo>
                <a:lnTo>
                  <a:pt x="41" y="65"/>
                </a:lnTo>
                <a:lnTo>
                  <a:pt x="43" y="65"/>
                </a:lnTo>
                <a:lnTo>
                  <a:pt x="44" y="63"/>
                </a:lnTo>
                <a:lnTo>
                  <a:pt x="46" y="63"/>
                </a:lnTo>
                <a:lnTo>
                  <a:pt x="48" y="63"/>
                </a:lnTo>
                <a:lnTo>
                  <a:pt x="49" y="62"/>
                </a:lnTo>
                <a:lnTo>
                  <a:pt x="51" y="62"/>
                </a:lnTo>
                <a:lnTo>
                  <a:pt x="52" y="60"/>
                </a:lnTo>
                <a:lnTo>
                  <a:pt x="52" y="60"/>
                </a:lnTo>
                <a:lnTo>
                  <a:pt x="54" y="58"/>
                </a:lnTo>
                <a:lnTo>
                  <a:pt x="56" y="57"/>
                </a:lnTo>
                <a:lnTo>
                  <a:pt x="57" y="57"/>
                </a:lnTo>
                <a:lnTo>
                  <a:pt x="57" y="55"/>
                </a:lnTo>
                <a:lnTo>
                  <a:pt x="59" y="53"/>
                </a:lnTo>
                <a:lnTo>
                  <a:pt x="61" y="52"/>
                </a:lnTo>
                <a:lnTo>
                  <a:pt x="61" y="52"/>
                </a:lnTo>
                <a:lnTo>
                  <a:pt x="62" y="50"/>
                </a:lnTo>
                <a:lnTo>
                  <a:pt x="62" y="49"/>
                </a:lnTo>
                <a:lnTo>
                  <a:pt x="64" y="47"/>
                </a:lnTo>
                <a:lnTo>
                  <a:pt x="64" y="45"/>
                </a:lnTo>
                <a:lnTo>
                  <a:pt x="64" y="44"/>
                </a:lnTo>
                <a:lnTo>
                  <a:pt x="65" y="42"/>
                </a:lnTo>
                <a:lnTo>
                  <a:pt x="65" y="40"/>
                </a:lnTo>
                <a:lnTo>
                  <a:pt x="65" y="40"/>
                </a:lnTo>
                <a:lnTo>
                  <a:pt x="65" y="39"/>
                </a:lnTo>
                <a:lnTo>
                  <a:pt x="65" y="37"/>
                </a:lnTo>
                <a:lnTo>
                  <a:pt x="65" y="35"/>
                </a:lnTo>
                <a:lnTo>
                  <a:pt x="65" y="32"/>
                </a:lnTo>
                <a:lnTo>
                  <a:pt x="65" y="32"/>
                </a:lnTo>
                <a:lnTo>
                  <a:pt x="65" y="31"/>
                </a:lnTo>
                <a:lnTo>
                  <a:pt x="65" y="29"/>
                </a:lnTo>
                <a:lnTo>
                  <a:pt x="65" y="27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4" y="22"/>
                </a:lnTo>
                <a:lnTo>
                  <a:pt x="64" y="21"/>
                </a:lnTo>
                <a:lnTo>
                  <a:pt x="64" y="19"/>
                </a:lnTo>
                <a:lnTo>
                  <a:pt x="62" y="18"/>
                </a:lnTo>
                <a:lnTo>
                  <a:pt x="62" y="16"/>
                </a:lnTo>
                <a:lnTo>
                  <a:pt x="61" y="14"/>
                </a:lnTo>
                <a:lnTo>
                  <a:pt x="61" y="14"/>
                </a:lnTo>
                <a:lnTo>
                  <a:pt x="59" y="13"/>
                </a:lnTo>
                <a:lnTo>
                  <a:pt x="57" y="11"/>
                </a:lnTo>
                <a:lnTo>
                  <a:pt x="57" y="9"/>
                </a:lnTo>
                <a:lnTo>
                  <a:pt x="56" y="9"/>
                </a:lnTo>
                <a:lnTo>
                  <a:pt x="54" y="8"/>
                </a:lnTo>
                <a:lnTo>
                  <a:pt x="52" y="6"/>
                </a:lnTo>
                <a:lnTo>
                  <a:pt x="52" y="6"/>
                </a:lnTo>
                <a:lnTo>
                  <a:pt x="51" y="5"/>
                </a:lnTo>
                <a:lnTo>
                  <a:pt x="49" y="5"/>
                </a:lnTo>
                <a:lnTo>
                  <a:pt x="48" y="3"/>
                </a:lnTo>
                <a:lnTo>
                  <a:pt x="46" y="3"/>
                </a:lnTo>
                <a:lnTo>
                  <a:pt x="44" y="3"/>
                </a:lnTo>
                <a:lnTo>
                  <a:pt x="43" y="1"/>
                </a:lnTo>
                <a:lnTo>
                  <a:pt x="41" y="1"/>
                </a:lnTo>
                <a:lnTo>
                  <a:pt x="41" y="1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3" y="0"/>
                </a:lnTo>
                <a:lnTo>
                  <a:pt x="33" y="0"/>
                </a:lnTo>
                <a:lnTo>
                  <a:pt x="31" y="1"/>
                </a:lnTo>
                <a:lnTo>
                  <a:pt x="30" y="1"/>
                </a:lnTo>
                <a:lnTo>
                  <a:pt x="28" y="1"/>
                </a:lnTo>
                <a:lnTo>
                  <a:pt x="26" y="1"/>
                </a:lnTo>
                <a:lnTo>
                  <a:pt x="25" y="1"/>
                </a:lnTo>
                <a:lnTo>
                  <a:pt x="25" y="1"/>
                </a:lnTo>
                <a:lnTo>
                  <a:pt x="23" y="3"/>
                </a:lnTo>
                <a:lnTo>
                  <a:pt x="21" y="3"/>
                </a:lnTo>
                <a:lnTo>
                  <a:pt x="20" y="3"/>
                </a:lnTo>
                <a:lnTo>
                  <a:pt x="18" y="5"/>
                </a:lnTo>
                <a:lnTo>
                  <a:pt x="17" y="5"/>
                </a:lnTo>
                <a:lnTo>
                  <a:pt x="15" y="6"/>
                </a:lnTo>
                <a:lnTo>
                  <a:pt x="15" y="6"/>
                </a:lnTo>
                <a:lnTo>
                  <a:pt x="13" y="8"/>
                </a:lnTo>
                <a:lnTo>
                  <a:pt x="12" y="9"/>
                </a:lnTo>
                <a:lnTo>
                  <a:pt x="10" y="9"/>
                </a:lnTo>
                <a:lnTo>
                  <a:pt x="10" y="11"/>
                </a:lnTo>
                <a:lnTo>
                  <a:pt x="8" y="13"/>
                </a:lnTo>
                <a:lnTo>
                  <a:pt x="7" y="14"/>
                </a:lnTo>
                <a:lnTo>
                  <a:pt x="7" y="14"/>
                </a:lnTo>
                <a:lnTo>
                  <a:pt x="5" y="16"/>
                </a:lnTo>
                <a:lnTo>
                  <a:pt x="5" y="18"/>
                </a:lnTo>
                <a:lnTo>
                  <a:pt x="4" y="19"/>
                </a:lnTo>
                <a:lnTo>
                  <a:pt x="4" y="21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2" y="26"/>
                </a:lnTo>
                <a:lnTo>
                  <a:pt x="2" y="27"/>
                </a:lnTo>
                <a:lnTo>
                  <a:pt x="2" y="29"/>
                </a:lnTo>
                <a:lnTo>
                  <a:pt x="2" y="31"/>
                </a:lnTo>
                <a:lnTo>
                  <a:pt x="0" y="32"/>
                </a:lnTo>
                <a:lnTo>
                  <a:pt x="0" y="32"/>
                </a:lnTo>
                <a:lnTo>
                  <a:pt x="33" y="32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794125" y="3481388"/>
            <a:ext cx="39688" cy="38100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4" y="37"/>
              </a:cxn>
              <a:cxn ang="0">
                <a:pos x="5" y="39"/>
              </a:cxn>
              <a:cxn ang="0">
                <a:pos x="9" y="42"/>
              </a:cxn>
              <a:cxn ang="0">
                <a:pos x="12" y="44"/>
              </a:cxn>
              <a:cxn ang="0">
                <a:pos x="13" y="45"/>
              </a:cxn>
              <a:cxn ang="0">
                <a:pos x="17" y="47"/>
              </a:cxn>
              <a:cxn ang="0">
                <a:pos x="22" y="49"/>
              </a:cxn>
              <a:cxn ang="0">
                <a:pos x="25" y="49"/>
              </a:cxn>
              <a:cxn ang="0">
                <a:pos x="27" y="49"/>
              </a:cxn>
              <a:cxn ang="0">
                <a:pos x="31" y="47"/>
              </a:cxn>
              <a:cxn ang="0">
                <a:pos x="35" y="47"/>
              </a:cxn>
              <a:cxn ang="0">
                <a:pos x="38" y="45"/>
              </a:cxn>
              <a:cxn ang="0">
                <a:pos x="40" y="42"/>
              </a:cxn>
              <a:cxn ang="0">
                <a:pos x="43" y="41"/>
              </a:cxn>
              <a:cxn ang="0">
                <a:pos x="44" y="37"/>
              </a:cxn>
              <a:cxn ang="0">
                <a:pos x="46" y="34"/>
              </a:cxn>
              <a:cxn ang="0">
                <a:pos x="48" y="31"/>
              </a:cxn>
              <a:cxn ang="0">
                <a:pos x="49" y="28"/>
              </a:cxn>
              <a:cxn ang="0">
                <a:pos x="49" y="24"/>
              </a:cxn>
              <a:cxn ang="0">
                <a:pos x="49" y="21"/>
              </a:cxn>
              <a:cxn ang="0">
                <a:pos x="48" y="18"/>
              </a:cxn>
              <a:cxn ang="0">
                <a:pos x="48" y="14"/>
              </a:cxn>
              <a:cxn ang="0">
                <a:pos x="46" y="11"/>
              </a:cxn>
              <a:cxn ang="0">
                <a:pos x="43" y="8"/>
              </a:cxn>
              <a:cxn ang="0">
                <a:pos x="41" y="6"/>
              </a:cxn>
              <a:cxn ang="0">
                <a:pos x="38" y="5"/>
              </a:cxn>
              <a:cxn ang="0">
                <a:pos x="35" y="3"/>
              </a:cxn>
              <a:cxn ang="0">
                <a:pos x="31" y="1"/>
              </a:cxn>
              <a:cxn ang="0">
                <a:pos x="28" y="0"/>
              </a:cxn>
              <a:cxn ang="0">
                <a:pos x="25" y="0"/>
              </a:cxn>
              <a:cxn ang="0">
                <a:pos x="22" y="0"/>
              </a:cxn>
              <a:cxn ang="0">
                <a:pos x="18" y="1"/>
              </a:cxn>
              <a:cxn ang="0">
                <a:pos x="15" y="1"/>
              </a:cxn>
              <a:cxn ang="0">
                <a:pos x="12" y="3"/>
              </a:cxn>
              <a:cxn ang="0">
                <a:pos x="9" y="5"/>
              </a:cxn>
              <a:cxn ang="0">
                <a:pos x="7" y="8"/>
              </a:cxn>
              <a:cxn ang="0">
                <a:pos x="5" y="11"/>
              </a:cxn>
              <a:cxn ang="0">
                <a:pos x="4" y="13"/>
              </a:cxn>
              <a:cxn ang="0">
                <a:pos x="2" y="16"/>
              </a:cxn>
              <a:cxn ang="0">
                <a:pos x="0" y="21"/>
              </a:cxn>
              <a:cxn ang="0">
                <a:pos x="0" y="24"/>
              </a:cxn>
            </a:cxnLst>
            <a:rect l="0" t="0" r="r" b="b"/>
            <a:pathLst>
              <a:path w="49" h="49">
                <a:moveTo>
                  <a:pt x="0" y="24"/>
                </a:move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2" y="31"/>
                </a:lnTo>
                <a:lnTo>
                  <a:pt x="2" y="31"/>
                </a:lnTo>
                <a:lnTo>
                  <a:pt x="2" y="32"/>
                </a:lnTo>
                <a:lnTo>
                  <a:pt x="2" y="34"/>
                </a:lnTo>
                <a:lnTo>
                  <a:pt x="4" y="34"/>
                </a:lnTo>
                <a:lnTo>
                  <a:pt x="4" y="36"/>
                </a:lnTo>
                <a:lnTo>
                  <a:pt x="4" y="37"/>
                </a:lnTo>
                <a:lnTo>
                  <a:pt x="5" y="37"/>
                </a:lnTo>
                <a:lnTo>
                  <a:pt x="5" y="39"/>
                </a:lnTo>
                <a:lnTo>
                  <a:pt x="5" y="39"/>
                </a:lnTo>
                <a:lnTo>
                  <a:pt x="7" y="41"/>
                </a:lnTo>
                <a:lnTo>
                  <a:pt x="7" y="41"/>
                </a:lnTo>
                <a:lnTo>
                  <a:pt x="9" y="42"/>
                </a:lnTo>
                <a:lnTo>
                  <a:pt x="9" y="42"/>
                </a:lnTo>
                <a:lnTo>
                  <a:pt x="10" y="44"/>
                </a:lnTo>
                <a:lnTo>
                  <a:pt x="12" y="44"/>
                </a:lnTo>
                <a:lnTo>
                  <a:pt x="12" y="45"/>
                </a:lnTo>
                <a:lnTo>
                  <a:pt x="13" y="45"/>
                </a:lnTo>
                <a:lnTo>
                  <a:pt x="13" y="45"/>
                </a:lnTo>
                <a:lnTo>
                  <a:pt x="15" y="47"/>
                </a:lnTo>
                <a:lnTo>
                  <a:pt x="17" y="47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2" y="49"/>
                </a:lnTo>
                <a:lnTo>
                  <a:pt x="22" y="49"/>
                </a:lnTo>
                <a:lnTo>
                  <a:pt x="23" y="49"/>
                </a:lnTo>
                <a:lnTo>
                  <a:pt x="25" y="49"/>
                </a:lnTo>
                <a:lnTo>
                  <a:pt x="25" y="49"/>
                </a:lnTo>
                <a:lnTo>
                  <a:pt x="27" y="49"/>
                </a:lnTo>
                <a:lnTo>
                  <a:pt x="27" y="49"/>
                </a:lnTo>
                <a:lnTo>
                  <a:pt x="28" y="49"/>
                </a:lnTo>
                <a:lnTo>
                  <a:pt x="30" y="47"/>
                </a:lnTo>
                <a:lnTo>
                  <a:pt x="31" y="47"/>
                </a:lnTo>
                <a:lnTo>
                  <a:pt x="31" y="47"/>
                </a:lnTo>
                <a:lnTo>
                  <a:pt x="33" y="47"/>
                </a:lnTo>
                <a:lnTo>
                  <a:pt x="35" y="47"/>
                </a:lnTo>
                <a:lnTo>
                  <a:pt x="35" y="45"/>
                </a:lnTo>
                <a:lnTo>
                  <a:pt x="36" y="45"/>
                </a:lnTo>
                <a:lnTo>
                  <a:pt x="38" y="45"/>
                </a:lnTo>
                <a:lnTo>
                  <a:pt x="38" y="44"/>
                </a:lnTo>
                <a:lnTo>
                  <a:pt x="40" y="44"/>
                </a:lnTo>
                <a:lnTo>
                  <a:pt x="40" y="42"/>
                </a:lnTo>
                <a:lnTo>
                  <a:pt x="41" y="42"/>
                </a:lnTo>
                <a:lnTo>
                  <a:pt x="41" y="41"/>
                </a:lnTo>
                <a:lnTo>
                  <a:pt x="43" y="41"/>
                </a:lnTo>
                <a:lnTo>
                  <a:pt x="43" y="39"/>
                </a:lnTo>
                <a:lnTo>
                  <a:pt x="44" y="39"/>
                </a:lnTo>
                <a:lnTo>
                  <a:pt x="44" y="37"/>
                </a:lnTo>
                <a:lnTo>
                  <a:pt x="46" y="37"/>
                </a:lnTo>
                <a:lnTo>
                  <a:pt x="46" y="36"/>
                </a:lnTo>
                <a:lnTo>
                  <a:pt x="46" y="34"/>
                </a:lnTo>
                <a:lnTo>
                  <a:pt x="48" y="34"/>
                </a:lnTo>
                <a:lnTo>
                  <a:pt x="48" y="32"/>
                </a:lnTo>
                <a:lnTo>
                  <a:pt x="48" y="31"/>
                </a:lnTo>
                <a:lnTo>
                  <a:pt x="48" y="31"/>
                </a:lnTo>
                <a:lnTo>
                  <a:pt x="48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4"/>
                </a:lnTo>
                <a:lnTo>
                  <a:pt x="49" y="24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8" y="19"/>
                </a:lnTo>
                <a:lnTo>
                  <a:pt x="48" y="18"/>
                </a:lnTo>
                <a:lnTo>
                  <a:pt x="48" y="16"/>
                </a:lnTo>
                <a:lnTo>
                  <a:pt x="48" y="16"/>
                </a:lnTo>
                <a:lnTo>
                  <a:pt x="48" y="14"/>
                </a:lnTo>
                <a:lnTo>
                  <a:pt x="46" y="13"/>
                </a:lnTo>
                <a:lnTo>
                  <a:pt x="46" y="13"/>
                </a:lnTo>
                <a:lnTo>
                  <a:pt x="46" y="11"/>
                </a:lnTo>
                <a:lnTo>
                  <a:pt x="44" y="11"/>
                </a:lnTo>
                <a:lnTo>
                  <a:pt x="44" y="10"/>
                </a:lnTo>
                <a:lnTo>
                  <a:pt x="43" y="8"/>
                </a:lnTo>
                <a:lnTo>
                  <a:pt x="43" y="8"/>
                </a:lnTo>
                <a:lnTo>
                  <a:pt x="41" y="6"/>
                </a:lnTo>
                <a:lnTo>
                  <a:pt x="41" y="6"/>
                </a:lnTo>
                <a:lnTo>
                  <a:pt x="40" y="5"/>
                </a:lnTo>
                <a:lnTo>
                  <a:pt x="40" y="5"/>
                </a:lnTo>
                <a:lnTo>
                  <a:pt x="38" y="5"/>
                </a:lnTo>
                <a:lnTo>
                  <a:pt x="38" y="3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3" y="1"/>
                </a:lnTo>
                <a:lnTo>
                  <a:pt x="31" y="1"/>
                </a:lnTo>
                <a:lnTo>
                  <a:pt x="31" y="1"/>
                </a:lnTo>
                <a:lnTo>
                  <a:pt x="30" y="0"/>
                </a:lnTo>
                <a:lnTo>
                  <a:pt x="28" y="0"/>
                </a:lnTo>
                <a:lnTo>
                  <a:pt x="27" y="0"/>
                </a:lnTo>
                <a:lnTo>
                  <a:pt x="27" y="0"/>
                </a:lnTo>
                <a:lnTo>
                  <a:pt x="25" y="0"/>
                </a:lnTo>
                <a:lnTo>
                  <a:pt x="25" y="0"/>
                </a:lnTo>
                <a:lnTo>
                  <a:pt x="23" y="0"/>
                </a:lnTo>
                <a:lnTo>
                  <a:pt x="22" y="0"/>
                </a:lnTo>
                <a:lnTo>
                  <a:pt x="22" y="0"/>
                </a:lnTo>
                <a:lnTo>
                  <a:pt x="20" y="0"/>
                </a:lnTo>
                <a:lnTo>
                  <a:pt x="18" y="1"/>
                </a:lnTo>
                <a:lnTo>
                  <a:pt x="17" y="1"/>
                </a:lnTo>
                <a:lnTo>
                  <a:pt x="17" y="1"/>
                </a:lnTo>
                <a:lnTo>
                  <a:pt x="15" y="1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5"/>
                </a:lnTo>
                <a:lnTo>
                  <a:pt x="10" y="5"/>
                </a:lnTo>
                <a:lnTo>
                  <a:pt x="9" y="5"/>
                </a:lnTo>
                <a:lnTo>
                  <a:pt x="9" y="6"/>
                </a:lnTo>
                <a:lnTo>
                  <a:pt x="7" y="6"/>
                </a:lnTo>
                <a:lnTo>
                  <a:pt x="7" y="8"/>
                </a:lnTo>
                <a:lnTo>
                  <a:pt x="5" y="8"/>
                </a:lnTo>
                <a:lnTo>
                  <a:pt x="5" y="10"/>
                </a:lnTo>
                <a:lnTo>
                  <a:pt x="5" y="11"/>
                </a:lnTo>
                <a:lnTo>
                  <a:pt x="4" y="11"/>
                </a:lnTo>
                <a:lnTo>
                  <a:pt x="4" y="13"/>
                </a:lnTo>
                <a:lnTo>
                  <a:pt x="4" y="13"/>
                </a:lnTo>
                <a:lnTo>
                  <a:pt x="2" y="14"/>
                </a:lnTo>
                <a:lnTo>
                  <a:pt x="2" y="16"/>
                </a:lnTo>
                <a:lnTo>
                  <a:pt x="2" y="16"/>
                </a:lnTo>
                <a:lnTo>
                  <a:pt x="2" y="18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984625" y="3463925"/>
            <a:ext cx="50800" cy="52388"/>
          </a:xfrm>
          <a:custGeom>
            <a:avLst/>
            <a:gdLst/>
            <a:ahLst/>
            <a:cxnLst>
              <a:cxn ang="0">
                <a:pos x="1" y="35"/>
              </a:cxn>
              <a:cxn ang="0">
                <a:pos x="1" y="40"/>
              </a:cxn>
              <a:cxn ang="0">
                <a:pos x="3" y="44"/>
              </a:cxn>
              <a:cxn ang="0">
                <a:pos x="5" y="49"/>
              </a:cxn>
              <a:cxn ang="0">
                <a:pos x="6" y="52"/>
              </a:cxn>
              <a:cxn ang="0">
                <a:pos x="9" y="57"/>
              </a:cxn>
              <a:cxn ang="0">
                <a:pos x="14" y="60"/>
              </a:cxn>
              <a:cxn ang="0">
                <a:pos x="18" y="62"/>
              </a:cxn>
              <a:cxn ang="0">
                <a:pos x="22" y="63"/>
              </a:cxn>
              <a:cxn ang="0">
                <a:pos x="26" y="65"/>
              </a:cxn>
              <a:cxn ang="0">
                <a:pos x="31" y="65"/>
              </a:cxn>
              <a:cxn ang="0">
                <a:pos x="35" y="65"/>
              </a:cxn>
              <a:cxn ang="0">
                <a:pos x="40" y="65"/>
              </a:cxn>
              <a:cxn ang="0">
                <a:pos x="44" y="63"/>
              </a:cxn>
              <a:cxn ang="0">
                <a:pos x="48" y="62"/>
              </a:cxn>
              <a:cxn ang="0">
                <a:pos x="52" y="60"/>
              </a:cxn>
              <a:cxn ang="0">
                <a:pos x="57" y="57"/>
              </a:cxn>
              <a:cxn ang="0">
                <a:pos x="60" y="52"/>
              </a:cxn>
              <a:cxn ang="0">
                <a:pos x="61" y="49"/>
              </a:cxn>
              <a:cxn ang="0">
                <a:pos x="63" y="44"/>
              </a:cxn>
              <a:cxn ang="0">
                <a:pos x="65" y="40"/>
              </a:cxn>
              <a:cxn ang="0">
                <a:pos x="65" y="35"/>
              </a:cxn>
              <a:cxn ang="0">
                <a:pos x="65" y="31"/>
              </a:cxn>
              <a:cxn ang="0">
                <a:pos x="65" y="26"/>
              </a:cxn>
              <a:cxn ang="0">
                <a:pos x="63" y="22"/>
              </a:cxn>
              <a:cxn ang="0">
                <a:pos x="61" y="18"/>
              </a:cxn>
              <a:cxn ang="0">
                <a:pos x="60" y="14"/>
              </a:cxn>
              <a:cxn ang="0">
                <a:pos x="57" y="9"/>
              </a:cxn>
              <a:cxn ang="0">
                <a:pos x="52" y="6"/>
              </a:cxn>
              <a:cxn ang="0">
                <a:pos x="48" y="5"/>
              </a:cxn>
              <a:cxn ang="0">
                <a:pos x="44" y="3"/>
              </a:cxn>
              <a:cxn ang="0">
                <a:pos x="40" y="1"/>
              </a:cxn>
              <a:cxn ang="0">
                <a:pos x="35" y="1"/>
              </a:cxn>
              <a:cxn ang="0">
                <a:pos x="31" y="1"/>
              </a:cxn>
              <a:cxn ang="0">
                <a:pos x="26" y="1"/>
              </a:cxn>
              <a:cxn ang="0">
                <a:pos x="22" y="3"/>
              </a:cxn>
              <a:cxn ang="0">
                <a:pos x="18" y="5"/>
              </a:cxn>
              <a:cxn ang="0">
                <a:pos x="14" y="6"/>
              </a:cxn>
              <a:cxn ang="0">
                <a:pos x="9" y="9"/>
              </a:cxn>
              <a:cxn ang="0">
                <a:pos x="6" y="14"/>
              </a:cxn>
              <a:cxn ang="0">
                <a:pos x="5" y="18"/>
              </a:cxn>
              <a:cxn ang="0">
                <a:pos x="3" y="22"/>
              </a:cxn>
              <a:cxn ang="0">
                <a:pos x="1" y="26"/>
              </a:cxn>
              <a:cxn ang="0">
                <a:pos x="1" y="31"/>
              </a:cxn>
              <a:cxn ang="0">
                <a:pos x="32" y="32"/>
              </a:cxn>
            </a:cxnLst>
            <a:rect l="0" t="0" r="r" b="b"/>
            <a:pathLst>
              <a:path w="65" h="65">
                <a:moveTo>
                  <a:pt x="32" y="32"/>
                </a:moveTo>
                <a:lnTo>
                  <a:pt x="0" y="32"/>
                </a:lnTo>
                <a:lnTo>
                  <a:pt x="1" y="35"/>
                </a:lnTo>
                <a:lnTo>
                  <a:pt x="1" y="37"/>
                </a:lnTo>
                <a:lnTo>
                  <a:pt x="1" y="39"/>
                </a:lnTo>
                <a:lnTo>
                  <a:pt x="1" y="40"/>
                </a:lnTo>
                <a:lnTo>
                  <a:pt x="1" y="40"/>
                </a:lnTo>
                <a:lnTo>
                  <a:pt x="1" y="42"/>
                </a:lnTo>
                <a:lnTo>
                  <a:pt x="3" y="44"/>
                </a:lnTo>
                <a:lnTo>
                  <a:pt x="3" y="45"/>
                </a:lnTo>
                <a:lnTo>
                  <a:pt x="3" y="47"/>
                </a:lnTo>
                <a:lnTo>
                  <a:pt x="5" y="49"/>
                </a:lnTo>
                <a:lnTo>
                  <a:pt x="5" y="50"/>
                </a:lnTo>
                <a:lnTo>
                  <a:pt x="6" y="52"/>
                </a:lnTo>
                <a:lnTo>
                  <a:pt x="6" y="52"/>
                </a:lnTo>
                <a:lnTo>
                  <a:pt x="8" y="53"/>
                </a:lnTo>
                <a:lnTo>
                  <a:pt x="9" y="55"/>
                </a:lnTo>
                <a:lnTo>
                  <a:pt x="9" y="57"/>
                </a:lnTo>
                <a:lnTo>
                  <a:pt x="11" y="57"/>
                </a:lnTo>
                <a:lnTo>
                  <a:pt x="13" y="58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8" y="62"/>
                </a:lnTo>
                <a:lnTo>
                  <a:pt x="19" y="63"/>
                </a:lnTo>
                <a:lnTo>
                  <a:pt x="21" y="63"/>
                </a:lnTo>
                <a:lnTo>
                  <a:pt x="22" y="63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1" y="65"/>
                </a:lnTo>
                <a:lnTo>
                  <a:pt x="32" y="65"/>
                </a:lnTo>
                <a:lnTo>
                  <a:pt x="32" y="65"/>
                </a:lnTo>
                <a:lnTo>
                  <a:pt x="35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4" y="63"/>
                </a:lnTo>
                <a:lnTo>
                  <a:pt x="45" y="63"/>
                </a:lnTo>
                <a:lnTo>
                  <a:pt x="47" y="63"/>
                </a:lnTo>
                <a:lnTo>
                  <a:pt x="48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8"/>
                </a:lnTo>
                <a:lnTo>
                  <a:pt x="55" y="57"/>
                </a:lnTo>
                <a:lnTo>
                  <a:pt x="57" y="57"/>
                </a:lnTo>
                <a:lnTo>
                  <a:pt x="57" y="55"/>
                </a:lnTo>
                <a:lnTo>
                  <a:pt x="58" y="53"/>
                </a:lnTo>
                <a:lnTo>
                  <a:pt x="60" y="52"/>
                </a:lnTo>
                <a:lnTo>
                  <a:pt x="60" y="52"/>
                </a:lnTo>
                <a:lnTo>
                  <a:pt x="61" y="50"/>
                </a:lnTo>
                <a:lnTo>
                  <a:pt x="61" y="49"/>
                </a:lnTo>
                <a:lnTo>
                  <a:pt x="63" y="47"/>
                </a:lnTo>
                <a:lnTo>
                  <a:pt x="63" y="45"/>
                </a:lnTo>
                <a:lnTo>
                  <a:pt x="63" y="44"/>
                </a:lnTo>
                <a:lnTo>
                  <a:pt x="65" y="42"/>
                </a:lnTo>
                <a:lnTo>
                  <a:pt x="65" y="40"/>
                </a:lnTo>
                <a:lnTo>
                  <a:pt x="65" y="40"/>
                </a:lnTo>
                <a:lnTo>
                  <a:pt x="65" y="39"/>
                </a:lnTo>
                <a:lnTo>
                  <a:pt x="65" y="37"/>
                </a:lnTo>
                <a:lnTo>
                  <a:pt x="65" y="35"/>
                </a:lnTo>
                <a:lnTo>
                  <a:pt x="65" y="32"/>
                </a:lnTo>
                <a:lnTo>
                  <a:pt x="65" y="32"/>
                </a:lnTo>
                <a:lnTo>
                  <a:pt x="65" y="31"/>
                </a:lnTo>
                <a:lnTo>
                  <a:pt x="65" y="29"/>
                </a:lnTo>
                <a:lnTo>
                  <a:pt x="65" y="27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3" y="22"/>
                </a:lnTo>
                <a:lnTo>
                  <a:pt x="63" y="21"/>
                </a:lnTo>
                <a:lnTo>
                  <a:pt x="63" y="19"/>
                </a:lnTo>
                <a:lnTo>
                  <a:pt x="61" y="18"/>
                </a:lnTo>
                <a:lnTo>
                  <a:pt x="61" y="16"/>
                </a:lnTo>
                <a:lnTo>
                  <a:pt x="60" y="14"/>
                </a:lnTo>
                <a:lnTo>
                  <a:pt x="60" y="14"/>
                </a:lnTo>
                <a:lnTo>
                  <a:pt x="58" y="13"/>
                </a:lnTo>
                <a:lnTo>
                  <a:pt x="57" y="11"/>
                </a:lnTo>
                <a:lnTo>
                  <a:pt x="57" y="9"/>
                </a:lnTo>
                <a:lnTo>
                  <a:pt x="55" y="9"/>
                </a:lnTo>
                <a:lnTo>
                  <a:pt x="53" y="8"/>
                </a:lnTo>
                <a:lnTo>
                  <a:pt x="52" y="6"/>
                </a:lnTo>
                <a:lnTo>
                  <a:pt x="52" y="6"/>
                </a:lnTo>
                <a:lnTo>
                  <a:pt x="50" y="5"/>
                </a:lnTo>
                <a:lnTo>
                  <a:pt x="48" y="5"/>
                </a:lnTo>
                <a:lnTo>
                  <a:pt x="47" y="3"/>
                </a:lnTo>
                <a:lnTo>
                  <a:pt x="45" y="3"/>
                </a:lnTo>
                <a:lnTo>
                  <a:pt x="44" y="3"/>
                </a:lnTo>
                <a:lnTo>
                  <a:pt x="42" y="1"/>
                </a:lnTo>
                <a:lnTo>
                  <a:pt x="40" y="1"/>
                </a:lnTo>
                <a:lnTo>
                  <a:pt x="40" y="1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2" y="0"/>
                </a:lnTo>
                <a:lnTo>
                  <a:pt x="32" y="0"/>
                </a:lnTo>
                <a:lnTo>
                  <a:pt x="31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4" y="1"/>
                </a:lnTo>
                <a:lnTo>
                  <a:pt x="22" y="3"/>
                </a:lnTo>
                <a:lnTo>
                  <a:pt x="21" y="3"/>
                </a:lnTo>
                <a:lnTo>
                  <a:pt x="19" y="3"/>
                </a:lnTo>
                <a:lnTo>
                  <a:pt x="18" y="5"/>
                </a:lnTo>
                <a:lnTo>
                  <a:pt x="16" y="5"/>
                </a:lnTo>
                <a:lnTo>
                  <a:pt x="14" y="6"/>
                </a:lnTo>
                <a:lnTo>
                  <a:pt x="14" y="6"/>
                </a:lnTo>
                <a:lnTo>
                  <a:pt x="13" y="8"/>
                </a:lnTo>
                <a:lnTo>
                  <a:pt x="11" y="9"/>
                </a:lnTo>
                <a:lnTo>
                  <a:pt x="9" y="9"/>
                </a:lnTo>
                <a:lnTo>
                  <a:pt x="9" y="11"/>
                </a:lnTo>
                <a:lnTo>
                  <a:pt x="8" y="13"/>
                </a:lnTo>
                <a:lnTo>
                  <a:pt x="6" y="14"/>
                </a:lnTo>
                <a:lnTo>
                  <a:pt x="6" y="14"/>
                </a:lnTo>
                <a:lnTo>
                  <a:pt x="5" y="16"/>
                </a:lnTo>
                <a:lnTo>
                  <a:pt x="5" y="18"/>
                </a:lnTo>
                <a:lnTo>
                  <a:pt x="3" y="19"/>
                </a:lnTo>
                <a:lnTo>
                  <a:pt x="3" y="21"/>
                </a:lnTo>
                <a:lnTo>
                  <a:pt x="3" y="22"/>
                </a:lnTo>
                <a:lnTo>
                  <a:pt x="1" y="24"/>
                </a:lnTo>
                <a:lnTo>
                  <a:pt x="1" y="24"/>
                </a:lnTo>
                <a:lnTo>
                  <a:pt x="1" y="26"/>
                </a:lnTo>
                <a:lnTo>
                  <a:pt x="1" y="27"/>
                </a:lnTo>
                <a:lnTo>
                  <a:pt x="1" y="29"/>
                </a:lnTo>
                <a:lnTo>
                  <a:pt x="1" y="31"/>
                </a:lnTo>
                <a:lnTo>
                  <a:pt x="0" y="32"/>
                </a:lnTo>
                <a:lnTo>
                  <a:pt x="0" y="32"/>
                </a:lnTo>
                <a:lnTo>
                  <a:pt x="32" y="32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000500" y="3481388"/>
            <a:ext cx="39688" cy="38100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" y="31"/>
              </a:cxn>
              <a:cxn ang="0">
                <a:pos x="1" y="34"/>
              </a:cxn>
              <a:cxn ang="0">
                <a:pos x="3" y="37"/>
              </a:cxn>
              <a:cxn ang="0">
                <a:pos x="5" y="39"/>
              </a:cxn>
              <a:cxn ang="0">
                <a:pos x="8" y="42"/>
              </a:cxn>
              <a:cxn ang="0">
                <a:pos x="11" y="44"/>
              </a:cxn>
              <a:cxn ang="0">
                <a:pos x="13" y="45"/>
              </a:cxn>
              <a:cxn ang="0">
                <a:pos x="16" y="47"/>
              </a:cxn>
              <a:cxn ang="0">
                <a:pos x="21" y="49"/>
              </a:cxn>
              <a:cxn ang="0">
                <a:pos x="24" y="49"/>
              </a:cxn>
              <a:cxn ang="0">
                <a:pos x="26" y="49"/>
              </a:cxn>
              <a:cxn ang="0">
                <a:pos x="31" y="47"/>
              </a:cxn>
              <a:cxn ang="0">
                <a:pos x="34" y="47"/>
              </a:cxn>
              <a:cxn ang="0">
                <a:pos x="37" y="45"/>
              </a:cxn>
              <a:cxn ang="0">
                <a:pos x="39" y="42"/>
              </a:cxn>
              <a:cxn ang="0">
                <a:pos x="42" y="41"/>
              </a:cxn>
              <a:cxn ang="0">
                <a:pos x="44" y="37"/>
              </a:cxn>
              <a:cxn ang="0">
                <a:pos x="45" y="34"/>
              </a:cxn>
              <a:cxn ang="0">
                <a:pos x="47" y="31"/>
              </a:cxn>
              <a:cxn ang="0">
                <a:pos x="49" y="28"/>
              </a:cxn>
              <a:cxn ang="0">
                <a:pos x="49" y="24"/>
              </a:cxn>
              <a:cxn ang="0">
                <a:pos x="49" y="21"/>
              </a:cxn>
              <a:cxn ang="0">
                <a:pos x="47" y="18"/>
              </a:cxn>
              <a:cxn ang="0">
                <a:pos x="47" y="14"/>
              </a:cxn>
              <a:cxn ang="0">
                <a:pos x="45" y="11"/>
              </a:cxn>
              <a:cxn ang="0">
                <a:pos x="42" y="8"/>
              </a:cxn>
              <a:cxn ang="0">
                <a:pos x="40" y="6"/>
              </a:cxn>
              <a:cxn ang="0">
                <a:pos x="37" y="5"/>
              </a:cxn>
              <a:cxn ang="0">
                <a:pos x="34" y="3"/>
              </a:cxn>
              <a:cxn ang="0">
                <a:pos x="31" y="1"/>
              </a:cxn>
              <a:cxn ang="0">
                <a:pos x="27" y="0"/>
              </a:cxn>
              <a:cxn ang="0">
                <a:pos x="24" y="0"/>
              </a:cxn>
              <a:cxn ang="0">
                <a:pos x="21" y="0"/>
              </a:cxn>
              <a:cxn ang="0">
                <a:pos x="18" y="1"/>
              </a:cxn>
              <a:cxn ang="0">
                <a:pos x="14" y="1"/>
              </a:cxn>
              <a:cxn ang="0">
                <a:pos x="11" y="3"/>
              </a:cxn>
              <a:cxn ang="0">
                <a:pos x="8" y="5"/>
              </a:cxn>
              <a:cxn ang="0">
                <a:pos x="6" y="8"/>
              </a:cxn>
              <a:cxn ang="0">
                <a:pos x="5" y="11"/>
              </a:cxn>
              <a:cxn ang="0">
                <a:pos x="3" y="13"/>
              </a:cxn>
              <a:cxn ang="0">
                <a:pos x="1" y="16"/>
              </a:cxn>
              <a:cxn ang="0">
                <a:pos x="0" y="21"/>
              </a:cxn>
              <a:cxn ang="0">
                <a:pos x="0" y="24"/>
              </a:cxn>
            </a:cxnLst>
            <a:rect l="0" t="0" r="r" b="b"/>
            <a:pathLst>
              <a:path w="49" h="49">
                <a:moveTo>
                  <a:pt x="0" y="24"/>
                </a:move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1" y="31"/>
                </a:lnTo>
                <a:lnTo>
                  <a:pt x="1" y="31"/>
                </a:lnTo>
                <a:lnTo>
                  <a:pt x="1" y="32"/>
                </a:lnTo>
                <a:lnTo>
                  <a:pt x="1" y="34"/>
                </a:lnTo>
                <a:lnTo>
                  <a:pt x="3" y="34"/>
                </a:lnTo>
                <a:lnTo>
                  <a:pt x="3" y="36"/>
                </a:lnTo>
                <a:lnTo>
                  <a:pt x="3" y="37"/>
                </a:lnTo>
                <a:lnTo>
                  <a:pt x="5" y="37"/>
                </a:lnTo>
                <a:lnTo>
                  <a:pt x="5" y="39"/>
                </a:lnTo>
                <a:lnTo>
                  <a:pt x="5" y="39"/>
                </a:lnTo>
                <a:lnTo>
                  <a:pt x="6" y="41"/>
                </a:lnTo>
                <a:lnTo>
                  <a:pt x="6" y="41"/>
                </a:lnTo>
                <a:lnTo>
                  <a:pt x="8" y="42"/>
                </a:lnTo>
                <a:lnTo>
                  <a:pt x="8" y="42"/>
                </a:lnTo>
                <a:lnTo>
                  <a:pt x="10" y="44"/>
                </a:lnTo>
                <a:lnTo>
                  <a:pt x="11" y="44"/>
                </a:lnTo>
                <a:lnTo>
                  <a:pt x="11" y="45"/>
                </a:lnTo>
                <a:lnTo>
                  <a:pt x="13" y="45"/>
                </a:lnTo>
                <a:lnTo>
                  <a:pt x="13" y="45"/>
                </a:lnTo>
                <a:lnTo>
                  <a:pt x="14" y="47"/>
                </a:lnTo>
                <a:lnTo>
                  <a:pt x="16" y="47"/>
                </a:lnTo>
                <a:lnTo>
                  <a:pt x="16" y="47"/>
                </a:lnTo>
                <a:lnTo>
                  <a:pt x="18" y="47"/>
                </a:lnTo>
                <a:lnTo>
                  <a:pt x="19" y="47"/>
                </a:lnTo>
                <a:lnTo>
                  <a:pt x="21" y="49"/>
                </a:lnTo>
                <a:lnTo>
                  <a:pt x="21" y="49"/>
                </a:lnTo>
                <a:lnTo>
                  <a:pt x="23" y="49"/>
                </a:lnTo>
                <a:lnTo>
                  <a:pt x="24" y="49"/>
                </a:lnTo>
                <a:lnTo>
                  <a:pt x="24" y="49"/>
                </a:lnTo>
                <a:lnTo>
                  <a:pt x="26" y="49"/>
                </a:lnTo>
                <a:lnTo>
                  <a:pt x="26" y="49"/>
                </a:lnTo>
                <a:lnTo>
                  <a:pt x="27" y="49"/>
                </a:lnTo>
                <a:lnTo>
                  <a:pt x="29" y="47"/>
                </a:lnTo>
                <a:lnTo>
                  <a:pt x="31" y="47"/>
                </a:lnTo>
                <a:lnTo>
                  <a:pt x="31" y="47"/>
                </a:lnTo>
                <a:lnTo>
                  <a:pt x="32" y="47"/>
                </a:lnTo>
                <a:lnTo>
                  <a:pt x="34" y="47"/>
                </a:lnTo>
                <a:lnTo>
                  <a:pt x="34" y="45"/>
                </a:lnTo>
                <a:lnTo>
                  <a:pt x="36" y="45"/>
                </a:lnTo>
                <a:lnTo>
                  <a:pt x="37" y="45"/>
                </a:lnTo>
                <a:lnTo>
                  <a:pt x="37" y="44"/>
                </a:lnTo>
                <a:lnTo>
                  <a:pt x="39" y="44"/>
                </a:lnTo>
                <a:lnTo>
                  <a:pt x="39" y="42"/>
                </a:lnTo>
                <a:lnTo>
                  <a:pt x="40" y="42"/>
                </a:lnTo>
                <a:lnTo>
                  <a:pt x="40" y="41"/>
                </a:lnTo>
                <a:lnTo>
                  <a:pt x="42" y="41"/>
                </a:lnTo>
                <a:lnTo>
                  <a:pt x="42" y="39"/>
                </a:lnTo>
                <a:lnTo>
                  <a:pt x="44" y="39"/>
                </a:lnTo>
                <a:lnTo>
                  <a:pt x="44" y="37"/>
                </a:lnTo>
                <a:lnTo>
                  <a:pt x="45" y="37"/>
                </a:lnTo>
                <a:lnTo>
                  <a:pt x="45" y="36"/>
                </a:lnTo>
                <a:lnTo>
                  <a:pt x="45" y="34"/>
                </a:lnTo>
                <a:lnTo>
                  <a:pt x="47" y="34"/>
                </a:lnTo>
                <a:lnTo>
                  <a:pt x="47" y="32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4"/>
                </a:lnTo>
                <a:lnTo>
                  <a:pt x="49" y="24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19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4"/>
                </a:lnTo>
                <a:lnTo>
                  <a:pt x="45" y="13"/>
                </a:lnTo>
                <a:lnTo>
                  <a:pt x="45" y="13"/>
                </a:lnTo>
                <a:lnTo>
                  <a:pt x="45" y="11"/>
                </a:lnTo>
                <a:lnTo>
                  <a:pt x="44" y="11"/>
                </a:lnTo>
                <a:lnTo>
                  <a:pt x="44" y="10"/>
                </a:lnTo>
                <a:lnTo>
                  <a:pt x="42" y="8"/>
                </a:lnTo>
                <a:lnTo>
                  <a:pt x="42" y="8"/>
                </a:lnTo>
                <a:lnTo>
                  <a:pt x="40" y="6"/>
                </a:lnTo>
                <a:lnTo>
                  <a:pt x="40" y="6"/>
                </a:lnTo>
                <a:lnTo>
                  <a:pt x="39" y="5"/>
                </a:lnTo>
                <a:lnTo>
                  <a:pt x="39" y="5"/>
                </a:lnTo>
                <a:lnTo>
                  <a:pt x="37" y="5"/>
                </a:lnTo>
                <a:lnTo>
                  <a:pt x="37" y="3"/>
                </a:lnTo>
                <a:lnTo>
                  <a:pt x="36" y="3"/>
                </a:lnTo>
                <a:lnTo>
                  <a:pt x="34" y="3"/>
                </a:lnTo>
                <a:lnTo>
                  <a:pt x="34" y="1"/>
                </a:lnTo>
                <a:lnTo>
                  <a:pt x="32" y="1"/>
                </a:lnTo>
                <a:lnTo>
                  <a:pt x="31" y="1"/>
                </a:lnTo>
                <a:lnTo>
                  <a:pt x="31" y="1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8" y="1"/>
                </a:lnTo>
                <a:lnTo>
                  <a:pt x="16" y="1"/>
                </a:lnTo>
                <a:lnTo>
                  <a:pt x="16" y="1"/>
                </a:lnTo>
                <a:lnTo>
                  <a:pt x="14" y="1"/>
                </a:lnTo>
                <a:lnTo>
                  <a:pt x="13" y="3"/>
                </a:lnTo>
                <a:lnTo>
                  <a:pt x="13" y="3"/>
                </a:lnTo>
                <a:lnTo>
                  <a:pt x="11" y="3"/>
                </a:lnTo>
                <a:lnTo>
                  <a:pt x="11" y="5"/>
                </a:lnTo>
                <a:lnTo>
                  <a:pt x="10" y="5"/>
                </a:lnTo>
                <a:lnTo>
                  <a:pt x="8" y="5"/>
                </a:lnTo>
                <a:lnTo>
                  <a:pt x="8" y="6"/>
                </a:lnTo>
                <a:lnTo>
                  <a:pt x="6" y="6"/>
                </a:lnTo>
                <a:lnTo>
                  <a:pt x="6" y="8"/>
                </a:lnTo>
                <a:lnTo>
                  <a:pt x="5" y="8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3"/>
                </a:lnTo>
                <a:lnTo>
                  <a:pt x="3" y="13"/>
                </a:lnTo>
                <a:lnTo>
                  <a:pt x="1" y="14"/>
                </a:lnTo>
                <a:lnTo>
                  <a:pt x="1" y="16"/>
                </a:lnTo>
                <a:lnTo>
                  <a:pt x="1" y="16"/>
                </a:lnTo>
                <a:lnTo>
                  <a:pt x="1" y="18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2254250" y="2922588"/>
            <a:ext cx="153988" cy="50800"/>
          </a:xfrm>
          <a:custGeom>
            <a:avLst/>
            <a:gdLst/>
            <a:ahLst/>
            <a:cxnLst>
              <a:cxn ang="0">
                <a:pos x="196" y="0"/>
              </a:cxn>
              <a:cxn ang="0">
                <a:pos x="0" y="33"/>
              </a:cxn>
              <a:cxn ang="0">
                <a:pos x="196" y="65"/>
              </a:cxn>
              <a:cxn ang="0">
                <a:pos x="196" y="33"/>
              </a:cxn>
              <a:cxn ang="0">
                <a:pos x="196" y="0"/>
              </a:cxn>
            </a:cxnLst>
            <a:rect l="0" t="0" r="r" b="b"/>
            <a:pathLst>
              <a:path w="196" h="65">
                <a:moveTo>
                  <a:pt x="196" y="0"/>
                </a:moveTo>
                <a:lnTo>
                  <a:pt x="0" y="33"/>
                </a:lnTo>
                <a:lnTo>
                  <a:pt x="196" y="65"/>
                </a:lnTo>
                <a:lnTo>
                  <a:pt x="196" y="33"/>
                </a:lnTo>
                <a:lnTo>
                  <a:pt x="196" y="0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2667000" y="2922588"/>
            <a:ext cx="155575" cy="50800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195" y="33"/>
              </a:cxn>
              <a:cxn ang="0">
                <a:pos x="0" y="0"/>
              </a:cxn>
              <a:cxn ang="0">
                <a:pos x="0" y="33"/>
              </a:cxn>
              <a:cxn ang="0">
                <a:pos x="0" y="65"/>
              </a:cxn>
            </a:cxnLst>
            <a:rect l="0" t="0" r="r" b="b"/>
            <a:pathLst>
              <a:path w="195" h="65">
                <a:moveTo>
                  <a:pt x="0" y="65"/>
                </a:moveTo>
                <a:lnTo>
                  <a:pt x="195" y="33"/>
                </a:lnTo>
                <a:lnTo>
                  <a:pt x="0" y="0"/>
                </a:lnTo>
                <a:lnTo>
                  <a:pt x="0" y="33"/>
                </a:lnTo>
                <a:lnTo>
                  <a:pt x="0" y="65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2408238" y="2947988"/>
            <a:ext cx="233362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2976563" y="3179763"/>
            <a:ext cx="77787" cy="155575"/>
          </a:xfrm>
          <a:custGeom>
            <a:avLst/>
            <a:gdLst/>
            <a:ahLst/>
            <a:cxnLst>
              <a:cxn ang="0">
                <a:pos x="97" y="195"/>
              </a:cxn>
              <a:cxn ang="0">
                <a:pos x="65" y="0"/>
              </a:cxn>
              <a:cxn ang="0">
                <a:pos x="0" y="195"/>
              </a:cxn>
              <a:cxn ang="0">
                <a:pos x="65" y="195"/>
              </a:cxn>
              <a:cxn ang="0">
                <a:pos x="97" y="195"/>
              </a:cxn>
            </a:cxnLst>
            <a:rect l="0" t="0" r="r" b="b"/>
            <a:pathLst>
              <a:path w="97" h="195">
                <a:moveTo>
                  <a:pt x="97" y="195"/>
                </a:moveTo>
                <a:lnTo>
                  <a:pt x="65" y="0"/>
                </a:lnTo>
                <a:lnTo>
                  <a:pt x="0" y="195"/>
                </a:lnTo>
                <a:lnTo>
                  <a:pt x="65" y="195"/>
                </a:lnTo>
                <a:lnTo>
                  <a:pt x="97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2976563" y="3671888"/>
            <a:ext cx="77787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195"/>
              </a:cxn>
              <a:cxn ang="0">
                <a:pos x="97" y="0"/>
              </a:cxn>
              <a:cxn ang="0">
                <a:pos x="65" y="0"/>
              </a:cxn>
              <a:cxn ang="0">
                <a:pos x="0" y="0"/>
              </a:cxn>
            </a:cxnLst>
            <a:rect l="0" t="0" r="r" b="b"/>
            <a:pathLst>
              <a:path w="97" h="195">
                <a:moveTo>
                  <a:pt x="0" y="0"/>
                </a:moveTo>
                <a:lnTo>
                  <a:pt x="65" y="195"/>
                </a:lnTo>
                <a:lnTo>
                  <a:pt x="97" y="0"/>
                </a:lnTo>
                <a:lnTo>
                  <a:pt x="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3028950" y="3335338"/>
            <a:ext cx="1588" cy="336550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3287713" y="3179763"/>
            <a:ext cx="50800" cy="155575"/>
          </a:xfrm>
          <a:custGeom>
            <a:avLst/>
            <a:gdLst/>
            <a:ahLst/>
            <a:cxnLst>
              <a:cxn ang="0">
                <a:pos x="65" y="195"/>
              </a:cxn>
              <a:cxn ang="0">
                <a:pos x="33" y="0"/>
              </a:cxn>
              <a:cxn ang="0">
                <a:pos x="0" y="195"/>
              </a:cxn>
              <a:cxn ang="0">
                <a:pos x="33" y="195"/>
              </a:cxn>
              <a:cxn ang="0">
                <a:pos x="65" y="195"/>
              </a:cxn>
            </a:cxnLst>
            <a:rect l="0" t="0" r="r" b="b"/>
            <a:pathLst>
              <a:path w="65" h="195">
                <a:moveTo>
                  <a:pt x="65" y="195"/>
                </a:moveTo>
                <a:lnTo>
                  <a:pt x="33" y="0"/>
                </a:lnTo>
                <a:lnTo>
                  <a:pt x="0" y="195"/>
                </a:lnTo>
                <a:lnTo>
                  <a:pt x="33" y="195"/>
                </a:lnTo>
                <a:lnTo>
                  <a:pt x="65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Freeform 34"/>
          <p:cNvSpPr>
            <a:spLocks/>
          </p:cNvSpPr>
          <p:nvPr/>
        </p:nvSpPr>
        <p:spPr bwMode="auto">
          <a:xfrm>
            <a:off x="3287713" y="3671888"/>
            <a:ext cx="50800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195"/>
              </a:cxn>
              <a:cxn ang="0">
                <a:pos x="65" y="0"/>
              </a:cxn>
              <a:cxn ang="0">
                <a:pos x="33" y="0"/>
              </a:cxn>
              <a:cxn ang="0">
                <a:pos x="0" y="0"/>
              </a:cxn>
            </a:cxnLst>
            <a:rect l="0" t="0" r="r" b="b"/>
            <a:pathLst>
              <a:path w="65" h="195">
                <a:moveTo>
                  <a:pt x="0" y="0"/>
                </a:moveTo>
                <a:lnTo>
                  <a:pt x="33" y="195"/>
                </a:lnTo>
                <a:lnTo>
                  <a:pt x="65" y="0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5"/>
          <p:cNvSpPr>
            <a:spLocks noChangeShapeType="1"/>
          </p:cNvSpPr>
          <p:nvPr/>
        </p:nvSpPr>
        <p:spPr bwMode="auto">
          <a:xfrm flipV="1">
            <a:off x="3313113" y="3335338"/>
            <a:ext cx="1587" cy="336550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36"/>
          <p:cNvSpPr>
            <a:spLocks/>
          </p:cNvSpPr>
          <p:nvPr/>
        </p:nvSpPr>
        <p:spPr bwMode="auto">
          <a:xfrm>
            <a:off x="4294188" y="3179763"/>
            <a:ext cx="52387" cy="155575"/>
          </a:xfrm>
          <a:custGeom>
            <a:avLst/>
            <a:gdLst/>
            <a:ahLst/>
            <a:cxnLst>
              <a:cxn ang="0">
                <a:pos x="65" y="195"/>
              </a:cxn>
              <a:cxn ang="0">
                <a:pos x="33" y="0"/>
              </a:cxn>
              <a:cxn ang="0">
                <a:pos x="0" y="195"/>
              </a:cxn>
              <a:cxn ang="0">
                <a:pos x="33" y="195"/>
              </a:cxn>
              <a:cxn ang="0">
                <a:pos x="65" y="195"/>
              </a:cxn>
            </a:cxnLst>
            <a:rect l="0" t="0" r="r" b="b"/>
            <a:pathLst>
              <a:path w="65" h="195">
                <a:moveTo>
                  <a:pt x="65" y="195"/>
                </a:moveTo>
                <a:lnTo>
                  <a:pt x="33" y="0"/>
                </a:lnTo>
                <a:lnTo>
                  <a:pt x="0" y="195"/>
                </a:lnTo>
                <a:lnTo>
                  <a:pt x="33" y="195"/>
                </a:lnTo>
                <a:lnTo>
                  <a:pt x="65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37"/>
          <p:cNvSpPr>
            <a:spLocks/>
          </p:cNvSpPr>
          <p:nvPr/>
        </p:nvSpPr>
        <p:spPr bwMode="auto">
          <a:xfrm>
            <a:off x="4294188" y="3671888"/>
            <a:ext cx="52387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195"/>
              </a:cxn>
              <a:cxn ang="0">
                <a:pos x="65" y="0"/>
              </a:cxn>
              <a:cxn ang="0">
                <a:pos x="33" y="0"/>
              </a:cxn>
              <a:cxn ang="0">
                <a:pos x="0" y="0"/>
              </a:cxn>
            </a:cxnLst>
            <a:rect l="0" t="0" r="r" b="b"/>
            <a:pathLst>
              <a:path w="65" h="195">
                <a:moveTo>
                  <a:pt x="0" y="0"/>
                </a:moveTo>
                <a:lnTo>
                  <a:pt x="33" y="195"/>
                </a:lnTo>
                <a:lnTo>
                  <a:pt x="65" y="0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4319588" y="3335338"/>
            <a:ext cx="1587" cy="336550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5224463" y="1681163"/>
            <a:ext cx="1755775" cy="14478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 rot="16200000">
            <a:off x="1562101" y="2206625"/>
            <a:ext cx="977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-Roman" charset="0"/>
              </a:rPr>
              <a:t>I/O block </a:t>
            </a:r>
            <a:endParaRPr lang="en-US" sz="240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670550" y="2146300"/>
            <a:ext cx="8985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-Roman" charset="0"/>
              </a:rPr>
              <a:t>PAL-like</a:t>
            </a:r>
            <a:endParaRPr lang="en-US" sz="2400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7600950" y="1681163"/>
            <a:ext cx="387350" cy="1447800"/>
          </a:xfrm>
          <a:prstGeom prst="rect">
            <a:avLst/>
          </a:prstGeom>
          <a:solidFill>
            <a:srgbClr val="E5E5E5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845175" y="2430463"/>
            <a:ext cx="5953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-Roman" charset="0"/>
              </a:rPr>
              <a:t>block </a:t>
            </a:r>
            <a:endParaRPr lang="en-US" sz="2400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7419975" y="1811338"/>
            <a:ext cx="155575" cy="77787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195" y="66"/>
              </a:cxn>
              <a:cxn ang="0">
                <a:pos x="0" y="0"/>
              </a:cxn>
              <a:cxn ang="0">
                <a:pos x="0" y="66"/>
              </a:cxn>
              <a:cxn ang="0">
                <a:pos x="0" y="98"/>
              </a:cxn>
            </a:cxnLst>
            <a:rect l="0" t="0" r="r" b="b"/>
            <a:pathLst>
              <a:path w="195" h="98">
                <a:moveTo>
                  <a:pt x="0" y="98"/>
                </a:moveTo>
                <a:lnTo>
                  <a:pt x="195" y="66"/>
                </a:lnTo>
                <a:lnTo>
                  <a:pt x="0" y="0"/>
                </a:lnTo>
                <a:lnTo>
                  <a:pt x="0" y="66"/>
                </a:lnTo>
                <a:lnTo>
                  <a:pt x="0" y="98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45"/>
          <p:cNvSpPr>
            <a:spLocks/>
          </p:cNvSpPr>
          <p:nvPr/>
        </p:nvSpPr>
        <p:spPr bwMode="auto">
          <a:xfrm>
            <a:off x="7007225" y="1811338"/>
            <a:ext cx="153988" cy="77787"/>
          </a:xfrm>
          <a:custGeom>
            <a:avLst/>
            <a:gdLst/>
            <a:ahLst/>
            <a:cxnLst>
              <a:cxn ang="0">
                <a:pos x="195" y="0"/>
              </a:cxn>
              <a:cxn ang="0">
                <a:pos x="0" y="66"/>
              </a:cxn>
              <a:cxn ang="0">
                <a:pos x="195" y="98"/>
              </a:cxn>
              <a:cxn ang="0">
                <a:pos x="195" y="66"/>
              </a:cxn>
              <a:cxn ang="0">
                <a:pos x="195" y="0"/>
              </a:cxn>
            </a:cxnLst>
            <a:rect l="0" t="0" r="r" b="b"/>
            <a:pathLst>
              <a:path w="195" h="98">
                <a:moveTo>
                  <a:pt x="195" y="0"/>
                </a:moveTo>
                <a:lnTo>
                  <a:pt x="0" y="66"/>
                </a:lnTo>
                <a:lnTo>
                  <a:pt x="195" y="98"/>
                </a:lnTo>
                <a:lnTo>
                  <a:pt x="195" y="66"/>
                </a:lnTo>
                <a:lnTo>
                  <a:pt x="195" y="0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>
            <a:off x="7186613" y="1862138"/>
            <a:ext cx="233362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47"/>
          <p:cNvSpPr>
            <a:spLocks/>
          </p:cNvSpPr>
          <p:nvPr/>
        </p:nvSpPr>
        <p:spPr bwMode="auto">
          <a:xfrm>
            <a:off x="7419975" y="2095500"/>
            <a:ext cx="155575" cy="77788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195" y="33"/>
              </a:cxn>
              <a:cxn ang="0">
                <a:pos x="0" y="0"/>
              </a:cxn>
              <a:cxn ang="0">
                <a:pos x="0" y="33"/>
              </a:cxn>
              <a:cxn ang="0">
                <a:pos x="0" y="98"/>
              </a:cxn>
            </a:cxnLst>
            <a:rect l="0" t="0" r="r" b="b"/>
            <a:pathLst>
              <a:path w="195" h="98">
                <a:moveTo>
                  <a:pt x="0" y="98"/>
                </a:moveTo>
                <a:lnTo>
                  <a:pt x="195" y="33"/>
                </a:lnTo>
                <a:lnTo>
                  <a:pt x="0" y="0"/>
                </a:lnTo>
                <a:lnTo>
                  <a:pt x="0" y="33"/>
                </a:lnTo>
                <a:lnTo>
                  <a:pt x="0" y="98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48"/>
          <p:cNvSpPr>
            <a:spLocks/>
          </p:cNvSpPr>
          <p:nvPr/>
        </p:nvSpPr>
        <p:spPr bwMode="auto">
          <a:xfrm>
            <a:off x="7007225" y="2095500"/>
            <a:ext cx="153988" cy="77788"/>
          </a:xfrm>
          <a:custGeom>
            <a:avLst/>
            <a:gdLst/>
            <a:ahLst/>
            <a:cxnLst>
              <a:cxn ang="0">
                <a:pos x="195" y="0"/>
              </a:cxn>
              <a:cxn ang="0">
                <a:pos x="0" y="33"/>
              </a:cxn>
              <a:cxn ang="0">
                <a:pos x="195" y="98"/>
              </a:cxn>
              <a:cxn ang="0">
                <a:pos x="195" y="33"/>
              </a:cxn>
              <a:cxn ang="0">
                <a:pos x="195" y="0"/>
              </a:cxn>
            </a:cxnLst>
            <a:rect l="0" t="0" r="r" b="b"/>
            <a:pathLst>
              <a:path w="195" h="98">
                <a:moveTo>
                  <a:pt x="195" y="0"/>
                </a:moveTo>
                <a:lnTo>
                  <a:pt x="0" y="33"/>
                </a:lnTo>
                <a:lnTo>
                  <a:pt x="195" y="98"/>
                </a:lnTo>
                <a:lnTo>
                  <a:pt x="195" y="33"/>
                </a:lnTo>
                <a:lnTo>
                  <a:pt x="195" y="0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7186613" y="2120900"/>
            <a:ext cx="233362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7264400" y="2301875"/>
            <a:ext cx="52388" cy="50800"/>
          </a:xfrm>
          <a:custGeom>
            <a:avLst/>
            <a:gdLst/>
            <a:ahLst/>
            <a:cxnLst>
              <a:cxn ang="0">
                <a:pos x="30" y="2"/>
              </a:cxn>
              <a:cxn ang="0">
                <a:pos x="26" y="2"/>
              </a:cxn>
              <a:cxn ang="0">
                <a:pos x="22" y="3"/>
              </a:cxn>
              <a:cxn ang="0">
                <a:pos x="17" y="5"/>
              </a:cxn>
              <a:cxn ang="0">
                <a:pos x="14" y="6"/>
              </a:cxn>
              <a:cxn ang="0">
                <a:pos x="9" y="10"/>
              </a:cxn>
              <a:cxn ang="0">
                <a:pos x="6" y="15"/>
              </a:cxn>
              <a:cxn ang="0">
                <a:pos x="4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4" y="49"/>
              </a:cxn>
              <a:cxn ang="0">
                <a:pos x="6" y="52"/>
              </a:cxn>
              <a:cxn ang="0">
                <a:pos x="9" y="57"/>
              </a:cxn>
              <a:cxn ang="0">
                <a:pos x="14" y="60"/>
              </a:cxn>
              <a:cxn ang="0">
                <a:pos x="17" y="62"/>
              </a:cxn>
              <a:cxn ang="0">
                <a:pos x="22" y="63"/>
              </a:cxn>
              <a:cxn ang="0">
                <a:pos x="26" y="65"/>
              </a:cxn>
              <a:cxn ang="0">
                <a:pos x="30" y="65"/>
              </a:cxn>
              <a:cxn ang="0">
                <a:pos x="35" y="65"/>
              </a:cxn>
              <a:cxn ang="0">
                <a:pos x="40" y="65"/>
              </a:cxn>
              <a:cxn ang="0">
                <a:pos x="43" y="63"/>
              </a:cxn>
              <a:cxn ang="0">
                <a:pos x="48" y="62"/>
              </a:cxn>
              <a:cxn ang="0">
                <a:pos x="52" y="60"/>
              </a:cxn>
              <a:cxn ang="0">
                <a:pos x="56" y="57"/>
              </a:cxn>
              <a:cxn ang="0">
                <a:pos x="60" y="52"/>
              </a:cxn>
              <a:cxn ang="0">
                <a:pos x="61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1" y="18"/>
              </a:cxn>
              <a:cxn ang="0">
                <a:pos x="60" y="15"/>
              </a:cxn>
              <a:cxn ang="0">
                <a:pos x="56" y="10"/>
              </a:cxn>
              <a:cxn ang="0">
                <a:pos x="52" y="6"/>
              </a:cxn>
              <a:cxn ang="0">
                <a:pos x="48" y="5"/>
              </a:cxn>
              <a:cxn ang="0">
                <a:pos x="43" y="3"/>
              </a:cxn>
              <a:cxn ang="0">
                <a:pos x="40" y="2"/>
              </a:cxn>
              <a:cxn ang="0">
                <a:pos x="35" y="2"/>
              </a:cxn>
              <a:cxn ang="0">
                <a:pos x="32" y="32"/>
              </a:cxn>
            </a:cxnLst>
            <a:rect l="0" t="0" r="r" b="b"/>
            <a:pathLst>
              <a:path w="65" h="65">
                <a:moveTo>
                  <a:pt x="32" y="32"/>
                </a:moveTo>
                <a:lnTo>
                  <a:pt x="32" y="0"/>
                </a:lnTo>
                <a:lnTo>
                  <a:pt x="30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4" y="2"/>
                </a:lnTo>
                <a:lnTo>
                  <a:pt x="22" y="3"/>
                </a:lnTo>
                <a:lnTo>
                  <a:pt x="21" y="3"/>
                </a:lnTo>
                <a:lnTo>
                  <a:pt x="19" y="3"/>
                </a:lnTo>
                <a:lnTo>
                  <a:pt x="17" y="5"/>
                </a:lnTo>
                <a:lnTo>
                  <a:pt x="16" y="5"/>
                </a:lnTo>
                <a:lnTo>
                  <a:pt x="14" y="6"/>
                </a:lnTo>
                <a:lnTo>
                  <a:pt x="14" y="6"/>
                </a:lnTo>
                <a:lnTo>
                  <a:pt x="13" y="8"/>
                </a:lnTo>
                <a:lnTo>
                  <a:pt x="11" y="10"/>
                </a:lnTo>
                <a:lnTo>
                  <a:pt x="9" y="10"/>
                </a:lnTo>
                <a:lnTo>
                  <a:pt x="9" y="11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4" y="16"/>
                </a:lnTo>
                <a:lnTo>
                  <a:pt x="4" y="18"/>
                </a:lnTo>
                <a:lnTo>
                  <a:pt x="3" y="19"/>
                </a:lnTo>
                <a:lnTo>
                  <a:pt x="3" y="21"/>
                </a:lnTo>
                <a:lnTo>
                  <a:pt x="3" y="23"/>
                </a:lnTo>
                <a:lnTo>
                  <a:pt x="1" y="24"/>
                </a:lnTo>
                <a:lnTo>
                  <a:pt x="1" y="26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0" y="32"/>
                </a:lnTo>
                <a:lnTo>
                  <a:pt x="0" y="32"/>
                </a:lnTo>
                <a:lnTo>
                  <a:pt x="1" y="36"/>
                </a:lnTo>
                <a:lnTo>
                  <a:pt x="1" y="37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2"/>
                </a:lnTo>
                <a:lnTo>
                  <a:pt x="3" y="44"/>
                </a:lnTo>
                <a:lnTo>
                  <a:pt x="3" y="45"/>
                </a:lnTo>
                <a:lnTo>
                  <a:pt x="3" y="47"/>
                </a:lnTo>
                <a:lnTo>
                  <a:pt x="4" y="49"/>
                </a:lnTo>
                <a:lnTo>
                  <a:pt x="4" y="50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9" y="55"/>
                </a:lnTo>
                <a:lnTo>
                  <a:pt x="9" y="57"/>
                </a:lnTo>
                <a:lnTo>
                  <a:pt x="11" y="57"/>
                </a:lnTo>
                <a:lnTo>
                  <a:pt x="13" y="58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7" y="62"/>
                </a:lnTo>
                <a:lnTo>
                  <a:pt x="19" y="63"/>
                </a:lnTo>
                <a:lnTo>
                  <a:pt x="21" y="63"/>
                </a:lnTo>
                <a:lnTo>
                  <a:pt x="22" y="63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0" y="65"/>
                </a:lnTo>
                <a:lnTo>
                  <a:pt x="32" y="65"/>
                </a:lnTo>
                <a:lnTo>
                  <a:pt x="32" y="65"/>
                </a:lnTo>
                <a:lnTo>
                  <a:pt x="35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3" y="63"/>
                </a:lnTo>
                <a:lnTo>
                  <a:pt x="45" y="63"/>
                </a:lnTo>
                <a:lnTo>
                  <a:pt x="47" y="63"/>
                </a:lnTo>
                <a:lnTo>
                  <a:pt x="48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8"/>
                </a:lnTo>
                <a:lnTo>
                  <a:pt x="55" y="57"/>
                </a:lnTo>
                <a:lnTo>
                  <a:pt x="56" y="57"/>
                </a:lnTo>
                <a:lnTo>
                  <a:pt x="56" y="55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1" y="50"/>
                </a:lnTo>
                <a:lnTo>
                  <a:pt x="61" y="49"/>
                </a:lnTo>
                <a:lnTo>
                  <a:pt x="63" y="47"/>
                </a:lnTo>
                <a:lnTo>
                  <a:pt x="63" y="45"/>
                </a:lnTo>
                <a:lnTo>
                  <a:pt x="63" y="44"/>
                </a:lnTo>
                <a:lnTo>
                  <a:pt x="65" y="42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7"/>
                </a:lnTo>
                <a:lnTo>
                  <a:pt x="65" y="36"/>
                </a:lnTo>
                <a:lnTo>
                  <a:pt x="65" y="32"/>
                </a:lnTo>
                <a:lnTo>
                  <a:pt x="65" y="32"/>
                </a:lnTo>
                <a:lnTo>
                  <a:pt x="65" y="31"/>
                </a:lnTo>
                <a:lnTo>
                  <a:pt x="65" y="29"/>
                </a:lnTo>
                <a:lnTo>
                  <a:pt x="65" y="28"/>
                </a:lnTo>
                <a:lnTo>
                  <a:pt x="65" y="26"/>
                </a:lnTo>
                <a:lnTo>
                  <a:pt x="65" y="26"/>
                </a:lnTo>
                <a:lnTo>
                  <a:pt x="65" y="24"/>
                </a:lnTo>
                <a:lnTo>
                  <a:pt x="63" y="23"/>
                </a:lnTo>
                <a:lnTo>
                  <a:pt x="63" y="21"/>
                </a:lnTo>
                <a:lnTo>
                  <a:pt x="63" y="19"/>
                </a:lnTo>
                <a:lnTo>
                  <a:pt x="61" y="18"/>
                </a:lnTo>
                <a:lnTo>
                  <a:pt x="61" y="16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6" y="11"/>
                </a:lnTo>
                <a:lnTo>
                  <a:pt x="56" y="10"/>
                </a:lnTo>
                <a:lnTo>
                  <a:pt x="55" y="10"/>
                </a:lnTo>
                <a:lnTo>
                  <a:pt x="53" y="8"/>
                </a:lnTo>
                <a:lnTo>
                  <a:pt x="52" y="6"/>
                </a:lnTo>
                <a:lnTo>
                  <a:pt x="52" y="6"/>
                </a:lnTo>
                <a:lnTo>
                  <a:pt x="50" y="5"/>
                </a:lnTo>
                <a:lnTo>
                  <a:pt x="48" y="5"/>
                </a:lnTo>
                <a:lnTo>
                  <a:pt x="47" y="3"/>
                </a:lnTo>
                <a:lnTo>
                  <a:pt x="45" y="3"/>
                </a:lnTo>
                <a:lnTo>
                  <a:pt x="43" y="3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5" y="2"/>
                </a:lnTo>
                <a:lnTo>
                  <a:pt x="32" y="0"/>
                </a:lnTo>
                <a:lnTo>
                  <a:pt x="32" y="0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7281863" y="2319338"/>
            <a:ext cx="38100" cy="38100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18" y="2"/>
              </a:cxn>
              <a:cxn ang="0">
                <a:pos x="14" y="2"/>
              </a:cxn>
              <a:cxn ang="0">
                <a:pos x="11" y="3"/>
              </a:cxn>
              <a:cxn ang="0">
                <a:pos x="8" y="5"/>
              </a:cxn>
              <a:cxn ang="0">
                <a:pos x="6" y="8"/>
              </a:cxn>
              <a:cxn ang="0">
                <a:pos x="5" y="11"/>
              </a:cxn>
              <a:cxn ang="0">
                <a:pos x="3" y="13"/>
              </a:cxn>
              <a:cxn ang="0">
                <a:pos x="1" y="16"/>
              </a:cxn>
              <a:cxn ang="0">
                <a:pos x="0" y="21"/>
              </a:cxn>
              <a:cxn ang="0">
                <a:pos x="0" y="24"/>
              </a:cxn>
              <a:cxn ang="0">
                <a:pos x="0" y="26"/>
              </a:cxn>
              <a:cxn ang="0">
                <a:pos x="1" y="31"/>
              </a:cxn>
              <a:cxn ang="0">
                <a:pos x="1" y="34"/>
              </a:cxn>
              <a:cxn ang="0">
                <a:pos x="3" y="37"/>
              </a:cxn>
              <a:cxn ang="0">
                <a:pos x="5" y="39"/>
              </a:cxn>
              <a:cxn ang="0">
                <a:pos x="8" y="42"/>
              </a:cxn>
              <a:cxn ang="0">
                <a:pos x="11" y="44"/>
              </a:cxn>
              <a:cxn ang="0">
                <a:pos x="13" y="46"/>
              </a:cxn>
              <a:cxn ang="0">
                <a:pos x="16" y="47"/>
              </a:cxn>
              <a:cxn ang="0">
                <a:pos x="21" y="49"/>
              </a:cxn>
              <a:cxn ang="0">
                <a:pos x="24" y="49"/>
              </a:cxn>
              <a:cxn ang="0">
                <a:pos x="26" y="49"/>
              </a:cxn>
              <a:cxn ang="0">
                <a:pos x="31" y="47"/>
              </a:cxn>
              <a:cxn ang="0">
                <a:pos x="34" y="47"/>
              </a:cxn>
              <a:cxn ang="0">
                <a:pos x="37" y="46"/>
              </a:cxn>
              <a:cxn ang="0">
                <a:pos x="39" y="42"/>
              </a:cxn>
              <a:cxn ang="0">
                <a:pos x="42" y="41"/>
              </a:cxn>
              <a:cxn ang="0">
                <a:pos x="44" y="37"/>
              </a:cxn>
              <a:cxn ang="0">
                <a:pos x="45" y="34"/>
              </a:cxn>
              <a:cxn ang="0">
                <a:pos x="47" y="31"/>
              </a:cxn>
              <a:cxn ang="0">
                <a:pos x="49" y="28"/>
              </a:cxn>
              <a:cxn ang="0">
                <a:pos x="49" y="24"/>
              </a:cxn>
              <a:cxn ang="0">
                <a:pos x="49" y="21"/>
              </a:cxn>
              <a:cxn ang="0">
                <a:pos x="47" y="18"/>
              </a:cxn>
              <a:cxn ang="0">
                <a:pos x="47" y="15"/>
              </a:cxn>
              <a:cxn ang="0">
                <a:pos x="45" y="11"/>
              </a:cxn>
              <a:cxn ang="0">
                <a:pos x="42" y="8"/>
              </a:cxn>
              <a:cxn ang="0">
                <a:pos x="40" y="7"/>
              </a:cxn>
              <a:cxn ang="0">
                <a:pos x="37" y="5"/>
              </a:cxn>
              <a:cxn ang="0">
                <a:pos x="34" y="3"/>
              </a:cxn>
              <a:cxn ang="0">
                <a:pos x="31" y="2"/>
              </a:cxn>
              <a:cxn ang="0">
                <a:pos x="27" y="0"/>
              </a:cxn>
              <a:cxn ang="0">
                <a:pos x="24" y="0"/>
              </a:cxn>
            </a:cxnLst>
            <a:rect l="0" t="0" r="r" b="b"/>
            <a:pathLst>
              <a:path w="49" h="49">
                <a:moveTo>
                  <a:pt x="24" y="0"/>
                </a:moveTo>
                <a:lnTo>
                  <a:pt x="22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8" y="2"/>
                </a:lnTo>
                <a:lnTo>
                  <a:pt x="16" y="2"/>
                </a:lnTo>
                <a:lnTo>
                  <a:pt x="16" y="2"/>
                </a:lnTo>
                <a:lnTo>
                  <a:pt x="14" y="2"/>
                </a:lnTo>
                <a:lnTo>
                  <a:pt x="13" y="3"/>
                </a:lnTo>
                <a:lnTo>
                  <a:pt x="13" y="3"/>
                </a:lnTo>
                <a:lnTo>
                  <a:pt x="11" y="3"/>
                </a:lnTo>
                <a:lnTo>
                  <a:pt x="11" y="5"/>
                </a:lnTo>
                <a:lnTo>
                  <a:pt x="9" y="5"/>
                </a:lnTo>
                <a:lnTo>
                  <a:pt x="8" y="5"/>
                </a:lnTo>
                <a:lnTo>
                  <a:pt x="8" y="7"/>
                </a:lnTo>
                <a:lnTo>
                  <a:pt x="6" y="7"/>
                </a:lnTo>
                <a:lnTo>
                  <a:pt x="6" y="8"/>
                </a:lnTo>
                <a:lnTo>
                  <a:pt x="5" y="8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3"/>
                </a:lnTo>
                <a:lnTo>
                  <a:pt x="3" y="13"/>
                </a:lnTo>
                <a:lnTo>
                  <a:pt x="1" y="15"/>
                </a:lnTo>
                <a:lnTo>
                  <a:pt x="1" y="16"/>
                </a:lnTo>
                <a:lnTo>
                  <a:pt x="1" y="16"/>
                </a:lnTo>
                <a:lnTo>
                  <a:pt x="1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1" y="31"/>
                </a:lnTo>
                <a:lnTo>
                  <a:pt x="1" y="31"/>
                </a:lnTo>
                <a:lnTo>
                  <a:pt x="1" y="33"/>
                </a:lnTo>
                <a:lnTo>
                  <a:pt x="1" y="34"/>
                </a:lnTo>
                <a:lnTo>
                  <a:pt x="3" y="34"/>
                </a:lnTo>
                <a:lnTo>
                  <a:pt x="3" y="36"/>
                </a:lnTo>
                <a:lnTo>
                  <a:pt x="3" y="37"/>
                </a:lnTo>
                <a:lnTo>
                  <a:pt x="5" y="37"/>
                </a:lnTo>
                <a:lnTo>
                  <a:pt x="5" y="39"/>
                </a:lnTo>
                <a:lnTo>
                  <a:pt x="5" y="39"/>
                </a:lnTo>
                <a:lnTo>
                  <a:pt x="6" y="41"/>
                </a:lnTo>
                <a:lnTo>
                  <a:pt x="6" y="41"/>
                </a:lnTo>
                <a:lnTo>
                  <a:pt x="8" y="42"/>
                </a:lnTo>
                <a:lnTo>
                  <a:pt x="8" y="42"/>
                </a:lnTo>
                <a:lnTo>
                  <a:pt x="9" y="44"/>
                </a:lnTo>
                <a:lnTo>
                  <a:pt x="11" y="44"/>
                </a:lnTo>
                <a:lnTo>
                  <a:pt x="11" y="46"/>
                </a:lnTo>
                <a:lnTo>
                  <a:pt x="13" y="46"/>
                </a:lnTo>
                <a:lnTo>
                  <a:pt x="13" y="46"/>
                </a:lnTo>
                <a:lnTo>
                  <a:pt x="14" y="47"/>
                </a:lnTo>
                <a:lnTo>
                  <a:pt x="16" y="47"/>
                </a:lnTo>
                <a:lnTo>
                  <a:pt x="16" y="47"/>
                </a:lnTo>
                <a:lnTo>
                  <a:pt x="18" y="47"/>
                </a:lnTo>
                <a:lnTo>
                  <a:pt x="19" y="47"/>
                </a:lnTo>
                <a:lnTo>
                  <a:pt x="21" y="49"/>
                </a:lnTo>
                <a:lnTo>
                  <a:pt x="21" y="49"/>
                </a:lnTo>
                <a:lnTo>
                  <a:pt x="22" y="49"/>
                </a:lnTo>
                <a:lnTo>
                  <a:pt x="24" y="49"/>
                </a:lnTo>
                <a:lnTo>
                  <a:pt x="24" y="49"/>
                </a:lnTo>
                <a:lnTo>
                  <a:pt x="26" y="49"/>
                </a:lnTo>
                <a:lnTo>
                  <a:pt x="26" y="49"/>
                </a:lnTo>
                <a:lnTo>
                  <a:pt x="27" y="49"/>
                </a:lnTo>
                <a:lnTo>
                  <a:pt x="29" y="47"/>
                </a:lnTo>
                <a:lnTo>
                  <a:pt x="31" y="47"/>
                </a:lnTo>
                <a:lnTo>
                  <a:pt x="31" y="47"/>
                </a:lnTo>
                <a:lnTo>
                  <a:pt x="32" y="47"/>
                </a:lnTo>
                <a:lnTo>
                  <a:pt x="34" y="47"/>
                </a:lnTo>
                <a:lnTo>
                  <a:pt x="34" y="46"/>
                </a:lnTo>
                <a:lnTo>
                  <a:pt x="35" y="46"/>
                </a:lnTo>
                <a:lnTo>
                  <a:pt x="37" y="46"/>
                </a:lnTo>
                <a:lnTo>
                  <a:pt x="37" y="44"/>
                </a:lnTo>
                <a:lnTo>
                  <a:pt x="39" y="44"/>
                </a:lnTo>
                <a:lnTo>
                  <a:pt x="39" y="42"/>
                </a:lnTo>
                <a:lnTo>
                  <a:pt x="40" y="42"/>
                </a:lnTo>
                <a:lnTo>
                  <a:pt x="40" y="41"/>
                </a:lnTo>
                <a:lnTo>
                  <a:pt x="42" y="41"/>
                </a:lnTo>
                <a:lnTo>
                  <a:pt x="42" y="39"/>
                </a:lnTo>
                <a:lnTo>
                  <a:pt x="44" y="39"/>
                </a:lnTo>
                <a:lnTo>
                  <a:pt x="44" y="37"/>
                </a:lnTo>
                <a:lnTo>
                  <a:pt x="45" y="37"/>
                </a:lnTo>
                <a:lnTo>
                  <a:pt x="45" y="36"/>
                </a:lnTo>
                <a:lnTo>
                  <a:pt x="45" y="34"/>
                </a:lnTo>
                <a:lnTo>
                  <a:pt x="47" y="34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4"/>
                </a:lnTo>
                <a:lnTo>
                  <a:pt x="49" y="24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20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5"/>
                </a:lnTo>
                <a:lnTo>
                  <a:pt x="45" y="13"/>
                </a:lnTo>
                <a:lnTo>
                  <a:pt x="45" y="13"/>
                </a:lnTo>
                <a:lnTo>
                  <a:pt x="45" y="11"/>
                </a:lnTo>
                <a:lnTo>
                  <a:pt x="44" y="11"/>
                </a:lnTo>
                <a:lnTo>
                  <a:pt x="44" y="10"/>
                </a:lnTo>
                <a:lnTo>
                  <a:pt x="42" y="8"/>
                </a:lnTo>
                <a:lnTo>
                  <a:pt x="42" y="8"/>
                </a:lnTo>
                <a:lnTo>
                  <a:pt x="40" y="7"/>
                </a:lnTo>
                <a:lnTo>
                  <a:pt x="40" y="7"/>
                </a:lnTo>
                <a:lnTo>
                  <a:pt x="39" y="5"/>
                </a:lnTo>
                <a:lnTo>
                  <a:pt x="39" y="5"/>
                </a:lnTo>
                <a:lnTo>
                  <a:pt x="37" y="5"/>
                </a:lnTo>
                <a:lnTo>
                  <a:pt x="37" y="3"/>
                </a:lnTo>
                <a:lnTo>
                  <a:pt x="35" y="3"/>
                </a:lnTo>
                <a:lnTo>
                  <a:pt x="34" y="3"/>
                </a:lnTo>
                <a:lnTo>
                  <a:pt x="34" y="2"/>
                </a:lnTo>
                <a:lnTo>
                  <a:pt x="32" y="2"/>
                </a:lnTo>
                <a:lnTo>
                  <a:pt x="31" y="2"/>
                </a:lnTo>
                <a:lnTo>
                  <a:pt x="31" y="2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6" y="0"/>
                </a:lnTo>
                <a:lnTo>
                  <a:pt x="24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7264400" y="2508250"/>
            <a:ext cx="52388" cy="52388"/>
          </a:xfrm>
          <a:custGeom>
            <a:avLst/>
            <a:gdLst/>
            <a:ahLst/>
            <a:cxnLst>
              <a:cxn ang="0">
                <a:pos x="30" y="2"/>
              </a:cxn>
              <a:cxn ang="0">
                <a:pos x="26" y="2"/>
              </a:cxn>
              <a:cxn ang="0">
                <a:pos x="22" y="4"/>
              </a:cxn>
              <a:cxn ang="0">
                <a:pos x="17" y="5"/>
              </a:cxn>
              <a:cxn ang="0">
                <a:pos x="14" y="7"/>
              </a:cxn>
              <a:cxn ang="0">
                <a:pos x="9" y="10"/>
              </a:cxn>
              <a:cxn ang="0">
                <a:pos x="6" y="15"/>
              </a:cxn>
              <a:cxn ang="0">
                <a:pos x="4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4" y="49"/>
              </a:cxn>
              <a:cxn ang="0">
                <a:pos x="6" y="52"/>
              </a:cxn>
              <a:cxn ang="0">
                <a:pos x="9" y="57"/>
              </a:cxn>
              <a:cxn ang="0">
                <a:pos x="14" y="61"/>
              </a:cxn>
              <a:cxn ang="0">
                <a:pos x="17" y="62"/>
              </a:cxn>
              <a:cxn ang="0">
                <a:pos x="22" y="64"/>
              </a:cxn>
              <a:cxn ang="0">
                <a:pos x="26" y="65"/>
              </a:cxn>
              <a:cxn ang="0">
                <a:pos x="30" y="65"/>
              </a:cxn>
              <a:cxn ang="0">
                <a:pos x="35" y="65"/>
              </a:cxn>
              <a:cxn ang="0">
                <a:pos x="40" y="65"/>
              </a:cxn>
              <a:cxn ang="0">
                <a:pos x="43" y="64"/>
              </a:cxn>
              <a:cxn ang="0">
                <a:pos x="48" y="62"/>
              </a:cxn>
              <a:cxn ang="0">
                <a:pos x="52" y="61"/>
              </a:cxn>
              <a:cxn ang="0">
                <a:pos x="56" y="57"/>
              </a:cxn>
              <a:cxn ang="0">
                <a:pos x="60" y="52"/>
              </a:cxn>
              <a:cxn ang="0">
                <a:pos x="61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1" y="18"/>
              </a:cxn>
              <a:cxn ang="0">
                <a:pos x="60" y="15"/>
              </a:cxn>
              <a:cxn ang="0">
                <a:pos x="56" y="10"/>
              </a:cxn>
              <a:cxn ang="0">
                <a:pos x="52" y="7"/>
              </a:cxn>
              <a:cxn ang="0">
                <a:pos x="48" y="5"/>
              </a:cxn>
              <a:cxn ang="0">
                <a:pos x="43" y="4"/>
              </a:cxn>
              <a:cxn ang="0">
                <a:pos x="40" y="2"/>
              </a:cxn>
              <a:cxn ang="0">
                <a:pos x="35" y="2"/>
              </a:cxn>
              <a:cxn ang="0">
                <a:pos x="32" y="33"/>
              </a:cxn>
            </a:cxnLst>
            <a:rect l="0" t="0" r="r" b="b"/>
            <a:pathLst>
              <a:path w="65" h="65">
                <a:moveTo>
                  <a:pt x="32" y="33"/>
                </a:moveTo>
                <a:lnTo>
                  <a:pt x="32" y="0"/>
                </a:lnTo>
                <a:lnTo>
                  <a:pt x="30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4" y="2"/>
                </a:lnTo>
                <a:lnTo>
                  <a:pt x="22" y="4"/>
                </a:lnTo>
                <a:lnTo>
                  <a:pt x="21" y="4"/>
                </a:lnTo>
                <a:lnTo>
                  <a:pt x="19" y="4"/>
                </a:lnTo>
                <a:lnTo>
                  <a:pt x="17" y="5"/>
                </a:lnTo>
                <a:lnTo>
                  <a:pt x="16" y="5"/>
                </a:lnTo>
                <a:lnTo>
                  <a:pt x="14" y="7"/>
                </a:lnTo>
                <a:lnTo>
                  <a:pt x="14" y="7"/>
                </a:lnTo>
                <a:lnTo>
                  <a:pt x="13" y="8"/>
                </a:lnTo>
                <a:lnTo>
                  <a:pt x="11" y="10"/>
                </a:lnTo>
                <a:lnTo>
                  <a:pt x="9" y="10"/>
                </a:lnTo>
                <a:lnTo>
                  <a:pt x="9" y="12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4" y="17"/>
                </a:lnTo>
                <a:lnTo>
                  <a:pt x="4" y="18"/>
                </a:lnTo>
                <a:lnTo>
                  <a:pt x="3" y="20"/>
                </a:lnTo>
                <a:lnTo>
                  <a:pt x="3" y="21"/>
                </a:lnTo>
                <a:lnTo>
                  <a:pt x="3" y="23"/>
                </a:lnTo>
                <a:lnTo>
                  <a:pt x="1" y="25"/>
                </a:lnTo>
                <a:lnTo>
                  <a:pt x="1" y="26"/>
                </a:lnTo>
                <a:lnTo>
                  <a:pt x="1" y="26"/>
                </a:lnTo>
                <a:lnTo>
                  <a:pt x="1" y="28"/>
                </a:lnTo>
                <a:lnTo>
                  <a:pt x="1" y="30"/>
                </a:lnTo>
                <a:lnTo>
                  <a:pt x="1" y="31"/>
                </a:lnTo>
                <a:lnTo>
                  <a:pt x="0" y="33"/>
                </a:lnTo>
                <a:lnTo>
                  <a:pt x="0" y="33"/>
                </a:lnTo>
                <a:lnTo>
                  <a:pt x="1" y="36"/>
                </a:lnTo>
                <a:lnTo>
                  <a:pt x="1" y="38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3"/>
                </a:lnTo>
                <a:lnTo>
                  <a:pt x="3" y="44"/>
                </a:lnTo>
                <a:lnTo>
                  <a:pt x="3" y="46"/>
                </a:lnTo>
                <a:lnTo>
                  <a:pt x="3" y="47"/>
                </a:lnTo>
                <a:lnTo>
                  <a:pt x="4" y="49"/>
                </a:lnTo>
                <a:lnTo>
                  <a:pt x="4" y="51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9" y="56"/>
                </a:lnTo>
                <a:lnTo>
                  <a:pt x="9" y="57"/>
                </a:lnTo>
                <a:lnTo>
                  <a:pt x="11" y="57"/>
                </a:lnTo>
                <a:lnTo>
                  <a:pt x="13" y="59"/>
                </a:lnTo>
                <a:lnTo>
                  <a:pt x="14" y="61"/>
                </a:lnTo>
                <a:lnTo>
                  <a:pt x="14" y="61"/>
                </a:lnTo>
                <a:lnTo>
                  <a:pt x="16" y="62"/>
                </a:lnTo>
                <a:lnTo>
                  <a:pt x="17" y="62"/>
                </a:lnTo>
                <a:lnTo>
                  <a:pt x="19" y="64"/>
                </a:lnTo>
                <a:lnTo>
                  <a:pt x="21" y="64"/>
                </a:lnTo>
                <a:lnTo>
                  <a:pt x="22" y="64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0" y="65"/>
                </a:lnTo>
                <a:lnTo>
                  <a:pt x="32" y="65"/>
                </a:lnTo>
                <a:lnTo>
                  <a:pt x="32" y="65"/>
                </a:lnTo>
                <a:lnTo>
                  <a:pt x="35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3" y="64"/>
                </a:lnTo>
                <a:lnTo>
                  <a:pt x="45" y="64"/>
                </a:lnTo>
                <a:lnTo>
                  <a:pt x="47" y="64"/>
                </a:lnTo>
                <a:lnTo>
                  <a:pt x="48" y="62"/>
                </a:lnTo>
                <a:lnTo>
                  <a:pt x="50" y="62"/>
                </a:lnTo>
                <a:lnTo>
                  <a:pt x="52" y="61"/>
                </a:lnTo>
                <a:lnTo>
                  <a:pt x="52" y="61"/>
                </a:lnTo>
                <a:lnTo>
                  <a:pt x="53" y="59"/>
                </a:lnTo>
                <a:lnTo>
                  <a:pt x="55" y="57"/>
                </a:lnTo>
                <a:lnTo>
                  <a:pt x="56" y="57"/>
                </a:lnTo>
                <a:lnTo>
                  <a:pt x="56" y="56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1" y="51"/>
                </a:lnTo>
                <a:lnTo>
                  <a:pt x="61" y="49"/>
                </a:lnTo>
                <a:lnTo>
                  <a:pt x="63" y="47"/>
                </a:lnTo>
                <a:lnTo>
                  <a:pt x="63" y="46"/>
                </a:lnTo>
                <a:lnTo>
                  <a:pt x="63" y="44"/>
                </a:lnTo>
                <a:lnTo>
                  <a:pt x="65" y="43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8"/>
                </a:lnTo>
                <a:lnTo>
                  <a:pt x="65" y="36"/>
                </a:lnTo>
                <a:lnTo>
                  <a:pt x="65" y="33"/>
                </a:lnTo>
                <a:lnTo>
                  <a:pt x="65" y="33"/>
                </a:lnTo>
                <a:lnTo>
                  <a:pt x="65" y="31"/>
                </a:lnTo>
                <a:lnTo>
                  <a:pt x="65" y="30"/>
                </a:lnTo>
                <a:lnTo>
                  <a:pt x="65" y="28"/>
                </a:lnTo>
                <a:lnTo>
                  <a:pt x="65" y="26"/>
                </a:lnTo>
                <a:lnTo>
                  <a:pt x="65" y="26"/>
                </a:lnTo>
                <a:lnTo>
                  <a:pt x="65" y="25"/>
                </a:lnTo>
                <a:lnTo>
                  <a:pt x="63" y="23"/>
                </a:lnTo>
                <a:lnTo>
                  <a:pt x="63" y="21"/>
                </a:lnTo>
                <a:lnTo>
                  <a:pt x="63" y="20"/>
                </a:lnTo>
                <a:lnTo>
                  <a:pt x="61" y="18"/>
                </a:lnTo>
                <a:lnTo>
                  <a:pt x="61" y="17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6" y="12"/>
                </a:lnTo>
                <a:lnTo>
                  <a:pt x="56" y="10"/>
                </a:lnTo>
                <a:lnTo>
                  <a:pt x="55" y="10"/>
                </a:lnTo>
                <a:lnTo>
                  <a:pt x="53" y="8"/>
                </a:lnTo>
                <a:lnTo>
                  <a:pt x="52" y="7"/>
                </a:lnTo>
                <a:lnTo>
                  <a:pt x="52" y="7"/>
                </a:lnTo>
                <a:lnTo>
                  <a:pt x="50" y="5"/>
                </a:lnTo>
                <a:lnTo>
                  <a:pt x="48" y="5"/>
                </a:lnTo>
                <a:lnTo>
                  <a:pt x="47" y="4"/>
                </a:lnTo>
                <a:lnTo>
                  <a:pt x="45" y="4"/>
                </a:lnTo>
                <a:lnTo>
                  <a:pt x="43" y="4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5" y="2"/>
                </a:lnTo>
                <a:lnTo>
                  <a:pt x="32" y="0"/>
                </a:lnTo>
                <a:lnTo>
                  <a:pt x="32" y="0"/>
                </a:lnTo>
                <a:lnTo>
                  <a:pt x="32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53"/>
          <p:cNvSpPr>
            <a:spLocks/>
          </p:cNvSpPr>
          <p:nvPr/>
        </p:nvSpPr>
        <p:spPr bwMode="auto">
          <a:xfrm>
            <a:off x="7281863" y="2498725"/>
            <a:ext cx="38100" cy="39688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18" y="2"/>
              </a:cxn>
              <a:cxn ang="0">
                <a:pos x="14" y="2"/>
              </a:cxn>
              <a:cxn ang="0">
                <a:pos x="11" y="3"/>
              </a:cxn>
              <a:cxn ang="0">
                <a:pos x="8" y="5"/>
              </a:cxn>
              <a:cxn ang="0">
                <a:pos x="6" y="8"/>
              </a:cxn>
              <a:cxn ang="0">
                <a:pos x="5" y="11"/>
              </a:cxn>
              <a:cxn ang="0">
                <a:pos x="3" y="13"/>
              </a:cxn>
              <a:cxn ang="0">
                <a:pos x="1" y="16"/>
              </a:cxn>
              <a:cxn ang="0">
                <a:pos x="0" y="21"/>
              </a:cxn>
              <a:cxn ang="0">
                <a:pos x="0" y="24"/>
              </a:cxn>
              <a:cxn ang="0">
                <a:pos x="0" y="26"/>
              </a:cxn>
              <a:cxn ang="0">
                <a:pos x="1" y="31"/>
              </a:cxn>
              <a:cxn ang="0">
                <a:pos x="1" y="34"/>
              </a:cxn>
              <a:cxn ang="0">
                <a:pos x="3" y="37"/>
              </a:cxn>
              <a:cxn ang="0">
                <a:pos x="5" y="39"/>
              </a:cxn>
              <a:cxn ang="0">
                <a:pos x="8" y="42"/>
              </a:cxn>
              <a:cxn ang="0">
                <a:pos x="11" y="44"/>
              </a:cxn>
              <a:cxn ang="0">
                <a:pos x="13" y="45"/>
              </a:cxn>
              <a:cxn ang="0">
                <a:pos x="16" y="47"/>
              </a:cxn>
              <a:cxn ang="0">
                <a:pos x="21" y="49"/>
              </a:cxn>
              <a:cxn ang="0">
                <a:pos x="24" y="49"/>
              </a:cxn>
              <a:cxn ang="0">
                <a:pos x="26" y="49"/>
              </a:cxn>
              <a:cxn ang="0">
                <a:pos x="31" y="47"/>
              </a:cxn>
              <a:cxn ang="0">
                <a:pos x="34" y="47"/>
              </a:cxn>
              <a:cxn ang="0">
                <a:pos x="37" y="45"/>
              </a:cxn>
              <a:cxn ang="0">
                <a:pos x="39" y="42"/>
              </a:cxn>
              <a:cxn ang="0">
                <a:pos x="42" y="41"/>
              </a:cxn>
              <a:cxn ang="0">
                <a:pos x="44" y="37"/>
              </a:cxn>
              <a:cxn ang="0">
                <a:pos x="45" y="34"/>
              </a:cxn>
              <a:cxn ang="0">
                <a:pos x="47" y="31"/>
              </a:cxn>
              <a:cxn ang="0">
                <a:pos x="49" y="28"/>
              </a:cxn>
              <a:cxn ang="0">
                <a:pos x="49" y="24"/>
              </a:cxn>
              <a:cxn ang="0">
                <a:pos x="49" y="21"/>
              </a:cxn>
              <a:cxn ang="0">
                <a:pos x="47" y="18"/>
              </a:cxn>
              <a:cxn ang="0">
                <a:pos x="47" y="15"/>
              </a:cxn>
              <a:cxn ang="0">
                <a:pos x="45" y="11"/>
              </a:cxn>
              <a:cxn ang="0">
                <a:pos x="42" y="8"/>
              </a:cxn>
              <a:cxn ang="0">
                <a:pos x="40" y="6"/>
              </a:cxn>
              <a:cxn ang="0">
                <a:pos x="37" y="5"/>
              </a:cxn>
              <a:cxn ang="0">
                <a:pos x="34" y="3"/>
              </a:cxn>
              <a:cxn ang="0">
                <a:pos x="31" y="2"/>
              </a:cxn>
              <a:cxn ang="0">
                <a:pos x="27" y="0"/>
              </a:cxn>
              <a:cxn ang="0">
                <a:pos x="24" y="0"/>
              </a:cxn>
            </a:cxnLst>
            <a:rect l="0" t="0" r="r" b="b"/>
            <a:pathLst>
              <a:path w="49" h="49">
                <a:moveTo>
                  <a:pt x="24" y="0"/>
                </a:moveTo>
                <a:lnTo>
                  <a:pt x="22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8" y="2"/>
                </a:lnTo>
                <a:lnTo>
                  <a:pt x="16" y="2"/>
                </a:lnTo>
                <a:lnTo>
                  <a:pt x="16" y="2"/>
                </a:lnTo>
                <a:lnTo>
                  <a:pt x="14" y="2"/>
                </a:lnTo>
                <a:lnTo>
                  <a:pt x="13" y="3"/>
                </a:lnTo>
                <a:lnTo>
                  <a:pt x="13" y="3"/>
                </a:lnTo>
                <a:lnTo>
                  <a:pt x="11" y="3"/>
                </a:lnTo>
                <a:lnTo>
                  <a:pt x="11" y="5"/>
                </a:lnTo>
                <a:lnTo>
                  <a:pt x="9" y="5"/>
                </a:lnTo>
                <a:lnTo>
                  <a:pt x="8" y="5"/>
                </a:lnTo>
                <a:lnTo>
                  <a:pt x="8" y="6"/>
                </a:lnTo>
                <a:lnTo>
                  <a:pt x="6" y="6"/>
                </a:lnTo>
                <a:lnTo>
                  <a:pt x="6" y="8"/>
                </a:lnTo>
                <a:lnTo>
                  <a:pt x="5" y="8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3"/>
                </a:lnTo>
                <a:lnTo>
                  <a:pt x="3" y="13"/>
                </a:lnTo>
                <a:lnTo>
                  <a:pt x="1" y="15"/>
                </a:lnTo>
                <a:lnTo>
                  <a:pt x="1" y="16"/>
                </a:lnTo>
                <a:lnTo>
                  <a:pt x="1" y="16"/>
                </a:lnTo>
                <a:lnTo>
                  <a:pt x="1" y="18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1" y="31"/>
                </a:lnTo>
                <a:lnTo>
                  <a:pt x="1" y="31"/>
                </a:lnTo>
                <a:lnTo>
                  <a:pt x="1" y="32"/>
                </a:lnTo>
                <a:lnTo>
                  <a:pt x="1" y="34"/>
                </a:lnTo>
                <a:lnTo>
                  <a:pt x="3" y="34"/>
                </a:lnTo>
                <a:lnTo>
                  <a:pt x="3" y="36"/>
                </a:lnTo>
                <a:lnTo>
                  <a:pt x="3" y="37"/>
                </a:lnTo>
                <a:lnTo>
                  <a:pt x="5" y="37"/>
                </a:lnTo>
                <a:lnTo>
                  <a:pt x="5" y="39"/>
                </a:lnTo>
                <a:lnTo>
                  <a:pt x="5" y="39"/>
                </a:lnTo>
                <a:lnTo>
                  <a:pt x="6" y="41"/>
                </a:lnTo>
                <a:lnTo>
                  <a:pt x="6" y="41"/>
                </a:lnTo>
                <a:lnTo>
                  <a:pt x="8" y="42"/>
                </a:lnTo>
                <a:lnTo>
                  <a:pt x="8" y="42"/>
                </a:lnTo>
                <a:lnTo>
                  <a:pt x="9" y="44"/>
                </a:lnTo>
                <a:lnTo>
                  <a:pt x="11" y="44"/>
                </a:lnTo>
                <a:lnTo>
                  <a:pt x="11" y="45"/>
                </a:lnTo>
                <a:lnTo>
                  <a:pt x="13" y="45"/>
                </a:lnTo>
                <a:lnTo>
                  <a:pt x="13" y="45"/>
                </a:lnTo>
                <a:lnTo>
                  <a:pt x="14" y="47"/>
                </a:lnTo>
                <a:lnTo>
                  <a:pt x="16" y="47"/>
                </a:lnTo>
                <a:lnTo>
                  <a:pt x="16" y="47"/>
                </a:lnTo>
                <a:lnTo>
                  <a:pt x="18" y="47"/>
                </a:lnTo>
                <a:lnTo>
                  <a:pt x="19" y="47"/>
                </a:lnTo>
                <a:lnTo>
                  <a:pt x="21" y="49"/>
                </a:lnTo>
                <a:lnTo>
                  <a:pt x="21" y="49"/>
                </a:lnTo>
                <a:lnTo>
                  <a:pt x="22" y="49"/>
                </a:lnTo>
                <a:lnTo>
                  <a:pt x="24" y="49"/>
                </a:lnTo>
                <a:lnTo>
                  <a:pt x="24" y="49"/>
                </a:lnTo>
                <a:lnTo>
                  <a:pt x="26" y="49"/>
                </a:lnTo>
                <a:lnTo>
                  <a:pt x="26" y="49"/>
                </a:lnTo>
                <a:lnTo>
                  <a:pt x="27" y="49"/>
                </a:lnTo>
                <a:lnTo>
                  <a:pt x="29" y="47"/>
                </a:lnTo>
                <a:lnTo>
                  <a:pt x="31" y="47"/>
                </a:lnTo>
                <a:lnTo>
                  <a:pt x="31" y="47"/>
                </a:lnTo>
                <a:lnTo>
                  <a:pt x="32" y="47"/>
                </a:lnTo>
                <a:lnTo>
                  <a:pt x="34" y="47"/>
                </a:lnTo>
                <a:lnTo>
                  <a:pt x="34" y="45"/>
                </a:lnTo>
                <a:lnTo>
                  <a:pt x="35" y="45"/>
                </a:lnTo>
                <a:lnTo>
                  <a:pt x="37" y="45"/>
                </a:lnTo>
                <a:lnTo>
                  <a:pt x="37" y="44"/>
                </a:lnTo>
                <a:lnTo>
                  <a:pt x="39" y="44"/>
                </a:lnTo>
                <a:lnTo>
                  <a:pt x="39" y="42"/>
                </a:lnTo>
                <a:lnTo>
                  <a:pt x="40" y="42"/>
                </a:lnTo>
                <a:lnTo>
                  <a:pt x="40" y="41"/>
                </a:lnTo>
                <a:lnTo>
                  <a:pt x="42" y="41"/>
                </a:lnTo>
                <a:lnTo>
                  <a:pt x="42" y="39"/>
                </a:lnTo>
                <a:lnTo>
                  <a:pt x="44" y="39"/>
                </a:lnTo>
                <a:lnTo>
                  <a:pt x="44" y="37"/>
                </a:lnTo>
                <a:lnTo>
                  <a:pt x="45" y="37"/>
                </a:lnTo>
                <a:lnTo>
                  <a:pt x="45" y="36"/>
                </a:lnTo>
                <a:lnTo>
                  <a:pt x="45" y="34"/>
                </a:lnTo>
                <a:lnTo>
                  <a:pt x="47" y="34"/>
                </a:lnTo>
                <a:lnTo>
                  <a:pt x="47" y="32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4"/>
                </a:lnTo>
                <a:lnTo>
                  <a:pt x="49" y="24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19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5"/>
                </a:lnTo>
                <a:lnTo>
                  <a:pt x="45" y="13"/>
                </a:lnTo>
                <a:lnTo>
                  <a:pt x="45" y="13"/>
                </a:lnTo>
                <a:lnTo>
                  <a:pt x="45" y="11"/>
                </a:lnTo>
                <a:lnTo>
                  <a:pt x="44" y="11"/>
                </a:lnTo>
                <a:lnTo>
                  <a:pt x="44" y="10"/>
                </a:lnTo>
                <a:lnTo>
                  <a:pt x="42" y="8"/>
                </a:lnTo>
                <a:lnTo>
                  <a:pt x="42" y="8"/>
                </a:lnTo>
                <a:lnTo>
                  <a:pt x="40" y="6"/>
                </a:lnTo>
                <a:lnTo>
                  <a:pt x="40" y="6"/>
                </a:lnTo>
                <a:lnTo>
                  <a:pt x="39" y="5"/>
                </a:lnTo>
                <a:lnTo>
                  <a:pt x="39" y="5"/>
                </a:lnTo>
                <a:lnTo>
                  <a:pt x="37" y="5"/>
                </a:lnTo>
                <a:lnTo>
                  <a:pt x="37" y="3"/>
                </a:lnTo>
                <a:lnTo>
                  <a:pt x="35" y="3"/>
                </a:lnTo>
                <a:lnTo>
                  <a:pt x="34" y="3"/>
                </a:lnTo>
                <a:lnTo>
                  <a:pt x="34" y="2"/>
                </a:lnTo>
                <a:lnTo>
                  <a:pt x="32" y="2"/>
                </a:lnTo>
                <a:lnTo>
                  <a:pt x="31" y="2"/>
                </a:lnTo>
                <a:lnTo>
                  <a:pt x="31" y="2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6" y="0"/>
                </a:lnTo>
                <a:lnTo>
                  <a:pt x="24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54"/>
          <p:cNvSpPr>
            <a:spLocks/>
          </p:cNvSpPr>
          <p:nvPr/>
        </p:nvSpPr>
        <p:spPr bwMode="auto">
          <a:xfrm>
            <a:off x="7264400" y="2689225"/>
            <a:ext cx="52388" cy="52388"/>
          </a:xfrm>
          <a:custGeom>
            <a:avLst/>
            <a:gdLst/>
            <a:ahLst/>
            <a:cxnLst>
              <a:cxn ang="0">
                <a:pos x="30" y="2"/>
              </a:cxn>
              <a:cxn ang="0">
                <a:pos x="26" y="2"/>
              </a:cxn>
              <a:cxn ang="0">
                <a:pos x="22" y="3"/>
              </a:cxn>
              <a:cxn ang="0">
                <a:pos x="17" y="5"/>
              </a:cxn>
              <a:cxn ang="0">
                <a:pos x="14" y="7"/>
              </a:cxn>
              <a:cxn ang="0">
                <a:pos x="9" y="10"/>
              </a:cxn>
              <a:cxn ang="0">
                <a:pos x="6" y="15"/>
              </a:cxn>
              <a:cxn ang="0">
                <a:pos x="4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4" y="49"/>
              </a:cxn>
              <a:cxn ang="0">
                <a:pos x="6" y="52"/>
              </a:cxn>
              <a:cxn ang="0">
                <a:pos x="9" y="57"/>
              </a:cxn>
              <a:cxn ang="0">
                <a:pos x="14" y="60"/>
              </a:cxn>
              <a:cxn ang="0">
                <a:pos x="17" y="62"/>
              </a:cxn>
              <a:cxn ang="0">
                <a:pos x="22" y="64"/>
              </a:cxn>
              <a:cxn ang="0">
                <a:pos x="26" y="65"/>
              </a:cxn>
              <a:cxn ang="0">
                <a:pos x="30" y="65"/>
              </a:cxn>
              <a:cxn ang="0">
                <a:pos x="35" y="65"/>
              </a:cxn>
              <a:cxn ang="0">
                <a:pos x="40" y="65"/>
              </a:cxn>
              <a:cxn ang="0">
                <a:pos x="43" y="64"/>
              </a:cxn>
              <a:cxn ang="0">
                <a:pos x="48" y="62"/>
              </a:cxn>
              <a:cxn ang="0">
                <a:pos x="52" y="60"/>
              </a:cxn>
              <a:cxn ang="0">
                <a:pos x="56" y="57"/>
              </a:cxn>
              <a:cxn ang="0">
                <a:pos x="60" y="52"/>
              </a:cxn>
              <a:cxn ang="0">
                <a:pos x="61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1" y="18"/>
              </a:cxn>
              <a:cxn ang="0">
                <a:pos x="60" y="15"/>
              </a:cxn>
              <a:cxn ang="0">
                <a:pos x="56" y="10"/>
              </a:cxn>
              <a:cxn ang="0">
                <a:pos x="52" y="7"/>
              </a:cxn>
              <a:cxn ang="0">
                <a:pos x="48" y="5"/>
              </a:cxn>
              <a:cxn ang="0">
                <a:pos x="43" y="3"/>
              </a:cxn>
              <a:cxn ang="0">
                <a:pos x="40" y="2"/>
              </a:cxn>
              <a:cxn ang="0">
                <a:pos x="35" y="2"/>
              </a:cxn>
              <a:cxn ang="0">
                <a:pos x="32" y="33"/>
              </a:cxn>
            </a:cxnLst>
            <a:rect l="0" t="0" r="r" b="b"/>
            <a:pathLst>
              <a:path w="65" h="65">
                <a:moveTo>
                  <a:pt x="32" y="33"/>
                </a:moveTo>
                <a:lnTo>
                  <a:pt x="32" y="0"/>
                </a:lnTo>
                <a:lnTo>
                  <a:pt x="30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4" y="2"/>
                </a:lnTo>
                <a:lnTo>
                  <a:pt x="22" y="3"/>
                </a:lnTo>
                <a:lnTo>
                  <a:pt x="21" y="3"/>
                </a:lnTo>
                <a:lnTo>
                  <a:pt x="19" y="3"/>
                </a:lnTo>
                <a:lnTo>
                  <a:pt x="17" y="5"/>
                </a:lnTo>
                <a:lnTo>
                  <a:pt x="16" y="5"/>
                </a:lnTo>
                <a:lnTo>
                  <a:pt x="14" y="7"/>
                </a:lnTo>
                <a:lnTo>
                  <a:pt x="14" y="7"/>
                </a:lnTo>
                <a:lnTo>
                  <a:pt x="13" y="8"/>
                </a:lnTo>
                <a:lnTo>
                  <a:pt x="11" y="10"/>
                </a:lnTo>
                <a:lnTo>
                  <a:pt x="9" y="10"/>
                </a:lnTo>
                <a:lnTo>
                  <a:pt x="9" y="12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4" y="16"/>
                </a:lnTo>
                <a:lnTo>
                  <a:pt x="4" y="18"/>
                </a:lnTo>
                <a:lnTo>
                  <a:pt x="3" y="20"/>
                </a:lnTo>
                <a:lnTo>
                  <a:pt x="3" y="21"/>
                </a:lnTo>
                <a:lnTo>
                  <a:pt x="3" y="23"/>
                </a:lnTo>
                <a:lnTo>
                  <a:pt x="1" y="25"/>
                </a:lnTo>
                <a:lnTo>
                  <a:pt x="1" y="26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0" y="33"/>
                </a:lnTo>
                <a:lnTo>
                  <a:pt x="0" y="33"/>
                </a:lnTo>
                <a:lnTo>
                  <a:pt x="1" y="36"/>
                </a:lnTo>
                <a:lnTo>
                  <a:pt x="1" y="38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2"/>
                </a:lnTo>
                <a:lnTo>
                  <a:pt x="3" y="44"/>
                </a:lnTo>
                <a:lnTo>
                  <a:pt x="3" y="46"/>
                </a:lnTo>
                <a:lnTo>
                  <a:pt x="3" y="47"/>
                </a:lnTo>
                <a:lnTo>
                  <a:pt x="4" y="49"/>
                </a:lnTo>
                <a:lnTo>
                  <a:pt x="4" y="51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9" y="55"/>
                </a:lnTo>
                <a:lnTo>
                  <a:pt x="9" y="57"/>
                </a:lnTo>
                <a:lnTo>
                  <a:pt x="11" y="57"/>
                </a:lnTo>
                <a:lnTo>
                  <a:pt x="13" y="59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7" y="62"/>
                </a:lnTo>
                <a:lnTo>
                  <a:pt x="19" y="64"/>
                </a:lnTo>
                <a:lnTo>
                  <a:pt x="21" y="64"/>
                </a:lnTo>
                <a:lnTo>
                  <a:pt x="22" y="64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0" y="65"/>
                </a:lnTo>
                <a:lnTo>
                  <a:pt x="32" y="65"/>
                </a:lnTo>
                <a:lnTo>
                  <a:pt x="32" y="65"/>
                </a:lnTo>
                <a:lnTo>
                  <a:pt x="35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3" y="64"/>
                </a:lnTo>
                <a:lnTo>
                  <a:pt x="45" y="64"/>
                </a:lnTo>
                <a:lnTo>
                  <a:pt x="47" y="64"/>
                </a:lnTo>
                <a:lnTo>
                  <a:pt x="48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9"/>
                </a:lnTo>
                <a:lnTo>
                  <a:pt x="55" y="57"/>
                </a:lnTo>
                <a:lnTo>
                  <a:pt x="56" y="57"/>
                </a:lnTo>
                <a:lnTo>
                  <a:pt x="56" y="55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1" y="51"/>
                </a:lnTo>
                <a:lnTo>
                  <a:pt x="61" y="49"/>
                </a:lnTo>
                <a:lnTo>
                  <a:pt x="63" y="47"/>
                </a:lnTo>
                <a:lnTo>
                  <a:pt x="63" y="46"/>
                </a:lnTo>
                <a:lnTo>
                  <a:pt x="63" y="44"/>
                </a:lnTo>
                <a:lnTo>
                  <a:pt x="65" y="42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8"/>
                </a:lnTo>
                <a:lnTo>
                  <a:pt x="65" y="36"/>
                </a:lnTo>
                <a:lnTo>
                  <a:pt x="65" y="33"/>
                </a:lnTo>
                <a:lnTo>
                  <a:pt x="65" y="33"/>
                </a:lnTo>
                <a:lnTo>
                  <a:pt x="65" y="31"/>
                </a:lnTo>
                <a:lnTo>
                  <a:pt x="65" y="29"/>
                </a:lnTo>
                <a:lnTo>
                  <a:pt x="65" y="28"/>
                </a:lnTo>
                <a:lnTo>
                  <a:pt x="65" y="26"/>
                </a:lnTo>
                <a:lnTo>
                  <a:pt x="65" y="26"/>
                </a:lnTo>
                <a:lnTo>
                  <a:pt x="65" y="25"/>
                </a:lnTo>
                <a:lnTo>
                  <a:pt x="63" y="23"/>
                </a:lnTo>
                <a:lnTo>
                  <a:pt x="63" y="21"/>
                </a:lnTo>
                <a:lnTo>
                  <a:pt x="63" y="20"/>
                </a:lnTo>
                <a:lnTo>
                  <a:pt x="61" y="18"/>
                </a:lnTo>
                <a:lnTo>
                  <a:pt x="61" y="16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6" y="12"/>
                </a:lnTo>
                <a:lnTo>
                  <a:pt x="56" y="10"/>
                </a:lnTo>
                <a:lnTo>
                  <a:pt x="55" y="10"/>
                </a:lnTo>
                <a:lnTo>
                  <a:pt x="53" y="8"/>
                </a:lnTo>
                <a:lnTo>
                  <a:pt x="52" y="7"/>
                </a:lnTo>
                <a:lnTo>
                  <a:pt x="52" y="7"/>
                </a:lnTo>
                <a:lnTo>
                  <a:pt x="50" y="5"/>
                </a:lnTo>
                <a:lnTo>
                  <a:pt x="48" y="5"/>
                </a:lnTo>
                <a:lnTo>
                  <a:pt x="47" y="3"/>
                </a:lnTo>
                <a:lnTo>
                  <a:pt x="45" y="3"/>
                </a:lnTo>
                <a:lnTo>
                  <a:pt x="43" y="3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5" y="2"/>
                </a:lnTo>
                <a:lnTo>
                  <a:pt x="32" y="0"/>
                </a:lnTo>
                <a:lnTo>
                  <a:pt x="32" y="0"/>
                </a:lnTo>
                <a:lnTo>
                  <a:pt x="32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55"/>
          <p:cNvSpPr>
            <a:spLocks/>
          </p:cNvSpPr>
          <p:nvPr/>
        </p:nvSpPr>
        <p:spPr bwMode="auto">
          <a:xfrm>
            <a:off x="7281863" y="2706688"/>
            <a:ext cx="38100" cy="38100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18" y="2"/>
              </a:cxn>
              <a:cxn ang="0">
                <a:pos x="14" y="2"/>
              </a:cxn>
              <a:cxn ang="0">
                <a:pos x="11" y="4"/>
              </a:cxn>
              <a:cxn ang="0">
                <a:pos x="8" y="5"/>
              </a:cxn>
              <a:cxn ang="0">
                <a:pos x="6" y="8"/>
              </a:cxn>
              <a:cxn ang="0">
                <a:pos x="5" y="12"/>
              </a:cxn>
              <a:cxn ang="0">
                <a:pos x="3" y="13"/>
              </a:cxn>
              <a:cxn ang="0">
                <a:pos x="1" y="17"/>
              </a:cxn>
              <a:cxn ang="0">
                <a:pos x="0" y="21"/>
              </a:cxn>
              <a:cxn ang="0">
                <a:pos x="0" y="25"/>
              </a:cxn>
              <a:cxn ang="0">
                <a:pos x="0" y="26"/>
              </a:cxn>
              <a:cxn ang="0">
                <a:pos x="1" y="31"/>
              </a:cxn>
              <a:cxn ang="0">
                <a:pos x="1" y="34"/>
              </a:cxn>
              <a:cxn ang="0">
                <a:pos x="3" y="38"/>
              </a:cxn>
              <a:cxn ang="0">
                <a:pos x="5" y="39"/>
              </a:cxn>
              <a:cxn ang="0">
                <a:pos x="8" y="43"/>
              </a:cxn>
              <a:cxn ang="0">
                <a:pos x="11" y="44"/>
              </a:cxn>
              <a:cxn ang="0">
                <a:pos x="13" y="46"/>
              </a:cxn>
              <a:cxn ang="0">
                <a:pos x="16" y="48"/>
              </a:cxn>
              <a:cxn ang="0">
                <a:pos x="21" y="49"/>
              </a:cxn>
              <a:cxn ang="0">
                <a:pos x="24" y="49"/>
              </a:cxn>
              <a:cxn ang="0">
                <a:pos x="26" y="49"/>
              </a:cxn>
              <a:cxn ang="0">
                <a:pos x="31" y="48"/>
              </a:cxn>
              <a:cxn ang="0">
                <a:pos x="34" y="48"/>
              </a:cxn>
              <a:cxn ang="0">
                <a:pos x="37" y="46"/>
              </a:cxn>
              <a:cxn ang="0">
                <a:pos x="39" y="43"/>
              </a:cxn>
              <a:cxn ang="0">
                <a:pos x="42" y="41"/>
              </a:cxn>
              <a:cxn ang="0">
                <a:pos x="44" y="38"/>
              </a:cxn>
              <a:cxn ang="0">
                <a:pos x="45" y="34"/>
              </a:cxn>
              <a:cxn ang="0">
                <a:pos x="47" y="31"/>
              </a:cxn>
              <a:cxn ang="0">
                <a:pos x="49" y="28"/>
              </a:cxn>
              <a:cxn ang="0">
                <a:pos x="49" y="25"/>
              </a:cxn>
              <a:cxn ang="0">
                <a:pos x="49" y="21"/>
              </a:cxn>
              <a:cxn ang="0">
                <a:pos x="47" y="18"/>
              </a:cxn>
              <a:cxn ang="0">
                <a:pos x="47" y="15"/>
              </a:cxn>
              <a:cxn ang="0">
                <a:pos x="45" y="12"/>
              </a:cxn>
              <a:cxn ang="0">
                <a:pos x="42" y="8"/>
              </a:cxn>
              <a:cxn ang="0">
                <a:pos x="40" y="7"/>
              </a:cxn>
              <a:cxn ang="0">
                <a:pos x="37" y="5"/>
              </a:cxn>
              <a:cxn ang="0">
                <a:pos x="34" y="4"/>
              </a:cxn>
              <a:cxn ang="0">
                <a:pos x="31" y="2"/>
              </a:cxn>
              <a:cxn ang="0">
                <a:pos x="27" y="0"/>
              </a:cxn>
              <a:cxn ang="0">
                <a:pos x="24" y="0"/>
              </a:cxn>
            </a:cxnLst>
            <a:rect l="0" t="0" r="r" b="b"/>
            <a:pathLst>
              <a:path w="49" h="49">
                <a:moveTo>
                  <a:pt x="24" y="0"/>
                </a:moveTo>
                <a:lnTo>
                  <a:pt x="22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8" y="2"/>
                </a:lnTo>
                <a:lnTo>
                  <a:pt x="16" y="2"/>
                </a:lnTo>
                <a:lnTo>
                  <a:pt x="16" y="2"/>
                </a:lnTo>
                <a:lnTo>
                  <a:pt x="14" y="2"/>
                </a:lnTo>
                <a:lnTo>
                  <a:pt x="13" y="4"/>
                </a:lnTo>
                <a:lnTo>
                  <a:pt x="13" y="4"/>
                </a:lnTo>
                <a:lnTo>
                  <a:pt x="11" y="4"/>
                </a:lnTo>
                <a:lnTo>
                  <a:pt x="11" y="5"/>
                </a:lnTo>
                <a:lnTo>
                  <a:pt x="9" y="5"/>
                </a:lnTo>
                <a:lnTo>
                  <a:pt x="8" y="5"/>
                </a:lnTo>
                <a:lnTo>
                  <a:pt x="8" y="7"/>
                </a:lnTo>
                <a:lnTo>
                  <a:pt x="6" y="7"/>
                </a:lnTo>
                <a:lnTo>
                  <a:pt x="6" y="8"/>
                </a:lnTo>
                <a:lnTo>
                  <a:pt x="5" y="8"/>
                </a:lnTo>
                <a:lnTo>
                  <a:pt x="5" y="10"/>
                </a:lnTo>
                <a:lnTo>
                  <a:pt x="5" y="12"/>
                </a:lnTo>
                <a:lnTo>
                  <a:pt x="3" y="12"/>
                </a:lnTo>
                <a:lnTo>
                  <a:pt x="3" y="13"/>
                </a:lnTo>
                <a:lnTo>
                  <a:pt x="3" y="13"/>
                </a:lnTo>
                <a:lnTo>
                  <a:pt x="1" y="15"/>
                </a:lnTo>
                <a:lnTo>
                  <a:pt x="1" y="17"/>
                </a:lnTo>
                <a:lnTo>
                  <a:pt x="1" y="17"/>
                </a:lnTo>
                <a:lnTo>
                  <a:pt x="1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5"/>
                </a:lnTo>
                <a:lnTo>
                  <a:pt x="0" y="25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30"/>
                </a:lnTo>
                <a:lnTo>
                  <a:pt x="1" y="31"/>
                </a:lnTo>
                <a:lnTo>
                  <a:pt x="1" y="31"/>
                </a:lnTo>
                <a:lnTo>
                  <a:pt x="1" y="33"/>
                </a:lnTo>
                <a:lnTo>
                  <a:pt x="1" y="34"/>
                </a:lnTo>
                <a:lnTo>
                  <a:pt x="3" y="34"/>
                </a:lnTo>
                <a:lnTo>
                  <a:pt x="3" y="36"/>
                </a:lnTo>
                <a:lnTo>
                  <a:pt x="3" y="38"/>
                </a:lnTo>
                <a:lnTo>
                  <a:pt x="5" y="38"/>
                </a:lnTo>
                <a:lnTo>
                  <a:pt x="5" y="39"/>
                </a:lnTo>
                <a:lnTo>
                  <a:pt x="5" y="39"/>
                </a:lnTo>
                <a:lnTo>
                  <a:pt x="6" y="41"/>
                </a:lnTo>
                <a:lnTo>
                  <a:pt x="6" y="41"/>
                </a:lnTo>
                <a:lnTo>
                  <a:pt x="8" y="43"/>
                </a:lnTo>
                <a:lnTo>
                  <a:pt x="8" y="43"/>
                </a:lnTo>
                <a:lnTo>
                  <a:pt x="9" y="44"/>
                </a:lnTo>
                <a:lnTo>
                  <a:pt x="11" y="44"/>
                </a:lnTo>
                <a:lnTo>
                  <a:pt x="11" y="46"/>
                </a:lnTo>
                <a:lnTo>
                  <a:pt x="13" y="46"/>
                </a:lnTo>
                <a:lnTo>
                  <a:pt x="13" y="46"/>
                </a:lnTo>
                <a:lnTo>
                  <a:pt x="14" y="48"/>
                </a:lnTo>
                <a:lnTo>
                  <a:pt x="16" y="48"/>
                </a:lnTo>
                <a:lnTo>
                  <a:pt x="16" y="48"/>
                </a:lnTo>
                <a:lnTo>
                  <a:pt x="18" y="48"/>
                </a:lnTo>
                <a:lnTo>
                  <a:pt x="19" y="48"/>
                </a:lnTo>
                <a:lnTo>
                  <a:pt x="21" y="49"/>
                </a:lnTo>
                <a:lnTo>
                  <a:pt x="21" y="49"/>
                </a:lnTo>
                <a:lnTo>
                  <a:pt x="22" y="49"/>
                </a:lnTo>
                <a:lnTo>
                  <a:pt x="24" y="49"/>
                </a:lnTo>
                <a:lnTo>
                  <a:pt x="24" y="49"/>
                </a:lnTo>
                <a:lnTo>
                  <a:pt x="26" y="49"/>
                </a:lnTo>
                <a:lnTo>
                  <a:pt x="26" y="49"/>
                </a:lnTo>
                <a:lnTo>
                  <a:pt x="27" y="49"/>
                </a:lnTo>
                <a:lnTo>
                  <a:pt x="29" y="48"/>
                </a:lnTo>
                <a:lnTo>
                  <a:pt x="31" y="48"/>
                </a:lnTo>
                <a:lnTo>
                  <a:pt x="31" y="48"/>
                </a:lnTo>
                <a:lnTo>
                  <a:pt x="32" y="48"/>
                </a:lnTo>
                <a:lnTo>
                  <a:pt x="34" y="48"/>
                </a:lnTo>
                <a:lnTo>
                  <a:pt x="34" y="46"/>
                </a:lnTo>
                <a:lnTo>
                  <a:pt x="35" y="46"/>
                </a:lnTo>
                <a:lnTo>
                  <a:pt x="37" y="46"/>
                </a:lnTo>
                <a:lnTo>
                  <a:pt x="37" y="44"/>
                </a:lnTo>
                <a:lnTo>
                  <a:pt x="39" y="44"/>
                </a:lnTo>
                <a:lnTo>
                  <a:pt x="39" y="43"/>
                </a:lnTo>
                <a:lnTo>
                  <a:pt x="40" y="43"/>
                </a:lnTo>
                <a:lnTo>
                  <a:pt x="40" y="41"/>
                </a:lnTo>
                <a:lnTo>
                  <a:pt x="42" y="41"/>
                </a:lnTo>
                <a:lnTo>
                  <a:pt x="42" y="39"/>
                </a:lnTo>
                <a:lnTo>
                  <a:pt x="44" y="39"/>
                </a:lnTo>
                <a:lnTo>
                  <a:pt x="44" y="38"/>
                </a:lnTo>
                <a:lnTo>
                  <a:pt x="45" y="38"/>
                </a:lnTo>
                <a:lnTo>
                  <a:pt x="45" y="36"/>
                </a:lnTo>
                <a:lnTo>
                  <a:pt x="45" y="34"/>
                </a:lnTo>
                <a:lnTo>
                  <a:pt x="47" y="34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30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5"/>
                </a:lnTo>
                <a:lnTo>
                  <a:pt x="49" y="25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20"/>
                </a:lnTo>
                <a:lnTo>
                  <a:pt x="47" y="18"/>
                </a:lnTo>
                <a:lnTo>
                  <a:pt x="47" y="17"/>
                </a:lnTo>
                <a:lnTo>
                  <a:pt x="47" y="17"/>
                </a:lnTo>
                <a:lnTo>
                  <a:pt x="47" y="15"/>
                </a:lnTo>
                <a:lnTo>
                  <a:pt x="45" y="13"/>
                </a:lnTo>
                <a:lnTo>
                  <a:pt x="45" y="13"/>
                </a:lnTo>
                <a:lnTo>
                  <a:pt x="45" y="12"/>
                </a:lnTo>
                <a:lnTo>
                  <a:pt x="44" y="12"/>
                </a:lnTo>
                <a:lnTo>
                  <a:pt x="44" y="10"/>
                </a:lnTo>
                <a:lnTo>
                  <a:pt x="42" y="8"/>
                </a:lnTo>
                <a:lnTo>
                  <a:pt x="42" y="8"/>
                </a:lnTo>
                <a:lnTo>
                  <a:pt x="40" y="7"/>
                </a:lnTo>
                <a:lnTo>
                  <a:pt x="40" y="7"/>
                </a:lnTo>
                <a:lnTo>
                  <a:pt x="39" y="5"/>
                </a:lnTo>
                <a:lnTo>
                  <a:pt x="39" y="5"/>
                </a:lnTo>
                <a:lnTo>
                  <a:pt x="37" y="5"/>
                </a:lnTo>
                <a:lnTo>
                  <a:pt x="37" y="4"/>
                </a:lnTo>
                <a:lnTo>
                  <a:pt x="35" y="4"/>
                </a:lnTo>
                <a:lnTo>
                  <a:pt x="34" y="4"/>
                </a:lnTo>
                <a:lnTo>
                  <a:pt x="34" y="2"/>
                </a:lnTo>
                <a:lnTo>
                  <a:pt x="32" y="2"/>
                </a:lnTo>
                <a:lnTo>
                  <a:pt x="31" y="2"/>
                </a:lnTo>
                <a:lnTo>
                  <a:pt x="31" y="2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6" y="0"/>
                </a:lnTo>
                <a:lnTo>
                  <a:pt x="24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Freeform 56"/>
          <p:cNvSpPr>
            <a:spLocks/>
          </p:cNvSpPr>
          <p:nvPr/>
        </p:nvSpPr>
        <p:spPr bwMode="auto">
          <a:xfrm>
            <a:off x="6180138" y="3463925"/>
            <a:ext cx="50800" cy="52388"/>
          </a:xfrm>
          <a:custGeom>
            <a:avLst/>
            <a:gdLst/>
            <a:ahLst/>
            <a:cxnLst>
              <a:cxn ang="0">
                <a:pos x="65" y="31"/>
              </a:cxn>
              <a:cxn ang="0">
                <a:pos x="65" y="26"/>
              </a:cxn>
              <a:cxn ang="0">
                <a:pos x="63" y="22"/>
              </a:cxn>
              <a:cxn ang="0">
                <a:pos x="62" y="18"/>
              </a:cxn>
              <a:cxn ang="0">
                <a:pos x="60" y="14"/>
              </a:cxn>
              <a:cxn ang="0">
                <a:pos x="57" y="9"/>
              </a:cxn>
              <a:cxn ang="0">
                <a:pos x="52" y="6"/>
              </a:cxn>
              <a:cxn ang="0">
                <a:pos x="49" y="5"/>
              </a:cxn>
              <a:cxn ang="0">
                <a:pos x="44" y="3"/>
              </a:cxn>
              <a:cxn ang="0">
                <a:pos x="40" y="1"/>
              </a:cxn>
              <a:cxn ang="0">
                <a:pos x="36" y="1"/>
              </a:cxn>
              <a:cxn ang="0">
                <a:pos x="31" y="1"/>
              </a:cxn>
              <a:cxn ang="0">
                <a:pos x="26" y="1"/>
              </a:cxn>
              <a:cxn ang="0">
                <a:pos x="23" y="3"/>
              </a:cxn>
              <a:cxn ang="0">
                <a:pos x="18" y="5"/>
              </a:cxn>
              <a:cxn ang="0">
                <a:pos x="14" y="6"/>
              </a:cxn>
              <a:cxn ang="0">
                <a:pos x="10" y="9"/>
              </a:cxn>
              <a:cxn ang="0">
                <a:pos x="6" y="14"/>
              </a:cxn>
              <a:cxn ang="0">
                <a:pos x="5" y="18"/>
              </a:cxn>
              <a:cxn ang="0">
                <a:pos x="3" y="22"/>
              </a:cxn>
              <a:cxn ang="0">
                <a:pos x="1" y="26"/>
              </a:cxn>
              <a:cxn ang="0">
                <a:pos x="1" y="31"/>
              </a:cxn>
              <a:cxn ang="0">
                <a:pos x="1" y="35"/>
              </a:cxn>
              <a:cxn ang="0">
                <a:pos x="1" y="40"/>
              </a:cxn>
              <a:cxn ang="0">
                <a:pos x="3" y="44"/>
              </a:cxn>
              <a:cxn ang="0">
                <a:pos x="5" y="49"/>
              </a:cxn>
              <a:cxn ang="0">
                <a:pos x="6" y="52"/>
              </a:cxn>
              <a:cxn ang="0">
                <a:pos x="10" y="57"/>
              </a:cxn>
              <a:cxn ang="0">
                <a:pos x="14" y="60"/>
              </a:cxn>
              <a:cxn ang="0">
                <a:pos x="18" y="62"/>
              </a:cxn>
              <a:cxn ang="0">
                <a:pos x="23" y="63"/>
              </a:cxn>
              <a:cxn ang="0">
                <a:pos x="26" y="65"/>
              </a:cxn>
              <a:cxn ang="0">
                <a:pos x="31" y="65"/>
              </a:cxn>
              <a:cxn ang="0">
                <a:pos x="36" y="65"/>
              </a:cxn>
              <a:cxn ang="0">
                <a:pos x="40" y="65"/>
              </a:cxn>
              <a:cxn ang="0">
                <a:pos x="44" y="63"/>
              </a:cxn>
              <a:cxn ang="0">
                <a:pos x="49" y="62"/>
              </a:cxn>
              <a:cxn ang="0">
                <a:pos x="52" y="60"/>
              </a:cxn>
              <a:cxn ang="0">
                <a:pos x="57" y="57"/>
              </a:cxn>
              <a:cxn ang="0">
                <a:pos x="60" y="52"/>
              </a:cxn>
              <a:cxn ang="0">
                <a:pos x="62" y="49"/>
              </a:cxn>
              <a:cxn ang="0">
                <a:pos x="63" y="44"/>
              </a:cxn>
              <a:cxn ang="0">
                <a:pos x="65" y="40"/>
              </a:cxn>
              <a:cxn ang="0">
                <a:pos x="65" y="35"/>
              </a:cxn>
              <a:cxn ang="0">
                <a:pos x="32" y="32"/>
              </a:cxn>
            </a:cxnLst>
            <a:rect l="0" t="0" r="r" b="b"/>
            <a:pathLst>
              <a:path w="65" h="65">
                <a:moveTo>
                  <a:pt x="32" y="32"/>
                </a:moveTo>
                <a:lnTo>
                  <a:pt x="65" y="32"/>
                </a:lnTo>
                <a:lnTo>
                  <a:pt x="65" y="31"/>
                </a:lnTo>
                <a:lnTo>
                  <a:pt x="65" y="29"/>
                </a:lnTo>
                <a:lnTo>
                  <a:pt x="65" y="27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3" y="22"/>
                </a:lnTo>
                <a:lnTo>
                  <a:pt x="63" y="21"/>
                </a:lnTo>
                <a:lnTo>
                  <a:pt x="63" y="19"/>
                </a:lnTo>
                <a:lnTo>
                  <a:pt x="62" y="18"/>
                </a:lnTo>
                <a:lnTo>
                  <a:pt x="62" y="16"/>
                </a:lnTo>
                <a:lnTo>
                  <a:pt x="60" y="14"/>
                </a:lnTo>
                <a:lnTo>
                  <a:pt x="60" y="14"/>
                </a:lnTo>
                <a:lnTo>
                  <a:pt x="58" y="13"/>
                </a:lnTo>
                <a:lnTo>
                  <a:pt x="57" y="11"/>
                </a:lnTo>
                <a:lnTo>
                  <a:pt x="57" y="9"/>
                </a:lnTo>
                <a:lnTo>
                  <a:pt x="55" y="9"/>
                </a:lnTo>
                <a:lnTo>
                  <a:pt x="53" y="8"/>
                </a:lnTo>
                <a:lnTo>
                  <a:pt x="52" y="6"/>
                </a:lnTo>
                <a:lnTo>
                  <a:pt x="52" y="6"/>
                </a:lnTo>
                <a:lnTo>
                  <a:pt x="50" y="5"/>
                </a:lnTo>
                <a:lnTo>
                  <a:pt x="49" y="5"/>
                </a:lnTo>
                <a:lnTo>
                  <a:pt x="47" y="3"/>
                </a:lnTo>
                <a:lnTo>
                  <a:pt x="45" y="3"/>
                </a:lnTo>
                <a:lnTo>
                  <a:pt x="44" y="3"/>
                </a:lnTo>
                <a:lnTo>
                  <a:pt x="42" y="1"/>
                </a:lnTo>
                <a:lnTo>
                  <a:pt x="40" y="1"/>
                </a:lnTo>
                <a:lnTo>
                  <a:pt x="40" y="1"/>
                </a:lnTo>
                <a:lnTo>
                  <a:pt x="39" y="1"/>
                </a:lnTo>
                <a:lnTo>
                  <a:pt x="37" y="1"/>
                </a:lnTo>
                <a:lnTo>
                  <a:pt x="36" y="1"/>
                </a:lnTo>
                <a:lnTo>
                  <a:pt x="32" y="0"/>
                </a:lnTo>
                <a:lnTo>
                  <a:pt x="32" y="0"/>
                </a:lnTo>
                <a:lnTo>
                  <a:pt x="31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4" y="1"/>
                </a:lnTo>
                <a:lnTo>
                  <a:pt x="23" y="3"/>
                </a:lnTo>
                <a:lnTo>
                  <a:pt x="21" y="3"/>
                </a:lnTo>
                <a:lnTo>
                  <a:pt x="19" y="3"/>
                </a:lnTo>
                <a:lnTo>
                  <a:pt x="18" y="5"/>
                </a:lnTo>
                <a:lnTo>
                  <a:pt x="16" y="5"/>
                </a:lnTo>
                <a:lnTo>
                  <a:pt x="14" y="6"/>
                </a:lnTo>
                <a:lnTo>
                  <a:pt x="14" y="6"/>
                </a:lnTo>
                <a:lnTo>
                  <a:pt x="13" y="8"/>
                </a:lnTo>
                <a:lnTo>
                  <a:pt x="11" y="9"/>
                </a:lnTo>
                <a:lnTo>
                  <a:pt x="10" y="9"/>
                </a:lnTo>
                <a:lnTo>
                  <a:pt x="10" y="11"/>
                </a:lnTo>
                <a:lnTo>
                  <a:pt x="8" y="13"/>
                </a:lnTo>
                <a:lnTo>
                  <a:pt x="6" y="14"/>
                </a:lnTo>
                <a:lnTo>
                  <a:pt x="6" y="14"/>
                </a:lnTo>
                <a:lnTo>
                  <a:pt x="5" y="16"/>
                </a:lnTo>
                <a:lnTo>
                  <a:pt x="5" y="18"/>
                </a:lnTo>
                <a:lnTo>
                  <a:pt x="3" y="19"/>
                </a:lnTo>
                <a:lnTo>
                  <a:pt x="3" y="21"/>
                </a:lnTo>
                <a:lnTo>
                  <a:pt x="3" y="22"/>
                </a:lnTo>
                <a:lnTo>
                  <a:pt x="1" y="24"/>
                </a:lnTo>
                <a:lnTo>
                  <a:pt x="1" y="24"/>
                </a:lnTo>
                <a:lnTo>
                  <a:pt x="1" y="26"/>
                </a:lnTo>
                <a:lnTo>
                  <a:pt x="1" y="27"/>
                </a:lnTo>
                <a:lnTo>
                  <a:pt x="1" y="29"/>
                </a:lnTo>
                <a:lnTo>
                  <a:pt x="1" y="31"/>
                </a:lnTo>
                <a:lnTo>
                  <a:pt x="0" y="32"/>
                </a:lnTo>
                <a:lnTo>
                  <a:pt x="0" y="32"/>
                </a:lnTo>
                <a:lnTo>
                  <a:pt x="1" y="35"/>
                </a:lnTo>
                <a:lnTo>
                  <a:pt x="1" y="37"/>
                </a:lnTo>
                <a:lnTo>
                  <a:pt x="1" y="39"/>
                </a:lnTo>
                <a:lnTo>
                  <a:pt x="1" y="40"/>
                </a:lnTo>
                <a:lnTo>
                  <a:pt x="1" y="40"/>
                </a:lnTo>
                <a:lnTo>
                  <a:pt x="1" y="42"/>
                </a:lnTo>
                <a:lnTo>
                  <a:pt x="3" y="44"/>
                </a:lnTo>
                <a:lnTo>
                  <a:pt x="3" y="45"/>
                </a:lnTo>
                <a:lnTo>
                  <a:pt x="3" y="47"/>
                </a:lnTo>
                <a:lnTo>
                  <a:pt x="5" y="49"/>
                </a:lnTo>
                <a:lnTo>
                  <a:pt x="5" y="50"/>
                </a:lnTo>
                <a:lnTo>
                  <a:pt x="6" y="52"/>
                </a:lnTo>
                <a:lnTo>
                  <a:pt x="6" y="52"/>
                </a:lnTo>
                <a:lnTo>
                  <a:pt x="8" y="53"/>
                </a:lnTo>
                <a:lnTo>
                  <a:pt x="10" y="55"/>
                </a:lnTo>
                <a:lnTo>
                  <a:pt x="10" y="57"/>
                </a:lnTo>
                <a:lnTo>
                  <a:pt x="11" y="57"/>
                </a:lnTo>
                <a:lnTo>
                  <a:pt x="13" y="58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8" y="62"/>
                </a:lnTo>
                <a:lnTo>
                  <a:pt x="19" y="63"/>
                </a:lnTo>
                <a:lnTo>
                  <a:pt x="21" y="63"/>
                </a:lnTo>
                <a:lnTo>
                  <a:pt x="23" y="63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1" y="65"/>
                </a:lnTo>
                <a:lnTo>
                  <a:pt x="32" y="65"/>
                </a:lnTo>
                <a:lnTo>
                  <a:pt x="32" y="65"/>
                </a:lnTo>
                <a:lnTo>
                  <a:pt x="36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4" y="63"/>
                </a:lnTo>
                <a:lnTo>
                  <a:pt x="45" y="63"/>
                </a:lnTo>
                <a:lnTo>
                  <a:pt x="47" y="63"/>
                </a:lnTo>
                <a:lnTo>
                  <a:pt x="49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8"/>
                </a:lnTo>
                <a:lnTo>
                  <a:pt x="55" y="57"/>
                </a:lnTo>
                <a:lnTo>
                  <a:pt x="57" y="57"/>
                </a:lnTo>
                <a:lnTo>
                  <a:pt x="57" y="55"/>
                </a:lnTo>
                <a:lnTo>
                  <a:pt x="58" y="53"/>
                </a:lnTo>
                <a:lnTo>
                  <a:pt x="60" y="52"/>
                </a:lnTo>
                <a:lnTo>
                  <a:pt x="60" y="52"/>
                </a:lnTo>
                <a:lnTo>
                  <a:pt x="62" y="50"/>
                </a:lnTo>
                <a:lnTo>
                  <a:pt x="62" y="49"/>
                </a:lnTo>
                <a:lnTo>
                  <a:pt x="63" y="47"/>
                </a:lnTo>
                <a:lnTo>
                  <a:pt x="63" y="45"/>
                </a:lnTo>
                <a:lnTo>
                  <a:pt x="63" y="44"/>
                </a:lnTo>
                <a:lnTo>
                  <a:pt x="65" y="42"/>
                </a:lnTo>
                <a:lnTo>
                  <a:pt x="65" y="40"/>
                </a:lnTo>
                <a:lnTo>
                  <a:pt x="65" y="40"/>
                </a:lnTo>
                <a:lnTo>
                  <a:pt x="65" y="39"/>
                </a:lnTo>
                <a:lnTo>
                  <a:pt x="65" y="37"/>
                </a:lnTo>
                <a:lnTo>
                  <a:pt x="65" y="35"/>
                </a:lnTo>
                <a:lnTo>
                  <a:pt x="65" y="32"/>
                </a:lnTo>
                <a:lnTo>
                  <a:pt x="65" y="32"/>
                </a:lnTo>
                <a:lnTo>
                  <a:pt x="32" y="32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Freeform 57"/>
          <p:cNvSpPr>
            <a:spLocks/>
          </p:cNvSpPr>
          <p:nvPr/>
        </p:nvSpPr>
        <p:spPr bwMode="auto">
          <a:xfrm>
            <a:off x="6196013" y="3481388"/>
            <a:ext cx="39687" cy="38100"/>
          </a:xfrm>
          <a:custGeom>
            <a:avLst/>
            <a:gdLst/>
            <a:ahLst/>
            <a:cxnLst>
              <a:cxn ang="0">
                <a:pos x="49" y="21"/>
              </a:cxn>
              <a:cxn ang="0">
                <a:pos x="47" y="18"/>
              </a:cxn>
              <a:cxn ang="0">
                <a:pos x="47" y="14"/>
              </a:cxn>
              <a:cxn ang="0">
                <a:pos x="45" y="11"/>
              </a:cxn>
              <a:cxn ang="0">
                <a:pos x="42" y="8"/>
              </a:cxn>
              <a:cxn ang="0">
                <a:pos x="41" y="6"/>
              </a:cxn>
              <a:cxn ang="0">
                <a:pos x="37" y="5"/>
              </a:cxn>
              <a:cxn ang="0">
                <a:pos x="34" y="3"/>
              </a:cxn>
              <a:cxn ang="0">
                <a:pos x="31" y="1"/>
              </a:cxn>
              <a:cxn ang="0">
                <a:pos x="28" y="0"/>
              </a:cxn>
              <a:cxn ang="0">
                <a:pos x="24" y="0"/>
              </a:cxn>
              <a:cxn ang="0">
                <a:pos x="21" y="0"/>
              </a:cxn>
              <a:cxn ang="0">
                <a:pos x="18" y="1"/>
              </a:cxn>
              <a:cxn ang="0">
                <a:pos x="15" y="1"/>
              </a:cxn>
              <a:cxn ang="0">
                <a:pos x="11" y="3"/>
              </a:cxn>
              <a:cxn ang="0">
                <a:pos x="8" y="5"/>
              </a:cxn>
              <a:cxn ang="0">
                <a:pos x="6" y="8"/>
              </a:cxn>
              <a:cxn ang="0">
                <a:pos x="5" y="11"/>
              </a:cxn>
              <a:cxn ang="0">
                <a:pos x="3" y="13"/>
              </a:cxn>
              <a:cxn ang="0">
                <a:pos x="2" y="16"/>
              </a:cxn>
              <a:cxn ang="0">
                <a:pos x="0" y="21"/>
              </a:cxn>
              <a:cxn ang="0">
                <a:pos x="0" y="24"/>
              </a:cxn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3" y="37"/>
              </a:cxn>
              <a:cxn ang="0">
                <a:pos x="5" y="39"/>
              </a:cxn>
              <a:cxn ang="0">
                <a:pos x="8" y="42"/>
              </a:cxn>
              <a:cxn ang="0">
                <a:pos x="11" y="44"/>
              </a:cxn>
              <a:cxn ang="0">
                <a:pos x="13" y="45"/>
              </a:cxn>
              <a:cxn ang="0">
                <a:pos x="16" y="47"/>
              </a:cxn>
              <a:cxn ang="0">
                <a:pos x="21" y="49"/>
              </a:cxn>
              <a:cxn ang="0">
                <a:pos x="24" y="49"/>
              </a:cxn>
              <a:cxn ang="0">
                <a:pos x="26" y="49"/>
              </a:cxn>
              <a:cxn ang="0">
                <a:pos x="31" y="47"/>
              </a:cxn>
              <a:cxn ang="0">
                <a:pos x="34" y="47"/>
              </a:cxn>
              <a:cxn ang="0">
                <a:pos x="37" y="45"/>
              </a:cxn>
              <a:cxn ang="0">
                <a:pos x="39" y="42"/>
              </a:cxn>
              <a:cxn ang="0">
                <a:pos x="42" y="41"/>
              </a:cxn>
              <a:cxn ang="0">
                <a:pos x="44" y="37"/>
              </a:cxn>
              <a:cxn ang="0">
                <a:pos x="45" y="34"/>
              </a:cxn>
              <a:cxn ang="0">
                <a:pos x="47" y="31"/>
              </a:cxn>
              <a:cxn ang="0">
                <a:pos x="49" y="28"/>
              </a:cxn>
              <a:cxn ang="0">
                <a:pos x="49" y="24"/>
              </a:cxn>
            </a:cxnLst>
            <a:rect l="0" t="0" r="r" b="b"/>
            <a:pathLst>
              <a:path w="49" h="49">
                <a:moveTo>
                  <a:pt x="49" y="24"/>
                </a:move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19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4"/>
                </a:lnTo>
                <a:lnTo>
                  <a:pt x="45" y="13"/>
                </a:lnTo>
                <a:lnTo>
                  <a:pt x="45" y="13"/>
                </a:lnTo>
                <a:lnTo>
                  <a:pt x="45" y="11"/>
                </a:lnTo>
                <a:lnTo>
                  <a:pt x="44" y="11"/>
                </a:lnTo>
                <a:lnTo>
                  <a:pt x="44" y="10"/>
                </a:lnTo>
                <a:lnTo>
                  <a:pt x="42" y="8"/>
                </a:lnTo>
                <a:lnTo>
                  <a:pt x="42" y="8"/>
                </a:lnTo>
                <a:lnTo>
                  <a:pt x="41" y="6"/>
                </a:lnTo>
                <a:lnTo>
                  <a:pt x="41" y="6"/>
                </a:lnTo>
                <a:lnTo>
                  <a:pt x="39" y="5"/>
                </a:lnTo>
                <a:lnTo>
                  <a:pt x="39" y="5"/>
                </a:lnTo>
                <a:lnTo>
                  <a:pt x="37" y="5"/>
                </a:lnTo>
                <a:lnTo>
                  <a:pt x="37" y="3"/>
                </a:lnTo>
                <a:lnTo>
                  <a:pt x="36" y="3"/>
                </a:lnTo>
                <a:lnTo>
                  <a:pt x="34" y="3"/>
                </a:lnTo>
                <a:lnTo>
                  <a:pt x="34" y="1"/>
                </a:lnTo>
                <a:lnTo>
                  <a:pt x="32" y="1"/>
                </a:lnTo>
                <a:lnTo>
                  <a:pt x="31" y="1"/>
                </a:lnTo>
                <a:lnTo>
                  <a:pt x="31" y="1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8" y="1"/>
                </a:lnTo>
                <a:lnTo>
                  <a:pt x="16" y="1"/>
                </a:lnTo>
                <a:lnTo>
                  <a:pt x="16" y="1"/>
                </a:lnTo>
                <a:lnTo>
                  <a:pt x="15" y="1"/>
                </a:lnTo>
                <a:lnTo>
                  <a:pt x="13" y="3"/>
                </a:lnTo>
                <a:lnTo>
                  <a:pt x="13" y="3"/>
                </a:lnTo>
                <a:lnTo>
                  <a:pt x="11" y="3"/>
                </a:lnTo>
                <a:lnTo>
                  <a:pt x="11" y="5"/>
                </a:lnTo>
                <a:lnTo>
                  <a:pt x="10" y="5"/>
                </a:lnTo>
                <a:lnTo>
                  <a:pt x="8" y="5"/>
                </a:lnTo>
                <a:lnTo>
                  <a:pt x="8" y="6"/>
                </a:lnTo>
                <a:lnTo>
                  <a:pt x="6" y="6"/>
                </a:lnTo>
                <a:lnTo>
                  <a:pt x="6" y="8"/>
                </a:lnTo>
                <a:lnTo>
                  <a:pt x="5" y="8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3"/>
                </a:lnTo>
                <a:lnTo>
                  <a:pt x="3" y="13"/>
                </a:lnTo>
                <a:lnTo>
                  <a:pt x="2" y="14"/>
                </a:lnTo>
                <a:lnTo>
                  <a:pt x="2" y="16"/>
                </a:lnTo>
                <a:lnTo>
                  <a:pt x="2" y="16"/>
                </a:lnTo>
                <a:lnTo>
                  <a:pt x="2" y="18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2" y="31"/>
                </a:lnTo>
                <a:lnTo>
                  <a:pt x="2" y="31"/>
                </a:lnTo>
                <a:lnTo>
                  <a:pt x="2" y="32"/>
                </a:lnTo>
                <a:lnTo>
                  <a:pt x="2" y="34"/>
                </a:lnTo>
                <a:lnTo>
                  <a:pt x="3" y="34"/>
                </a:lnTo>
                <a:lnTo>
                  <a:pt x="3" y="36"/>
                </a:lnTo>
                <a:lnTo>
                  <a:pt x="3" y="37"/>
                </a:lnTo>
                <a:lnTo>
                  <a:pt x="5" y="37"/>
                </a:lnTo>
                <a:lnTo>
                  <a:pt x="5" y="39"/>
                </a:lnTo>
                <a:lnTo>
                  <a:pt x="5" y="39"/>
                </a:lnTo>
                <a:lnTo>
                  <a:pt x="6" y="41"/>
                </a:lnTo>
                <a:lnTo>
                  <a:pt x="6" y="41"/>
                </a:lnTo>
                <a:lnTo>
                  <a:pt x="8" y="42"/>
                </a:lnTo>
                <a:lnTo>
                  <a:pt x="8" y="42"/>
                </a:lnTo>
                <a:lnTo>
                  <a:pt x="10" y="44"/>
                </a:lnTo>
                <a:lnTo>
                  <a:pt x="11" y="44"/>
                </a:lnTo>
                <a:lnTo>
                  <a:pt x="11" y="45"/>
                </a:lnTo>
                <a:lnTo>
                  <a:pt x="13" y="45"/>
                </a:lnTo>
                <a:lnTo>
                  <a:pt x="13" y="45"/>
                </a:lnTo>
                <a:lnTo>
                  <a:pt x="15" y="47"/>
                </a:lnTo>
                <a:lnTo>
                  <a:pt x="16" y="47"/>
                </a:lnTo>
                <a:lnTo>
                  <a:pt x="16" y="47"/>
                </a:lnTo>
                <a:lnTo>
                  <a:pt x="18" y="47"/>
                </a:lnTo>
                <a:lnTo>
                  <a:pt x="19" y="47"/>
                </a:lnTo>
                <a:lnTo>
                  <a:pt x="21" y="49"/>
                </a:lnTo>
                <a:lnTo>
                  <a:pt x="21" y="49"/>
                </a:lnTo>
                <a:lnTo>
                  <a:pt x="23" y="49"/>
                </a:lnTo>
                <a:lnTo>
                  <a:pt x="24" y="49"/>
                </a:lnTo>
                <a:lnTo>
                  <a:pt x="24" y="49"/>
                </a:lnTo>
                <a:lnTo>
                  <a:pt x="26" y="49"/>
                </a:lnTo>
                <a:lnTo>
                  <a:pt x="26" y="49"/>
                </a:lnTo>
                <a:lnTo>
                  <a:pt x="28" y="49"/>
                </a:lnTo>
                <a:lnTo>
                  <a:pt x="29" y="47"/>
                </a:lnTo>
                <a:lnTo>
                  <a:pt x="31" y="47"/>
                </a:lnTo>
                <a:lnTo>
                  <a:pt x="31" y="47"/>
                </a:lnTo>
                <a:lnTo>
                  <a:pt x="32" y="47"/>
                </a:lnTo>
                <a:lnTo>
                  <a:pt x="34" y="47"/>
                </a:lnTo>
                <a:lnTo>
                  <a:pt x="34" y="45"/>
                </a:lnTo>
                <a:lnTo>
                  <a:pt x="36" y="45"/>
                </a:lnTo>
                <a:lnTo>
                  <a:pt x="37" y="45"/>
                </a:lnTo>
                <a:lnTo>
                  <a:pt x="37" y="44"/>
                </a:lnTo>
                <a:lnTo>
                  <a:pt x="39" y="44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2" y="41"/>
                </a:lnTo>
                <a:lnTo>
                  <a:pt x="42" y="39"/>
                </a:lnTo>
                <a:lnTo>
                  <a:pt x="44" y="39"/>
                </a:lnTo>
                <a:lnTo>
                  <a:pt x="44" y="37"/>
                </a:lnTo>
                <a:lnTo>
                  <a:pt x="45" y="37"/>
                </a:lnTo>
                <a:lnTo>
                  <a:pt x="45" y="36"/>
                </a:lnTo>
                <a:lnTo>
                  <a:pt x="45" y="34"/>
                </a:lnTo>
                <a:lnTo>
                  <a:pt x="47" y="34"/>
                </a:lnTo>
                <a:lnTo>
                  <a:pt x="47" y="32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4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Freeform 58"/>
          <p:cNvSpPr>
            <a:spLocks/>
          </p:cNvSpPr>
          <p:nvPr/>
        </p:nvSpPr>
        <p:spPr bwMode="auto">
          <a:xfrm>
            <a:off x="5973763" y="3463925"/>
            <a:ext cx="50800" cy="52388"/>
          </a:xfrm>
          <a:custGeom>
            <a:avLst/>
            <a:gdLst/>
            <a:ahLst/>
            <a:cxnLst>
              <a:cxn ang="0">
                <a:pos x="66" y="31"/>
              </a:cxn>
              <a:cxn ang="0">
                <a:pos x="66" y="26"/>
              </a:cxn>
              <a:cxn ang="0">
                <a:pos x="64" y="22"/>
              </a:cxn>
              <a:cxn ang="0">
                <a:pos x="62" y="18"/>
              </a:cxn>
              <a:cxn ang="0">
                <a:pos x="61" y="14"/>
              </a:cxn>
              <a:cxn ang="0">
                <a:pos x="57" y="9"/>
              </a:cxn>
              <a:cxn ang="0">
                <a:pos x="52" y="6"/>
              </a:cxn>
              <a:cxn ang="0">
                <a:pos x="49" y="5"/>
              </a:cxn>
              <a:cxn ang="0">
                <a:pos x="44" y="3"/>
              </a:cxn>
              <a:cxn ang="0">
                <a:pos x="41" y="1"/>
              </a:cxn>
              <a:cxn ang="0">
                <a:pos x="36" y="1"/>
              </a:cxn>
              <a:cxn ang="0">
                <a:pos x="31" y="1"/>
              </a:cxn>
              <a:cxn ang="0">
                <a:pos x="26" y="1"/>
              </a:cxn>
              <a:cxn ang="0">
                <a:pos x="23" y="3"/>
              </a:cxn>
              <a:cxn ang="0">
                <a:pos x="18" y="5"/>
              </a:cxn>
              <a:cxn ang="0">
                <a:pos x="15" y="6"/>
              </a:cxn>
              <a:cxn ang="0">
                <a:pos x="10" y="9"/>
              </a:cxn>
              <a:cxn ang="0">
                <a:pos x="7" y="14"/>
              </a:cxn>
              <a:cxn ang="0">
                <a:pos x="5" y="18"/>
              </a:cxn>
              <a:cxn ang="0">
                <a:pos x="4" y="22"/>
              </a:cxn>
              <a:cxn ang="0">
                <a:pos x="2" y="26"/>
              </a:cxn>
              <a:cxn ang="0">
                <a:pos x="2" y="31"/>
              </a:cxn>
              <a:cxn ang="0">
                <a:pos x="2" y="35"/>
              </a:cxn>
              <a:cxn ang="0">
                <a:pos x="2" y="40"/>
              </a:cxn>
              <a:cxn ang="0">
                <a:pos x="4" y="44"/>
              </a:cxn>
              <a:cxn ang="0">
                <a:pos x="5" y="49"/>
              </a:cxn>
              <a:cxn ang="0">
                <a:pos x="7" y="52"/>
              </a:cxn>
              <a:cxn ang="0">
                <a:pos x="10" y="57"/>
              </a:cxn>
              <a:cxn ang="0">
                <a:pos x="15" y="60"/>
              </a:cxn>
              <a:cxn ang="0">
                <a:pos x="18" y="62"/>
              </a:cxn>
              <a:cxn ang="0">
                <a:pos x="23" y="63"/>
              </a:cxn>
              <a:cxn ang="0">
                <a:pos x="26" y="65"/>
              </a:cxn>
              <a:cxn ang="0">
                <a:pos x="31" y="65"/>
              </a:cxn>
              <a:cxn ang="0">
                <a:pos x="36" y="65"/>
              </a:cxn>
              <a:cxn ang="0">
                <a:pos x="41" y="65"/>
              </a:cxn>
              <a:cxn ang="0">
                <a:pos x="44" y="63"/>
              </a:cxn>
              <a:cxn ang="0">
                <a:pos x="49" y="62"/>
              </a:cxn>
              <a:cxn ang="0">
                <a:pos x="52" y="60"/>
              </a:cxn>
              <a:cxn ang="0">
                <a:pos x="57" y="57"/>
              </a:cxn>
              <a:cxn ang="0">
                <a:pos x="61" y="52"/>
              </a:cxn>
              <a:cxn ang="0">
                <a:pos x="62" y="49"/>
              </a:cxn>
              <a:cxn ang="0">
                <a:pos x="64" y="44"/>
              </a:cxn>
              <a:cxn ang="0">
                <a:pos x="66" y="40"/>
              </a:cxn>
              <a:cxn ang="0">
                <a:pos x="66" y="35"/>
              </a:cxn>
              <a:cxn ang="0">
                <a:pos x="33" y="32"/>
              </a:cxn>
            </a:cxnLst>
            <a:rect l="0" t="0" r="r" b="b"/>
            <a:pathLst>
              <a:path w="66" h="65">
                <a:moveTo>
                  <a:pt x="33" y="32"/>
                </a:moveTo>
                <a:lnTo>
                  <a:pt x="66" y="32"/>
                </a:lnTo>
                <a:lnTo>
                  <a:pt x="66" y="31"/>
                </a:lnTo>
                <a:lnTo>
                  <a:pt x="66" y="29"/>
                </a:lnTo>
                <a:lnTo>
                  <a:pt x="66" y="27"/>
                </a:lnTo>
                <a:lnTo>
                  <a:pt x="66" y="26"/>
                </a:lnTo>
                <a:lnTo>
                  <a:pt x="66" y="24"/>
                </a:lnTo>
                <a:lnTo>
                  <a:pt x="66" y="24"/>
                </a:lnTo>
                <a:lnTo>
                  <a:pt x="64" y="22"/>
                </a:lnTo>
                <a:lnTo>
                  <a:pt x="64" y="21"/>
                </a:lnTo>
                <a:lnTo>
                  <a:pt x="64" y="19"/>
                </a:lnTo>
                <a:lnTo>
                  <a:pt x="62" y="18"/>
                </a:lnTo>
                <a:lnTo>
                  <a:pt x="62" y="16"/>
                </a:lnTo>
                <a:lnTo>
                  <a:pt x="61" y="14"/>
                </a:lnTo>
                <a:lnTo>
                  <a:pt x="61" y="14"/>
                </a:lnTo>
                <a:lnTo>
                  <a:pt x="59" y="13"/>
                </a:lnTo>
                <a:lnTo>
                  <a:pt x="57" y="11"/>
                </a:lnTo>
                <a:lnTo>
                  <a:pt x="57" y="9"/>
                </a:lnTo>
                <a:lnTo>
                  <a:pt x="56" y="9"/>
                </a:lnTo>
                <a:lnTo>
                  <a:pt x="54" y="8"/>
                </a:lnTo>
                <a:lnTo>
                  <a:pt x="52" y="6"/>
                </a:lnTo>
                <a:lnTo>
                  <a:pt x="52" y="6"/>
                </a:lnTo>
                <a:lnTo>
                  <a:pt x="51" y="5"/>
                </a:lnTo>
                <a:lnTo>
                  <a:pt x="49" y="5"/>
                </a:lnTo>
                <a:lnTo>
                  <a:pt x="48" y="3"/>
                </a:lnTo>
                <a:lnTo>
                  <a:pt x="46" y="3"/>
                </a:lnTo>
                <a:lnTo>
                  <a:pt x="44" y="3"/>
                </a:lnTo>
                <a:lnTo>
                  <a:pt x="43" y="1"/>
                </a:lnTo>
                <a:lnTo>
                  <a:pt x="41" y="1"/>
                </a:lnTo>
                <a:lnTo>
                  <a:pt x="41" y="1"/>
                </a:lnTo>
                <a:lnTo>
                  <a:pt x="39" y="1"/>
                </a:lnTo>
                <a:lnTo>
                  <a:pt x="38" y="1"/>
                </a:lnTo>
                <a:lnTo>
                  <a:pt x="36" y="1"/>
                </a:lnTo>
                <a:lnTo>
                  <a:pt x="33" y="0"/>
                </a:lnTo>
                <a:lnTo>
                  <a:pt x="33" y="0"/>
                </a:lnTo>
                <a:lnTo>
                  <a:pt x="31" y="1"/>
                </a:lnTo>
                <a:lnTo>
                  <a:pt x="30" y="1"/>
                </a:lnTo>
                <a:lnTo>
                  <a:pt x="28" y="1"/>
                </a:lnTo>
                <a:lnTo>
                  <a:pt x="26" y="1"/>
                </a:lnTo>
                <a:lnTo>
                  <a:pt x="25" y="1"/>
                </a:lnTo>
                <a:lnTo>
                  <a:pt x="25" y="1"/>
                </a:lnTo>
                <a:lnTo>
                  <a:pt x="23" y="3"/>
                </a:lnTo>
                <a:lnTo>
                  <a:pt x="22" y="3"/>
                </a:lnTo>
                <a:lnTo>
                  <a:pt x="20" y="3"/>
                </a:lnTo>
                <a:lnTo>
                  <a:pt x="18" y="5"/>
                </a:lnTo>
                <a:lnTo>
                  <a:pt x="17" y="5"/>
                </a:lnTo>
                <a:lnTo>
                  <a:pt x="15" y="6"/>
                </a:lnTo>
                <a:lnTo>
                  <a:pt x="15" y="6"/>
                </a:lnTo>
                <a:lnTo>
                  <a:pt x="13" y="8"/>
                </a:lnTo>
                <a:lnTo>
                  <a:pt x="12" y="9"/>
                </a:lnTo>
                <a:lnTo>
                  <a:pt x="10" y="9"/>
                </a:lnTo>
                <a:lnTo>
                  <a:pt x="10" y="11"/>
                </a:lnTo>
                <a:lnTo>
                  <a:pt x="9" y="13"/>
                </a:lnTo>
                <a:lnTo>
                  <a:pt x="7" y="14"/>
                </a:lnTo>
                <a:lnTo>
                  <a:pt x="7" y="14"/>
                </a:lnTo>
                <a:lnTo>
                  <a:pt x="5" y="16"/>
                </a:lnTo>
                <a:lnTo>
                  <a:pt x="5" y="18"/>
                </a:lnTo>
                <a:lnTo>
                  <a:pt x="4" y="19"/>
                </a:lnTo>
                <a:lnTo>
                  <a:pt x="4" y="21"/>
                </a:lnTo>
                <a:lnTo>
                  <a:pt x="4" y="22"/>
                </a:lnTo>
                <a:lnTo>
                  <a:pt x="2" y="24"/>
                </a:lnTo>
                <a:lnTo>
                  <a:pt x="2" y="24"/>
                </a:lnTo>
                <a:lnTo>
                  <a:pt x="2" y="26"/>
                </a:lnTo>
                <a:lnTo>
                  <a:pt x="2" y="27"/>
                </a:lnTo>
                <a:lnTo>
                  <a:pt x="2" y="29"/>
                </a:lnTo>
                <a:lnTo>
                  <a:pt x="2" y="31"/>
                </a:lnTo>
                <a:lnTo>
                  <a:pt x="0" y="32"/>
                </a:lnTo>
                <a:lnTo>
                  <a:pt x="0" y="32"/>
                </a:lnTo>
                <a:lnTo>
                  <a:pt x="2" y="35"/>
                </a:lnTo>
                <a:lnTo>
                  <a:pt x="2" y="37"/>
                </a:lnTo>
                <a:lnTo>
                  <a:pt x="2" y="39"/>
                </a:lnTo>
                <a:lnTo>
                  <a:pt x="2" y="40"/>
                </a:lnTo>
                <a:lnTo>
                  <a:pt x="2" y="40"/>
                </a:lnTo>
                <a:lnTo>
                  <a:pt x="2" y="42"/>
                </a:lnTo>
                <a:lnTo>
                  <a:pt x="4" y="44"/>
                </a:lnTo>
                <a:lnTo>
                  <a:pt x="4" y="45"/>
                </a:lnTo>
                <a:lnTo>
                  <a:pt x="4" y="47"/>
                </a:lnTo>
                <a:lnTo>
                  <a:pt x="5" y="49"/>
                </a:lnTo>
                <a:lnTo>
                  <a:pt x="5" y="50"/>
                </a:lnTo>
                <a:lnTo>
                  <a:pt x="7" y="52"/>
                </a:lnTo>
                <a:lnTo>
                  <a:pt x="7" y="52"/>
                </a:lnTo>
                <a:lnTo>
                  <a:pt x="9" y="53"/>
                </a:lnTo>
                <a:lnTo>
                  <a:pt x="10" y="55"/>
                </a:lnTo>
                <a:lnTo>
                  <a:pt x="10" y="57"/>
                </a:lnTo>
                <a:lnTo>
                  <a:pt x="12" y="57"/>
                </a:lnTo>
                <a:lnTo>
                  <a:pt x="13" y="58"/>
                </a:lnTo>
                <a:lnTo>
                  <a:pt x="15" y="60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20" y="63"/>
                </a:lnTo>
                <a:lnTo>
                  <a:pt x="22" y="63"/>
                </a:lnTo>
                <a:lnTo>
                  <a:pt x="23" y="63"/>
                </a:lnTo>
                <a:lnTo>
                  <a:pt x="25" y="65"/>
                </a:lnTo>
                <a:lnTo>
                  <a:pt x="25" y="65"/>
                </a:lnTo>
                <a:lnTo>
                  <a:pt x="26" y="65"/>
                </a:lnTo>
                <a:lnTo>
                  <a:pt x="28" y="65"/>
                </a:lnTo>
                <a:lnTo>
                  <a:pt x="30" y="65"/>
                </a:lnTo>
                <a:lnTo>
                  <a:pt x="31" y="65"/>
                </a:lnTo>
                <a:lnTo>
                  <a:pt x="33" y="65"/>
                </a:lnTo>
                <a:lnTo>
                  <a:pt x="33" y="65"/>
                </a:lnTo>
                <a:lnTo>
                  <a:pt x="36" y="65"/>
                </a:lnTo>
                <a:lnTo>
                  <a:pt x="38" y="65"/>
                </a:lnTo>
                <a:lnTo>
                  <a:pt x="39" y="65"/>
                </a:lnTo>
                <a:lnTo>
                  <a:pt x="41" y="65"/>
                </a:lnTo>
                <a:lnTo>
                  <a:pt x="41" y="65"/>
                </a:lnTo>
                <a:lnTo>
                  <a:pt x="43" y="65"/>
                </a:lnTo>
                <a:lnTo>
                  <a:pt x="44" y="63"/>
                </a:lnTo>
                <a:lnTo>
                  <a:pt x="46" y="63"/>
                </a:lnTo>
                <a:lnTo>
                  <a:pt x="48" y="63"/>
                </a:lnTo>
                <a:lnTo>
                  <a:pt x="49" y="62"/>
                </a:lnTo>
                <a:lnTo>
                  <a:pt x="51" y="62"/>
                </a:lnTo>
                <a:lnTo>
                  <a:pt x="52" y="60"/>
                </a:lnTo>
                <a:lnTo>
                  <a:pt x="52" y="60"/>
                </a:lnTo>
                <a:lnTo>
                  <a:pt x="54" y="58"/>
                </a:lnTo>
                <a:lnTo>
                  <a:pt x="56" y="57"/>
                </a:lnTo>
                <a:lnTo>
                  <a:pt x="57" y="57"/>
                </a:lnTo>
                <a:lnTo>
                  <a:pt x="57" y="55"/>
                </a:lnTo>
                <a:lnTo>
                  <a:pt x="59" y="53"/>
                </a:lnTo>
                <a:lnTo>
                  <a:pt x="61" y="52"/>
                </a:lnTo>
                <a:lnTo>
                  <a:pt x="61" y="52"/>
                </a:lnTo>
                <a:lnTo>
                  <a:pt x="62" y="50"/>
                </a:lnTo>
                <a:lnTo>
                  <a:pt x="62" y="49"/>
                </a:lnTo>
                <a:lnTo>
                  <a:pt x="64" y="47"/>
                </a:lnTo>
                <a:lnTo>
                  <a:pt x="64" y="45"/>
                </a:lnTo>
                <a:lnTo>
                  <a:pt x="64" y="44"/>
                </a:lnTo>
                <a:lnTo>
                  <a:pt x="66" y="42"/>
                </a:lnTo>
                <a:lnTo>
                  <a:pt x="66" y="40"/>
                </a:lnTo>
                <a:lnTo>
                  <a:pt x="66" y="40"/>
                </a:lnTo>
                <a:lnTo>
                  <a:pt x="66" y="39"/>
                </a:lnTo>
                <a:lnTo>
                  <a:pt x="66" y="37"/>
                </a:lnTo>
                <a:lnTo>
                  <a:pt x="66" y="35"/>
                </a:lnTo>
                <a:lnTo>
                  <a:pt x="66" y="32"/>
                </a:lnTo>
                <a:lnTo>
                  <a:pt x="66" y="32"/>
                </a:lnTo>
                <a:lnTo>
                  <a:pt x="33" y="32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Freeform 59"/>
          <p:cNvSpPr>
            <a:spLocks/>
          </p:cNvSpPr>
          <p:nvPr/>
        </p:nvSpPr>
        <p:spPr bwMode="auto">
          <a:xfrm>
            <a:off x="5989638" y="3481388"/>
            <a:ext cx="39687" cy="38100"/>
          </a:xfrm>
          <a:custGeom>
            <a:avLst/>
            <a:gdLst/>
            <a:ahLst/>
            <a:cxnLst>
              <a:cxn ang="0">
                <a:pos x="48" y="21"/>
              </a:cxn>
              <a:cxn ang="0">
                <a:pos x="47" y="18"/>
              </a:cxn>
              <a:cxn ang="0">
                <a:pos x="47" y="14"/>
              </a:cxn>
              <a:cxn ang="0">
                <a:pos x="45" y="11"/>
              </a:cxn>
              <a:cxn ang="0">
                <a:pos x="42" y="8"/>
              </a:cxn>
              <a:cxn ang="0">
                <a:pos x="40" y="6"/>
              </a:cxn>
              <a:cxn ang="0">
                <a:pos x="37" y="5"/>
              </a:cxn>
              <a:cxn ang="0">
                <a:pos x="34" y="3"/>
              </a:cxn>
              <a:cxn ang="0">
                <a:pos x="30" y="1"/>
              </a:cxn>
              <a:cxn ang="0">
                <a:pos x="27" y="0"/>
              </a:cxn>
              <a:cxn ang="0">
                <a:pos x="24" y="0"/>
              </a:cxn>
              <a:cxn ang="0">
                <a:pos x="21" y="0"/>
              </a:cxn>
              <a:cxn ang="0">
                <a:pos x="17" y="1"/>
              </a:cxn>
              <a:cxn ang="0">
                <a:pos x="14" y="1"/>
              </a:cxn>
              <a:cxn ang="0">
                <a:pos x="11" y="3"/>
              </a:cxn>
              <a:cxn ang="0">
                <a:pos x="8" y="5"/>
              </a:cxn>
              <a:cxn ang="0">
                <a:pos x="6" y="8"/>
              </a:cxn>
              <a:cxn ang="0">
                <a:pos x="4" y="11"/>
              </a:cxn>
              <a:cxn ang="0">
                <a:pos x="3" y="13"/>
              </a:cxn>
              <a:cxn ang="0">
                <a:pos x="1" y="16"/>
              </a:cxn>
              <a:cxn ang="0">
                <a:pos x="0" y="21"/>
              </a:cxn>
              <a:cxn ang="0">
                <a:pos x="0" y="24"/>
              </a:cxn>
              <a:cxn ang="0">
                <a:pos x="0" y="26"/>
              </a:cxn>
              <a:cxn ang="0">
                <a:pos x="1" y="31"/>
              </a:cxn>
              <a:cxn ang="0">
                <a:pos x="1" y="34"/>
              </a:cxn>
              <a:cxn ang="0">
                <a:pos x="3" y="37"/>
              </a:cxn>
              <a:cxn ang="0">
                <a:pos x="4" y="39"/>
              </a:cxn>
              <a:cxn ang="0">
                <a:pos x="8" y="42"/>
              </a:cxn>
              <a:cxn ang="0">
                <a:pos x="11" y="44"/>
              </a:cxn>
              <a:cxn ang="0">
                <a:pos x="13" y="45"/>
              </a:cxn>
              <a:cxn ang="0">
                <a:pos x="16" y="47"/>
              </a:cxn>
              <a:cxn ang="0">
                <a:pos x="21" y="49"/>
              </a:cxn>
              <a:cxn ang="0">
                <a:pos x="24" y="49"/>
              </a:cxn>
              <a:cxn ang="0">
                <a:pos x="26" y="49"/>
              </a:cxn>
              <a:cxn ang="0">
                <a:pos x="30" y="47"/>
              </a:cxn>
              <a:cxn ang="0">
                <a:pos x="34" y="47"/>
              </a:cxn>
              <a:cxn ang="0">
                <a:pos x="37" y="45"/>
              </a:cxn>
              <a:cxn ang="0">
                <a:pos x="39" y="42"/>
              </a:cxn>
              <a:cxn ang="0">
                <a:pos x="42" y="41"/>
              </a:cxn>
              <a:cxn ang="0">
                <a:pos x="44" y="37"/>
              </a:cxn>
              <a:cxn ang="0">
                <a:pos x="45" y="34"/>
              </a:cxn>
              <a:cxn ang="0">
                <a:pos x="47" y="31"/>
              </a:cxn>
              <a:cxn ang="0">
                <a:pos x="48" y="28"/>
              </a:cxn>
              <a:cxn ang="0">
                <a:pos x="48" y="24"/>
              </a:cxn>
            </a:cxnLst>
            <a:rect l="0" t="0" r="r" b="b"/>
            <a:pathLst>
              <a:path w="48" h="49">
                <a:moveTo>
                  <a:pt x="48" y="24"/>
                </a:moveTo>
                <a:lnTo>
                  <a:pt x="48" y="23"/>
                </a:lnTo>
                <a:lnTo>
                  <a:pt x="48" y="21"/>
                </a:lnTo>
                <a:lnTo>
                  <a:pt x="48" y="21"/>
                </a:lnTo>
                <a:lnTo>
                  <a:pt x="47" y="19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4"/>
                </a:lnTo>
                <a:lnTo>
                  <a:pt x="45" y="13"/>
                </a:lnTo>
                <a:lnTo>
                  <a:pt x="45" y="13"/>
                </a:lnTo>
                <a:lnTo>
                  <a:pt x="45" y="11"/>
                </a:lnTo>
                <a:lnTo>
                  <a:pt x="44" y="11"/>
                </a:lnTo>
                <a:lnTo>
                  <a:pt x="44" y="10"/>
                </a:lnTo>
                <a:lnTo>
                  <a:pt x="42" y="8"/>
                </a:lnTo>
                <a:lnTo>
                  <a:pt x="42" y="8"/>
                </a:lnTo>
                <a:lnTo>
                  <a:pt x="40" y="6"/>
                </a:lnTo>
                <a:lnTo>
                  <a:pt x="40" y="6"/>
                </a:lnTo>
                <a:lnTo>
                  <a:pt x="39" y="5"/>
                </a:lnTo>
                <a:lnTo>
                  <a:pt x="39" y="5"/>
                </a:lnTo>
                <a:lnTo>
                  <a:pt x="37" y="5"/>
                </a:lnTo>
                <a:lnTo>
                  <a:pt x="37" y="3"/>
                </a:lnTo>
                <a:lnTo>
                  <a:pt x="35" y="3"/>
                </a:lnTo>
                <a:lnTo>
                  <a:pt x="34" y="3"/>
                </a:lnTo>
                <a:lnTo>
                  <a:pt x="34" y="1"/>
                </a:lnTo>
                <a:lnTo>
                  <a:pt x="32" y="1"/>
                </a:lnTo>
                <a:lnTo>
                  <a:pt x="30" y="1"/>
                </a:lnTo>
                <a:lnTo>
                  <a:pt x="30" y="1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7" y="1"/>
                </a:lnTo>
                <a:lnTo>
                  <a:pt x="16" y="1"/>
                </a:lnTo>
                <a:lnTo>
                  <a:pt x="16" y="1"/>
                </a:lnTo>
                <a:lnTo>
                  <a:pt x="14" y="1"/>
                </a:lnTo>
                <a:lnTo>
                  <a:pt x="13" y="3"/>
                </a:lnTo>
                <a:lnTo>
                  <a:pt x="13" y="3"/>
                </a:lnTo>
                <a:lnTo>
                  <a:pt x="11" y="3"/>
                </a:lnTo>
                <a:lnTo>
                  <a:pt x="11" y="5"/>
                </a:lnTo>
                <a:lnTo>
                  <a:pt x="9" y="5"/>
                </a:lnTo>
                <a:lnTo>
                  <a:pt x="8" y="5"/>
                </a:lnTo>
                <a:lnTo>
                  <a:pt x="8" y="6"/>
                </a:lnTo>
                <a:lnTo>
                  <a:pt x="6" y="6"/>
                </a:lnTo>
                <a:lnTo>
                  <a:pt x="6" y="8"/>
                </a:lnTo>
                <a:lnTo>
                  <a:pt x="4" y="8"/>
                </a:lnTo>
                <a:lnTo>
                  <a:pt x="4" y="10"/>
                </a:lnTo>
                <a:lnTo>
                  <a:pt x="4" y="11"/>
                </a:lnTo>
                <a:lnTo>
                  <a:pt x="3" y="11"/>
                </a:lnTo>
                <a:lnTo>
                  <a:pt x="3" y="13"/>
                </a:lnTo>
                <a:lnTo>
                  <a:pt x="3" y="13"/>
                </a:lnTo>
                <a:lnTo>
                  <a:pt x="1" y="14"/>
                </a:lnTo>
                <a:lnTo>
                  <a:pt x="1" y="16"/>
                </a:lnTo>
                <a:lnTo>
                  <a:pt x="1" y="16"/>
                </a:lnTo>
                <a:lnTo>
                  <a:pt x="1" y="18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1" y="31"/>
                </a:lnTo>
                <a:lnTo>
                  <a:pt x="1" y="31"/>
                </a:lnTo>
                <a:lnTo>
                  <a:pt x="1" y="32"/>
                </a:lnTo>
                <a:lnTo>
                  <a:pt x="1" y="34"/>
                </a:lnTo>
                <a:lnTo>
                  <a:pt x="3" y="34"/>
                </a:lnTo>
                <a:lnTo>
                  <a:pt x="3" y="36"/>
                </a:lnTo>
                <a:lnTo>
                  <a:pt x="3" y="37"/>
                </a:lnTo>
                <a:lnTo>
                  <a:pt x="4" y="37"/>
                </a:lnTo>
                <a:lnTo>
                  <a:pt x="4" y="39"/>
                </a:lnTo>
                <a:lnTo>
                  <a:pt x="4" y="39"/>
                </a:lnTo>
                <a:lnTo>
                  <a:pt x="6" y="41"/>
                </a:lnTo>
                <a:lnTo>
                  <a:pt x="6" y="41"/>
                </a:lnTo>
                <a:lnTo>
                  <a:pt x="8" y="42"/>
                </a:lnTo>
                <a:lnTo>
                  <a:pt x="8" y="42"/>
                </a:lnTo>
                <a:lnTo>
                  <a:pt x="9" y="44"/>
                </a:lnTo>
                <a:lnTo>
                  <a:pt x="11" y="44"/>
                </a:lnTo>
                <a:lnTo>
                  <a:pt x="11" y="45"/>
                </a:lnTo>
                <a:lnTo>
                  <a:pt x="13" y="45"/>
                </a:lnTo>
                <a:lnTo>
                  <a:pt x="13" y="45"/>
                </a:lnTo>
                <a:lnTo>
                  <a:pt x="14" y="47"/>
                </a:lnTo>
                <a:lnTo>
                  <a:pt x="16" y="47"/>
                </a:lnTo>
                <a:lnTo>
                  <a:pt x="16" y="47"/>
                </a:lnTo>
                <a:lnTo>
                  <a:pt x="17" y="47"/>
                </a:lnTo>
                <a:lnTo>
                  <a:pt x="19" y="47"/>
                </a:lnTo>
                <a:lnTo>
                  <a:pt x="21" y="49"/>
                </a:lnTo>
                <a:lnTo>
                  <a:pt x="21" y="49"/>
                </a:lnTo>
                <a:lnTo>
                  <a:pt x="22" y="49"/>
                </a:lnTo>
                <a:lnTo>
                  <a:pt x="24" y="49"/>
                </a:lnTo>
                <a:lnTo>
                  <a:pt x="24" y="49"/>
                </a:lnTo>
                <a:lnTo>
                  <a:pt x="26" y="49"/>
                </a:lnTo>
                <a:lnTo>
                  <a:pt x="26" y="49"/>
                </a:lnTo>
                <a:lnTo>
                  <a:pt x="27" y="49"/>
                </a:lnTo>
                <a:lnTo>
                  <a:pt x="29" y="47"/>
                </a:lnTo>
                <a:lnTo>
                  <a:pt x="30" y="47"/>
                </a:lnTo>
                <a:lnTo>
                  <a:pt x="30" y="47"/>
                </a:lnTo>
                <a:lnTo>
                  <a:pt x="32" y="47"/>
                </a:lnTo>
                <a:lnTo>
                  <a:pt x="34" y="47"/>
                </a:lnTo>
                <a:lnTo>
                  <a:pt x="34" y="45"/>
                </a:lnTo>
                <a:lnTo>
                  <a:pt x="35" y="45"/>
                </a:lnTo>
                <a:lnTo>
                  <a:pt x="37" y="45"/>
                </a:lnTo>
                <a:lnTo>
                  <a:pt x="37" y="44"/>
                </a:lnTo>
                <a:lnTo>
                  <a:pt x="39" y="44"/>
                </a:lnTo>
                <a:lnTo>
                  <a:pt x="39" y="42"/>
                </a:lnTo>
                <a:lnTo>
                  <a:pt x="40" y="42"/>
                </a:lnTo>
                <a:lnTo>
                  <a:pt x="40" y="41"/>
                </a:lnTo>
                <a:lnTo>
                  <a:pt x="42" y="41"/>
                </a:lnTo>
                <a:lnTo>
                  <a:pt x="42" y="39"/>
                </a:lnTo>
                <a:lnTo>
                  <a:pt x="44" y="39"/>
                </a:lnTo>
                <a:lnTo>
                  <a:pt x="44" y="37"/>
                </a:lnTo>
                <a:lnTo>
                  <a:pt x="45" y="37"/>
                </a:lnTo>
                <a:lnTo>
                  <a:pt x="45" y="36"/>
                </a:lnTo>
                <a:lnTo>
                  <a:pt x="45" y="34"/>
                </a:lnTo>
                <a:lnTo>
                  <a:pt x="47" y="34"/>
                </a:lnTo>
                <a:lnTo>
                  <a:pt x="47" y="32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48" y="24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Freeform 60"/>
          <p:cNvSpPr>
            <a:spLocks/>
          </p:cNvSpPr>
          <p:nvPr/>
        </p:nvSpPr>
        <p:spPr bwMode="auto">
          <a:xfrm>
            <a:off x="5792788" y="3463925"/>
            <a:ext cx="50800" cy="52388"/>
          </a:xfrm>
          <a:custGeom>
            <a:avLst/>
            <a:gdLst/>
            <a:ahLst/>
            <a:cxnLst>
              <a:cxn ang="0">
                <a:pos x="65" y="31"/>
              </a:cxn>
              <a:cxn ang="0">
                <a:pos x="65" y="26"/>
              </a:cxn>
              <a:cxn ang="0">
                <a:pos x="63" y="22"/>
              </a:cxn>
              <a:cxn ang="0">
                <a:pos x="61" y="18"/>
              </a:cxn>
              <a:cxn ang="0">
                <a:pos x="60" y="14"/>
              </a:cxn>
              <a:cxn ang="0">
                <a:pos x="57" y="9"/>
              </a:cxn>
              <a:cxn ang="0">
                <a:pos x="52" y="6"/>
              </a:cxn>
              <a:cxn ang="0">
                <a:pos x="48" y="5"/>
              </a:cxn>
              <a:cxn ang="0">
                <a:pos x="44" y="3"/>
              </a:cxn>
              <a:cxn ang="0">
                <a:pos x="40" y="1"/>
              </a:cxn>
              <a:cxn ang="0">
                <a:pos x="35" y="1"/>
              </a:cxn>
              <a:cxn ang="0">
                <a:pos x="31" y="1"/>
              </a:cxn>
              <a:cxn ang="0">
                <a:pos x="26" y="1"/>
              </a:cxn>
              <a:cxn ang="0">
                <a:pos x="22" y="3"/>
              </a:cxn>
              <a:cxn ang="0">
                <a:pos x="18" y="5"/>
              </a:cxn>
              <a:cxn ang="0">
                <a:pos x="14" y="6"/>
              </a:cxn>
              <a:cxn ang="0">
                <a:pos x="9" y="9"/>
              </a:cxn>
              <a:cxn ang="0">
                <a:pos x="6" y="14"/>
              </a:cxn>
              <a:cxn ang="0">
                <a:pos x="5" y="18"/>
              </a:cxn>
              <a:cxn ang="0">
                <a:pos x="3" y="22"/>
              </a:cxn>
              <a:cxn ang="0">
                <a:pos x="1" y="26"/>
              </a:cxn>
              <a:cxn ang="0">
                <a:pos x="1" y="31"/>
              </a:cxn>
              <a:cxn ang="0">
                <a:pos x="1" y="35"/>
              </a:cxn>
              <a:cxn ang="0">
                <a:pos x="1" y="40"/>
              </a:cxn>
              <a:cxn ang="0">
                <a:pos x="3" y="44"/>
              </a:cxn>
              <a:cxn ang="0">
                <a:pos x="5" y="49"/>
              </a:cxn>
              <a:cxn ang="0">
                <a:pos x="6" y="52"/>
              </a:cxn>
              <a:cxn ang="0">
                <a:pos x="9" y="57"/>
              </a:cxn>
              <a:cxn ang="0">
                <a:pos x="14" y="60"/>
              </a:cxn>
              <a:cxn ang="0">
                <a:pos x="18" y="62"/>
              </a:cxn>
              <a:cxn ang="0">
                <a:pos x="22" y="63"/>
              </a:cxn>
              <a:cxn ang="0">
                <a:pos x="26" y="65"/>
              </a:cxn>
              <a:cxn ang="0">
                <a:pos x="31" y="65"/>
              </a:cxn>
              <a:cxn ang="0">
                <a:pos x="35" y="65"/>
              </a:cxn>
              <a:cxn ang="0">
                <a:pos x="40" y="65"/>
              </a:cxn>
              <a:cxn ang="0">
                <a:pos x="44" y="63"/>
              </a:cxn>
              <a:cxn ang="0">
                <a:pos x="48" y="62"/>
              </a:cxn>
              <a:cxn ang="0">
                <a:pos x="52" y="60"/>
              </a:cxn>
              <a:cxn ang="0">
                <a:pos x="57" y="57"/>
              </a:cxn>
              <a:cxn ang="0">
                <a:pos x="60" y="52"/>
              </a:cxn>
              <a:cxn ang="0">
                <a:pos x="61" y="49"/>
              </a:cxn>
              <a:cxn ang="0">
                <a:pos x="63" y="44"/>
              </a:cxn>
              <a:cxn ang="0">
                <a:pos x="65" y="40"/>
              </a:cxn>
              <a:cxn ang="0">
                <a:pos x="65" y="35"/>
              </a:cxn>
              <a:cxn ang="0">
                <a:pos x="32" y="32"/>
              </a:cxn>
            </a:cxnLst>
            <a:rect l="0" t="0" r="r" b="b"/>
            <a:pathLst>
              <a:path w="65" h="65">
                <a:moveTo>
                  <a:pt x="32" y="32"/>
                </a:moveTo>
                <a:lnTo>
                  <a:pt x="65" y="32"/>
                </a:lnTo>
                <a:lnTo>
                  <a:pt x="65" y="31"/>
                </a:lnTo>
                <a:lnTo>
                  <a:pt x="65" y="29"/>
                </a:lnTo>
                <a:lnTo>
                  <a:pt x="65" y="27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3" y="22"/>
                </a:lnTo>
                <a:lnTo>
                  <a:pt x="63" y="21"/>
                </a:lnTo>
                <a:lnTo>
                  <a:pt x="63" y="19"/>
                </a:lnTo>
                <a:lnTo>
                  <a:pt x="61" y="18"/>
                </a:lnTo>
                <a:lnTo>
                  <a:pt x="61" y="16"/>
                </a:lnTo>
                <a:lnTo>
                  <a:pt x="60" y="14"/>
                </a:lnTo>
                <a:lnTo>
                  <a:pt x="60" y="14"/>
                </a:lnTo>
                <a:lnTo>
                  <a:pt x="58" y="13"/>
                </a:lnTo>
                <a:lnTo>
                  <a:pt x="57" y="11"/>
                </a:lnTo>
                <a:lnTo>
                  <a:pt x="57" y="9"/>
                </a:lnTo>
                <a:lnTo>
                  <a:pt x="55" y="9"/>
                </a:lnTo>
                <a:lnTo>
                  <a:pt x="53" y="8"/>
                </a:lnTo>
                <a:lnTo>
                  <a:pt x="52" y="6"/>
                </a:lnTo>
                <a:lnTo>
                  <a:pt x="52" y="6"/>
                </a:lnTo>
                <a:lnTo>
                  <a:pt x="50" y="5"/>
                </a:lnTo>
                <a:lnTo>
                  <a:pt x="48" y="5"/>
                </a:lnTo>
                <a:lnTo>
                  <a:pt x="47" y="3"/>
                </a:lnTo>
                <a:lnTo>
                  <a:pt x="45" y="3"/>
                </a:lnTo>
                <a:lnTo>
                  <a:pt x="44" y="3"/>
                </a:lnTo>
                <a:lnTo>
                  <a:pt x="42" y="1"/>
                </a:lnTo>
                <a:lnTo>
                  <a:pt x="40" y="1"/>
                </a:lnTo>
                <a:lnTo>
                  <a:pt x="40" y="1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2" y="0"/>
                </a:lnTo>
                <a:lnTo>
                  <a:pt x="32" y="0"/>
                </a:lnTo>
                <a:lnTo>
                  <a:pt x="31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4" y="1"/>
                </a:lnTo>
                <a:lnTo>
                  <a:pt x="22" y="3"/>
                </a:lnTo>
                <a:lnTo>
                  <a:pt x="21" y="3"/>
                </a:lnTo>
                <a:lnTo>
                  <a:pt x="19" y="3"/>
                </a:lnTo>
                <a:lnTo>
                  <a:pt x="18" y="5"/>
                </a:lnTo>
                <a:lnTo>
                  <a:pt x="16" y="5"/>
                </a:lnTo>
                <a:lnTo>
                  <a:pt x="14" y="6"/>
                </a:lnTo>
                <a:lnTo>
                  <a:pt x="14" y="6"/>
                </a:lnTo>
                <a:lnTo>
                  <a:pt x="13" y="8"/>
                </a:lnTo>
                <a:lnTo>
                  <a:pt x="11" y="9"/>
                </a:lnTo>
                <a:lnTo>
                  <a:pt x="9" y="9"/>
                </a:lnTo>
                <a:lnTo>
                  <a:pt x="9" y="11"/>
                </a:lnTo>
                <a:lnTo>
                  <a:pt x="8" y="13"/>
                </a:lnTo>
                <a:lnTo>
                  <a:pt x="6" y="14"/>
                </a:lnTo>
                <a:lnTo>
                  <a:pt x="6" y="14"/>
                </a:lnTo>
                <a:lnTo>
                  <a:pt x="5" y="16"/>
                </a:lnTo>
                <a:lnTo>
                  <a:pt x="5" y="18"/>
                </a:lnTo>
                <a:lnTo>
                  <a:pt x="3" y="19"/>
                </a:lnTo>
                <a:lnTo>
                  <a:pt x="3" y="21"/>
                </a:lnTo>
                <a:lnTo>
                  <a:pt x="3" y="22"/>
                </a:lnTo>
                <a:lnTo>
                  <a:pt x="1" y="24"/>
                </a:lnTo>
                <a:lnTo>
                  <a:pt x="1" y="24"/>
                </a:lnTo>
                <a:lnTo>
                  <a:pt x="1" y="26"/>
                </a:lnTo>
                <a:lnTo>
                  <a:pt x="1" y="27"/>
                </a:lnTo>
                <a:lnTo>
                  <a:pt x="1" y="29"/>
                </a:lnTo>
                <a:lnTo>
                  <a:pt x="1" y="31"/>
                </a:lnTo>
                <a:lnTo>
                  <a:pt x="0" y="32"/>
                </a:lnTo>
                <a:lnTo>
                  <a:pt x="0" y="32"/>
                </a:lnTo>
                <a:lnTo>
                  <a:pt x="1" y="35"/>
                </a:lnTo>
                <a:lnTo>
                  <a:pt x="1" y="37"/>
                </a:lnTo>
                <a:lnTo>
                  <a:pt x="1" y="39"/>
                </a:lnTo>
                <a:lnTo>
                  <a:pt x="1" y="40"/>
                </a:lnTo>
                <a:lnTo>
                  <a:pt x="1" y="40"/>
                </a:lnTo>
                <a:lnTo>
                  <a:pt x="1" y="42"/>
                </a:lnTo>
                <a:lnTo>
                  <a:pt x="3" y="44"/>
                </a:lnTo>
                <a:lnTo>
                  <a:pt x="3" y="45"/>
                </a:lnTo>
                <a:lnTo>
                  <a:pt x="3" y="47"/>
                </a:lnTo>
                <a:lnTo>
                  <a:pt x="5" y="49"/>
                </a:lnTo>
                <a:lnTo>
                  <a:pt x="5" y="50"/>
                </a:lnTo>
                <a:lnTo>
                  <a:pt x="6" y="52"/>
                </a:lnTo>
                <a:lnTo>
                  <a:pt x="6" y="52"/>
                </a:lnTo>
                <a:lnTo>
                  <a:pt x="8" y="53"/>
                </a:lnTo>
                <a:lnTo>
                  <a:pt x="9" y="55"/>
                </a:lnTo>
                <a:lnTo>
                  <a:pt x="9" y="57"/>
                </a:lnTo>
                <a:lnTo>
                  <a:pt x="11" y="57"/>
                </a:lnTo>
                <a:lnTo>
                  <a:pt x="13" y="58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8" y="62"/>
                </a:lnTo>
                <a:lnTo>
                  <a:pt x="19" y="63"/>
                </a:lnTo>
                <a:lnTo>
                  <a:pt x="21" y="63"/>
                </a:lnTo>
                <a:lnTo>
                  <a:pt x="22" y="63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1" y="65"/>
                </a:lnTo>
                <a:lnTo>
                  <a:pt x="32" y="65"/>
                </a:lnTo>
                <a:lnTo>
                  <a:pt x="32" y="65"/>
                </a:lnTo>
                <a:lnTo>
                  <a:pt x="35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4" y="63"/>
                </a:lnTo>
                <a:lnTo>
                  <a:pt x="45" y="63"/>
                </a:lnTo>
                <a:lnTo>
                  <a:pt x="47" y="63"/>
                </a:lnTo>
                <a:lnTo>
                  <a:pt x="48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8"/>
                </a:lnTo>
                <a:lnTo>
                  <a:pt x="55" y="57"/>
                </a:lnTo>
                <a:lnTo>
                  <a:pt x="57" y="57"/>
                </a:lnTo>
                <a:lnTo>
                  <a:pt x="57" y="55"/>
                </a:lnTo>
                <a:lnTo>
                  <a:pt x="58" y="53"/>
                </a:lnTo>
                <a:lnTo>
                  <a:pt x="60" y="52"/>
                </a:lnTo>
                <a:lnTo>
                  <a:pt x="60" y="52"/>
                </a:lnTo>
                <a:lnTo>
                  <a:pt x="61" y="50"/>
                </a:lnTo>
                <a:lnTo>
                  <a:pt x="61" y="49"/>
                </a:lnTo>
                <a:lnTo>
                  <a:pt x="63" y="47"/>
                </a:lnTo>
                <a:lnTo>
                  <a:pt x="63" y="45"/>
                </a:lnTo>
                <a:lnTo>
                  <a:pt x="63" y="44"/>
                </a:lnTo>
                <a:lnTo>
                  <a:pt x="65" y="42"/>
                </a:lnTo>
                <a:lnTo>
                  <a:pt x="65" y="40"/>
                </a:lnTo>
                <a:lnTo>
                  <a:pt x="65" y="40"/>
                </a:lnTo>
                <a:lnTo>
                  <a:pt x="65" y="39"/>
                </a:lnTo>
                <a:lnTo>
                  <a:pt x="65" y="37"/>
                </a:lnTo>
                <a:lnTo>
                  <a:pt x="65" y="35"/>
                </a:lnTo>
                <a:lnTo>
                  <a:pt x="65" y="32"/>
                </a:lnTo>
                <a:lnTo>
                  <a:pt x="65" y="32"/>
                </a:lnTo>
                <a:lnTo>
                  <a:pt x="32" y="32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61"/>
          <p:cNvSpPr>
            <a:spLocks/>
          </p:cNvSpPr>
          <p:nvPr/>
        </p:nvSpPr>
        <p:spPr bwMode="auto">
          <a:xfrm>
            <a:off x="5783263" y="3481388"/>
            <a:ext cx="39687" cy="38100"/>
          </a:xfrm>
          <a:custGeom>
            <a:avLst/>
            <a:gdLst/>
            <a:ahLst/>
            <a:cxnLst>
              <a:cxn ang="0">
                <a:pos x="49" y="21"/>
              </a:cxn>
              <a:cxn ang="0">
                <a:pos x="47" y="18"/>
              </a:cxn>
              <a:cxn ang="0">
                <a:pos x="47" y="14"/>
              </a:cxn>
              <a:cxn ang="0">
                <a:pos x="46" y="11"/>
              </a:cxn>
              <a:cxn ang="0">
                <a:pos x="43" y="8"/>
              </a:cxn>
              <a:cxn ang="0">
                <a:pos x="41" y="6"/>
              </a:cxn>
              <a:cxn ang="0">
                <a:pos x="38" y="5"/>
              </a:cxn>
              <a:cxn ang="0">
                <a:pos x="34" y="3"/>
              </a:cxn>
              <a:cxn ang="0">
                <a:pos x="31" y="1"/>
              </a:cxn>
              <a:cxn ang="0">
                <a:pos x="28" y="0"/>
              </a:cxn>
              <a:cxn ang="0">
                <a:pos x="25" y="0"/>
              </a:cxn>
              <a:cxn ang="0">
                <a:pos x="21" y="0"/>
              </a:cxn>
              <a:cxn ang="0">
                <a:pos x="18" y="1"/>
              </a:cxn>
              <a:cxn ang="0">
                <a:pos x="15" y="1"/>
              </a:cxn>
              <a:cxn ang="0">
                <a:pos x="12" y="3"/>
              </a:cxn>
              <a:cxn ang="0">
                <a:pos x="8" y="5"/>
              </a:cxn>
              <a:cxn ang="0">
                <a:pos x="7" y="8"/>
              </a:cxn>
              <a:cxn ang="0">
                <a:pos x="5" y="11"/>
              </a:cxn>
              <a:cxn ang="0">
                <a:pos x="3" y="13"/>
              </a:cxn>
              <a:cxn ang="0">
                <a:pos x="2" y="16"/>
              </a:cxn>
              <a:cxn ang="0">
                <a:pos x="0" y="21"/>
              </a:cxn>
              <a:cxn ang="0">
                <a:pos x="0" y="24"/>
              </a:cxn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3" y="37"/>
              </a:cxn>
              <a:cxn ang="0">
                <a:pos x="5" y="39"/>
              </a:cxn>
              <a:cxn ang="0">
                <a:pos x="8" y="42"/>
              </a:cxn>
              <a:cxn ang="0">
                <a:pos x="12" y="44"/>
              </a:cxn>
              <a:cxn ang="0">
                <a:pos x="13" y="45"/>
              </a:cxn>
              <a:cxn ang="0">
                <a:pos x="17" y="47"/>
              </a:cxn>
              <a:cxn ang="0">
                <a:pos x="21" y="49"/>
              </a:cxn>
              <a:cxn ang="0">
                <a:pos x="25" y="49"/>
              </a:cxn>
              <a:cxn ang="0">
                <a:pos x="26" y="49"/>
              </a:cxn>
              <a:cxn ang="0">
                <a:pos x="31" y="47"/>
              </a:cxn>
              <a:cxn ang="0">
                <a:pos x="34" y="47"/>
              </a:cxn>
              <a:cxn ang="0">
                <a:pos x="38" y="45"/>
              </a:cxn>
              <a:cxn ang="0">
                <a:pos x="39" y="42"/>
              </a:cxn>
              <a:cxn ang="0">
                <a:pos x="43" y="41"/>
              </a:cxn>
              <a:cxn ang="0">
                <a:pos x="44" y="37"/>
              </a:cxn>
              <a:cxn ang="0">
                <a:pos x="46" y="34"/>
              </a:cxn>
              <a:cxn ang="0">
                <a:pos x="47" y="31"/>
              </a:cxn>
              <a:cxn ang="0">
                <a:pos x="49" y="28"/>
              </a:cxn>
              <a:cxn ang="0">
                <a:pos x="49" y="24"/>
              </a:cxn>
            </a:cxnLst>
            <a:rect l="0" t="0" r="r" b="b"/>
            <a:pathLst>
              <a:path w="49" h="49">
                <a:moveTo>
                  <a:pt x="49" y="24"/>
                </a:move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19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4"/>
                </a:lnTo>
                <a:lnTo>
                  <a:pt x="46" y="13"/>
                </a:lnTo>
                <a:lnTo>
                  <a:pt x="46" y="13"/>
                </a:lnTo>
                <a:lnTo>
                  <a:pt x="46" y="11"/>
                </a:lnTo>
                <a:lnTo>
                  <a:pt x="44" y="11"/>
                </a:lnTo>
                <a:lnTo>
                  <a:pt x="44" y="10"/>
                </a:lnTo>
                <a:lnTo>
                  <a:pt x="43" y="8"/>
                </a:lnTo>
                <a:lnTo>
                  <a:pt x="43" y="8"/>
                </a:lnTo>
                <a:lnTo>
                  <a:pt x="41" y="6"/>
                </a:lnTo>
                <a:lnTo>
                  <a:pt x="41" y="6"/>
                </a:lnTo>
                <a:lnTo>
                  <a:pt x="39" y="5"/>
                </a:lnTo>
                <a:lnTo>
                  <a:pt x="39" y="5"/>
                </a:lnTo>
                <a:lnTo>
                  <a:pt x="38" y="5"/>
                </a:lnTo>
                <a:lnTo>
                  <a:pt x="38" y="3"/>
                </a:lnTo>
                <a:lnTo>
                  <a:pt x="36" y="3"/>
                </a:lnTo>
                <a:lnTo>
                  <a:pt x="34" y="3"/>
                </a:lnTo>
                <a:lnTo>
                  <a:pt x="34" y="1"/>
                </a:lnTo>
                <a:lnTo>
                  <a:pt x="33" y="1"/>
                </a:lnTo>
                <a:lnTo>
                  <a:pt x="31" y="1"/>
                </a:lnTo>
                <a:lnTo>
                  <a:pt x="31" y="1"/>
                </a:lnTo>
                <a:lnTo>
                  <a:pt x="30" y="0"/>
                </a:lnTo>
                <a:lnTo>
                  <a:pt x="28" y="0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20" y="0"/>
                </a:lnTo>
                <a:lnTo>
                  <a:pt x="18" y="1"/>
                </a:lnTo>
                <a:lnTo>
                  <a:pt x="17" y="1"/>
                </a:lnTo>
                <a:lnTo>
                  <a:pt x="17" y="1"/>
                </a:lnTo>
                <a:lnTo>
                  <a:pt x="15" y="1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5"/>
                </a:lnTo>
                <a:lnTo>
                  <a:pt x="10" y="5"/>
                </a:lnTo>
                <a:lnTo>
                  <a:pt x="8" y="5"/>
                </a:lnTo>
                <a:lnTo>
                  <a:pt x="8" y="6"/>
                </a:lnTo>
                <a:lnTo>
                  <a:pt x="7" y="6"/>
                </a:lnTo>
                <a:lnTo>
                  <a:pt x="7" y="8"/>
                </a:lnTo>
                <a:lnTo>
                  <a:pt x="5" y="8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3"/>
                </a:lnTo>
                <a:lnTo>
                  <a:pt x="3" y="13"/>
                </a:lnTo>
                <a:lnTo>
                  <a:pt x="2" y="14"/>
                </a:lnTo>
                <a:lnTo>
                  <a:pt x="2" y="16"/>
                </a:lnTo>
                <a:lnTo>
                  <a:pt x="2" y="16"/>
                </a:lnTo>
                <a:lnTo>
                  <a:pt x="2" y="18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2" y="31"/>
                </a:lnTo>
                <a:lnTo>
                  <a:pt x="2" y="31"/>
                </a:lnTo>
                <a:lnTo>
                  <a:pt x="2" y="32"/>
                </a:lnTo>
                <a:lnTo>
                  <a:pt x="2" y="34"/>
                </a:lnTo>
                <a:lnTo>
                  <a:pt x="3" y="34"/>
                </a:lnTo>
                <a:lnTo>
                  <a:pt x="3" y="36"/>
                </a:lnTo>
                <a:lnTo>
                  <a:pt x="3" y="37"/>
                </a:lnTo>
                <a:lnTo>
                  <a:pt x="5" y="37"/>
                </a:lnTo>
                <a:lnTo>
                  <a:pt x="5" y="39"/>
                </a:lnTo>
                <a:lnTo>
                  <a:pt x="5" y="39"/>
                </a:lnTo>
                <a:lnTo>
                  <a:pt x="7" y="41"/>
                </a:lnTo>
                <a:lnTo>
                  <a:pt x="7" y="41"/>
                </a:lnTo>
                <a:lnTo>
                  <a:pt x="8" y="42"/>
                </a:lnTo>
                <a:lnTo>
                  <a:pt x="8" y="42"/>
                </a:lnTo>
                <a:lnTo>
                  <a:pt x="10" y="44"/>
                </a:lnTo>
                <a:lnTo>
                  <a:pt x="12" y="44"/>
                </a:lnTo>
                <a:lnTo>
                  <a:pt x="12" y="45"/>
                </a:lnTo>
                <a:lnTo>
                  <a:pt x="13" y="45"/>
                </a:lnTo>
                <a:lnTo>
                  <a:pt x="13" y="45"/>
                </a:lnTo>
                <a:lnTo>
                  <a:pt x="15" y="47"/>
                </a:lnTo>
                <a:lnTo>
                  <a:pt x="17" y="47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1" y="49"/>
                </a:lnTo>
                <a:lnTo>
                  <a:pt x="21" y="49"/>
                </a:lnTo>
                <a:lnTo>
                  <a:pt x="23" y="49"/>
                </a:lnTo>
                <a:lnTo>
                  <a:pt x="25" y="49"/>
                </a:lnTo>
                <a:lnTo>
                  <a:pt x="25" y="49"/>
                </a:lnTo>
                <a:lnTo>
                  <a:pt x="26" y="49"/>
                </a:lnTo>
                <a:lnTo>
                  <a:pt x="26" y="49"/>
                </a:lnTo>
                <a:lnTo>
                  <a:pt x="28" y="49"/>
                </a:lnTo>
                <a:lnTo>
                  <a:pt x="30" y="47"/>
                </a:lnTo>
                <a:lnTo>
                  <a:pt x="31" y="47"/>
                </a:lnTo>
                <a:lnTo>
                  <a:pt x="31" y="47"/>
                </a:lnTo>
                <a:lnTo>
                  <a:pt x="33" y="47"/>
                </a:lnTo>
                <a:lnTo>
                  <a:pt x="34" y="47"/>
                </a:lnTo>
                <a:lnTo>
                  <a:pt x="34" y="45"/>
                </a:lnTo>
                <a:lnTo>
                  <a:pt x="36" y="45"/>
                </a:lnTo>
                <a:lnTo>
                  <a:pt x="38" y="45"/>
                </a:lnTo>
                <a:lnTo>
                  <a:pt x="38" y="44"/>
                </a:lnTo>
                <a:lnTo>
                  <a:pt x="39" y="44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3" y="41"/>
                </a:lnTo>
                <a:lnTo>
                  <a:pt x="43" y="39"/>
                </a:lnTo>
                <a:lnTo>
                  <a:pt x="44" y="39"/>
                </a:lnTo>
                <a:lnTo>
                  <a:pt x="44" y="37"/>
                </a:lnTo>
                <a:lnTo>
                  <a:pt x="46" y="37"/>
                </a:lnTo>
                <a:lnTo>
                  <a:pt x="46" y="36"/>
                </a:lnTo>
                <a:lnTo>
                  <a:pt x="46" y="34"/>
                </a:lnTo>
                <a:lnTo>
                  <a:pt x="47" y="34"/>
                </a:lnTo>
                <a:lnTo>
                  <a:pt x="47" y="32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4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Freeform 62"/>
          <p:cNvSpPr>
            <a:spLocks/>
          </p:cNvSpPr>
          <p:nvPr/>
        </p:nvSpPr>
        <p:spPr bwMode="auto">
          <a:xfrm>
            <a:off x="7419975" y="2922588"/>
            <a:ext cx="155575" cy="50800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195" y="33"/>
              </a:cxn>
              <a:cxn ang="0">
                <a:pos x="0" y="0"/>
              </a:cxn>
              <a:cxn ang="0">
                <a:pos x="0" y="33"/>
              </a:cxn>
              <a:cxn ang="0">
                <a:pos x="0" y="65"/>
              </a:cxn>
            </a:cxnLst>
            <a:rect l="0" t="0" r="r" b="b"/>
            <a:pathLst>
              <a:path w="195" h="65">
                <a:moveTo>
                  <a:pt x="0" y="65"/>
                </a:moveTo>
                <a:lnTo>
                  <a:pt x="195" y="33"/>
                </a:lnTo>
                <a:lnTo>
                  <a:pt x="0" y="0"/>
                </a:lnTo>
                <a:lnTo>
                  <a:pt x="0" y="33"/>
                </a:lnTo>
                <a:lnTo>
                  <a:pt x="0" y="65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Freeform 63"/>
          <p:cNvSpPr>
            <a:spLocks/>
          </p:cNvSpPr>
          <p:nvPr/>
        </p:nvSpPr>
        <p:spPr bwMode="auto">
          <a:xfrm>
            <a:off x="7007225" y="2922588"/>
            <a:ext cx="153988" cy="50800"/>
          </a:xfrm>
          <a:custGeom>
            <a:avLst/>
            <a:gdLst/>
            <a:ahLst/>
            <a:cxnLst>
              <a:cxn ang="0">
                <a:pos x="195" y="0"/>
              </a:cxn>
              <a:cxn ang="0">
                <a:pos x="0" y="33"/>
              </a:cxn>
              <a:cxn ang="0">
                <a:pos x="195" y="65"/>
              </a:cxn>
              <a:cxn ang="0">
                <a:pos x="195" y="33"/>
              </a:cxn>
              <a:cxn ang="0">
                <a:pos x="195" y="0"/>
              </a:cxn>
            </a:cxnLst>
            <a:rect l="0" t="0" r="r" b="b"/>
            <a:pathLst>
              <a:path w="195" h="65">
                <a:moveTo>
                  <a:pt x="195" y="0"/>
                </a:moveTo>
                <a:lnTo>
                  <a:pt x="0" y="33"/>
                </a:lnTo>
                <a:lnTo>
                  <a:pt x="195" y="65"/>
                </a:lnTo>
                <a:lnTo>
                  <a:pt x="195" y="33"/>
                </a:lnTo>
                <a:lnTo>
                  <a:pt x="195" y="0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7186613" y="2947988"/>
            <a:ext cx="233362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6" name="Freeform 65"/>
          <p:cNvSpPr>
            <a:spLocks/>
          </p:cNvSpPr>
          <p:nvPr/>
        </p:nvSpPr>
        <p:spPr bwMode="auto">
          <a:xfrm>
            <a:off x="6773863" y="3179763"/>
            <a:ext cx="77787" cy="155575"/>
          </a:xfrm>
          <a:custGeom>
            <a:avLst/>
            <a:gdLst/>
            <a:ahLst/>
            <a:cxnLst>
              <a:cxn ang="0">
                <a:pos x="98" y="195"/>
              </a:cxn>
              <a:cxn ang="0">
                <a:pos x="33" y="0"/>
              </a:cxn>
              <a:cxn ang="0">
                <a:pos x="0" y="195"/>
              </a:cxn>
              <a:cxn ang="0">
                <a:pos x="33" y="195"/>
              </a:cxn>
              <a:cxn ang="0">
                <a:pos x="98" y="195"/>
              </a:cxn>
            </a:cxnLst>
            <a:rect l="0" t="0" r="r" b="b"/>
            <a:pathLst>
              <a:path w="98" h="195">
                <a:moveTo>
                  <a:pt x="98" y="195"/>
                </a:moveTo>
                <a:lnTo>
                  <a:pt x="33" y="0"/>
                </a:lnTo>
                <a:lnTo>
                  <a:pt x="0" y="195"/>
                </a:lnTo>
                <a:lnTo>
                  <a:pt x="33" y="195"/>
                </a:lnTo>
                <a:lnTo>
                  <a:pt x="98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7" name="Freeform 66"/>
          <p:cNvSpPr>
            <a:spLocks/>
          </p:cNvSpPr>
          <p:nvPr/>
        </p:nvSpPr>
        <p:spPr bwMode="auto">
          <a:xfrm>
            <a:off x="6773863" y="3671888"/>
            <a:ext cx="77787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195"/>
              </a:cxn>
              <a:cxn ang="0">
                <a:pos x="98" y="0"/>
              </a:cxn>
              <a:cxn ang="0">
                <a:pos x="33" y="0"/>
              </a:cxn>
              <a:cxn ang="0">
                <a:pos x="0" y="0"/>
              </a:cxn>
            </a:cxnLst>
            <a:rect l="0" t="0" r="r" b="b"/>
            <a:pathLst>
              <a:path w="98" h="195">
                <a:moveTo>
                  <a:pt x="0" y="0"/>
                </a:moveTo>
                <a:lnTo>
                  <a:pt x="33" y="195"/>
                </a:lnTo>
                <a:lnTo>
                  <a:pt x="98" y="0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6799263" y="3335338"/>
            <a:ext cx="1587" cy="336550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Freeform 68"/>
          <p:cNvSpPr>
            <a:spLocks/>
          </p:cNvSpPr>
          <p:nvPr/>
        </p:nvSpPr>
        <p:spPr bwMode="auto">
          <a:xfrm>
            <a:off x="6489700" y="3179763"/>
            <a:ext cx="52388" cy="155575"/>
          </a:xfrm>
          <a:custGeom>
            <a:avLst/>
            <a:gdLst/>
            <a:ahLst/>
            <a:cxnLst>
              <a:cxn ang="0">
                <a:pos x="65" y="195"/>
              </a:cxn>
              <a:cxn ang="0">
                <a:pos x="33" y="0"/>
              </a:cxn>
              <a:cxn ang="0">
                <a:pos x="0" y="195"/>
              </a:cxn>
              <a:cxn ang="0">
                <a:pos x="33" y="195"/>
              </a:cxn>
              <a:cxn ang="0">
                <a:pos x="65" y="195"/>
              </a:cxn>
            </a:cxnLst>
            <a:rect l="0" t="0" r="r" b="b"/>
            <a:pathLst>
              <a:path w="65" h="195">
                <a:moveTo>
                  <a:pt x="65" y="195"/>
                </a:moveTo>
                <a:lnTo>
                  <a:pt x="33" y="0"/>
                </a:lnTo>
                <a:lnTo>
                  <a:pt x="0" y="195"/>
                </a:lnTo>
                <a:lnTo>
                  <a:pt x="33" y="195"/>
                </a:lnTo>
                <a:lnTo>
                  <a:pt x="65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Freeform 69"/>
          <p:cNvSpPr>
            <a:spLocks/>
          </p:cNvSpPr>
          <p:nvPr/>
        </p:nvSpPr>
        <p:spPr bwMode="auto">
          <a:xfrm>
            <a:off x="6489700" y="3671888"/>
            <a:ext cx="52388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195"/>
              </a:cxn>
              <a:cxn ang="0">
                <a:pos x="65" y="0"/>
              </a:cxn>
              <a:cxn ang="0">
                <a:pos x="33" y="0"/>
              </a:cxn>
              <a:cxn ang="0">
                <a:pos x="0" y="0"/>
              </a:cxn>
            </a:cxnLst>
            <a:rect l="0" t="0" r="r" b="b"/>
            <a:pathLst>
              <a:path w="65" h="195">
                <a:moveTo>
                  <a:pt x="0" y="0"/>
                </a:moveTo>
                <a:lnTo>
                  <a:pt x="33" y="195"/>
                </a:lnTo>
                <a:lnTo>
                  <a:pt x="65" y="0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Line 70"/>
          <p:cNvSpPr>
            <a:spLocks noChangeShapeType="1"/>
          </p:cNvSpPr>
          <p:nvPr/>
        </p:nvSpPr>
        <p:spPr bwMode="auto">
          <a:xfrm flipV="1">
            <a:off x="6515100" y="3335338"/>
            <a:ext cx="1588" cy="336550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Freeform 71"/>
          <p:cNvSpPr>
            <a:spLocks/>
          </p:cNvSpPr>
          <p:nvPr/>
        </p:nvSpPr>
        <p:spPr bwMode="auto">
          <a:xfrm>
            <a:off x="5483225" y="3179763"/>
            <a:ext cx="50800" cy="155575"/>
          </a:xfrm>
          <a:custGeom>
            <a:avLst/>
            <a:gdLst/>
            <a:ahLst/>
            <a:cxnLst>
              <a:cxn ang="0">
                <a:pos x="65" y="195"/>
              </a:cxn>
              <a:cxn ang="0">
                <a:pos x="33" y="0"/>
              </a:cxn>
              <a:cxn ang="0">
                <a:pos x="0" y="195"/>
              </a:cxn>
              <a:cxn ang="0">
                <a:pos x="33" y="195"/>
              </a:cxn>
              <a:cxn ang="0">
                <a:pos x="65" y="195"/>
              </a:cxn>
            </a:cxnLst>
            <a:rect l="0" t="0" r="r" b="b"/>
            <a:pathLst>
              <a:path w="65" h="195">
                <a:moveTo>
                  <a:pt x="65" y="195"/>
                </a:moveTo>
                <a:lnTo>
                  <a:pt x="33" y="0"/>
                </a:lnTo>
                <a:lnTo>
                  <a:pt x="0" y="195"/>
                </a:lnTo>
                <a:lnTo>
                  <a:pt x="33" y="195"/>
                </a:lnTo>
                <a:lnTo>
                  <a:pt x="65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3" name="Freeform 72"/>
          <p:cNvSpPr>
            <a:spLocks/>
          </p:cNvSpPr>
          <p:nvPr/>
        </p:nvSpPr>
        <p:spPr bwMode="auto">
          <a:xfrm>
            <a:off x="5483225" y="3671888"/>
            <a:ext cx="50800" cy="1539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195"/>
              </a:cxn>
              <a:cxn ang="0">
                <a:pos x="65" y="0"/>
              </a:cxn>
              <a:cxn ang="0">
                <a:pos x="33" y="0"/>
              </a:cxn>
              <a:cxn ang="0">
                <a:pos x="0" y="0"/>
              </a:cxn>
            </a:cxnLst>
            <a:rect l="0" t="0" r="r" b="b"/>
            <a:pathLst>
              <a:path w="65" h="195">
                <a:moveTo>
                  <a:pt x="0" y="0"/>
                </a:moveTo>
                <a:lnTo>
                  <a:pt x="33" y="195"/>
                </a:lnTo>
                <a:lnTo>
                  <a:pt x="65" y="0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4" name="Line 73"/>
          <p:cNvSpPr>
            <a:spLocks noChangeShapeType="1"/>
          </p:cNvSpPr>
          <p:nvPr/>
        </p:nvSpPr>
        <p:spPr bwMode="auto">
          <a:xfrm flipV="1">
            <a:off x="5508625" y="3335338"/>
            <a:ext cx="1588" cy="336550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2847975" y="5065713"/>
            <a:ext cx="1755775" cy="14478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 rot="5400000">
            <a:off x="7281863" y="2305050"/>
            <a:ext cx="977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-Roman" charset="0"/>
              </a:rPr>
              <a:t>I/O block </a:t>
            </a:r>
            <a:endParaRPr lang="en-US" sz="2400"/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292475" y="5532438"/>
            <a:ext cx="8985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-Roman" charset="0"/>
              </a:rPr>
              <a:t>PAL-like</a:t>
            </a:r>
            <a:endParaRPr lang="en-US" sz="2400"/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1839913" y="5065713"/>
            <a:ext cx="361950" cy="1447800"/>
          </a:xfrm>
          <a:prstGeom prst="rect">
            <a:avLst/>
          </a:prstGeom>
          <a:solidFill>
            <a:srgbClr val="E5E5E5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465513" y="5818188"/>
            <a:ext cx="595312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-Roman" charset="0"/>
              </a:rPr>
              <a:t>block </a:t>
            </a:r>
            <a:endParaRPr lang="en-US" sz="2400"/>
          </a:p>
        </p:txBody>
      </p:sp>
      <p:sp>
        <p:nvSpPr>
          <p:cNvPr id="80" name="Freeform 79"/>
          <p:cNvSpPr>
            <a:spLocks/>
          </p:cNvSpPr>
          <p:nvPr/>
        </p:nvSpPr>
        <p:spPr bwMode="auto">
          <a:xfrm>
            <a:off x="2254250" y="6307138"/>
            <a:ext cx="153988" cy="76200"/>
          </a:xfrm>
          <a:custGeom>
            <a:avLst/>
            <a:gdLst/>
            <a:ahLst/>
            <a:cxnLst>
              <a:cxn ang="0">
                <a:pos x="196" y="0"/>
              </a:cxn>
              <a:cxn ang="0">
                <a:pos x="0" y="33"/>
              </a:cxn>
              <a:cxn ang="0">
                <a:pos x="196" y="98"/>
              </a:cxn>
              <a:cxn ang="0">
                <a:pos x="196" y="33"/>
              </a:cxn>
              <a:cxn ang="0">
                <a:pos x="196" y="0"/>
              </a:cxn>
            </a:cxnLst>
            <a:rect l="0" t="0" r="r" b="b"/>
            <a:pathLst>
              <a:path w="196" h="98">
                <a:moveTo>
                  <a:pt x="196" y="0"/>
                </a:moveTo>
                <a:lnTo>
                  <a:pt x="0" y="33"/>
                </a:lnTo>
                <a:lnTo>
                  <a:pt x="196" y="98"/>
                </a:lnTo>
                <a:lnTo>
                  <a:pt x="196" y="33"/>
                </a:lnTo>
                <a:lnTo>
                  <a:pt x="196" y="0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" name="Freeform 80"/>
          <p:cNvSpPr>
            <a:spLocks/>
          </p:cNvSpPr>
          <p:nvPr/>
        </p:nvSpPr>
        <p:spPr bwMode="auto">
          <a:xfrm>
            <a:off x="2667000" y="6307138"/>
            <a:ext cx="155575" cy="7620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195" y="33"/>
              </a:cxn>
              <a:cxn ang="0">
                <a:pos x="0" y="0"/>
              </a:cxn>
              <a:cxn ang="0">
                <a:pos x="0" y="33"/>
              </a:cxn>
              <a:cxn ang="0">
                <a:pos x="0" y="98"/>
              </a:cxn>
            </a:cxnLst>
            <a:rect l="0" t="0" r="r" b="b"/>
            <a:pathLst>
              <a:path w="195" h="98">
                <a:moveTo>
                  <a:pt x="0" y="98"/>
                </a:moveTo>
                <a:lnTo>
                  <a:pt x="195" y="33"/>
                </a:lnTo>
                <a:lnTo>
                  <a:pt x="0" y="0"/>
                </a:lnTo>
                <a:lnTo>
                  <a:pt x="0" y="33"/>
                </a:lnTo>
                <a:lnTo>
                  <a:pt x="0" y="98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" name="Line 81"/>
          <p:cNvSpPr>
            <a:spLocks noChangeShapeType="1"/>
          </p:cNvSpPr>
          <p:nvPr/>
        </p:nvSpPr>
        <p:spPr bwMode="auto">
          <a:xfrm flipH="1">
            <a:off x="2408238" y="6332538"/>
            <a:ext cx="233362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3" name="Freeform 82"/>
          <p:cNvSpPr>
            <a:spLocks/>
          </p:cNvSpPr>
          <p:nvPr/>
        </p:nvSpPr>
        <p:spPr bwMode="auto">
          <a:xfrm>
            <a:off x="2254250" y="6022975"/>
            <a:ext cx="153988" cy="76200"/>
          </a:xfrm>
          <a:custGeom>
            <a:avLst/>
            <a:gdLst/>
            <a:ahLst/>
            <a:cxnLst>
              <a:cxn ang="0">
                <a:pos x="196" y="0"/>
              </a:cxn>
              <a:cxn ang="0">
                <a:pos x="0" y="65"/>
              </a:cxn>
              <a:cxn ang="0">
                <a:pos x="196" y="98"/>
              </a:cxn>
              <a:cxn ang="0">
                <a:pos x="196" y="65"/>
              </a:cxn>
              <a:cxn ang="0">
                <a:pos x="196" y="0"/>
              </a:cxn>
            </a:cxnLst>
            <a:rect l="0" t="0" r="r" b="b"/>
            <a:pathLst>
              <a:path w="196" h="98">
                <a:moveTo>
                  <a:pt x="196" y="0"/>
                </a:moveTo>
                <a:lnTo>
                  <a:pt x="0" y="65"/>
                </a:lnTo>
                <a:lnTo>
                  <a:pt x="196" y="98"/>
                </a:lnTo>
                <a:lnTo>
                  <a:pt x="196" y="65"/>
                </a:lnTo>
                <a:lnTo>
                  <a:pt x="196" y="0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4" name="Freeform 83"/>
          <p:cNvSpPr>
            <a:spLocks/>
          </p:cNvSpPr>
          <p:nvPr/>
        </p:nvSpPr>
        <p:spPr bwMode="auto">
          <a:xfrm>
            <a:off x="2667000" y="6022975"/>
            <a:ext cx="155575" cy="7620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195" y="65"/>
              </a:cxn>
              <a:cxn ang="0">
                <a:pos x="0" y="0"/>
              </a:cxn>
              <a:cxn ang="0">
                <a:pos x="0" y="65"/>
              </a:cxn>
              <a:cxn ang="0">
                <a:pos x="0" y="98"/>
              </a:cxn>
            </a:cxnLst>
            <a:rect l="0" t="0" r="r" b="b"/>
            <a:pathLst>
              <a:path w="195" h="98">
                <a:moveTo>
                  <a:pt x="0" y="98"/>
                </a:moveTo>
                <a:lnTo>
                  <a:pt x="195" y="65"/>
                </a:lnTo>
                <a:lnTo>
                  <a:pt x="0" y="0"/>
                </a:lnTo>
                <a:lnTo>
                  <a:pt x="0" y="65"/>
                </a:lnTo>
                <a:lnTo>
                  <a:pt x="0" y="98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5" name="Line 84"/>
          <p:cNvSpPr>
            <a:spLocks noChangeShapeType="1"/>
          </p:cNvSpPr>
          <p:nvPr/>
        </p:nvSpPr>
        <p:spPr bwMode="auto">
          <a:xfrm flipH="1">
            <a:off x="2408238" y="6073775"/>
            <a:ext cx="233362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6" name="Freeform 85"/>
          <p:cNvSpPr>
            <a:spLocks/>
          </p:cNvSpPr>
          <p:nvPr/>
        </p:nvSpPr>
        <p:spPr bwMode="auto">
          <a:xfrm>
            <a:off x="2511425" y="5842000"/>
            <a:ext cx="52388" cy="50800"/>
          </a:xfrm>
          <a:custGeom>
            <a:avLst/>
            <a:gdLst/>
            <a:ahLst/>
            <a:cxnLst>
              <a:cxn ang="0">
                <a:pos x="31" y="2"/>
              </a:cxn>
              <a:cxn ang="0">
                <a:pos x="26" y="2"/>
              </a:cxn>
              <a:cxn ang="0">
                <a:pos x="23" y="4"/>
              </a:cxn>
              <a:cxn ang="0">
                <a:pos x="18" y="5"/>
              </a:cxn>
              <a:cxn ang="0">
                <a:pos x="14" y="7"/>
              </a:cxn>
              <a:cxn ang="0">
                <a:pos x="10" y="10"/>
              </a:cxn>
              <a:cxn ang="0">
                <a:pos x="6" y="15"/>
              </a:cxn>
              <a:cxn ang="0">
                <a:pos x="5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5" y="49"/>
              </a:cxn>
              <a:cxn ang="0">
                <a:pos x="6" y="52"/>
              </a:cxn>
              <a:cxn ang="0">
                <a:pos x="10" y="57"/>
              </a:cxn>
              <a:cxn ang="0">
                <a:pos x="14" y="61"/>
              </a:cxn>
              <a:cxn ang="0">
                <a:pos x="18" y="62"/>
              </a:cxn>
              <a:cxn ang="0">
                <a:pos x="23" y="64"/>
              </a:cxn>
              <a:cxn ang="0">
                <a:pos x="26" y="65"/>
              </a:cxn>
              <a:cxn ang="0">
                <a:pos x="31" y="65"/>
              </a:cxn>
              <a:cxn ang="0">
                <a:pos x="36" y="65"/>
              </a:cxn>
              <a:cxn ang="0">
                <a:pos x="40" y="65"/>
              </a:cxn>
              <a:cxn ang="0">
                <a:pos x="44" y="64"/>
              </a:cxn>
              <a:cxn ang="0">
                <a:pos x="49" y="62"/>
              </a:cxn>
              <a:cxn ang="0">
                <a:pos x="52" y="61"/>
              </a:cxn>
              <a:cxn ang="0">
                <a:pos x="57" y="57"/>
              </a:cxn>
              <a:cxn ang="0">
                <a:pos x="60" y="52"/>
              </a:cxn>
              <a:cxn ang="0">
                <a:pos x="62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2" y="18"/>
              </a:cxn>
              <a:cxn ang="0">
                <a:pos x="60" y="15"/>
              </a:cxn>
              <a:cxn ang="0">
                <a:pos x="57" y="10"/>
              </a:cxn>
              <a:cxn ang="0">
                <a:pos x="52" y="7"/>
              </a:cxn>
              <a:cxn ang="0">
                <a:pos x="49" y="5"/>
              </a:cxn>
              <a:cxn ang="0">
                <a:pos x="44" y="4"/>
              </a:cxn>
              <a:cxn ang="0">
                <a:pos x="40" y="2"/>
              </a:cxn>
              <a:cxn ang="0">
                <a:pos x="36" y="2"/>
              </a:cxn>
              <a:cxn ang="0">
                <a:pos x="32" y="33"/>
              </a:cxn>
            </a:cxnLst>
            <a:rect l="0" t="0" r="r" b="b"/>
            <a:pathLst>
              <a:path w="65" h="65">
                <a:moveTo>
                  <a:pt x="32" y="33"/>
                </a:moveTo>
                <a:lnTo>
                  <a:pt x="32" y="0"/>
                </a:lnTo>
                <a:lnTo>
                  <a:pt x="31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6" y="2"/>
                </a:lnTo>
                <a:lnTo>
                  <a:pt x="24" y="2"/>
                </a:lnTo>
                <a:lnTo>
                  <a:pt x="23" y="4"/>
                </a:lnTo>
                <a:lnTo>
                  <a:pt x="21" y="4"/>
                </a:lnTo>
                <a:lnTo>
                  <a:pt x="19" y="4"/>
                </a:lnTo>
                <a:lnTo>
                  <a:pt x="18" y="5"/>
                </a:lnTo>
                <a:lnTo>
                  <a:pt x="16" y="5"/>
                </a:lnTo>
                <a:lnTo>
                  <a:pt x="14" y="7"/>
                </a:lnTo>
                <a:lnTo>
                  <a:pt x="14" y="7"/>
                </a:lnTo>
                <a:lnTo>
                  <a:pt x="13" y="9"/>
                </a:lnTo>
                <a:lnTo>
                  <a:pt x="11" y="10"/>
                </a:lnTo>
                <a:lnTo>
                  <a:pt x="10" y="10"/>
                </a:lnTo>
                <a:lnTo>
                  <a:pt x="10" y="12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5" y="17"/>
                </a:lnTo>
                <a:lnTo>
                  <a:pt x="5" y="18"/>
                </a:lnTo>
                <a:lnTo>
                  <a:pt x="3" y="20"/>
                </a:lnTo>
                <a:lnTo>
                  <a:pt x="3" y="22"/>
                </a:lnTo>
                <a:lnTo>
                  <a:pt x="3" y="23"/>
                </a:lnTo>
                <a:lnTo>
                  <a:pt x="1" y="25"/>
                </a:lnTo>
                <a:lnTo>
                  <a:pt x="1" y="25"/>
                </a:lnTo>
                <a:lnTo>
                  <a:pt x="1" y="26"/>
                </a:lnTo>
                <a:lnTo>
                  <a:pt x="1" y="28"/>
                </a:lnTo>
                <a:lnTo>
                  <a:pt x="1" y="30"/>
                </a:lnTo>
                <a:lnTo>
                  <a:pt x="1" y="31"/>
                </a:lnTo>
                <a:lnTo>
                  <a:pt x="0" y="33"/>
                </a:lnTo>
                <a:lnTo>
                  <a:pt x="0" y="33"/>
                </a:lnTo>
                <a:lnTo>
                  <a:pt x="1" y="36"/>
                </a:lnTo>
                <a:lnTo>
                  <a:pt x="1" y="38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3"/>
                </a:lnTo>
                <a:lnTo>
                  <a:pt x="3" y="44"/>
                </a:lnTo>
                <a:lnTo>
                  <a:pt x="3" y="46"/>
                </a:lnTo>
                <a:lnTo>
                  <a:pt x="3" y="48"/>
                </a:lnTo>
                <a:lnTo>
                  <a:pt x="5" y="49"/>
                </a:lnTo>
                <a:lnTo>
                  <a:pt x="5" y="51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10" y="56"/>
                </a:lnTo>
                <a:lnTo>
                  <a:pt x="10" y="57"/>
                </a:lnTo>
                <a:lnTo>
                  <a:pt x="11" y="57"/>
                </a:lnTo>
                <a:lnTo>
                  <a:pt x="13" y="59"/>
                </a:lnTo>
                <a:lnTo>
                  <a:pt x="14" y="61"/>
                </a:lnTo>
                <a:lnTo>
                  <a:pt x="14" y="61"/>
                </a:lnTo>
                <a:lnTo>
                  <a:pt x="16" y="62"/>
                </a:lnTo>
                <a:lnTo>
                  <a:pt x="18" y="62"/>
                </a:lnTo>
                <a:lnTo>
                  <a:pt x="19" y="64"/>
                </a:lnTo>
                <a:lnTo>
                  <a:pt x="21" y="64"/>
                </a:lnTo>
                <a:lnTo>
                  <a:pt x="23" y="64"/>
                </a:lnTo>
                <a:lnTo>
                  <a:pt x="24" y="65"/>
                </a:lnTo>
                <a:lnTo>
                  <a:pt x="26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1" y="65"/>
                </a:lnTo>
                <a:lnTo>
                  <a:pt x="32" y="65"/>
                </a:lnTo>
                <a:lnTo>
                  <a:pt x="32" y="65"/>
                </a:lnTo>
                <a:lnTo>
                  <a:pt x="36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4" y="64"/>
                </a:lnTo>
                <a:lnTo>
                  <a:pt x="45" y="64"/>
                </a:lnTo>
                <a:lnTo>
                  <a:pt x="47" y="64"/>
                </a:lnTo>
                <a:lnTo>
                  <a:pt x="49" y="62"/>
                </a:lnTo>
                <a:lnTo>
                  <a:pt x="50" y="62"/>
                </a:lnTo>
                <a:lnTo>
                  <a:pt x="52" y="61"/>
                </a:lnTo>
                <a:lnTo>
                  <a:pt x="52" y="61"/>
                </a:lnTo>
                <a:lnTo>
                  <a:pt x="53" y="59"/>
                </a:lnTo>
                <a:lnTo>
                  <a:pt x="55" y="57"/>
                </a:lnTo>
                <a:lnTo>
                  <a:pt x="57" y="57"/>
                </a:lnTo>
                <a:lnTo>
                  <a:pt x="57" y="56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2" y="51"/>
                </a:lnTo>
                <a:lnTo>
                  <a:pt x="62" y="49"/>
                </a:lnTo>
                <a:lnTo>
                  <a:pt x="63" y="48"/>
                </a:lnTo>
                <a:lnTo>
                  <a:pt x="63" y="46"/>
                </a:lnTo>
                <a:lnTo>
                  <a:pt x="63" y="44"/>
                </a:lnTo>
                <a:lnTo>
                  <a:pt x="65" y="43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8"/>
                </a:lnTo>
                <a:lnTo>
                  <a:pt x="65" y="36"/>
                </a:lnTo>
                <a:lnTo>
                  <a:pt x="65" y="33"/>
                </a:lnTo>
                <a:lnTo>
                  <a:pt x="65" y="33"/>
                </a:lnTo>
                <a:lnTo>
                  <a:pt x="65" y="31"/>
                </a:lnTo>
                <a:lnTo>
                  <a:pt x="65" y="30"/>
                </a:lnTo>
                <a:lnTo>
                  <a:pt x="65" y="28"/>
                </a:lnTo>
                <a:lnTo>
                  <a:pt x="65" y="26"/>
                </a:lnTo>
                <a:lnTo>
                  <a:pt x="65" y="25"/>
                </a:lnTo>
                <a:lnTo>
                  <a:pt x="65" y="25"/>
                </a:lnTo>
                <a:lnTo>
                  <a:pt x="63" y="23"/>
                </a:lnTo>
                <a:lnTo>
                  <a:pt x="63" y="22"/>
                </a:lnTo>
                <a:lnTo>
                  <a:pt x="63" y="20"/>
                </a:lnTo>
                <a:lnTo>
                  <a:pt x="62" y="18"/>
                </a:lnTo>
                <a:lnTo>
                  <a:pt x="62" y="17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7" y="12"/>
                </a:lnTo>
                <a:lnTo>
                  <a:pt x="57" y="10"/>
                </a:lnTo>
                <a:lnTo>
                  <a:pt x="55" y="10"/>
                </a:lnTo>
                <a:lnTo>
                  <a:pt x="53" y="9"/>
                </a:lnTo>
                <a:lnTo>
                  <a:pt x="52" y="7"/>
                </a:lnTo>
                <a:lnTo>
                  <a:pt x="52" y="7"/>
                </a:lnTo>
                <a:lnTo>
                  <a:pt x="50" y="5"/>
                </a:lnTo>
                <a:lnTo>
                  <a:pt x="49" y="5"/>
                </a:lnTo>
                <a:lnTo>
                  <a:pt x="47" y="4"/>
                </a:lnTo>
                <a:lnTo>
                  <a:pt x="45" y="4"/>
                </a:lnTo>
                <a:lnTo>
                  <a:pt x="44" y="4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6" y="2"/>
                </a:lnTo>
                <a:lnTo>
                  <a:pt x="32" y="0"/>
                </a:lnTo>
                <a:lnTo>
                  <a:pt x="32" y="0"/>
                </a:lnTo>
                <a:lnTo>
                  <a:pt x="32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Freeform 86"/>
          <p:cNvSpPr>
            <a:spLocks/>
          </p:cNvSpPr>
          <p:nvPr/>
        </p:nvSpPr>
        <p:spPr bwMode="auto">
          <a:xfrm>
            <a:off x="2503488" y="5832475"/>
            <a:ext cx="38100" cy="381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18" y="2"/>
              </a:cxn>
              <a:cxn ang="0">
                <a:pos x="15" y="2"/>
              </a:cxn>
              <a:cxn ang="0">
                <a:pos x="12" y="3"/>
              </a:cxn>
              <a:cxn ang="0">
                <a:pos x="8" y="5"/>
              </a:cxn>
              <a:cxn ang="0">
                <a:pos x="7" y="8"/>
              </a:cxn>
              <a:cxn ang="0">
                <a:pos x="5" y="11"/>
              </a:cxn>
              <a:cxn ang="0">
                <a:pos x="4" y="13"/>
              </a:cxn>
              <a:cxn ang="0">
                <a:pos x="2" y="16"/>
              </a:cxn>
              <a:cxn ang="0">
                <a:pos x="0" y="21"/>
              </a:cxn>
              <a:cxn ang="0">
                <a:pos x="0" y="24"/>
              </a:cxn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4" y="37"/>
              </a:cxn>
              <a:cxn ang="0">
                <a:pos x="5" y="39"/>
              </a:cxn>
              <a:cxn ang="0">
                <a:pos x="8" y="42"/>
              </a:cxn>
              <a:cxn ang="0">
                <a:pos x="12" y="44"/>
              </a:cxn>
              <a:cxn ang="0">
                <a:pos x="13" y="46"/>
              </a:cxn>
              <a:cxn ang="0">
                <a:pos x="17" y="47"/>
              </a:cxn>
              <a:cxn ang="0">
                <a:pos x="22" y="49"/>
              </a:cxn>
              <a:cxn ang="0">
                <a:pos x="25" y="49"/>
              </a:cxn>
              <a:cxn ang="0">
                <a:pos x="26" y="49"/>
              </a:cxn>
              <a:cxn ang="0">
                <a:pos x="31" y="47"/>
              </a:cxn>
              <a:cxn ang="0">
                <a:pos x="35" y="47"/>
              </a:cxn>
              <a:cxn ang="0">
                <a:pos x="38" y="46"/>
              </a:cxn>
              <a:cxn ang="0">
                <a:pos x="39" y="42"/>
              </a:cxn>
              <a:cxn ang="0">
                <a:pos x="43" y="41"/>
              </a:cxn>
              <a:cxn ang="0">
                <a:pos x="44" y="37"/>
              </a:cxn>
              <a:cxn ang="0">
                <a:pos x="46" y="34"/>
              </a:cxn>
              <a:cxn ang="0">
                <a:pos x="48" y="31"/>
              </a:cxn>
              <a:cxn ang="0">
                <a:pos x="49" y="28"/>
              </a:cxn>
              <a:cxn ang="0">
                <a:pos x="49" y="24"/>
              </a:cxn>
              <a:cxn ang="0">
                <a:pos x="49" y="21"/>
              </a:cxn>
              <a:cxn ang="0">
                <a:pos x="48" y="18"/>
              </a:cxn>
              <a:cxn ang="0">
                <a:pos x="48" y="15"/>
              </a:cxn>
              <a:cxn ang="0">
                <a:pos x="46" y="11"/>
              </a:cxn>
              <a:cxn ang="0">
                <a:pos x="43" y="8"/>
              </a:cxn>
              <a:cxn ang="0">
                <a:pos x="41" y="7"/>
              </a:cxn>
              <a:cxn ang="0">
                <a:pos x="38" y="5"/>
              </a:cxn>
              <a:cxn ang="0">
                <a:pos x="35" y="3"/>
              </a:cxn>
              <a:cxn ang="0">
                <a:pos x="31" y="2"/>
              </a:cxn>
              <a:cxn ang="0">
                <a:pos x="28" y="0"/>
              </a:cxn>
              <a:cxn ang="0">
                <a:pos x="25" y="0"/>
              </a:cxn>
            </a:cxnLst>
            <a:rect l="0" t="0" r="r" b="b"/>
            <a:pathLst>
              <a:path w="49" h="49">
                <a:moveTo>
                  <a:pt x="25" y="0"/>
                </a:moveTo>
                <a:lnTo>
                  <a:pt x="23" y="0"/>
                </a:lnTo>
                <a:lnTo>
                  <a:pt x="22" y="0"/>
                </a:lnTo>
                <a:lnTo>
                  <a:pt x="22" y="0"/>
                </a:lnTo>
                <a:lnTo>
                  <a:pt x="20" y="0"/>
                </a:lnTo>
                <a:lnTo>
                  <a:pt x="18" y="2"/>
                </a:lnTo>
                <a:lnTo>
                  <a:pt x="17" y="2"/>
                </a:lnTo>
                <a:lnTo>
                  <a:pt x="17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5"/>
                </a:lnTo>
                <a:lnTo>
                  <a:pt x="10" y="5"/>
                </a:lnTo>
                <a:lnTo>
                  <a:pt x="8" y="5"/>
                </a:lnTo>
                <a:lnTo>
                  <a:pt x="8" y="7"/>
                </a:lnTo>
                <a:lnTo>
                  <a:pt x="7" y="7"/>
                </a:lnTo>
                <a:lnTo>
                  <a:pt x="7" y="8"/>
                </a:lnTo>
                <a:lnTo>
                  <a:pt x="5" y="8"/>
                </a:lnTo>
                <a:lnTo>
                  <a:pt x="5" y="10"/>
                </a:lnTo>
                <a:lnTo>
                  <a:pt x="5" y="11"/>
                </a:lnTo>
                <a:lnTo>
                  <a:pt x="4" y="11"/>
                </a:lnTo>
                <a:lnTo>
                  <a:pt x="4" y="13"/>
                </a:lnTo>
                <a:lnTo>
                  <a:pt x="4" y="13"/>
                </a:lnTo>
                <a:lnTo>
                  <a:pt x="2" y="15"/>
                </a:lnTo>
                <a:lnTo>
                  <a:pt x="2" y="16"/>
                </a:lnTo>
                <a:lnTo>
                  <a:pt x="2" y="16"/>
                </a:lnTo>
                <a:lnTo>
                  <a:pt x="2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2" y="31"/>
                </a:lnTo>
                <a:lnTo>
                  <a:pt x="2" y="31"/>
                </a:lnTo>
                <a:lnTo>
                  <a:pt x="2" y="33"/>
                </a:lnTo>
                <a:lnTo>
                  <a:pt x="2" y="34"/>
                </a:lnTo>
                <a:lnTo>
                  <a:pt x="4" y="34"/>
                </a:lnTo>
                <a:lnTo>
                  <a:pt x="4" y="36"/>
                </a:lnTo>
                <a:lnTo>
                  <a:pt x="4" y="37"/>
                </a:lnTo>
                <a:lnTo>
                  <a:pt x="5" y="37"/>
                </a:lnTo>
                <a:lnTo>
                  <a:pt x="5" y="39"/>
                </a:lnTo>
                <a:lnTo>
                  <a:pt x="5" y="39"/>
                </a:lnTo>
                <a:lnTo>
                  <a:pt x="7" y="41"/>
                </a:lnTo>
                <a:lnTo>
                  <a:pt x="7" y="41"/>
                </a:lnTo>
                <a:lnTo>
                  <a:pt x="8" y="42"/>
                </a:lnTo>
                <a:lnTo>
                  <a:pt x="8" y="42"/>
                </a:lnTo>
                <a:lnTo>
                  <a:pt x="10" y="44"/>
                </a:lnTo>
                <a:lnTo>
                  <a:pt x="12" y="44"/>
                </a:lnTo>
                <a:lnTo>
                  <a:pt x="12" y="46"/>
                </a:lnTo>
                <a:lnTo>
                  <a:pt x="13" y="46"/>
                </a:lnTo>
                <a:lnTo>
                  <a:pt x="13" y="46"/>
                </a:lnTo>
                <a:lnTo>
                  <a:pt x="15" y="47"/>
                </a:lnTo>
                <a:lnTo>
                  <a:pt x="17" y="47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2" y="49"/>
                </a:lnTo>
                <a:lnTo>
                  <a:pt x="22" y="49"/>
                </a:lnTo>
                <a:lnTo>
                  <a:pt x="23" y="49"/>
                </a:lnTo>
                <a:lnTo>
                  <a:pt x="25" y="49"/>
                </a:lnTo>
                <a:lnTo>
                  <a:pt x="25" y="49"/>
                </a:lnTo>
                <a:lnTo>
                  <a:pt x="26" y="49"/>
                </a:lnTo>
                <a:lnTo>
                  <a:pt x="26" y="49"/>
                </a:lnTo>
                <a:lnTo>
                  <a:pt x="28" y="49"/>
                </a:lnTo>
                <a:lnTo>
                  <a:pt x="30" y="47"/>
                </a:lnTo>
                <a:lnTo>
                  <a:pt x="31" y="47"/>
                </a:lnTo>
                <a:lnTo>
                  <a:pt x="31" y="47"/>
                </a:lnTo>
                <a:lnTo>
                  <a:pt x="33" y="47"/>
                </a:lnTo>
                <a:lnTo>
                  <a:pt x="35" y="47"/>
                </a:lnTo>
                <a:lnTo>
                  <a:pt x="35" y="46"/>
                </a:lnTo>
                <a:lnTo>
                  <a:pt x="36" y="46"/>
                </a:lnTo>
                <a:lnTo>
                  <a:pt x="38" y="46"/>
                </a:lnTo>
                <a:lnTo>
                  <a:pt x="38" y="44"/>
                </a:lnTo>
                <a:lnTo>
                  <a:pt x="39" y="44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3" y="41"/>
                </a:lnTo>
                <a:lnTo>
                  <a:pt x="43" y="39"/>
                </a:lnTo>
                <a:lnTo>
                  <a:pt x="44" y="39"/>
                </a:lnTo>
                <a:lnTo>
                  <a:pt x="44" y="37"/>
                </a:lnTo>
                <a:lnTo>
                  <a:pt x="46" y="37"/>
                </a:lnTo>
                <a:lnTo>
                  <a:pt x="46" y="36"/>
                </a:lnTo>
                <a:lnTo>
                  <a:pt x="46" y="34"/>
                </a:lnTo>
                <a:lnTo>
                  <a:pt x="48" y="34"/>
                </a:lnTo>
                <a:lnTo>
                  <a:pt x="48" y="33"/>
                </a:lnTo>
                <a:lnTo>
                  <a:pt x="48" y="31"/>
                </a:lnTo>
                <a:lnTo>
                  <a:pt x="48" y="31"/>
                </a:lnTo>
                <a:lnTo>
                  <a:pt x="48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4"/>
                </a:lnTo>
                <a:lnTo>
                  <a:pt x="49" y="24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8" y="20"/>
                </a:lnTo>
                <a:lnTo>
                  <a:pt x="48" y="18"/>
                </a:lnTo>
                <a:lnTo>
                  <a:pt x="48" y="16"/>
                </a:lnTo>
                <a:lnTo>
                  <a:pt x="48" y="16"/>
                </a:lnTo>
                <a:lnTo>
                  <a:pt x="48" y="15"/>
                </a:lnTo>
                <a:lnTo>
                  <a:pt x="46" y="13"/>
                </a:lnTo>
                <a:lnTo>
                  <a:pt x="46" y="13"/>
                </a:lnTo>
                <a:lnTo>
                  <a:pt x="46" y="11"/>
                </a:lnTo>
                <a:lnTo>
                  <a:pt x="44" y="11"/>
                </a:lnTo>
                <a:lnTo>
                  <a:pt x="44" y="10"/>
                </a:lnTo>
                <a:lnTo>
                  <a:pt x="43" y="8"/>
                </a:lnTo>
                <a:lnTo>
                  <a:pt x="43" y="8"/>
                </a:lnTo>
                <a:lnTo>
                  <a:pt x="41" y="7"/>
                </a:lnTo>
                <a:lnTo>
                  <a:pt x="41" y="7"/>
                </a:lnTo>
                <a:lnTo>
                  <a:pt x="39" y="5"/>
                </a:lnTo>
                <a:lnTo>
                  <a:pt x="39" y="5"/>
                </a:lnTo>
                <a:lnTo>
                  <a:pt x="38" y="5"/>
                </a:lnTo>
                <a:lnTo>
                  <a:pt x="38" y="3"/>
                </a:lnTo>
                <a:lnTo>
                  <a:pt x="36" y="3"/>
                </a:lnTo>
                <a:lnTo>
                  <a:pt x="35" y="3"/>
                </a:lnTo>
                <a:lnTo>
                  <a:pt x="35" y="2"/>
                </a:lnTo>
                <a:lnTo>
                  <a:pt x="33" y="2"/>
                </a:lnTo>
                <a:lnTo>
                  <a:pt x="31" y="2"/>
                </a:lnTo>
                <a:lnTo>
                  <a:pt x="31" y="2"/>
                </a:lnTo>
                <a:lnTo>
                  <a:pt x="30" y="0"/>
                </a:lnTo>
                <a:lnTo>
                  <a:pt x="28" y="0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Freeform 87"/>
          <p:cNvSpPr>
            <a:spLocks/>
          </p:cNvSpPr>
          <p:nvPr/>
        </p:nvSpPr>
        <p:spPr bwMode="auto">
          <a:xfrm>
            <a:off x="2511425" y="5634038"/>
            <a:ext cx="52388" cy="52387"/>
          </a:xfrm>
          <a:custGeom>
            <a:avLst/>
            <a:gdLst/>
            <a:ahLst/>
            <a:cxnLst>
              <a:cxn ang="0">
                <a:pos x="31" y="2"/>
              </a:cxn>
              <a:cxn ang="0">
                <a:pos x="26" y="2"/>
              </a:cxn>
              <a:cxn ang="0">
                <a:pos x="23" y="3"/>
              </a:cxn>
              <a:cxn ang="0">
                <a:pos x="18" y="5"/>
              </a:cxn>
              <a:cxn ang="0">
                <a:pos x="14" y="6"/>
              </a:cxn>
              <a:cxn ang="0">
                <a:pos x="10" y="10"/>
              </a:cxn>
              <a:cxn ang="0">
                <a:pos x="6" y="15"/>
              </a:cxn>
              <a:cxn ang="0">
                <a:pos x="5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5" y="49"/>
              </a:cxn>
              <a:cxn ang="0">
                <a:pos x="6" y="52"/>
              </a:cxn>
              <a:cxn ang="0">
                <a:pos x="10" y="57"/>
              </a:cxn>
              <a:cxn ang="0">
                <a:pos x="14" y="60"/>
              </a:cxn>
              <a:cxn ang="0">
                <a:pos x="18" y="62"/>
              </a:cxn>
              <a:cxn ang="0">
                <a:pos x="23" y="63"/>
              </a:cxn>
              <a:cxn ang="0">
                <a:pos x="26" y="65"/>
              </a:cxn>
              <a:cxn ang="0">
                <a:pos x="31" y="65"/>
              </a:cxn>
              <a:cxn ang="0">
                <a:pos x="36" y="65"/>
              </a:cxn>
              <a:cxn ang="0">
                <a:pos x="40" y="65"/>
              </a:cxn>
              <a:cxn ang="0">
                <a:pos x="44" y="63"/>
              </a:cxn>
              <a:cxn ang="0">
                <a:pos x="49" y="62"/>
              </a:cxn>
              <a:cxn ang="0">
                <a:pos x="52" y="60"/>
              </a:cxn>
              <a:cxn ang="0">
                <a:pos x="57" y="57"/>
              </a:cxn>
              <a:cxn ang="0">
                <a:pos x="60" y="52"/>
              </a:cxn>
              <a:cxn ang="0">
                <a:pos x="62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2" y="18"/>
              </a:cxn>
              <a:cxn ang="0">
                <a:pos x="60" y="15"/>
              </a:cxn>
              <a:cxn ang="0">
                <a:pos x="57" y="10"/>
              </a:cxn>
              <a:cxn ang="0">
                <a:pos x="52" y="6"/>
              </a:cxn>
              <a:cxn ang="0">
                <a:pos x="49" y="5"/>
              </a:cxn>
              <a:cxn ang="0">
                <a:pos x="44" y="3"/>
              </a:cxn>
              <a:cxn ang="0">
                <a:pos x="40" y="2"/>
              </a:cxn>
              <a:cxn ang="0">
                <a:pos x="36" y="2"/>
              </a:cxn>
              <a:cxn ang="0">
                <a:pos x="32" y="33"/>
              </a:cxn>
            </a:cxnLst>
            <a:rect l="0" t="0" r="r" b="b"/>
            <a:pathLst>
              <a:path w="65" h="65">
                <a:moveTo>
                  <a:pt x="32" y="33"/>
                </a:moveTo>
                <a:lnTo>
                  <a:pt x="32" y="0"/>
                </a:lnTo>
                <a:lnTo>
                  <a:pt x="31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6" y="2"/>
                </a:lnTo>
                <a:lnTo>
                  <a:pt x="24" y="2"/>
                </a:lnTo>
                <a:lnTo>
                  <a:pt x="23" y="3"/>
                </a:lnTo>
                <a:lnTo>
                  <a:pt x="21" y="3"/>
                </a:lnTo>
                <a:lnTo>
                  <a:pt x="19" y="3"/>
                </a:lnTo>
                <a:lnTo>
                  <a:pt x="18" y="5"/>
                </a:lnTo>
                <a:lnTo>
                  <a:pt x="16" y="5"/>
                </a:lnTo>
                <a:lnTo>
                  <a:pt x="14" y="6"/>
                </a:lnTo>
                <a:lnTo>
                  <a:pt x="14" y="6"/>
                </a:lnTo>
                <a:lnTo>
                  <a:pt x="13" y="8"/>
                </a:lnTo>
                <a:lnTo>
                  <a:pt x="11" y="10"/>
                </a:lnTo>
                <a:lnTo>
                  <a:pt x="10" y="10"/>
                </a:lnTo>
                <a:lnTo>
                  <a:pt x="10" y="11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5" y="16"/>
                </a:lnTo>
                <a:lnTo>
                  <a:pt x="5" y="18"/>
                </a:lnTo>
                <a:lnTo>
                  <a:pt x="3" y="20"/>
                </a:lnTo>
                <a:lnTo>
                  <a:pt x="3" y="21"/>
                </a:lnTo>
                <a:lnTo>
                  <a:pt x="3" y="23"/>
                </a:lnTo>
                <a:lnTo>
                  <a:pt x="1" y="24"/>
                </a:lnTo>
                <a:lnTo>
                  <a:pt x="1" y="24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0" y="33"/>
                </a:lnTo>
                <a:lnTo>
                  <a:pt x="0" y="33"/>
                </a:lnTo>
                <a:lnTo>
                  <a:pt x="1" y="36"/>
                </a:lnTo>
                <a:lnTo>
                  <a:pt x="1" y="37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2"/>
                </a:lnTo>
                <a:lnTo>
                  <a:pt x="3" y="44"/>
                </a:lnTo>
                <a:lnTo>
                  <a:pt x="3" y="46"/>
                </a:lnTo>
                <a:lnTo>
                  <a:pt x="3" y="47"/>
                </a:lnTo>
                <a:lnTo>
                  <a:pt x="5" y="49"/>
                </a:lnTo>
                <a:lnTo>
                  <a:pt x="5" y="50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10" y="55"/>
                </a:lnTo>
                <a:lnTo>
                  <a:pt x="10" y="57"/>
                </a:lnTo>
                <a:lnTo>
                  <a:pt x="11" y="57"/>
                </a:lnTo>
                <a:lnTo>
                  <a:pt x="13" y="59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8" y="62"/>
                </a:lnTo>
                <a:lnTo>
                  <a:pt x="19" y="63"/>
                </a:lnTo>
                <a:lnTo>
                  <a:pt x="21" y="63"/>
                </a:lnTo>
                <a:lnTo>
                  <a:pt x="23" y="63"/>
                </a:lnTo>
                <a:lnTo>
                  <a:pt x="24" y="65"/>
                </a:lnTo>
                <a:lnTo>
                  <a:pt x="26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1" y="65"/>
                </a:lnTo>
                <a:lnTo>
                  <a:pt x="32" y="65"/>
                </a:lnTo>
                <a:lnTo>
                  <a:pt x="32" y="65"/>
                </a:lnTo>
                <a:lnTo>
                  <a:pt x="36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4" y="63"/>
                </a:lnTo>
                <a:lnTo>
                  <a:pt x="45" y="63"/>
                </a:lnTo>
                <a:lnTo>
                  <a:pt x="47" y="63"/>
                </a:lnTo>
                <a:lnTo>
                  <a:pt x="49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9"/>
                </a:lnTo>
                <a:lnTo>
                  <a:pt x="55" y="57"/>
                </a:lnTo>
                <a:lnTo>
                  <a:pt x="57" y="57"/>
                </a:lnTo>
                <a:lnTo>
                  <a:pt x="57" y="55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2" y="50"/>
                </a:lnTo>
                <a:lnTo>
                  <a:pt x="62" y="49"/>
                </a:lnTo>
                <a:lnTo>
                  <a:pt x="63" y="47"/>
                </a:lnTo>
                <a:lnTo>
                  <a:pt x="63" y="46"/>
                </a:lnTo>
                <a:lnTo>
                  <a:pt x="63" y="44"/>
                </a:lnTo>
                <a:lnTo>
                  <a:pt x="65" y="42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7"/>
                </a:lnTo>
                <a:lnTo>
                  <a:pt x="65" y="36"/>
                </a:lnTo>
                <a:lnTo>
                  <a:pt x="65" y="33"/>
                </a:lnTo>
                <a:lnTo>
                  <a:pt x="65" y="33"/>
                </a:lnTo>
                <a:lnTo>
                  <a:pt x="65" y="31"/>
                </a:lnTo>
                <a:lnTo>
                  <a:pt x="65" y="29"/>
                </a:lnTo>
                <a:lnTo>
                  <a:pt x="65" y="28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3" y="23"/>
                </a:lnTo>
                <a:lnTo>
                  <a:pt x="63" y="21"/>
                </a:lnTo>
                <a:lnTo>
                  <a:pt x="63" y="20"/>
                </a:lnTo>
                <a:lnTo>
                  <a:pt x="62" y="18"/>
                </a:lnTo>
                <a:lnTo>
                  <a:pt x="62" y="16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7" y="11"/>
                </a:lnTo>
                <a:lnTo>
                  <a:pt x="57" y="10"/>
                </a:lnTo>
                <a:lnTo>
                  <a:pt x="55" y="10"/>
                </a:lnTo>
                <a:lnTo>
                  <a:pt x="53" y="8"/>
                </a:lnTo>
                <a:lnTo>
                  <a:pt x="52" y="6"/>
                </a:lnTo>
                <a:lnTo>
                  <a:pt x="52" y="6"/>
                </a:lnTo>
                <a:lnTo>
                  <a:pt x="50" y="5"/>
                </a:lnTo>
                <a:lnTo>
                  <a:pt x="49" y="5"/>
                </a:lnTo>
                <a:lnTo>
                  <a:pt x="47" y="3"/>
                </a:lnTo>
                <a:lnTo>
                  <a:pt x="45" y="3"/>
                </a:lnTo>
                <a:lnTo>
                  <a:pt x="44" y="3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6" y="2"/>
                </a:lnTo>
                <a:lnTo>
                  <a:pt x="32" y="0"/>
                </a:lnTo>
                <a:lnTo>
                  <a:pt x="32" y="0"/>
                </a:lnTo>
                <a:lnTo>
                  <a:pt x="32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Freeform 88"/>
          <p:cNvSpPr>
            <a:spLocks/>
          </p:cNvSpPr>
          <p:nvPr/>
        </p:nvSpPr>
        <p:spPr bwMode="auto">
          <a:xfrm>
            <a:off x="2503488" y="5651500"/>
            <a:ext cx="38100" cy="381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18" y="2"/>
              </a:cxn>
              <a:cxn ang="0">
                <a:pos x="15" y="2"/>
              </a:cxn>
              <a:cxn ang="0">
                <a:pos x="12" y="3"/>
              </a:cxn>
              <a:cxn ang="0">
                <a:pos x="8" y="5"/>
              </a:cxn>
              <a:cxn ang="0">
                <a:pos x="7" y="8"/>
              </a:cxn>
              <a:cxn ang="0">
                <a:pos x="5" y="12"/>
              </a:cxn>
              <a:cxn ang="0">
                <a:pos x="4" y="13"/>
              </a:cxn>
              <a:cxn ang="0">
                <a:pos x="2" y="16"/>
              </a:cxn>
              <a:cxn ang="0">
                <a:pos x="0" y="21"/>
              </a:cxn>
              <a:cxn ang="0">
                <a:pos x="0" y="25"/>
              </a:cxn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4" y="38"/>
              </a:cxn>
              <a:cxn ang="0">
                <a:pos x="5" y="39"/>
              </a:cxn>
              <a:cxn ang="0">
                <a:pos x="8" y="42"/>
              </a:cxn>
              <a:cxn ang="0">
                <a:pos x="12" y="44"/>
              </a:cxn>
              <a:cxn ang="0">
                <a:pos x="13" y="46"/>
              </a:cxn>
              <a:cxn ang="0">
                <a:pos x="17" y="47"/>
              </a:cxn>
              <a:cxn ang="0">
                <a:pos x="22" y="49"/>
              </a:cxn>
              <a:cxn ang="0">
                <a:pos x="25" y="49"/>
              </a:cxn>
              <a:cxn ang="0">
                <a:pos x="26" y="49"/>
              </a:cxn>
              <a:cxn ang="0">
                <a:pos x="31" y="47"/>
              </a:cxn>
              <a:cxn ang="0">
                <a:pos x="35" y="47"/>
              </a:cxn>
              <a:cxn ang="0">
                <a:pos x="38" y="46"/>
              </a:cxn>
              <a:cxn ang="0">
                <a:pos x="39" y="42"/>
              </a:cxn>
              <a:cxn ang="0">
                <a:pos x="43" y="41"/>
              </a:cxn>
              <a:cxn ang="0">
                <a:pos x="44" y="38"/>
              </a:cxn>
              <a:cxn ang="0">
                <a:pos x="46" y="34"/>
              </a:cxn>
              <a:cxn ang="0">
                <a:pos x="48" y="31"/>
              </a:cxn>
              <a:cxn ang="0">
                <a:pos x="49" y="28"/>
              </a:cxn>
              <a:cxn ang="0">
                <a:pos x="49" y="25"/>
              </a:cxn>
              <a:cxn ang="0">
                <a:pos x="49" y="21"/>
              </a:cxn>
              <a:cxn ang="0">
                <a:pos x="48" y="18"/>
              </a:cxn>
              <a:cxn ang="0">
                <a:pos x="48" y="15"/>
              </a:cxn>
              <a:cxn ang="0">
                <a:pos x="46" y="12"/>
              </a:cxn>
              <a:cxn ang="0">
                <a:pos x="43" y="8"/>
              </a:cxn>
              <a:cxn ang="0">
                <a:pos x="41" y="7"/>
              </a:cxn>
              <a:cxn ang="0">
                <a:pos x="38" y="5"/>
              </a:cxn>
              <a:cxn ang="0">
                <a:pos x="35" y="3"/>
              </a:cxn>
              <a:cxn ang="0">
                <a:pos x="31" y="2"/>
              </a:cxn>
              <a:cxn ang="0">
                <a:pos x="28" y="0"/>
              </a:cxn>
              <a:cxn ang="0">
                <a:pos x="25" y="0"/>
              </a:cxn>
            </a:cxnLst>
            <a:rect l="0" t="0" r="r" b="b"/>
            <a:pathLst>
              <a:path w="49" h="49">
                <a:moveTo>
                  <a:pt x="25" y="0"/>
                </a:moveTo>
                <a:lnTo>
                  <a:pt x="23" y="0"/>
                </a:lnTo>
                <a:lnTo>
                  <a:pt x="22" y="0"/>
                </a:lnTo>
                <a:lnTo>
                  <a:pt x="22" y="0"/>
                </a:lnTo>
                <a:lnTo>
                  <a:pt x="20" y="0"/>
                </a:lnTo>
                <a:lnTo>
                  <a:pt x="18" y="2"/>
                </a:lnTo>
                <a:lnTo>
                  <a:pt x="17" y="2"/>
                </a:lnTo>
                <a:lnTo>
                  <a:pt x="17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5"/>
                </a:lnTo>
                <a:lnTo>
                  <a:pt x="10" y="5"/>
                </a:lnTo>
                <a:lnTo>
                  <a:pt x="8" y="5"/>
                </a:lnTo>
                <a:lnTo>
                  <a:pt x="8" y="7"/>
                </a:lnTo>
                <a:lnTo>
                  <a:pt x="7" y="7"/>
                </a:lnTo>
                <a:lnTo>
                  <a:pt x="7" y="8"/>
                </a:lnTo>
                <a:lnTo>
                  <a:pt x="5" y="8"/>
                </a:lnTo>
                <a:lnTo>
                  <a:pt x="5" y="10"/>
                </a:lnTo>
                <a:lnTo>
                  <a:pt x="5" y="12"/>
                </a:lnTo>
                <a:lnTo>
                  <a:pt x="4" y="12"/>
                </a:lnTo>
                <a:lnTo>
                  <a:pt x="4" y="13"/>
                </a:lnTo>
                <a:lnTo>
                  <a:pt x="4" y="13"/>
                </a:lnTo>
                <a:lnTo>
                  <a:pt x="2" y="15"/>
                </a:lnTo>
                <a:lnTo>
                  <a:pt x="2" y="16"/>
                </a:lnTo>
                <a:lnTo>
                  <a:pt x="2" y="16"/>
                </a:lnTo>
                <a:lnTo>
                  <a:pt x="2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5"/>
                </a:lnTo>
                <a:lnTo>
                  <a:pt x="0" y="25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2" y="31"/>
                </a:lnTo>
                <a:lnTo>
                  <a:pt x="2" y="31"/>
                </a:lnTo>
                <a:lnTo>
                  <a:pt x="2" y="33"/>
                </a:lnTo>
                <a:lnTo>
                  <a:pt x="2" y="34"/>
                </a:lnTo>
                <a:lnTo>
                  <a:pt x="4" y="34"/>
                </a:lnTo>
                <a:lnTo>
                  <a:pt x="4" y="36"/>
                </a:lnTo>
                <a:lnTo>
                  <a:pt x="4" y="38"/>
                </a:lnTo>
                <a:lnTo>
                  <a:pt x="5" y="38"/>
                </a:lnTo>
                <a:lnTo>
                  <a:pt x="5" y="39"/>
                </a:lnTo>
                <a:lnTo>
                  <a:pt x="5" y="39"/>
                </a:lnTo>
                <a:lnTo>
                  <a:pt x="7" y="41"/>
                </a:lnTo>
                <a:lnTo>
                  <a:pt x="7" y="41"/>
                </a:lnTo>
                <a:lnTo>
                  <a:pt x="8" y="42"/>
                </a:lnTo>
                <a:lnTo>
                  <a:pt x="8" y="42"/>
                </a:lnTo>
                <a:lnTo>
                  <a:pt x="10" y="44"/>
                </a:lnTo>
                <a:lnTo>
                  <a:pt x="12" y="44"/>
                </a:lnTo>
                <a:lnTo>
                  <a:pt x="12" y="46"/>
                </a:lnTo>
                <a:lnTo>
                  <a:pt x="13" y="46"/>
                </a:lnTo>
                <a:lnTo>
                  <a:pt x="13" y="46"/>
                </a:lnTo>
                <a:lnTo>
                  <a:pt x="15" y="47"/>
                </a:lnTo>
                <a:lnTo>
                  <a:pt x="17" y="47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2" y="49"/>
                </a:lnTo>
                <a:lnTo>
                  <a:pt x="22" y="49"/>
                </a:lnTo>
                <a:lnTo>
                  <a:pt x="23" y="49"/>
                </a:lnTo>
                <a:lnTo>
                  <a:pt x="25" y="49"/>
                </a:lnTo>
                <a:lnTo>
                  <a:pt x="25" y="49"/>
                </a:lnTo>
                <a:lnTo>
                  <a:pt x="26" y="49"/>
                </a:lnTo>
                <a:lnTo>
                  <a:pt x="26" y="49"/>
                </a:lnTo>
                <a:lnTo>
                  <a:pt x="28" y="49"/>
                </a:lnTo>
                <a:lnTo>
                  <a:pt x="30" y="47"/>
                </a:lnTo>
                <a:lnTo>
                  <a:pt x="31" y="47"/>
                </a:lnTo>
                <a:lnTo>
                  <a:pt x="31" y="47"/>
                </a:lnTo>
                <a:lnTo>
                  <a:pt x="33" y="47"/>
                </a:lnTo>
                <a:lnTo>
                  <a:pt x="35" y="47"/>
                </a:lnTo>
                <a:lnTo>
                  <a:pt x="35" y="46"/>
                </a:lnTo>
                <a:lnTo>
                  <a:pt x="36" y="46"/>
                </a:lnTo>
                <a:lnTo>
                  <a:pt x="38" y="46"/>
                </a:lnTo>
                <a:lnTo>
                  <a:pt x="38" y="44"/>
                </a:lnTo>
                <a:lnTo>
                  <a:pt x="39" y="44"/>
                </a:lnTo>
                <a:lnTo>
                  <a:pt x="39" y="42"/>
                </a:lnTo>
                <a:lnTo>
                  <a:pt x="41" y="42"/>
                </a:lnTo>
                <a:lnTo>
                  <a:pt x="41" y="41"/>
                </a:lnTo>
                <a:lnTo>
                  <a:pt x="43" y="41"/>
                </a:lnTo>
                <a:lnTo>
                  <a:pt x="43" y="39"/>
                </a:lnTo>
                <a:lnTo>
                  <a:pt x="44" y="39"/>
                </a:lnTo>
                <a:lnTo>
                  <a:pt x="44" y="38"/>
                </a:lnTo>
                <a:lnTo>
                  <a:pt x="46" y="38"/>
                </a:lnTo>
                <a:lnTo>
                  <a:pt x="46" y="36"/>
                </a:lnTo>
                <a:lnTo>
                  <a:pt x="46" y="34"/>
                </a:lnTo>
                <a:lnTo>
                  <a:pt x="48" y="34"/>
                </a:lnTo>
                <a:lnTo>
                  <a:pt x="48" y="33"/>
                </a:lnTo>
                <a:lnTo>
                  <a:pt x="48" y="31"/>
                </a:lnTo>
                <a:lnTo>
                  <a:pt x="48" y="31"/>
                </a:lnTo>
                <a:lnTo>
                  <a:pt x="48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5"/>
                </a:lnTo>
                <a:lnTo>
                  <a:pt x="49" y="25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8" y="20"/>
                </a:lnTo>
                <a:lnTo>
                  <a:pt x="48" y="18"/>
                </a:lnTo>
                <a:lnTo>
                  <a:pt x="48" y="16"/>
                </a:lnTo>
                <a:lnTo>
                  <a:pt x="48" y="16"/>
                </a:lnTo>
                <a:lnTo>
                  <a:pt x="48" y="15"/>
                </a:lnTo>
                <a:lnTo>
                  <a:pt x="46" y="13"/>
                </a:lnTo>
                <a:lnTo>
                  <a:pt x="46" y="13"/>
                </a:lnTo>
                <a:lnTo>
                  <a:pt x="46" y="12"/>
                </a:lnTo>
                <a:lnTo>
                  <a:pt x="44" y="12"/>
                </a:lnTo>
                <a:lnTo>
                  <a:pt x="44" y="10"/>
                </a:lnTo>
                <a:lnTo>
                  <a:pt x="43" y="8"/>
                </a:lnTo>
                <a:lnTo>
                  <a:pt x="43" y="8"/>
                </a:lnTo>
                <a:lnTo>
                  <a:pt x="41" y="7"/>
                </a:lnTo>
                <a:lnTo>
                  <a:pt x="41" y="7"/>
                </a:lnTo>
                <a:lnTo>
                  <a:pt x="39" y="5"/>
                </a:lnTo>
                <a:lnTo>
                  <a:pt x="39" y="5"/>
                </a:lnTo>
                <a:lnTo>
                  <a:pt x="38" y="5"/>
                </a:lnTo>
                <a:lnTo>
                  <a:pt x="38" y="3"/>
                </a:lnTo>
                <a:lnTo>
                  <a:pt x="36" y="3"/>
                </a:lnTo>
                <a:lnTo>
                  <a:pt x="35" y="3"/>
                </a:lnTo>
                <a:lnTo>
                  <a:pt x="35" y="2"/>
                </a:lnTo>
                <a:lnTo>
                  <a:pt x="33" y="2"/>
                </a:lnTo>
                <a:lnTo>
                  <a:pt x="31" y="2"/>
                </a:lnTo>
                <a:lnTo>
                  <a:pt x="31" y="2"/>
                </a:lnTo>
                <a:lnTo>
                  <a:pt x="30" y="0"/>
                </a:lnTo>
                <a:lnTo>
                  <a:pt x="28" y="0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Freeform 89"/>
          <p:cNvSpPr>
            <a:spLocks/>
          </p:cNvSpPr>
          <p:nvPr/>
        </p:nvSpPr>
        <p:spPr bwMode="auto">
          <a:xfrm>
            <a:off x="2511425" y="5427663"/>
            <a:ext cx="52388" cy="52387"/>
          </a:xfrm>
          <a:custGeom>
            <a:avLst/>
            <a:gdLst/>
            <a:ahLst/>
            <a:cxnLst>
              <a:cxn ang="0">
                <a:pos x="31" y="1"/>
              </a:cxn>
              <a:cxn ang="0">
                <a:pos x="26" y="1"/>
              </a:cxn>
              <a:cxn ang="0">
                <a:pos x="23" y="3"/>
              </a:cxn>
              <a:cxn ang="0">
                <a:pos x="18" y="4"/>
              </a:cxn>
              <a:cxn ang="0">
                <a:pos x="14" y="6"/>
              </a:cxn>
              <a:cxn ang="0">
                <a:pos x="10" y="9"/>
              </a:cxn>
              <a:cxn ang="0">
                <a:pos x="6" y="14"/>
              </a:cxn>
              <a:cxn ang="0">
                <a:pos x="5" y="17"/>
              </a:cxn>
              <a:cxn ang="0">
                <a:pos x="3" y="22"/>
              </a:cxn>
              <a:cxn ang="0">
                <a:pos x="1" y="26"/>
              </a:cxn>
              <a:cxn ang="0">
                <a:pos x="1" y="30"/>
              </a:cxn>
              <a:cxn ang="0">
                <a:pos x="1" y="35"/>
              </a:cxn>
              <a:cxn ang="0">
                <a:pos x="1" y="40"/>
              </a:cxn>
              <a:cxn ang="0">
                <a:pos x="3" y="44"/>
              </a:cxn>
              <a:cxn ang="0">
                <a:pos x="5" y="48"/>
              </a:cxn>
              <a:cxn ang="0">
                <a:pos x="6" y="52"/>
              </a:cxn>
              <a:cxn ang="0">
                <a:pos x="10" y="57"/>
              </a:cxn>
              <a:cxn ang="0">
                <a:pos x="14" y="60"/>
              </a:cxn>
              <a:cxn ang="0">
                <a:pos x="18" y="61"/>
              </a:cxn>
              <a:cxn ang="0">
                <a:pos x="23" y="63"/>
              </a:cxn>
              <a:cxn ang="0">
                <a:pos x="26" y="65"/>
              </a:cxn>
              <a:cxn ang="0">
                <a:pos x="31" y="65"/>
              </a:cxn>
              <a:cxn ang="0">
                <a:pos x="36" y="65"/>
              </a:cxn>
              <a:cxn ang="0">
                <a:pos x="40" y="65"/>
              </a:cxn>
              <a:cxn ang="0">
                <a:pos x="44" y="63"/>
              </a:cxn>
              <a:cxn ang="0">
                <a:pos x="49" y="61"/>
              </a:cxn>
              <a:cxn ang="0">
                <a:pos x="52" y="60"/>
              </a:cxn>
              <a:cxn ang="0">
                <a:pos x="57" y="57"/>
              </a:cxn>
              <a:cxn ang="0">
                <a:pos x="60" y="52"/>
              </a:cxn>
              <a:cxn ang="0">
                <a:pos x="62" y="48"/>
              </a:cxn>
              <a:cxn ang="0">
                <a:pos x="63" y="44"/>
              </a:cxn>
              <a:cxn ang="0">
                <a:pos x="65" y="40"/>
              </a:cxn>
              <a:cxn ang="0">
                <a:pos x="65" y="35"/>
              </a:cxn>
              <a:cxn ang="0">
                <a:pos x="65" y="30"/>
              </a:cxn>
              <a:cxn ang="0">
                <a:pos x="65" y="26"/>
              </a:cxn>
              <a:cxn ang="0">
                <a:pos x="63" y="22"/>
              </a:cxn>
              <a:cxn ang="0">
                <a:pos x="62" y="17"/>
              </a:cxn>
              <a:cxn ang="0">
                <a:pos x="60" y="14"/>
              </a:cxn>
              <a:cxn ang="0">
                <a:pos x="57" y="9"/>
              </a:cxn>
              <a:cxn ang="0">
                <a:pos x="52" y="6"/>
              </a:cxn>
              <a:cxn ang="0">
                <a:pos x="49" y="4"/>
              </a:cxn>
              <a:cxn ang="0">
                <a:pos x="44" y="3"/>
              </a:cxn>
              <a:cxn ang="0">
                <a:pos x="40" y="1"/>
              </a:cxn>
              <a:cxn ang="0">
                <a:pos x="36" y="1"/>
              </a:cxn>
              <a:cxn ang="0">
                <a:pos x="32" y="32"/>
              </a:cxn>
            </a:cxnLst>
            <a:rect l="0" t="0" r="r" b="b"/>
            <a:pathLst>
              <a:path w="65" h="65">
                <a:moveTo>
                  <a:pt x="32" y="32"/>
                </a:moveTo>
                <a:lnTo>
                  <a:pt x="32" y="0"/>
                </a:lnTo>
                <a:lnTo>
                  <a:pt x="31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6" y="1"/>
                </a:lnTo>
                <a:lnTo>
                  <a:pt x="24" y="1"/>
                </a:lnTo>
                <a:lnTo>
                  <a:pt x="23" y="3"/>
                </a:lnTo>
                <a:lnTo>
                  <a:pt x="21" y="3"/>
                </a:lnTo>
                <a:lnTo>
                  <a:pt x="19" y="3"/>
                </a:lnTo>
                <a:lnTo>
                  <a:pt x="18" y="4"/>
                </a:lnTo>
                <a:lnTo>
                  <a:pt x="16" y="4"/>
                </a:lnTo>
                <a:lnTo>
                  <a:pt x="14" y="6"/>
                </a:lnTo>
                <a:lnTo>
                  <a:pt x="14" y="6"/>
                </a:lnTo>
                <a:lnTo>
                  <a:pt x="13" y="8"/>
                </a:lnTo>
                <a:lnTo>
                  <a:pt x="11" y="9"/>
                </a:lnTo>
                <a:lnTo>
                  <a:pt x="10" y="9"/>
                </a:lnTo>
                <a:lnTo>
                  <a:pt x="10" y="11"/>
                </a:lnTo>
                <a:lnTo>
                  <a:pt x="8" y="13"/>
                </a:lnTo>
                <a:lnTo>
                  <a:pt x="6" y="14"/>
                </a:lnTo>
                <a:lnTo>
                  <a:pt x="6" y="14"/>
                </a:lnTo>
                <a:lnTo>
                  <a:pt x="5" y="16"/>
                </a:lnTo>
                <a:lnTo>
                  <a:pt x="5" y="17"/>
                </a:lnTo>
                <a:lnTo>
                  <a:pt x="3" y="19"/>
                </a:lnTo>
                <a:lnTo>
                  <a:pt x="3" y="21"/>
                </a:lnTo>
                <a:lnTo>
                  <a:pt x="3" y="22"/>
                </a:lnTo>
                <a:lnTo>
                  <a:pt x="1" y="24"/>
                </a:lnTo>
                <a:lnTo>
                  <a:pt x="1" y="24"/>
                </a:lnTo>
                <a:lnTo>
                  <a:pt x="1" y="26"/>
                </a:lnTo>
                <a:lnTo>
                  <a:pt x="1" y="27"/>
                </a:lnTo>
                <a:lnTo>
                  <a:pt x="1" y="29"/>
                </a:lnTo>
                <a:lnTo>
                  <a:pt x="1" y="30"/>
                </a:lnTo>
                <a:lnTo>
                  <a:pt x="0" y="32"/>
                </a:lnTo>
                <a:lnTo>
                  <a:pt x="0" y="32"/>
                </a:lnTo>
                <a:lnTo>
                  <a:pt x="1" y="35"/>
                </a:lnTo>
                <a:lnTo>
                  <a:pt x="1" y="37"/>
                </a:lnTo>
                <a:lnTo>
                  <a:pt x="1" y="39"/>
                </a:lnTo>
                <a:lnTo>
                  <a:pt x="1" y="40"/>
                </a:lnTo>
                <a:lnTo>
                  <a:pt x="1" y="40"/>
                </a:lnTo>
                <a:lnTo>
                  <a:pt x="1" y="42"/>
                </a:lnTo>
                <a:lnTo>
                  <a:pt x="3" y="44"/>
                </a:lnTo>
                <a:lnTo>
                  <a:pt x="3" y="45"/>
                </a:lnTo>
                <a:lnTo>
                  <a:pt x="3" y="47"/>
                </a:lnTo>
                <a:lnTo>
                  <a:pt x="5" y="48"/>
                </a:lnTo>
                <a:lnTo>
                  <a:pt x="5" y="50"/>
                </a:lnTo>
                <a:lnTo>
                  <a:pt x="6" y="52"/>
                </a:lnTo>
                <a:lnTo>
                  <a:pt x="6" y="52"/>
                </a:lnTo>
                <a:lnTo>
                  <a:pt x="8" y="53"/>
                </a:lnTo>
                <a:lnTo>
                  <a:pt x="10" y="55"/>
                </a:lnTo>
                <a:lnTo>
                  <a:pt x="10" y="57"/>
                </a:lnTo>
                <a:lnTo>
                  <a:pt x="11" y="57"/>
                </a:lnTo>
                <a:lnTo>
                  <a:pt x="13" y="58"/>
                </a:lnTo>
                <a:lnTo>
                  <a:pt x="14" y="60"/>
                </a:lnTo>
                <a:lnTo>
                  <a:pt x="14" y="60"/>
                </a:lnTo>
                <a:lnTo>
                  <a:pt x="16" y="61"/>
                </a:lnTo>
                <a:lnTo>
                  <a:pt x="18" y="61"/>
                </a:lnTo>
                <a:lnTo>
                  <a:pt x="19" y="63"/>
                </a:lnTo>
                <a:lnTo>
                  <a:pt x="21" y="63"/>
                </a:lnTo>
                <a:lnTo>
                  <a:pt x="23" y="63"/>
                </a:lnTo>
                <a:lnTo>
                  <a:pt x="24" y="65"/>
                </a:lnTo>
                <a:lnTo>
                  <a:pt x="26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1" y="65"/>
                </a:lnTo>
                <a:lnTo>
                  <a:pt x="32" y="65"/>
                </a:lnTo>
                <a:lnTo>
                  <a:pt x="32" y="65"/>
                </a:lnTo>
                <a:lnTo>
                  <a:pt x="36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4" y="63"/>
                </a:lnTo>
                <a:lnTo>
                  <a:pt x="45" y="63"/>
                </a:lnTo>
                <a:lnTo>
                  <a:pt x="47" y="63"/>
                </a:lnTo>
                <a:lnTo>
                  <a:pt x="49" y="61"/>
                </a:lnTo>
                <a:lnTo>
                  <a:pt x="50" y="61"/>
                </a:lnTo>
                <a:lnTo>
                  <a:pt x="52" y="60"/>
                </a:lnTo>
                <a:lnTo>
                  <a:pt x="52" y="60"/>
                </a:lnTo>
                <a:lnTo>
                  <a:pt x="53" y="58"/>
                </a:lnTo>
                <a:lnTo>
                  <a:pt x="55" y="57"/>
                </a:lnTo>
                <a:lnTo>
                  <a:pt x="57" y="57"/>
                </a:lnTo>
                <a:lnTo>
                  <a:pt x="57" y="55"/>
                </a:lnTo>
                <a:lnTo>
                  <a:pt x="58" y="53"/>
                </a:lnTo>
                <a:lnTo>
                  <a:pt x="60" y="52"/>
                </a:lnTo>
                <a:lnTo>
                  <a:pt x="60" y="52"/>
                </a:lnTo>
                <a:lnTo>
                  <a:pt x="62" y="50"/>
                </a:lnTo>
                <a:lnTo>
                  <a:pt x="62" y="48"/>
                </a:lnTo>
                <a:lnTo>
                  <a:pt x="63" y="47"/>
                </a:lnTo>
                <a:lnTo>
                  <a:pt x="63" y="45"/>
                </a:lnTo>
                <a:lnTo>
                  <a:pt x="63" y="44"/>
                </a:lnTo>
                <a:lnTo>
                  <a:pt x="65" y="42"/>
                </a:lnTo>
                <a:lnTo>
                  <a:pt x="65" y="40"/>
                </a:lnTo>
                <a:lnTo>
                  <a:pt x="65" y="40"/>
                </a:lnTo>
                <a:lnTo>
                  <a:pt x="65" y="39"/>
                </a:lnTo>
                <a:lnTo>
                  <a:pt x="65" y="37"/>
                </a:lnTo>
                <a:lnTo>
                  <a:pt x="65" y="35"/>
                </a:lnTo>
                <a:lnTo>
                  <a:pt x="65" y="32"/>
                </a:lnTo>
                <a:lnTo>
                  <a:pt x="65" y="32"/>
                </a:lnTo>
                <a:lnTo>
                  <a:pt x="65" y="30"/>
                </a:lnTo>
                <a:lnTo>
                  <a:pt x="65" y="29"/>
                </a:lnTo>
                <a:lnTo>
                  <a:pt x="65" y="27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3" y="22"/>
                </a:lnTo>
                <a:lnTo>
                  <a:pt x="63" y="21"/>
                </a:lnTo>
                <a:lnTo>
                  <a:pt x="63" y="19"/>
                </a:lnTo>
                <a:lnTo>
                  <a:pt x="62" y="17"/>
                </a:lnTo>
                <a:lnTo>
                  <a:pt x="62" y="16"/>
                </a:lnTo>
                <a:lnTo>
                  <a:pt x="60" y="14"/>
                </a:lnTo>
                <a:lnTo>
                  <a:pt x="60" y="14"/>
                </a:lnTo>
                <a:lnTo>
                  <a:pt x="58" y="13"/>
                </a:lnTo>
                <a:lnTo>
                  <a:pt x="57" y="11"/>
                </a:lnTo>
                <a:lnTo>
                  <a:pt x="57" y="9"/>
                </a:lnTo>
                <a:lnTo>
                  <a:pt x="55" y="9"/>
                </a:lnTo>
                <a:lnTo>
                  <a:pt x="53" y="8"/>
                </a:lnTo>
                <a:lnTo>
                  <a:pt x="52" y="6"/>
                </a:lnTo>
                <a:lnTo>
                  <a:pt x="52" y="6"/>
                </a:lnTo>
                <a:lnTo>
                  <a:pt x="50" y="4"/>
                </a:lnTo>
                <a:lnTo>
                  <a:pt x="49" y="4"/>
                </a:lnTo>
                <a:lnTo>
                  <a:pt x="47" y="3"/>
                </a:lnTo>
                <a:lnTo>
                  <a:pt x="45" y="3"/>
                </a:lnTo>
                <a:lnTo>
                  <a:pt x="44" y="3"/>
                </a:lnTo>
                <a:lnTo>
                  <a:pt x="42" y="1"/>
                </a:lnTo>
                <a:lnTo>
                  <a:pt x="40" y="1"/>
                </a:lnTo>
                <a:lnTo>
                  <a:pt x="40" y="1"/>
                </a:lnTo>
                <a:lnTo>
                  <a:pt x="39" y="1"/>
                </a:lnTo>
                <a:lnTo>
                  <a:pt x="37" y="1"/>
                </a:lnTo>
                <a:lnTo>
                  <a:pt x="36" y="1"/>
                </a:lnTo>
                <a:lnTo>
                  <a:pt x="32" y="0"/>
                </a:lnTo>
                <a:lnTo>
                  <a:pt x="32" y="0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Freeform 90"/>
          <p:cNvSpPr>
            <a:spLocks/>
          </p:cNvSpPr>
          <p:nvPr/>
        </p:nvSpPr>
        <p:spPr bwMode="auto">
          <a:xfrm>
            <a:off x="2503488" y="5445125"/>
            <a:ext cx="38100" cy="38100"/>
          </a:xfrm>
          <a:custGeom>
            <a:avLst/>
            <a:gdLst/>
            <a:ahLst/>
            <a:cxnLst>
              <a:cxn ang="0">
                <a:pos x="22" y="0"/>
              </a:cxn>
              <a:cxn ang="0">
                <a:pos x="18" y="1"/>
              </a:cxn>
              <a:cxn ang="0">
                <a:pos x="15" y="1"/>
              </a:cxn>
              <a:cxn ang="0">
                <a:pos x="12" y="3"/>
              </a:cxn>
              <a:cxn ang="0">
                <a:pos x="8" y="5"/>
              </a:cxn>
              <a:cxn ang="0">
                <a:pos x="7" y="8"/>
              </a:cxn>
              <a:cxn ang="0">
                <a:pos x="5" y="11"/>
              </a:cxn>
              <a:cxn ang="0">
                <a:pos x="4" y="13"/>
              </a:cxn>
              <a:cxn ang="0">
                <a:pos x="2" y="16"/>
              </a:cxn>
              <a:cxn ang="0">
                <a:pos x="0" y="21"/>
              </a:cxn>
              <a:cxn ang="0">
                <a:pos x="0" y="24"/>
              </a:cxn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4" y="37"/>
              </a:cxn>
              <a:cxn ang="0">
                <a:pos x="5" y="39"/>
              </a:cxn>
              <a:cxn ang="0">
                <a:pos x="8" y="42"/>
              </a:cxn>
              <a:cxn ang="0">
                <a:pos x="12" y="44"/>
              </a:cxn>
              <a:cxn ang="0">
                <a:pos x="13" y="45"/>
              </a:cxn>
              <a:cxn ang="0">
                <a:pos x="17" y="47"/>
              </a:cxn>
              <a:cxn ang="0">
                <a:pos x="22" y="49"/>
              </a:cxn>
              <a:cxn ang="0">
                <a:pos x="25" y="49"/>
              </a:cxn>
              <a:cxn ang="0">
                <a:pos x="26" y="49"/>
              </a:cxn>
              <a:cxn ang="0">
                <a:pos x="31" y="47"/>
              </a:cxn>
              <a:cxn ang="0">
                <a:pos x="35" y="47"/>
              </a:cxn>
              <a:cxn ang="0">
                <a:pos x="38" y="45"/>
              </a:cxn>
              <a:cxn ang="0">
                <a:pos x="39" y="42"/>
              </a:cxn>
              <a:cxn ang="0">
                <a:pos x="43" y="40"/>
              </a:cxn>
              <a:cxn ang="0">
                <a:pos x="44" y="37"/>
              </a:cxn>
              <a:cxn ang="0">
                <a:pos x="46" y="34"/>
              </a:cxn>
              <a:cxn ang="0">
                <a:pos x="48" y="31"/>
              </a:cxn>
              <a:cxn ang="0">
                <a:pos x="49" y="27"/>
              </a:cxn>
              <a:cxn ang="0">
                <a:pos x="49" y="24"/>
              </a:cxn>
              <a:cxn ang="0">
                <a:pos x="49" y="21"/>
              </a:cxn>
              <a:cxn ang="0">
                <a:pos x="48" y="18"/>
              </a:cxn>
              <a:cxn ang="0">
                <a:pos x="48" y="14"/>
              </a:cxn>
              <a:cxn ang="0">
                <a:pos x="46" y="11"/>
              </a:cxn>
              <a:cxn ang="0">
                <a:pos x="43" y="8"/>
              </a:cxn>
              <a:cxn ang="0">
                <a:pos x="41" y="6"/>
              </a:cxn>
              <a:cxn ang="0">
                <a:pos x="38" y="5"/>
              </a:cxn>
              <a:cxn ang="0">
                <a:pos x="35" y="3"/>
              </a:cxn>
              <a:cxn ang="0">
                <a:pos x="31" y="1"/>
              </a:cxn>
              <a:cxn ang="0">
                <a:pos x="28" y="0"/>
              </a:cxn>
              <a:cxn ang="0">
                <a:pos x="25" y="0"/>
              </a:cxn>
            </a:cxnLst>
            <a:rect l="0" t="0" r="r" b="b"/>
            <a:pathLst>
              <a:path w="49" h="49">
                <a:moveTo>
                  <a:pt x="25" y="0"/>
                </a:moveTo>
                <a:lnTo>
                  <a:pt x="23" y="0"/>
                </a:lnTo>
                <a:lnTo>
                  <a:pt x="22" y="0"/>
                </a:lnTo>
                <a:lnTo>
                  <a:pt x="22" y="0"/>
                </a:lnTo>
                <a:lnTo>
                  <a:pt x="20" y="0"/>
                </a:lnTo>
                <a:lnTo>
                  <a:pt x="18" y="1"/>
                </a:lnTo>
                <a:lnTo>
                  <a:pt x="17" y="1"/>
                </a:lnTo>
                <a:lnTo>
                  <a:pt x="17" y="1"/>
                </a:lnTo>
                <a:lnTo>
                  <a:pt x="15" y="1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5"/>
                </a:lnTo>
                <a:lnTo>
                  <a:pt x="10" y="5"/>
                </a:lnTo>
                <a:lnTo>
                  <a:pt x="8" y="5"/>
                </a:lnTo>
                <a:lnTo>
                  <a:pt x="8" y="6"/>
                </a:lnTo>
                <a:lnTo>
                  <a:pt x="7" y="6"/>
                </a:lnTo>
                <a:lnTo>
                  <a:pt x="7" y="8"/>
                </a:lnTo>
                <a:lnTo>
                  <a:pt x="5" y="8"/>
                </a:lnTo>
                <a:lnTo>
                  <a:pt x="5" y="9"/>
                </a:lnTo>
                <a:lnTo>
                  <a:pt x="5" y="11"/>
                </a:lnTo>
                <a:lnTo>
                  <a:pt x="4" y="11"/>
                </a:lnTo>
                <a:lnTo>
                  <a:pt x="4" y="13"/>
                </a:lnTo>
                <a:lnTo>
                  <a:pt x="4" y="13"/>
                </a:lnTo>
                <a:lnTo>
                  <a:pt x="2" y="14"/>
                </a:lnTo>
                <a:lnTo>
                  <a:pt x="2" y="16"/>
                </a:lnTo>
                <a:lnTo>
                  <a:pt x="2" y="16"/>
                </a:lnTo>
                <a:lnTo>
                  <a:pt x="2" y="18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2" y="31"/>
                </a:lnTo>
                <a:lnTo>
                  <a:pt x="2" y="31"/>
                </a:lnTo>
                <a:lnTo>
                  <a:pt x="2" y="32"/>
                </a:lnTo>
                <a:lnTo>
                  <a:pt x="2" y="34"/>
                </a:lnTo>
                <a:lnTo>
                  <a:pt x="4" y="34"/>
                </a:lnTo>
                <a:lnTo>
                  <a:pt x="4" y="36"/>
                </a:lnTo>
                <a:lnTo>
                  <a:pt x="4" y="37"/>
                </a:lnTo>
                <a:lnTo>
                  <a:pt x="5" y="37"/>
                </a:lnTo>
                <a:lnTo>
                  <a:pt x="5" y="39"/>
                </a:lnTo>
                <a:lnTo>
                  <a:pt x="5" y="39"/>
                </a:lnTo>
                <a:lnTo>
                  <a:pt x="7" y="40"/>
                </a:lnTo>
                <a:lnTo>
                  <a:pt x="7" y="40"/>
                </a:lnTo>
                <a:lnTo>
                  <a:pt x="8" y="42"/>
                </a:lnTo>
                <a:lnTo>
                  <a:pt x="8" y="42"/>
                </a:lnTo>
                <a:lnTo>
                  <a:pt x="10" y="44"/>
                </a:lnTo>
                <a:lnTo>
                  <a:pt x="12" y="44"/>
                </a:lnTo>
                <a:lnTo>
                  <a:pt x="12" y="45"/>
                </a:lnTo>
                <a:lnTo>
                  <a:pt x="13" y="45"/>
                </a:lnTo>
                <a:lnTo>
                  <a:pt x="13" y="45"/>
                </a:lnTo>
                <a:lnTo>
                  <a:pt x="15" y="47"/>
                </a:lnTo>
                <a:lnTo>
                  <a:pt x="17" y="47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2" y="49"/>
                </a:lnTo>
                <a:lnTo>
                  <a:pt x="22" y="49"/>
                </a:lnTo>
                <a:lnTo>
                  <a:pt x="23" y="49"/>
                </a:lnTo>
                <a:lnTo>
                  <a:pt x="25" y="49"/>
                </a:lnTo>
                <a:lnTo>
                  <a:pt x="25" y="49"/>
                </a:lnTo>
                <a:lnTo>
                  <a:pt x="26" y="49"/>
                </a:lnTo>
                <a:lnTo>
                  <a:pt x="26" y="49"/>
                </a:lnTo>
                <a:lnTo>
                  <a:pt x="28" y="49"/>
                </a:lnTo>
                <a:lnTo>
                  <a:pt x="30" y="47"/>
                </a:lnTo>
                <a:lnTo>
                  <a:pt x="31" y="47"/>
                </a:lnTo>
                <a:lnTo>
                  <a:pt x="31" y="47"/>
                </a:lnTo>
                <a:lnTo>
                  <a:pt x="33" y="47"/>
                </a:lnTo>
                <a:lnTo>
                  <a:pt x="35" y="47"/>
                </a:lnTo>
                <a:lnTo>
                  <a:pt x="35" y="45"/>
                </a:lnTo>
                <a:lnTo>
                  <a:pt x="36" y="45"/>
                </a:lnTo>
                <a:lnTo>
                  <a:pt x="38" y="45"/>
                </a:lnTo>
                <a:lnTo>
                  <a:pt x="38" y="44"/>
                </a:lnTo>
                <a:lnTo>
                  <a:pt x="39" y="44"/>
                </a:lnTo>
                <a:lnTo>
                  <a:pt x="39" y="42"/>
                </a:lnTo>
                <a:lnTo>
                  <a:pt x="41" y="42"/>
                </a:lnTo>
                <a:lnTo>
                  <a:pt x="41" y="40"/>
                </a:lnTo>
                <a:lnTo>
                  <a:pt x="43" y="40"/>
                </a:lnTo>
                <a:lnTo>
                  <a:pt x="43" y="39"/>
                </a:lnTo>
                <a:lnTo>
                  <a:pt x="44" y="39"/>
                </a:lnTo>
                <a:lnTo>
                  <a:pt x="44" y="37"/>
                </a:lnTo>
                <a:lnTo>
                  <a:pt x="46" y="37"/>
                </a:lnTo>
                <a:lnTo>
                  <a:pt x="46" y="36"/>
                </a:lnTo>
                <a:lnTo>
                  <a:pt x="46" y="34"/>
                </a:lnTo>
                <a:lnTo>
                  <a:pt x="48" y="34"/>
                </a:lnTo>
                <a:lnTo>
                  <a:pt x="48" y="32"/>
                </a:lnTo>
                <a:lnTo>
                  <a:pt x="48" y="31"/>
                </a:lnTo>
                <a:lnTo>
                  <a:pt x="48" y="31"/>
                </a:lnTo>
                <a:lnTo>
                  <a:pt x="48" y="29"/>
                </a:lnTo>
                <a:lnTo>
                  <a:pt x="49" y="27"/>
                </a:lnTo>
                <a:lnTo>
                  <a:pt x="49" y="26"/>
                </a:lnTo>
                <a:lnTo>
                  <a:pt x="49" y="26"/>
                </a:lnTo>
                <a:lnTo>
                  <a:pt x="49" y="24"/>
                </a:lnTo>
                <a:lnTo>
                  <a:pt x="49" y="24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8" y="19"/>
                </a:lnTo>
                <a:lnTo>
                  <a:pt x="48" y="18"/>
                </a:lnTo>
                <a:lnTo>
                  <a:pt x="48" y="16"/>
                </a:lnTo>
                <a:lnTo>
                  <a:pt x="48" y="16"/>
                </a:lnTo>
                <a:lnTo>
                  <a:pt x="48" y="14"/>
                </a:lnTo>
                <a:lnTo>
                  <a:pt x="46" y="13"/>
                </a:lnTo>
                <a:lnTo>
                  <a:pt x="46" y="13"/>
                </a:lnTo>
                <a:lnTo>
                  <a:pt x="46" y="11"/>
                </a:lnTo>
                <a:lnTo>
                  <a:pt x="44" y="11"/>
                </a:lnTo>
                <a:lnTo>
                  <a:pt x="44" y="9"/>
                </a:lnTo>
                <a:lnTo>
                  <a:pt x="43" y="8"/>
                </a:lnTo>
                <a:lnTo>
                  <a:pt x="43" y="8"/>
                </a:lnTo>
                <a:lnTo>
                  <a:pt x="41" y="6"/>
                </a:lnTo>
                <a:lnTo>
                  <a:pt x="41" y="6"/>
                </a:lnTo>
                <a:lnTo>
                  <a:pt x="39" y="5"/>
                </a:lnTo>
                <a:lnTo>
                  <a:pt x="39" y="5"/>
                </a:lnTo>
                <a:lnTo>
                  <a:pt x="38" y="5"/>
                </a:lnTo>
                <a:lnTo>
                  <a:pt x="38" y="3"/>
                </a:lnTo>
                <a:lnTo>
                  <a:pt x="36" y="3"/>
                </a:lnTo>
                <a:lnTo>
                  <a:pt x="35" y="3"/>
                </a:lnTo>
                <a:lnTo>
                  <a:pt x="35" y="1"/>
                </a:lnTo>
                <a:lnTo>
                  <a:pt x="33" y="1"/>
                </a:lnTo>
                <a:lnTo>
                  <a:pt x="31" y="1"/>
                </a:lnTo>
                <a:lnTo>
                  <a:pt x="31" y="1"/>
                </a:lnTo>
                <a:lnTo>
                  <a:pt x="30" y="0"/>
                </a:lnTo>
                <a:lnTo>
                  <a:pt x="28" y="0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" name="Freeform 91"/>
          <p:cNvSpPr>
            <a:spLocks/>
          </p:cNvSpPr>
          <p:nvPr/>
        </p:nvSpPr>
        <p:spPr bwMode="auto">
          <a:xfrm>
            <a:off x="3597275" y="4652963"/>
            <a:ext cx="50800" cy="52387"/>
          </a:xfrm>
          <a:custGeom>
            <a:avLst/>
            <a:gdLst/>
            <a:ahLst/>
            <a:cxnLst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1" y="18"/>
              </a:cxn>
              <a:cxn ang="0">
                <a:pos x="60" y="15"/>
              </a:cxn>
              <a:cxn ang="0">
                <a:pos x="56" y="10"/>
              </a:cxn>
              <a:cxn ang="0">
                <a:pos x="52" y="7"/>
              </a:cxn>
              <a:cxn ang="0">
                <a:pos x="48" y="5"/>
              </a:cxn>
              <a:cxn ang="0">
                <a:pos x="43" y="3"/>
              </a:cxn>
              <a:cxn ang="0">
                <a:pos x="40" y="2"/>
              </a:cxn>
              <a:cxn ang="0">
                <a:pos x="35" y="2"/>
              </a:cxn>
              <a:cxn ang="0">
                <a:pos x="30" y="2"/>
              </a:cxn>
              <a:cxn ang="0">
                <a:pos x="26" y="2"/>
              </a:cxn>
              <a:cxn ang="0">
                <a:pos x="22" y="3"/>
              </a:cxn>
              <a:cxn ang="0">
                <a:pos x="17" y="5"/>
              </a:cxn>
              <a:cxn ang="0">
                <a:pos x="14" y="7"/>
              </a:cxn>
              <a:cxn ang="0">
                <a:pos x="9" y="10"/>
              </a:cxn>
              <a:cxn ang="0">
                <a:pos x="6" y="15"/>
              </a:cxn>
              <a:cxn ang="0">
                <a:pos x="4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4" y="49"/>
              </a:cxn>
              <a:cxn ang="0">
                <a:pos x="6" y="52"/>
              </a:cxn>
              <a:cxn ang="0">
                <a:pos x="9" y="57"/>
              </a:cxn>
              <a:cxn ang="0">
                <a:pos x="14" y="60"/>
              </a:cxn>
              <a:cxn ang="0">
                <a:pos x="17" y="62"/>
              </a:cxn>
              <a:cxn ang="0">
                <a:pos x="22" y="64"/>
              </a:cxn>
              <a:cxn ang="0">
                <a:pos x="26" y="65"/>
              </a:cxn>
              <a:cxn ang="0">
                <a:pos x="30" y="65"/>
              </a:cxn>
              <a:cxn ang="0">
                <a:pos x="35" y="65"/>
              </a:cxn>
              <a:cxn ang="0">
                <a:pos x="40" y="65"/>
              </a:cxn>
              <a:cxn ang="0">
                <a:pos x="43" y="64"/>
              </a:cxn>
              <a:cxn ang="0">
                <a:pos x="48" y="62"/>
              </a:cxn>
              <a:cxn ang="0">
                <a:pos x="52" y="60"/>
              </a:cxn>
              <a:cxn ang="0">
                <a:pos x="56" y="57"/>
              </a:cxn>
              <a:cxn ang="0">
                <a:pos x="60" y="52"/>
              </a:cxn>
              <a:cxn ang="0">
                <a:pos x="61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32" y="33"/>
              </a:cxn>
            </a:cxnLst>
            <a:rect l="0" t="0" r="r" b="b"/>
            <a:pathLst>
              <a:path w="65" h="65">
                <a:moveTo>
                  <a:pt x="32" y="33"/>
                </a:moveTo>
                <a:lnTo>
                  <a:pt x="65" y="33"/>
                </a:lnTo>
                <a:lnTo>
                  <a:pt x="65" y="31"/>
                </a:lnTo>
                <a:lnTo>
                  <a:pt x="65" y="29"/>
                </a:lnTo>
                <a:lnTo>
                  <a:pt x="65" y="28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3" y="23"/>
                </a:lnTo>
                <a:lnTo>
                  <a:pt x="63" y="21"/>
                </a:lnTo>
                <a:lnTo>
                  <a:pt x="63" y="20"/>
                </a:lnTo>
                <a:lnTo>
                  <a:pt x="61" y="18"/>
                </a:lnTo>
                <a:lnTo>
                  <a:pt x="61" y="16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6" y="11"/>
                </a:lnTo>
                <a:lnTo>
                  <a:pt x="56" y="10"/>
                </a:lnTo>
                <a:lnTo>
                  <a:pt x="55" y="10"/>
                </a:lnTo>
                <a:lnTo>
                  <a:pt x="53" y="8"/>
                </a:lnTo>
                <a:lnTo>
                  <a:pt x="52" y="7"/>
                </a:lnTo>
                <a:lnTo>
                  <a:pt x="52" y="7"/>
                </a:lnTo>
                <a:lnTo>
                  <a:pt x="50" y="5"/>
                </a:lnTo>
                <a:lnTo>
                  <a:pt x="48" y="5"/>
                </a:lnTo>
                <a:lnTo>
                  <a:pt x="47" y="3"/>
                </a:lnTo>
                <a:lnTo>
                  <a:pt x="45" y="3"/>
                </a:lnTo>
                <a:lnTo>
                  <a:pt x="43" y="3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5" y="2"/>
                </a:lnTo>
                <a:lnTo>
                  <a:pt x="32" y="0"/>
                </a:lnTo>
                <a:lnTo>
                  <a:pt x="32" y="0"/>
                </a:lnTo>
                <a:lnTo>
                  <a:pt x="30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4" y="2"/>
                </a:lnTo>
                <a:lnTo>
                  <a:pt x="22" y="3"/>
                </a:lnTo>
                <a:lnTo>
                  <a:pt x="21" y="3"/>
                </a:lnTo>
                <a:lnTo>
                  <a:pt x="19" y="3"/>
                </a:lnTo>
                <a:lnTo>
                  <a:pt x="17" y="5"/>
                </a:lnTo>
                <a:lnTo>
                  <a:pt x="16" y="5"/>
                </a:lnTo>
                <a:lnTo>
                  <a:pt x="14" y="7"/>
                </a:lnTo>
                <a:lnTo>
                  <a:pt x="14" y="7"/>
                </a:lnTo>
                <a:lnTo>
                  <a:pt x="13" y="8"/>
                </a:lnTo>
                <a:lnTo>
                  <a:pt x="11" y="10"/>
                </a:lnTo>
                <a:lnTo>
                  <a:pt x="9" y="10"/>
                </a:lnTo>
                <a:lnTo>
                  <a:pt x="9" y="11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4" y="16"/>
                </a:lnTo>
                <a:lnTo>
                  <a:pt x="4" y="18"/>
                </a:lnTo>
                <a:lnTo>
                  <a:pt x="3" y="20"/>
                </a:lnTo>
                <a:lnTo>
                  <a:pt x="3" y="21"/>
                </a:lnTo>
                <a:lnTo>
                  <a:pt x="3" y="23"/>
                </a:lnTo>
                <a:lnTo>
                  <a:pt x="1" y="24"/>
                </a:lnTo>
                <a:lnTo>
                  <a:pt x="1" y="24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0" y="33"/>
                </a:lnTo>
                <a:lnTo>
                  <a:pt x="0" y="33"/>
                </a:lnTo>
                <a:lnTo>
                  <a:pt x="1" y="36"/>
                </a:lnTo>
                <a:lnTo>
                  <a:pt x="1" y="37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2"/>
                </a:lnTo>
                <a:lnTo>
                  <a:pt x="3" y="44"/>
                </a:lnTo>
                <a:lnTo>
                  <a:pt x="3" y="46"/>
                </a:lnTo>
                <a:lnTo>
                  <a:pt x="3" y="47"/>
                </a:lnTo>
                <a:lnTo>
                  <a:pt x="4" y="49"/>
                </a:lnTo>
                <a:lnTo>
                  <a:pt x="4" y="50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9" y="55"/>
                </a:lnTo>
                <a:lnTo>
                  <a:pt x="9" y="57"/>
                </a:lnTo>
                <a:lnTo>
                  <a:pt x="11" y="57"/>
                </a:lnTo>
                <a:lnTo>
                  <a:pt x="13" y="59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7" y="62"/>
                </a:lnTo>
                <a:lnTo>
                  <a:pt x="19" y="64"/>
                </a:lnTo>
                <a:lnTo>
                  <a:pt x="21" y="64"/>
                </a:lnTo>
                <a:lnTo>
                  <a:pt x="22" y="64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0" y="65"/>
                </a:lnTo>
                <a:lnTo>
                  <a:pt x="32" y="65"/>
                </a:lnTo>
                <a:lnTo>
                  <a:pt x="32" y="65"/>
                </a:lnTo>
                <a:lnTo>
                  <a:pt x="35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3" y="64"/>
                </a:lnTo>
                <a:lnTo>
                  <a:pt x="45" y="64"/>
                </a:lnTo>
                <a:lnTo>
                  <a:pt x="47" y="64"/>
                </a:lnTo>
                <a:lnTo>
                  <a:pt x="48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9"/>
                </a:lnTo>
                <a:lnTo>
                  <a:pt x="55" y="57"/>
                </a:lnTo>
                <a:lnTo>
                  <a:pt x="56" y="57"/>
                </a:lnTo>
                <a:lnTo>
                  <a:pt x="56" y="55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1" y="50"/>
                </a:lnTo>
                <a:lnTo>
                  <a:pt x="61" y="49"/>
                </a:lnTo>
                <a:lnTo>
                  <a:pt x="63" y="47"/>
                </a:lnTo>
                <a:lnTo>
                  <a:pt x="63" y="46"/>
                </a:lnTo>
                <a:lnTo>
                  <a:pt x="63" y="44"/>
                </a:lnTo>
                <a:lnTo>
                  <a:pt x="65" y="42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7"/>
                </a:lnTo>
                <a:lnTo>
                  <a:pt x="65" y="36"/>
                </a:lnTo>
                <a:lnTo>
                  <a:pt x="65" y="33"/>
                </a:lnTo>
                <a:lnTo>
                  <a:pt x="65" y="33"/>
                </a:lnTo>
                <a:lnTo>
                  <a:pt x="32" y="33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Freeform 92"/>
          <p:cNvSpPr>
            <a:spLocks/>
          </p:cNvSpPr>
          <p:nvPr/>
        </p:nvSpPr>
        <p:spPr bwMode="auto">
          <a:xfrm>
            <a:off x="3587750" y="4670425"/>
            <a:ext cx="38100" cy="38100"/>
          </a:xfrm>
          <a:custGeom>
            <a:avLst/>
            <a:gdLst/>
            <a:ahLst/>
            <a:cxnLst>
              <a:cxn ang="0">
                <a:pos x="49" y="21"/>
              </a:cxn>
              <a:cxn ang="0">
                <a:pos x="47" y="18"/>
              </a:cxn>
              <a:cxn ang="0">
                <a:pos x="47" y="15"/>
              </a:cxn>
              <a:cxn ang="0">
                <a:pos x="46" y="12"/>
              </a:cxn>
              <a:cxn ang="0">
                <a:pos x="42" y="8"/>
              </a:cxn>
              <a:cxn ang="0">
                <a:pos x="41" y="7"/>
              </a:cxn>
              <a:cxn ang="0">
                <a:pos x="38" y="5"/>
              </a:cxn>
              <a:cxn ang="0">
                <a:pos x="34" y="3"/>
              </a:cxn>
              <a:cxn ang="0">
                <a:pos x="31" y="2"/>
              </a:cxn>
              <a:cxn ang="0">
                <a:pos x="28" y="0"/>
              </a:cxn>
              <a:cxn ang="0">
                <a:pos x="25" y="0"/>
              </a:cxn>
              <a:cxn ang="0">
                <a:pos x="21" y="0"/>
              </a:cxn>
              <a:cxn ang="0">
                <a:pos x="18" y="2"/>
              </a:cxn>
              <a:cxn ang="0">
                <a:pos x="15" y="2"/>
              </a:cxn>
              <a:cxn ang="0">
                <a:pos x="12" y="3"/>
              </a:cxn>
              <a:cxn ang="0">
                <a:pos x="8" y="5"/>
              </a:cxn>
              <a:cxn ang="0">
                <a:pos x="7" y="8"/>
              </a:cxn>
              <a:cxn ang="0">
                <a:pos x="5" y="12"/>
              </a:cxn>
              <a:cxn ang="0">
                <a:pos x="3" y="13"/>
              </a:cxn>
              <a:cxn ang="0">
                <a:pos x="2" y="16"/>
              </a:cxn>
              <a:cxn ang="0">
                <a:pos x="0" y="21"/>
              </a:cxn>
              <a:cxn ang="0">
                <a:pos x="0" y="25"/>
              </a:cxn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3" y="38"/>
              </a:cxn>
              <a:cxn ang="0">
                <a:pos x="5" y="39"/>
              </a:cxn>
              <a:cxn ang="0">
                <a:pos x="8" y="43"/>
              </a:cxn>
              <a:cxn ang="0">
                <a:pos x="12" y="44"/>
              </a:cxn>
              <a:cxn ang="0">
                <a:pos x="13" y="46"/>
              </a:cxn>
              <a:cxn ang="0">
                <a:pos x="16" y="47"/>
              </a:cxn>
              <a:cxn ang="0">
                <a:pos x="21" y="49"/>
              </a:cxn>
              <a:cxn ang="0">
                <a:pos x="25" y="49"/>
              </a:cxn>
              <a:cxn ang="0">
                <a:pos x="26" y="49"/>
              </a:cxn>
              <a:cxn ang="0">
                <a:pos x="31" y="47"/>
              </a:cxn>
              <a:cxn ang="0">
                <a:pos x="34" y="47"/>
              </a:cxn>
              <a:cxn ang="0">
                <a:pos x="38" y="46"/>
              </a:cxn>
              <a:cxn ang="0">
                <a:pos x="39" y="43"/>
              </a:cxn>
              <a:cxn ang="0">
                <a:pos x="42" y="41"/>
              </a:cxn>
              <a:cxn ang="0">
                <a:pos x="44" y="38"/>
              </a:cxn>
              <a:cxn ang="0">
                <a:pos x="46" y="34"/>
              </a:cxn>
              <a:cxn ang="0">
                <a:pos x="47" y="31"/>
              </a:cxn>
              <a:cxn ang="0">
                <a:pos x="49" y="28"/>
              </a:cxn>
              <a:cxn ang="0">
                <a:pos x="49" y="25"/>
              </a:cxn>
            </a:cxnLst>
            <a:rect l="0" t="0" r="r" b="b"/>
            <a:pathLst>
              <a:path w="49" h="49">
                <a:moveTo>
                  <a:pt x="49" y="25"/>
                </a:move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20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5"/>
                </a:lnTo>
                <a:lnTo>
                  <a:pt x="46" y="13"/>
                </a:lnTo>
                <a:lnTo>
                  <a:pt x="46" y="13"/>
                </a:lnTo>
                <a:lnTo>
                  <a:pt x="46" y="12"/>
                </a:lnTo>
                <a:lnTo>
                  <a:pt x="44" y="12"/>
                </a:lnTo>
                <a:lnTo>
                  <a:pt x="44" y="10"/>
                </a:lnTo>
                <a:lnTo>
                  <a:pt x="42" y="8"/>
                </a:lnTo>
                <a:lnTo>
                  <a:pt x="42" y="8"/>
                </a:lnTo>
                <a:lnTo>
                  <a:pt x="41" y="7"/>
                </a:lnTo>
                <a:lnTo>
                  <a:pt x="41" y="7"/>
                </a:lnTo>
                <a:lnTo>
                  <a:pt x="39" y="5"/>
                </a:lnTo>
                <a:lnTo>
                  <a:pt x="39" y="5"/>
                </a:lnTo>
                <a:lnTo>
                  <a:pt x="38" y="5"/>
                </a:lnTo>
                <a:lnTo>
                  <a:pt x="38" y="3"/>
                </a:lnTo>
                <a:lnTo>
                  <a:pt x="36" y="3"/>
                </a:lnTo>
                <a:lnTo>
                  <a:pt x="34" y="3"/>
                </a:lnTo>
                <a:lnTo>
                  <a:pt x="34" y="2"/>
                </a:lnTo>
                <a:lnTo>
                  <a:pt x="33" y="2"/>
                </a:lnTo>
                <a:lnTo>
                  <a:pt x="31" y="2"/>
                </a:lnTo>
                <a:lnTo>
                  <a:pt x="31" y="2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20" y="0"/>
                </a:lnTo>
                <a:lnTo>
                  <a:pt x="18" y="2"/>
                </a:lnTo>
                <a:lnTo>
                  <a:pt x="16" y="2"/>
                </a:lnTo>
                <a:lnTo>
                  <a:pt x="16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5"/>
                </a:lnTo>
                <a:lnTo>
                  <a:pt x="10" y="5"/>
                </a:lnTo>
                <a:lnTo>
                  <a:pt x="8" y="5"/>
                </a:lnTo>
                <a:lnTo>
                  <a:pt x="8" y="7"/>
                </a:lnTo>
                <a:lnTo>
                  <a:pt x="7" y="7"/>
                </a:lnTo>
                <a:lnTo>
                  <a:pt x="7" y="8"/>
                </a:lnTo>
                <a:lnTo>
                  <a:pt x="5" y="8"/>
                </a:lnTo>
                <a:lnTo>
                  <a:pt x="5" y="10"/>
                </a:lnTo>
                <a:lnTo>
                  <a:pt x="5" y="12"/>
                </a:lnTo>
                <a:lnTo>
                  <a:pt x="3" y="12"/>
                </a:lnTo>
                <a:lnTo>
                  <a:pt x="3" y="13"/>
                </a:lnTo>
                <a:lnTo>
                  <a:pt x="3" y="13"/>
                </a:lnTo>
                <a:lnTo>
                  <a:pt x="2" y="15"/>
                </a:lnTo>
                <a:lnTo>
                  <a:pt x="2" y="16"/>
                </a:lnTo>
                <a:lnTo>
                  <a:pt x="2" y="16"/>
                </a:lnTo>
                <a:lnTo>
                  <a:pt x="2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5"/>
                </a:lnTo>
                <a:lnTo>
                  <a:pt x="0" y="25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2" y="31"/>
                </a:lnTo>
                <a:lnTo>
                  <a:pt x="2" y="31"/>
                </a:lnTo>
                <a:lnTo>
                  <a:pt x="2" y="33"/>
                </a:lnTo>
                <a:lnTo>
                  <a:pt x="2" y="34"/>
                </a:lnTo>
                <a:lnTo>
                  <a:pt x="3" y="34"/>
                </a:lnTo>
                <a:lnTo>
                  <a:pt x="3" y="36"/>
                </a:lnTo>
                <a:lnTo>
                  <a:pt x="3" y="38"/>
                </a:lnTo>
                <a:lnTo>
                  <a:pt x="5" y="38"/>
                </a:lnTo>
                <a:lnTo>
                  <a:pt x="5" y="39"/>
                </a:lnTo>
                <a:lnTo>
                  <a:pt x="5" y="39"/>
                </a:lnTo>
                <a:lnTo>
                  <a:pt x="7" y="41"/>
                </a:lnTo>
                <a:lnTo>
                  <a:pt x="7" y="41"/>
                </a:lnTo>
                <a:lnTo>
                  <a:pt x="8" y="43"/>
                </a:lnTo>
                <a:lnTo>
                  <a:pt x="8" y="43"/>
                </a:lnTo>
                <a:lnTo>
                  <a:pt x="10" y="44"/>
                </a:lnTo>
                <a:lnTo>
                  <a:pt x="12" y="44"/>
                </a:lnTo>
                <a:lnTo>
                  <a:pt x="12" y="46"/>
                </a:lnTo>
                <a:lnTo>
                  <a:pt x="13" y="46"/>
                </a:lnTo>
                <a:lnTo>
                  <a:pt x="13" y="46"/>
                </a:lnTo>
                <a:lnTo>
                  <a:pt x="15" y="47"/>
                </a:lnTo>
                <a:lnTo>
                  <a:pt x="16" y="47"/>
                </a:lnTo>
                <a:lnTo>
                  <a:pt x="16" y="47"/>
                </a:lnTo>
                <a:lnTo>
                  <a:pt x="18" y="47"/>
                </a:lnTo>
                <a:lnTo>
                  <a:pt x="20" y="47"/>
                </a:lnTo>
                <a:lnTo>
                  <a:pt x="21" y="49"/>
                </a:lnTo>
                <a:lnTo>
                  <a:pt x="21" y="49"/>
                </a:lnTo>
                <a:lnTo>
                  <a:pt x="23" y="49"/>
                </a:lnTo>
                <a:lnTo>
                  <a:pt x="25" y="49"/>
                </a:lnTo>
                <a:lnTo>
                  <a:pt x="25" y="49"/>
                </a:lnTo>
                <a:lnTo>
                  <a:pt x="26" y="49"/>
                </a:lnTo>
                <a:lnTo>
                  <a:pt x="26" y="49"/>
                </a:lnTo>
                <a:lnTo>
                  <a:pt x="28" y="49"/>
                </a:lnTo>
                <a:lnTo>
                  <a:pt x="29" y="47"/>
                </a:lnTo>
                <a:lnTo>
                  <a:pt x="31" y="47"/>
                </a:lnTo>
                <a:lnTo>
                  <a:pt x="31" y="47"/>
                </a:lnTo>
                <a:lnTo>
                  <a:pt x="33" y="47"/>
                </a:lnTo>
                <a:lnTo>
                  <a:pt x="34" y="47"/>
                </a:lnTo>
                <a:lnTo>
                  <a:pt x="34" y="46"/>
                </a:lnTo>
                <a:lnTo>
                  <a:pt x="36" y="46"/>
                </a:lnTo>
                <a:lnTo>
                  <a:pt x="38" y="46"/>
                </a:lnTo>
                <a:lnTo>
                  <a:pt x="38" y="44"/>
                </a:lnTo>
                <a:lnTo>
                  <a:pt x="39" y="44"/>
                </a:lnTo>
                <a:lnTo>
                  <a:pt x="39" y="43"/>
                </a:lnTo>
                <a:lnTo>
                  <a:pt x="41" y="43"/>
                </a:lnTo>
                <a:lnTo>
                  <a:pt x="41" y="41"/>
                </a:lnTo>
                <a:lnTo>
                  <a:pt x="42" y="41"/>
                </a:lnTo>
                <a:lnTo>
                  <a:pt x="42" y="39"/>
                </a:lnTo>
                <a:lnTo>
                  <a:pt x="44" y="39"/>
                </a:lnTo>
                <a:lnTo>
                  <a:pt x="44" y="38"/>
                </a:lnTo>
                <a:lnTo>
                  <a:pt x="46" y="38"/>
                </a:lnTo>
                <a:lnTo>
                  <a:pt x="46" y="36"/>
                </a:lnTo>
                <a:lnTo>
                  <a:pt x="46" y="34"/>
                </a:lnTo>
                <a:lnTo>
                  <a:pt x="47" y="34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5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Freeform 93"/>
          <p:cNvSpPr>
            <a:spLocks/>
          </p:cNvSpPr>
          <p:nvPr/>
        </p:nvSpPr>
        <p:spPr bwMode="auto">
          <a:xfrm>
            <a:off x="3778250" y="4652963"/>
            <a:ext cx="50800" cy="52387"/>
          </a:xfrm>
          <a:custGeom>
            <a:avLst/>
            <a:gdLst/>
            <a:ahLst/>
            <a:cxnLst>
              <a:cxn ang="0">
                <a:pos x="65" y="31"/>
              </a:cxn>
              <a:cxn ang="0">
                <a:pos x="65" y="26"/>
              </a:cxn>
              <a:cxn ang="0">
                <a:pos x="64" y="23"/>
              </a:cxn>
              <a:cxn ang="0">
                <a:pos x="62" y="18"/>
              </a:cxn>
              <a:cxn ang="0">
                <a:pos x="61" y="15"/>
              </a:cxn>
              <a:cxn ang="0">
                <a:pos x="57" y="10"/>
              </a:cxn>
              <a:cxn ang="0">
                <a:pos x="52" y="7"/>
              </a:cxn>
              <a:cxn ang="0">
                <a:pos x="49" y="5"/>
              </a:cxn>
              <a:cxn ang="0">
                <a:pos x="44" y="3"/>
              </a:cxn>
              <a:cxn ang="0">
                <a:pos x="41" y="2"/>
              </a:cxn>
              <a:cxn ang="0">
                <a:pos x="36" y="2"/>
              </a:cxn>
              <a:cxn ang="0">
                <a:pos x="31" y="2"/>
              </a:cxn>
              <a:cxn ang="0">
                <a:pos x="26" y="2"/>
              </a:cxn>
              <a:cxn ang="0">
                <a:pos x="23" y="3"/>
              </a:cxn>
              <a:cxn ang="0">
                <a:pos x="18" y="5"/>
              </a:cxn>
              <a:cxn ang="0">
                <a:pos x="15" y="7"/>
              </a:cxn>
              <a:cxn ang="0">
                <a:pos x="10" y="10"/>
              </a:cxn>
              <a:cxn ang="0">
                <a:pos x="7" y="15"/>
              </a:cxn>
              <a:cxn ang="0">
                <a:pos x="5" y="18"/>
              </a:cxn>
              <a:cxn ang="0">
                <a:pos x="4" y="23"/>
              </a:cxn>
              <a:cxn ang="0">
                <a:pos x="2" y="26"/>
              </a:cxn>
              <a:cxn ang="0">
                <a:pos x="2" y="31"/>
              </a:cxn>
              <a:cxn ang="0">
                <a:pos x="2" y="36"/>
              </a:cxn>
              <a:cxn ang="0">
                <a:pos x="2" y="41"/>
              </a:cxn>
              <a:cxn ang="0">
                <a:pos x="4" y="44"/>
              </a:cxn>
              <a:cxn ang="0">
                <a:pos x="5" y="49"/>
              </a:cxn>
              <a:cxn ang="0">
                <a:pos x="7" y="52"/>
              </a:cxn>
              <a:cxn ang="0">
                <a:pos x="10" y="57"/>
              </a:cxn>
              <a:cxn ang="0">
                <a:pos x="15" y="60"/>
              </a:cxn>
              <a:cxn ang="0">
                <a:pos x="18" y="62"/>
              </a:cxn>
              <a:cxn ang="0">
                <a:pos x="23" y="64"/>
              </a:cxn>
              <a:cxn ang="0">
                <a:pos x="26" y="65"/>
              </a:cxn>
              <a:cxn ang="0">
                <a:pos x="31" y="65"/>
              </a:cxn>
              <a:cxn ang="0">
                <a:pos x="36" y="65"/>
              </a:cxn>
              <a:cxn ang="0">
                <a:pos x="41" y="65"/>
              </a:cxn>
              <a:cxn ang="0">
                <a:pos x="44" y="64"/>
              </a:cxn>
              <a:cxn ang="0">
                <a:pos x="49" y="62"/>
              </a:cxn>
              <a:cxn ang="0">
                <a:pos x="52" y="60"/>
              </a:cxn>
              <a:cxn ang="0">
                <a:pos x="57" y="57"/>
              </a:cxn>
              <a:cxn ang="0">
                <a:pos x="61" y="52"/>
              </a:cxn>
              <a:cxn ang="0">
                <a:pos x="62" y="49"/>
              </a:cxn>
              <a:cxn ang="0">
                <a:pos x="64" y="44"/>
              </a:cxn>
              <a:cxn ang="0">
                <a:pos x="65" y="41"/>
              </a:cxn>
              <a:cxn ang="0">
                <a:pos x="65" y="36"/>
              </a:cxn>
              <a:cxn ang="0">
                <a:pos x="33" y="33"/>
              </a:cxn>
            </a:cxnLst>
            <a:rect l="0" t="0" r="r" b="b"/>
            <a:pathLst>
              <a:path w="65" h="65">
                <a:moveTo>
                  <a:pt x="33" y="33"/>
                </a:moveTo>
                <a:lnTo>
                  <a:pt x="65" y="33"/>
                </a:lnTo>
                <a:lnTo>
                  <a:pt x="65" y="31"/>
                </a:lnTo>
                <a:lnTo>
                  <a:pt x="65" y="29"/>
                </a:lnTo>
                <a:lnTo>
                  <a:pt x="65" y="28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4" y="23"/>
                </a:lnTo>
                <a:lnTo>
                  <a:pt x="64" y="21"/>
                </a:lnTo>
                <a:lnTo>
                  <a:pt x="64" y="20"/>
                </a:lnTo>
                <a:lnTo>
                  <a:pt x="62" y="18"/>
                </a:lnTo>
                <a:lnTo>
                  <a:pt x="62" y="16"/>
                </a:lnTo>
                <a:lnTo>
                  <a:pt x="61" y="15"/>
                </a:lnTo>
                <a:lnTo>
                  <a:pt x="61" y="15"/>
                </a:lnTo>
                <a:lnTo>
                  <a:pt x="59" y="13"/>
                </a:lnTo>
                <a:lnTo>
                  <a:pt x="57" y="11"/>
                </a:lnTo>
                <a:lnTo>
                  <a:pt x="57" y="10"/>
                </a:lnTo>
                <a:lnTo>
                  <a:pt x="56" y="10"/>
                </a:lnTo>
                <a:lnTo>
                  <a:pt x="54" y="8"/>
                </a:lnTo>
                <a:lnTo>
                  <a:pt x="52" y="7"/>
                </a:lnTo>
                <a:lnTo>
                  <a:pt x="52" y="7"/>
                </a:lnTo>
                <a:lnTo>
                  <a:pt x="51" y="5"/>
                </a:lnTo>
                <a:lnTo>
                  <a:pt x="49" y="5"/>
                </a:lnTo>
                <a:lnTo>
                  <a:pt x="48" y="3"/>
                </a:lnTo>
                <a:lnTo>
                  <a:pt x="46" y="3"/>
                </a:lnTo>
                <a:lnTo>
                  <a:pt x="44" y="3"/>
                </a:lnTo>
                <a:lnTo>
                  <a:pt x="43" y="2"/>
                </a:lnTo>
                <a:lnTo>
                  <a:pt x="41" y="2"/>
                </a:lnTo>
                <a:lnTo>
                  <a:pt x="41" y="2"/>
                </a:lnTo>
                <a:lnTo>
                  <a:pt x="39" y="2"/>
                </a:lnTo>
                <a:lnTo>
                  <a:pt x="38" y="2"/>
                </a:lnTo>
                <a:lnTo>
                  <a:pt x="36" y="2"/>
                </a:lnTo>
                <a:lnTo>
                  <a:pt x="33" y="0"/>
                </a:lnTo>
                <a:lnTo>
                  <a:pt x="33" y="0"/>
                </a:lnTo>
                <a:lnTo>
                  <a:pt x="31" y="2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5" y="2"/>
                </a:lnTo>
                <a:lnTo>
                  <a:pt x="25" y="2"/>
                </a:lnTo>
                <a:lnTo>
                  <a:pt x="23" y="3"/>
                </a:lnTo>
                <a:lnTo>
                  <a:pt x="21" y="3"/>
                </a:lnTo>
                <a:lnTo>
                  <a:pt x="20" y="3"/>
                </a:lnTo>
                <a:lnTo>
                  <a:pt x="18" y="5"/>
                </a:lnTo>
                <a:lnTo>
                  <a:pt x="17" y="5"/>
                </a:lnTo>
                <a:lnTo>
                  <a:pt x="15" y="7"/>
                </a:lnTo>
                <a:lnTo>
                  <a:pt x="15" y="7"/>
                </a:lnTo>
                <a:lnTo>
                  <a:pt x="13" y="8"/>
                </a:lnTo>
                <a:lnTo>
                  <a:pt x="12" y="10"/>
                </a:lnTo>
                <a:lnTo>
                  <a:pt x="10" y="10"/>
                </a:lnTo>
                <a:lnTo>
                  <a:pt x="10" y="11"/>
                </a:lnTo>
                <a:lnTo>
                  <a:pt x="8" y="13"/>
                </a:lnTo>
                <a:lnTo>
                  <a:pt x="7" y="15"/>
                </a:lnTo>
                <a:lnTo>
                  <a:pt x="7" y="15"/>
                </a:lnTo>
                <a:lnTo>
                  <a:pt x="5" y="16"/>
                </a:lnTo>
                <a:lnTo>
                  <a:pt x="5" y="18"/>
                </a:lnTo>
                <a:lnTo>
                  <a:pt x="4" y="20"/>
                </a:lnTo>
                <a:lnTo>
                  <a:pt x="4" y="21"/>
                </a:lnTo>
                <a:lnTo>
                  <a:pt x="4" y="23"/>
                </a:lnTo>
                <a:lnTo>
                  <a:pt x="2" y="24"/>
                </a:lnTo>
                <a:lnTo>
                  <a:pt x="2" y="24"/>
                </a:lnTo>
                <a:lnTo>
                  <a:pt x="2" y="26"/>
                </a:lnTo>
                <a:lnTo>
                  <a:pt x="2" y="28"/>
                </a:lnTo>
                <a:lnTo>
                  <a:pt x="2" y="29"/>
                </a:lnTo>
                <a:lnTo>
                  <a:pt x="2" y="31"/>
                </a:lnTo>
                <a:lnTo>
                  <a:pt x="0" y="33"/>
                </a:lnTo>
                <a:lnTo>
                  <a:pt x="0" y="33"/>
                </a:lnTo>
                <a:lnTo>
                  <a:pt x="2" y="36"/>
                </a:lnTo>
                <a:lnTo>
                  <a:pt x="2" y="37"/>
                </a:lnTo>
                <a:lnTo>
                  <a:pt x="2" y="39"/>
                </a:lnTo>
                <a:lnTo>
                  <a:pt x="2" y="41"/>
                </a:lnTo>
                <a:lnTo>
                  <a:pt x="2" y="41"/>
                </a:lnTo>
                <a:lnTo>
                  <a:pt x="2" y="42"/>
                </a:lnTo>
                <a:lnTo>
                  <a:pt x="4" y="44"/>
                </a:lnTo>
                <a:lnTo>
                  <a:pt x="4" y="46"/>
                </a:lnTo>
                <a:lnTo>
                  <a:pt x="4" y="47"/>
                </a:lnTo>
                <a:lnTo>
                  <a:pt x="5" y="49"/>
                </a:lnTo>
                <a:lnTo>
                  <a:pt x="5" y="50"/>
                </a:lnTo>
                <a:lnTo>
                  <a:pt x="7" y="52"/>
                </a:lnTo>
                <a:lnTo>
                  <a:pt x="7" y="52"/>
                </a:lnTo>
                <a:lnTo>
                  <a:pt x="8" y="54"/>
                </a:lnTo>
                <a:lnTo>
                  <a:pt x="10" y="55"/>
                </a:lnTo>
                <a:lnTo>
                  <a:pt x="10" y="57"/>
                </a:lnTo>
                <a:lnTo>
                  <a:pt x="12" y="57"/>
                </a:lnTo>
                <a:lnTo>
                  <a:pt x="13" y="59"/>
                </a:lnTo>
                <a:lnTo>
                  <a:pt x="15" y="60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20" y="64"/>
                </a:lnTo>
                <a:lnTo>
                  <a:pt x="21" y="64"/>
                </a:lnTo>
                <a:lnTo>
                  <a:pt x="23" y="64"/>
                </a:lnTo>
                <a:lnTo>
                  <a:pt x="25" y="65"/>
                </a:lnTo>
                <a:lnTo>
                  <a:pt x="25" y="65"/>
                </a:lnTo>
                <a:lnTo>
                  <a:pt x="26" y="65"/>
                </a:lnTo>
                <a:lnTo>
                  <a:pt x="28" y="65"/>
                </a:lnTo>
                <a:lnTo>
                  <a:pt x="30" y="65"/>
                </a:lnTo>
                <a:lnTo>
                  <a:pt x="31" y="65"/>
                </a:lnTo>
                <a:lnTo>
                  <a:pt x="33" y="65"/>
                </a:lnTo>
                <a:lnTo>
                  <a:pt x="33" y="65"/>
                </a:lnTo>
                <a:lnTo>
                  <a:pt x="36" y="65"/>
                </a:lnTo>
                <a:lnTo>
                  <a:pt x="38" y="65"/>
                </a:lnTo>
                <a:lnTo>
                  <a:pt x="39" y="65"/>
                </a:lnTo>
                <a:lnTo>
                  <a:pt x="41" y="65"/>
                </a:lnTo>
                <a:lnTo>
                  <a:pt x="41" y="65"/>
                </a:lnTo>
                <a:lnTo>
                  <a:pt x="43" y="65"/>
                </a:lnTo>
                <a:lnTo>
                  <a:pt x="44" y="64"/>
                </a:lnTo>
                <a:lnTo>
                  <a:pt x="46" y="64"/>
                </a:lnTo>
                <a:lnTo>
                  <a:pt x="48" y="64"/>
                </a:lnTo>
                <a:lnTo>
                  <a:pt x="49" y="62"/>
                </a:lnTo>
                <a:lnTo>
                  <a:pt x="51" y="62"/>
                </a:lnTo>
                <a:lnTo>
                  <a:pt x="52" y="60"/>
                </a:lnTo>
                <a:lnTo>
                  <a:pt x="52" y="60"/>
                </a:lnTo>
                <a:lnTo>
                  <a:pt x="54" y="59"/>
                </a:lnTo>
                <a:lnTo>
                  <a:pt x="56" y="57"/>
                </a:lnTo>
                <a:lnTo>
                  <a:pt x="57" y="57"/>
                </a:lnTo>
                <a:lnTo>
                  <a:pt x="57" y="55"/>
                </a:lnTo>
                <a:lnTo>
                  <a:pt x="59" y="54"/>
                </a:lnTo>
                <a:lnTo>
                  <a:pt x="61" y="52"/>
                </a:lnTo>
                <a:lnTo>
                  <a:pt x="61" y="52"/>
                </a:lnTo>
                <a:lnTo>
                  <a:pt x="62" y="50"/>
                </a:lnTo>
                <a:lnTo>
                  <a:pt x="62" y="49"/>
                </a:lnTo>
                <a:lnTo>
                  <a:pt x="64" y="47"/>
                </a:lnTo>
                <a:lnTo>
                  <a:pt x="64" y="46"/>
                </a:lnTo>
                <a:lnTo>
                  <a:pt x="64" y="44"/>
                </a:lnTo>
                <a:lnTo>
                  <a:pt x="65" y="42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7"/>
                </a:lnTo>
                <a:lnTo>
                  <a:pt x="65" y="36"/>
                </a:lnTo>
                <a:lnTo>
                  <a:pt x="65" y="33"/>
                </a:lnTo>
                <a:lnTo>
                  <a:pt x="65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Freeform 94"/>
          <p:cNvSpPr>
            <a:spLocks/>
          </p:cNvSpPr>
          <p:nvPr/>
        </p:nvSpPr>
        <p:spPr bwMode="auto">
          <a:xfrm>
            <a:off x="3794125" y="4670425"/>
            <a:ext cx="39688" cy="38100"/>
          </a:xfrm>
          <a:custGeom>
            <a:avLst/>
            <a:gdLst/>
            <a:ahLst/>
            <a:cxnLst>
              <a:cxn ang="0">
                <a:pos x="49" y="21"/>
              </a:cxn>
              <a:cxn ang="0">
                <a:pos x="48" y="18"/>
              </a:cxn>
              <a:cxn ang="0">
                <a:pos x="48" y="15"/>
              </a:cxn>
              <a:cxn ang="0">
                <a:pos x="46" y="12"/>
              </a:cxn>
              <a:cxn ang="0">
                <a:pos x="43" y="8"/>
              </a:cxn>
              <a:cxn ang="0">
                <a:pos x="41" y="7"/>
              </a:cxn>
              <a:cxn ang="0">
                <a:pos x="38" y="5"/>
              </a:cxn>
              <a:cxn ang="0">
                <a:pos x="35" y="3"/>
              </a:cxn>
              <a:cxn ang="0">
                <a:pos x="31" y="2"/>
              </a:cxn>
              <a:cxn ang="0">
                <a:pos x="28" y="0"/>
              </a:cxn>
              <a:cxn ang="0">
                <a:pos x="25" y="0"/>
              </a:cxn>
              <a:cxn ang="0">
                <a:pos x="22" y="0"/>
              </a:cxn>
              <a:cxn ang="0">
                <a:pos x="18" y="2"/>
              </a:cxn>
              <a:cxn ang="0">
                <a:pos x="15" y="2"/>
              </a:cxn>
              <a:cxn ang="0">
                <a:pos x="12" y="3"/>
              </a:cxn>
              <a:cxn ang="0">
                <a:pos x="9" y="5"/>
              </a:cxn>
              <a:cxn ang="0">
                <a:pos x="7" y="8"/>
              </a:cxn>
              <a:cxn ang="0">
                <a:pos x="5" y="12"/>
              </a:cxn>
              <a:cxn ang="0">
                <a:pos x="4" y="13"/>
              </a:cxn>
              <a:cxn ang="0">
                <a:pos x="2" y="16"/>
              </a:cxn>
              <a:cxn ang="0">
                <a:pos x="0" y="21"/>
              </a:cxn>
              <a:cxn ang="0">
                <a:pos x="0" y="25"/>
              </a:cxn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4" y="38"/>
              </a:cxn>
              <a:cxn ang="0">
                <a:pos x="5" y="39"/>
              </a:cxn>
              <a:cxn ang="0">
                <a:pos x="9" y="43"/>
              </a:cxn>
              <a:cxn ang="0">
                <a:pos x="12" y="44"/>
              </a:cxn>
              <a:cxn ang="0">
                <a:pos x="13" y="46"/>
              </a:cxn>
              <a:cxn ang="0">
                <a:pos x="17" y="47"/>
              </a:cxn>
              <a:cxn ang="0">
                <a:pos x="22" y="49"/>
              </a:cxn>
              <a:cxn ang="0">
                <a:pos x="25" y="49"/>
              </a:cxn>
              <a:cxn ang="0">
                <a:pos x="27" y="49"/>
              </a:cxn>
              <a:cxn ang="0">
                <a:pos x="31" y="47"/>
              </a:cxn>
              <a:cxn ang="0">
                <a:pos x="35" y="47"/>
              </a:cxn>
              <a:cxn ang="0">
                <a:pos x="38" y="46"/>
              </a:cxn>
              <a:cxn ang="0">
                <a:pos x="40" y="43"/>
              </a:cxn>
              <a:cxn ang="0">
                <a:pos x="43" y="41"/>
              </a:cxn>
              <a:cxn ang="0">
                <a:pos x="44" y="38"/>
              </a:cxn>
              <a:cxn ang="0">
                <a:pos x="46" y="34"/>
              </a:cxn>
              <a:cxn ang="0">
                <a:pos x="48" y="31"/>
              </a:cxn>
              <a:cxn ang="0">
                <a:pos x="49" y="28"/>
              </a:cxn>
              <a:cxn ang="0">
                <a:pos x="49" y="25"/>
              </a:cxn>
            </a:cxnLst>
            <a:rect l="0" t="0" r="r" b="b"/>
            <a:pathLst>
              <a:path w="49" h="49">
                <a:moveTo>
                  <a:pt x="49" y="25"/>
                </a:move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8" y="20"/>
                </a:lnTo>
                <a:lnTo>
                  <a:pt x="48" y="18"/>
                </a:lnTo>
                <a:lnTo>
                  <a:pt x="48" y="16"/>
                </a:lnTo>
                <a:lnTo>
                  <a:pt x="48" y="16"/>
                </a:lnTo>
                <a:lnTo>
                  <a:pt x="48" y="15"/>
                </a:lnTo>
                <a:lnTo>
                  <a:pt x="46" y="13"/>
                </a:lnTo>
                <a:lnTo>
                  <a:pt x="46" y="13"/>
                </a:lnTo>
                <a:lnTo>
                  <a:pt x="46" y="12"/>
                </a:lnTo>
                <a:lnTo>
                  <a:pt x="44" y="12"/>
                </a:lnTo>
                <a:lnTo>
                  <a:pt x="44" y="10"/>
                </a:lnTo>
                <a:lnTo>
                  <a:pt x="43" y="8"/>
                </a:lnTo>
                <a:lnTo>
                  <a:pt x="43" y="8"/>
                </a:lnTo>
                <a:lnTo>
                  <a:pt x="41" y="7"/>
                </a:lnTo>
                <a:lnTo>
                  <a:pt x="41" y="7"/>
                </a:lnTo>
                <a:lnTo>
                  <a:pt x="40" y="5"/>
                </a:lnTo>
                <a:lnTo>
                  <a:pt x="40" y="5"/>
                </a:lnTo>
                <a:lnTo>
                  <a:pt x="38" y="5"/>
                </a:lnTo>
                <a:lnTo>
                  <a:pt x="38" y="3"/>
                </a:lnTo>
                <a:lnTo>
                  <a:pt x="36" y="3"/>
                </a:lnTo>
                <a:lnTo>
                  <a:pt x="35" y="3"/>
                </a:lnTo>
                <a:lnTo>
                  <a:pt x="35" y="2"/>
                </a:lnTo>
                <a:lnTo>
                  <a:pt x="33" y="2"/>
                </a:lnTo>
                <a:lnTo>
                  <a:pt x="31" y="2"/>
                </a:lnTo>
                <a:lnTo>
                  <a:pt x="31" y="2"/>
                </a:lnTo>
                <a:lnTo>
                  <a:pt x="30" y="0"/>
                </a:lnTo>
                <a:lnTo>
                  <a:pt x="28" y="0"/>
                </a:lnTo>
                <a:lnTo>
                  <a:pt x="27" y="0"/>
                </a:lnTo>
                <a:lnTo>
                  <a:pt x="27" y="0"/>
                </a:lnTo>
                <a:lnTo>
                  <a:pt x="25" y="0"/>
                </a:lnTo>
                <a:lnTo>
                  <a:pt x="25" y="0"/>
                </a:lnTo>
                <a:lnTo>
                  <a:pt x="23" y="0"/>
                </a:lnTo>
                <a:lnTo>
                  <a:pt x="22" y="0"/>
                </a:lnTo>
                <a:lnTo>
                  <a:pt x="22" y="0"/>
                </a:lnTo>
                <a:lnTo>
                  <a:pt x="20" y="0"/>
                </a:lnTo>
                <a:lnTo>
                  <a:pt x="18" y="2"/>
                </a:lnTo>
                <a:lnTo>
                  <a:pt x="17" y="2"/>
                </a:lnTo>
                <a:lnTo>
                  <a:pt x="17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5"/>
                </a:lnTo>
                <a:lnTo>
                  <a:pt x="10" y="5"/>
                </a:lnTo>
                <a:lnTo>
                  <a:pt x="9" y="5"/>
                </a:lnTo>
                <a:lnTo>
                  <a:pt x="9" y="7"/>
                </a:lnTo>
                <a:lnTo>
                  <a:pt x="7" y="7"/>
                </a:lnTo>
                <a:lnTo>
                  <a:pt x="7" y="8"/>
                </a:lnTo>
                <a:lnTo>
                  <a:pt x="5" y="8"/>
                </a:lnTo>
                <a:lnTo>
                  <a:pt x="5" y="10"/>
                </a:lnTo>
                <a:lnTo>
                  <a:pt x="5" y="12"/>
                </a:lnTo>
                <a:lnTo>
                  <a:pt x="4" y="12"/>
                </a:lnTo>
                <a:lnTo>
                  <a:pt x="4" y="13"/>
                </a:lnTo>
                <a:lnTo>
                  <a:pt x="4" y="13"/>
                </a:lnTo>
                <a:lnTo>
                  <a:pt x="2" y="15"/>
                </a:lnTo>
                <a:lnTo>
                  <a:pt x="2" y="16"/>
                </a:lnTo>
                <a:lnTo>
                  <a:pt x="2" y="16"/>
                </a:lnTo>
                <a:lnTo>
                  <a:pt x="2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5"/>
                </a:lnTo>
                <a:lnTo>
                  <a:pt x="0" y="25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2" y="31"/>
                </a:lnTo>
                <a:lnTo>
                  <a:pt x="2" y="31"/>
                </a:lnTo>
                <a:lnTo>
                  <a:pt x="2" y="33"/>
                </a:lnTo>
                <a:lnTo>
                  <a:pt x="2" y="34"/>
                </a:lnTo>
                <a:lnTo>
                  <a:pt x="4" y="34"/>
                </a:lnTo>
                <a:lnTo>
                  <a:pt x="4" y="36"/>
                </a:lnTo>
                <a:lnTo>
                  <a:pt x="4" y="38"/>
                </a:lnTo>
                <a:lnTo>
                  <a:pt x="5" y="38"/>
                </a:lnTo>
                <a:lnTo>
                  <a:pt x="5" y="39"/>
                </a:lnTo>
                <a:lnTo>
                  <a:pt x="5" y="39"/>
                </a:lnTo>
                <a:lnTo>
                  <a:pt x="7" y="41"/>
                </a:lnTo>
                <a:lnTo>
                  <a:pt x="7" y="41"/>
                </a:lnTo>
                <a:lnTo>
                  <a:pt x="9" y="43"/>
                </a:lnTo>
                <a:lnTo>
                  <a:pt x="9" y="43"/>
                </a:lnTo>
                <a:lnTo>
                  <a:pt x="10" y="44"/>
                </a:lnTo>
                <a:lnTo>
                  <a:pt x="12" y="44"/>
                </a:lnTo>
                <a:lnTo>
                  <a:pt x="12" y="46"/>
                </a:lnTo>
                <a:lnTo>
                  <a:pt x="13" y="46"/>
                </a:lnTo>
                <a:lnTo>
                  <a:pt x="13" y="46"/>
                </a:lnTo>
                <a:lnTo>
                  <a:pt x="15" y="47"/>
                </a:lnTo>
                <a:lnTo>
                  <a:pt x="17" y="47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2" y="49"/>
                </a:lnTo>
                <a:lnTo>
                  <a:pt x="22" y="49"/>
                </a:lnTo>
                <a:lnTo>
                  <a:pt x="23" y="49"/>
                </a:lnTo>
                <a:lnTo>
                  <a:pt x="25" y="49"/>
                </a:lnTo>
                <a:lnTo>
                  <a:pt x="25" y="49"/>
                </a:lnTo>
                <a:lnTo>
                  <a:pt x="27" y="49"/>
                </a:lnTo>
                <a:lnTo>
                  <a:pt x="27" y="49"/>
                </a:lnTo>
                <a:lnTo>
                  <a:pt x="28" y="49"/>
                </a:lnTo>
                <a:lnTo>
                  <a:pt x="30" y="47"/>
                </a:lnTo>
                <a:lnTo>
                  <a:pt x="31" y="47"/>
                </a:lnTo>
                <a:lnTo>
                  <a:pt x="31" y="47"/>
                </a:lnTo>
                <a:lnTo>
                  <a:pt x="33" y="47"/>
                </a:lnTo>
                <a:lnTo>
                  <a:pt x="35" y="47"/>
                </a:lnTo>
                <a:lnTo>
                  <a:pt x="35" y="46"/>
                </a:lnTo>
                <a:lnTo>
                  <a:pt x="36" y="46"/>
                </a:lnTo>
                <a:lnTo>
                  <a:pt x="38" y="46"/>
                </a:lnTo>
                <a:lnTo>
                  <a:pt x="38" y="44"/>
                </a:lnTo>
                <a:lnTo>
                  <a:pt x="40" y="44"/>
                </a:lnTo>
                <a:lnTo>
                  <a:pt x="40" y="43"/>
                </a:lnTo>
                <a:lnTo>
                  <a:pt x="41" y="43"/>
                </a:lnTo>
                <a:lnTo>
                  <a:pt x="41" y="41"/>
                </a:lnTo>
                <a:lnTo>
                  <a:pt x="43" y="41"/>
                </a:lnTo>
                <a:lnTo>
                  <a:pt x="43" y="39"/>
                </a:lnTo>
                <a:lnTo>
                  <a:pt x="44" y="39"/>
                </a:lnTo>
                <a:lnTo>
                  <a:pt x="44" y="38"/>
                </a:lnTo>
                <a:lnTo>
                  <a:pt x="46" y="38"/>
                </a:lnTo>
                <a:lnTo>
                  <a:pt x="46" y="36"/>
                </a:lnTo>
                <a:lnTo>
                  <a:pt x="46" y="34"/>
                </a:lnTo>
                <a:lnTo>
                  <a:pt x="48" y="34"/>
                </a:lnTo>
                <a:lnTo>
                  <a:pt x="48" y="33"/>
                </a:lnTo>
                <a:lnTo>
                  <a:pt x="48" y="31"/>
                </a:lnTo>
                <a:lnTo>
                  <a:pt x="48" y="31"/>
                </a:lnTo>
                <a:lnTo>
                  <a:pt x="48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5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Freeform 95"/>
          <p:cNvSpPr>
            <a:spLocks/>
          </p:cNvSpPr>
          <p:nvPr/>
        </p:nvSpPr>
        <p:spPr bwMode="auto">
          <a:xfrm>
            <a:off x="3984625" y="4652963"/>
            <a:ext cx="50800" cy="52387"/>
          </a:xfrm>
          <a:custGeom>
            <a:avLst/>
            <a:gdLst/>
            <a:ahLst/>
            <a:cxnLst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1" y="18"/>
              </a:cxn>
              <a:cxn ang="0">
                <a:pos x="60" y="15"/>
              </a:cxn>
              <a:cxn ang="0">
                <a:pos x="57" y="10"/>
              </a:cxn>
              <a:cxn ang="0">
                <a:pos x="52" y="7"/>
              </a:cxn>
              <a:cxn ang="0">
                <a:pos x="48" y="5"/>
              </a:cxn>
              <a:cxn ang="0">
                <a:pos x="44" y="3"/>
              </a:cxn>
              <a:cxn ang="0">
                <a:pos x="40" y="2"/>
              </a:cxn>
              <a:cxn ang="0">
                <a:pos x="35" y="2"/>
              </a:cxn>
              <a:cxn ang="0">
                <a:pos x="31" y="2"/>
              </a:cxn>
              <a:cxn ang="0">
                <a:pos x="26" y="2"/>
              </a:cxn>
              <a:cxn ang="0">
                <a:pos x="22" y="3"/>
              </a:cxn>
              <a:cxn ang="0">
                <a:pos x="18" y="5"/>
              </a:cxn>
              <a:cxn ang="0">
                <a:pos x="14" y="7"/>
              </a:cxn>
              <a:cxn ang="0">
                <a:pos x="9" y="10"/>
              </a:cxn>
              <a:cxn ang="0">
                <a:pos x="6" y="15"/>
              </a:cxn>
              <a:cxn ang="0">
                <a:pos x="5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5" y="49"/>
              </a:cxn>
              <a:cxn ang="0">
                <a:pos x="6" y="52"/>
              </a:cxn>
              <a:cxn ang="0">
                <a:pos x="9" y="57"/>
              </a:cxn>
              <a:cxn ang="0">
                <a:pos x="14" y="60"/>
              </a:cxn>
              <a:cxn ang="0">
                <a:pos x="18" y="62"/>
              </a:cxn>
              <a:cxn ang="0">
                <a:pos x="22" y="64"/>
              </a:cxn>
              <a:cxn ang="0">
                <a:pos x="26" y="65"/>
              </a:cxn>
              <a:cxn ang="0">
                <a:pos x="31" y="65"/>
              </a:cxn>
              <a:cxn ang="0">
                <a:pos x="35" y="65"/>
              </a:cxn>
              <a:cxn ang="0">
                <a:pos x="40" y="65"/>
              </a:cxn>
              <a:cxn ang="0">
                <a:pos x="44" y="64"/>
              </a:cxn>
              <a:cxn ang="0">
                <a:pos x="48" y="62"/>
              </a:cxn>
              <a:cxn ang="0">
                <a:pos x="52" y="60"/>
              </a:cxn>
              <a:cxn ang="0">
                <a:pos x="57" y="57"/>
              </a:cxn>
              <a:cxn ang="0">
                <a:pos x="60" y="52"/>
              </a:cxn>
              <a:cxn ang="0">
                <a:pos x="61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32" y="33"/>
              </a:cxn>
            </a:cxnLst>
            <a:rect l="0" t="0" r="r" b="b"/>
            <a:pathLst>
              <a:path w="65" h="65">
                <a:moveTo>
                  <a:pt x="32" y="33"/>
                </a:moveTo>
                <a:lnTo>
                  <a:pt x="65" y="33"/>
                </a:lnTo>
                <a:lnTo>
                  <a:pt x="65" y="31"/>
                </a:lnTo>
                <a:lnTo>
                  <a:pt x="65" y="29"/>
                </a:lnTo>
                <a:lnTo>
                  <a:pt x="65" y="28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3" y="23"/>
                </a:lnTo>
                <a:lnTo>
                  <a:pt x="63" y="21"/>
                </a:lnTo>
                <a:lnTo>
                  <a:pt x="63" y="20"/>
                </a:lnTo>
                <a:lnTo>
                  <a:pt x="61" y="18"/>
                </a:lnTo>
                <a:lnTo>
                  <a:pt x="61" y="16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7" y="11"/>
                </a:lnTo>
                <a:lnTo>
                  <a:pt x="57" y="10"/>
                </a:lnTo>
                <a:lnTo>
                  <a:pt x="55" y="10"/>
                </a:lnTo>
                <a:lnTo>
                  <a:pt x="53" y="8"/>
                </a:lnTo>
                <a:lnTo>
                  <a:pt x="52" y="7"/>
                </a:lnTo>
                <a:lnTo>
                  <a:pt x="52" y="7"/>
                </a:lnTo>
                <a:lnTo>
                  <a:pt x="50" y="5"/>
                </a:lnTo>
                <a:lnTo>
                  <a:pt x="48" y="5"/>
                </a:lnTo>
                <a:lnTo>
                  <a:pt x="47" y="3"/>
                </a:lnTo>
                <a:lnTo>
                  <a:pt x="45" y="3"/>
                </a:lnTo>
                <a:lnTo>
                  <a:pt x="44" y="3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5" y="2"/>
                </a:lnTo>
                <a:lnTo>
                  <a:pt x="32" y="0"/>
                </a:lnTo>
                <a:lnTo>
                  <a:pt x="32" y="0"/>
                </a:lnTo>
                <a:lnTo>
                  <a:pt x="31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4" y="2"/>
                </a:lnTo>
                <a:lnTo>
                  <a:pt x="22" y="3"/>
                </a:lnTo>
                <a:lnTo>
                  <a:pt x="21" y="3"/>
                </a:lnTo>
                <a:lnTo>
                  <a:pt x="19" y="3"/>
                </a:lnTo>
                <a:lnTo>
                  <a:pt x="18" y="5"/>
                </a:lnTo>
                <a:lnTo>
                  <a:pt x="16" y="5"/>
                </a:lnTo>
                <a:lnTo>
                  <a:pt x="14" y="7"/>
                </a:lnTo>
                <a:lnTo>
                  <a:pt x="14" y="7"/>
                </a:lnTo>
                <a:lnTo>
                  <a:pt x="13" y="8"/>
                </a:lnTo>
                <a:lnTo>
                  <a:pt x="11" y="10"/>
                </a:lnTo>
                <a:lnTo>
                  <a:pt x="9" y="10"/>
                </a:lnTo>
                <a:lnTo>
                  <a:pt x="9" y="11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5" y="16"/>
                </a:lnTo>
                <a:lnTo>
                  <a:pt x="5" y="18"/>
                </a:lnTo>
                <a:lnTo>
                  <a:pt x="3" y="20"/>
                </a:lnTo>
                <a:lnTo>
                  <a:pt x="3" y="21"/>
                </a:lnTo>
                <a:lnTo>
                  <a:pt x="3" y="23"/>
                </a:lnTo>
                <a:lnTo>
                  <a:pt x="1" y="24"/>
                </a:lnTo>
                <a:lnTo>
                  <a:pt x="1" y="24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0" y="33"/>
                </a:lnTo>
                <a:lnTo>
                  <a:pt x="0" y="33"/>
                </a:lnTo>
                <a:lnTo>
                  <a:pt x="1" y="36"/>
                </a:lnTo>
                <a:lnTo>
                  <a:pt x="1" y="37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2"/>
                </a:lnTo>
                <a:lnTo>
                  <a:pt x="3" y="44"/>
                </a:lnTo>
                <a:lnTo>
                  <a:pt x="3" y="46"/>
                </a:lnTo>
                <a:lnTo>
                  <a:pt x="3" y="47"/>
                </a:lnTo>
                <a:lnTo>
                  <a:pt x="5" y="49"/>
                </a:lnTo>
                <a:lnTo>
                  <a:pt x="5" y="50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9" y="55"/>
                </a:lnTo>
                <a:lnTo>
                  <a:pt x="9" y="57"/>
                </a:lnTo>
                <a:lnTo>
                  <a:pt x="11" y="57"/>
                </a:lnTo>
                <a:lnTo>
                  <a:pt x="13" y="59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8" y="62"/>
                </a:lnTo>
                <a:lnTo>
                  <a:pt x="19" y="64"/>
                </a:lnTo>
                <a:lnTo>
                  <a:pt x="21" y="64"/>
                </a:lnTo>
                <a:lnTo>
                  <a:pt x="22" y="64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1" y="65"/>
                </a:lnTo>
                <a:lnTo>
                  <a:pt x="32" y="65"/>
                </a:lnTo>
                <a:lnTo>
                  <a:pt x="32" y="65"/>
                </a:lnTo>
                <a:lnTo>
                  <a:pt x="35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4" y="64"/>
                </a:lnTo>
                <a:lnTo>
                  <a:pt x="45" y="64"/>
                </a:lnTo>
                <a:lnTo>
                  <a:pt x="47" y="64"/>
                </a:lnTo>
                <a:lnTo>
                  <a:pt x="48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9"/>
                </a:lnTo>
                <a:lnTo>
                  <a:pt x="55" y="57"/>
                </a:lnTo>
                <a:lnTo>
                  <a:pt x="57" y="57"/>
                </a:lnTo>
                <a:lnTo>
                  <a:pt x="57" y="55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1" y="50"/>
                </a:lnTo>
                <a:lnTo>
                  <a:pt x="61" y="49"/>
                </a:lnTo>
                <a:lnTo>
                  <a:pt x="63" y="47"/>
                </a:lnTo>
                <a:lnTo>
                  <a:pt x="63" y="46"/>
                </a:lnTo>
                <a:lnTo>
                  <a:pt x="63" y="44"/>
                </a:lnTo>
                <a:lnTo>
                  <a:pt x="65" y="42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7"/>
                </a:lnTo>
                <a:lnTo>
                  <a:pt x="65" y="36"/>
                </a:lnTo>
                <a:lnTo>
                  <a:pt x="65" y="33"/>
                </a:lnTo>
                <a:lnTo>
                  <a:pt x="65" y="33"/>
                </a:lnTo>
                <a:lnTo>
                  <a:pt x="32" y="33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" name="Freeform 96"/>
          <p:cNvSpPr>
            <a:spLocks/>
          </p:cNvSpPr>
          <p:nvPr/>
        </p:nvSpPr>
        <p:spPr bwMode="auto">
          <a:xfrm>
            <a:off x="4000500" y="4670425"/>
            <a:ext cx="39688" cy="38100"/>
          </a:xfrm>
          <a:custGeom>
            <a:avLst/>
            <a:gdLst/>
            <a:ahLst/>
            <a:cxnLst>
              <a:cxn ang="0">
                <a:pos x="49" y="21"/>
              </a:cxn>
              <a:cxn ang="0">
                <a:pos x="47" y="18"/>
              </a:cxn>
              <a:cxn ang="0">
                <a:pos x="47" y="15"/>
              </a:cxn>
              <a:cxn ang="0">
                <a:pos x="45" y="12"/>
              </a:cxn>
              <a:cxn ang="0">
                <a:pos x="42" y="8"/>
              </a:cxn>
              <a:cxn ang="0">
                <a:pos x="40" y="7"/>
              </a:cxn>
              <a:cxn ang="0">
                <a:pos x="37" y="5"/>
              </a:cxn>
              <a:cxn ang="0">
                <a:pos x="34" y="3"/>
              </a:cxn>
              <a:cxn ang="0">
                <a:pos x="31" y="2"/>
              </a:cxn>
              <a:cxn ang="0">
                <a:pos x="27" y="0"/>
              </a:cxn>
              <a:cxn ang="0">
                <a:pos x="24" y="0"/>
              </a:cxn>
              <a:cxn ang="0">
                <a:pos x="21" y="0"/>
              </a:cxn>
              <a:cxn ang="0">
                <a:pos x="18" y="2"/>
              </a:cxn>
              <a:cxn ang="0">
                <a:pos x="14" y="2"/>
              </a:cxn>
              <a:cxn ang="0">
                <a:pos x="11" y="3"/>
              </a:cxn>
              <a:cxn ang="0">
                <a:pos x="8" y="5"/>
              </a:cxn>
              <a:cxn ang="0">
                <a:pos x="6" y="8"/>
              </a:cxn>
              <a:cxn ang="0">
                <a:pos x="5" y="12"/>
              </a:cxn>
              <a:cxn ang="0">
                <a:pos x="3" y="13"/>
              </a:cxn>
              <a:cxn ang="0">
                <a:pos x="1" y="16"/>
              </a:cxn>
              <a:cxn ang="0">
                <a:pos x="0" y="21"/>
              </a:cxn>
              <a:cxn ang="0">
                <a:pos x="0" y="25"/>
              </a:cxn>
              <a:cxn ang="0">
                <a:pos x="0" y="26"/>
              </a:cxn>
              <a:cxn ang="0">
                <a:pos x="1" y="31"/>
              </a:cxn>
              <a:cxn ang="0">
                <a:pos x="1" y="34"/>
              </a:cxn>
              <a:cxn ang="0">
                <a:pos x="3" y="38"/>
              </a:cxn>
              <a:cxn ang="0">
                <a:pos x="5" y="39"/>
              </a:cxn>
              <a:cxn ang="0">
                <a:pos x="8" y="43"/>
              </a:cxn>
              <a:cxn ang="0">
                <a:pos x="11" y="44"/>
              </a:cxn>
              <a:cxn ang="0">
                <a:pos x="13" y="46"/>
              </a:cxn>
              <a:cxn ang="0">
                <a:pos x="16" y="47"/>
              </a:cxn>
              <a:cxn ang="0">
                <a:pos x="21" y="49"/>
              </a:cxn>
              <a:cxn ang="0">
                <a:pos x="24" y="49"/>
              </a:cxn>
              <a:cxn ang="0">
                <a:pos x="26" y="49"/>
              </a:cxn>
              <a:cxn ang="0">
                <a:pos x="31" y="47"/>
              </a:cxn>
              <a:cxn ang="0">
                <a:pos x="34" y="47"/>
              </a:cxn>
              <a:cxn ang="0">
                <a:pos x="37" y="46"/>
              </a:cxn>
              <a:cxn ang="0">
                <a:pos x="39" y="43"/>
              </a:cxn>
              <a:cxn ang="0">
                <a:pos x="42" y="41"/>
              </a:cxn>
              <a:cxn ang="0">
                <a:pos x="44" y="38"/>
              </a:cxn>
              <a:cxn ang="0">
                <a:pos x="45" y="34"/>
              </a:cxn>
              <a:cxn ang="0">
                <a:pos x="47" y="31"/>
              </a:cxn>
              <a:cxn ang="0">
                <a:pos x="49" y="28"/>
              </a:cxn>
              <a:cxn ang="0">
                <a:pos x="49" y="25"/>
              </a:cxn>
            </a:cxnLst>
            <a:rect l="0" t="0" r="r" b="b"/>
            <a:pathLst>
              <a:path w="49" h="49">
                <a:moveTo>
                  <a:pt x="49" y="25"/>
                </a:move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20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5"/>
                </a:lnTo>
                <a:lnTo>
                  <a:pt x="45" y="13"/>
                </a:lnTo>
                <a:lnTo>
                  <a:pt x="45" y="13"/>
                </a:lnTo>
                <a:lnTo>
                  <a:pt x="45" y="12"/>
                </a:lnTo>
                <a:lnTo>
                  <a:pt x="44" y="12"/>
                </a:lnTo>
                <a:lnTo>
                  <a:pt x="44" y="10"/>
                </a:lnTo>
                <a:lnTo>
                  <a:pt x="42" y="8"/>
                </a:lnTo>
                <a:lnTo>
                  <a:pt x="42" y="8"/>
                </a:lnTo>
                <a:lnTo>
                  <a:pt x="40" y="7"/>
                </a:lnTo>
                <a:lnTo>
                  <a:pt x="40" y="7"/>
                </a:lnTo>
                <a:lnTo>
                  <a:pt x="39" y="5"/>
                </a:lnTo>
                <a:lnTo>
                  <a:pt x="39" y="5"/>
                </a:lnTo>
                <a:lnTo>
                  <a:pt x="37" y="5"/>
                </a:lnTo>
                <a:lnTo>
                  <a:pt x="37" y="3"/>
                </a:lnTo>
                <a:lnTo>
                  <a:pt x="36" y="3"/>
                </a:lnTo>
                <a:lnTo>
                  <a:pt x="34" y="3"/>
                </a:lnTo>
                <a:lnTo>
                  <a:pt x="34" y="2"/>
                </a:lnTo>
                <a:lnTo>
                  <a:pt x="32" y="2"/>
                </a:lnTo>
                <a:lnTo>
                  <a:pt x="31" y="2"/>
                </a:lnTo>
                <a:lnTo>
                  <a:pt x="31" y="2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8" y="2"/>
                </a:lnTo>
                <a:lnTo>
                  <a:pt x="16" y="2"/>
                </a:lnTo>
                <a:lnTo>
                  <a:pt x="16" y="2"/>
                </a:lnTo>
                <a:lnTo>
                  <a:pt x="14" y="2"/>
                </a:lnTo>
                <a:lnTo>
                  <a:pt x="13" y="3"/>
                </a:lnTo>
                <a:lnTo>
                  <a:pt x="13" y="3"/>
                </a:lnTo>
                <a:lnTo>
                  <a:pt x="11" y="3"/>
                </a:lnTo>
                <a:lnTo>
                  <a:pt x="11" y="5"/>
                </a:lnTo>
                <a:lnTo>
                  <a:pt x="10" y="5"/>
                </a:lnTo>
                <a:lnTo>
                  <a:pt x="8" y="5"/>
                </a:lnTo>
                <a:lnTo>
                  <a:pt x="8" y="7"/>
                </a:lnTo>
                <a:lnTo>
                  <a:pt x="6" y="7"/>
                </a:lnTo>
                <a:lnTo>
                  <a:pt x="6" y="8"/>
                </a:lnTo>
                <a:lnTo>
                  <a:pt x="5" y="8"/>
                </a:lnTo>
                <a:lnTo>
                  <a:pt x="5" y="10"/>
                </a:lnTo>
                <a:lnTo>
                  <a:pt x="5" y="12"/>
                </a:lnTo>
                <a:lnTo>
                  <a:pt x="3" y="12"/>
                </a:lnTo>
                <a:lnTo>
                  <a:pt x="3" y="13"/>
                </a:lnTo>
                <a:lnTo>
                  <a:pt x="3" y="13"/>
                </a:lnTo>
                <a:lnTo>
                  <a:pt x="1" y="15"/>
                </a:lnTo>
                <a:lnTo>
                  <a:pt x="1" y="16"/>
                </a:lnTo>
                <a:lnTo>
                  <a:pt x="1" y="16"/>
                </a:lnTo>
                <a:lnTo>
                  <a:pt x="1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5"/>
                </a:lnTo>
                <a:lnTo>
                  <a:pt x="0" y="25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1" y="31"/>
                </a:lnTo>
                <a:lnTo>
                  <a:pt x="1" y="31"/>
                </a:lnTo>
                <a:lnTo>
                  <a:pt x="1" y="33"/>
                </a:lnTo>
                <a:lnTo>
                  <a:pt x="1" y="34"/>
                </a:lnTo>
                <a:lnTo>
                  <a:pt x="3" y="34"/>
                </a:lnTo>
                <a:lnTo>
                  <a:pt x="3" y="36"/>
                </a:lnTo>
                <a:lnTo>
                  <a:pt x="3" y="38"/>
                </a:lnTo>
                <a:lnTo>
                  <a:pt x="5" y="38"/>
                </a:lnTo>
                <a:lnTo>
                  <a:pt x="5" y="39"/>
                </a:lnTo>
                <a:lnTo>
                  <a:pt x="5" y="39"/>
                </a:lnTo>
                <a:lnTo>
                  <a:pt x="6" y="41"/>
                </a:lnTo>
                <a:lnTo>
                  <a:pt x="6" y="41"/>
                </a:lnTo>
                <a:lnTo>
                  <a:pt x="8" y="43"/>
                </a:lnTo>
                <a:lnTo>
                  <a:pt x="8" y="43"/>
                </a:lnTo>
                <a:lnTo>
                  <a:pt x="10" y="44"/>
                </a:lnTo>
                <a:lnTo>
                  <a:pt x="11" y="44"/>
                </a:lnTo>
                <a:lnTo>
                  <a:pt x="11" y="46"/>
                </a:lnTo>
                <a:lnTo>
                  <a:pt x="13" y="46"/>
                </a:lnTo>
                <a:lnTo>
                  <a:pt x="13" y="46"/>
                </a:lnTo>
                <a:lnTo>
                  <a:pt x="14" y="47"/>
                </a:lnTo>
                <a:lnTo>
                  <a:pt x="16" y="47"/>
                </a:lnTo>
                <a:lnTo>
                  <a:pt x="16" y="47"/>
                </a:lnTo>
                <a:lnTo>
                  <a:pt x="18" y="47"/>
                </a:lnTo>
                <a:lnTo>
                  <a:pt x="19" y="47"/>
                </a:lnTo>
                <a:lnTo>
                  <a:pt x="21" y="49"/>
                </a:lnTo>
                <a:lnTo>
                  <a:pt x="21" y="49"/>
                </a:lnTo>
                <a:lnTo>
                  <a:pt x="23" y="49"/>
                </a:lnTo>
                <a:lnTo>
                  <a:pt x="24" y="49"/>
                </a:lnTo>
                <a:lnTo>
                  <a:pt x="24" y="49"/>
                </a:lnTo>
                <a:lnTo>
                  <a:pt x="26" y="49"/>
                </a:lnTo>
                <a:lnTo>
                  <a:pt x="26" y="49"/>
                </a:lnTo>
                <a:lnTo>
                  <a:pt x="27" y="49"/>
                </a:lnTo>
                <a:lnTo>
                  <a:pt x="29" y="47"/>
                </a:lnTo>
                <a:lnTo>
                  <a:pt x="31" y="47"/>
                </a:lnTo>
                <a:lnTo>
                  <a:pt x="31" y="47"/>
                </a:lnTo>
                <a:lnTo>
                  <a:pt x="32" y="47"/>
                </a:lnTo>
                <a:lnTo>
                  <a:pt x="34" y="47"/>
                </a:lnTo>
                <a:lnTo>
                  <a:pt x="34" y="46"/>
                </a:lnTo>
                <a:lnTo>
                  <a:pt x="36" y="46"/>
                </a:lnTo>
                <a:lnTo>
                  <a:pt x="37" y="46"/>
                </a:lnTo>
                <a:lnTo>
                  <a:pt x="37" y="44"/>
                </a:lnTo>
                <a:lnTo>
                  <a:pt x="39" y="44"/>
                </a:lnTo>
                <a:lnTo>
                  <a:pt x="39" y="43"/>
                </a:lnTo>
                <a:lnTo>
                  <a:pt x="40" y="43"/>
                </a:lnTo>
                <a:lnTo>
                  <a:pt x="40" y="41"/>
                </a:lnTo>
                <a:lnTo>
                  <a:pt x="42" y="41"/>
                </a:lnTo>
                <a:lnTo>
                  <a:pt x="42" y="39"/>
                </a:lnTo>
                <a:lnTo>
                  <a:pt x="44" y="39"/>
                </a:lnTo>
                <a:lnTo>
                  <a:pt x="44" y="38"/>
                </a:lnTo>
                <a:lnTo>
                  <a:pt x="45" y="38"/>
                </a:lnTo>
                <a:lnTo>
                  <a:pt x="45" y="36"/>
                </a:lnTo>
                <a:lnTo>
                  <a:pt x="45" y="34"/>
                </a:lnTo>
                <a:lnTo>
                  <a:pt x="47" y="34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5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Freeform 97"/>
          <p:cNvSpPr>
            <a:spLocks/>
          </p:cNvSpPr>
          <p:nvPr/>
        </p:nvSpPr>
        <p:spPr bwMode="auto">
          <a:xfrm>
            <a:off x="2254250" y="5195888"/>
            <a:ext cx="153988" cy="77787"/>
          </a:xfrm>
          <a:custGeom>
            <a:avLst/>
            <a:gdLst/>
            <a:ahLst/>
            <a:cxnLst>
              <a:cxn ang="0">
                <a:pos x="196" y="0"/>
              </a:cxn>
              <a:cxn ang="0">
                <a:pos x="0" y="65"/>
              </a:cxn>
              <a:cxn ang="0">
                <a:pos x="196" y="97"/>
              </a:cxn>
              <a:cxn ang="0">
                <a:pos x="196" y="65"/>
              </a:cxn>
              <a:cxn ang="0">
                <a:pos x="196" y="0"/>
              </a:cxn>
            </a:cxnLst>
            <a:rect l="0" t="0" r="r" b="b"/>
            <a:pathLst>
              <a:path w="196" h="97">
                <a:moveTo>
                  <a:pt x="196" y="0"/>
                </a:moveTo>
                <a:lnTo>
                  <a:pt x="0" y="65"/>
                </a:lnTo>
                <a:lnTo>
                  <a:pt x="196" y="97"/>
                </a:lnTo>
                <a:lnTo>
                  <a:pt x="196" y="65"/>
                </a:lnTo>
                <a:lnTo>
                  <a:pt x="196" y="0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Freeform 98"/>
          <p:cNvSpPr>
            <a:spLocks/>
          </p:cNvSpPr>
          <p:nvPr/>
        </p:nvSpPr>
        <p:spPr bwMode="auto">
          <a:xfrm>
            <a:off x="2667000" y="5195888"/>
            <a:ext cx="155575" cy="77787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195" y="65"/>
              </a:cxn>
              <a:cxn ang="0">
                <a:pos x="0" y="0"/>
              </a:cxn>
              <a:cxn ang="0">
                <a:pos x="0" y="65"/>
              </a:cxn>
              <a:cxn ang="0">
                <a:pos x="0" y="97"/>
              </a:cxn>
            </a:cxnLst>
            <a:rect l="0" t="0" r="r" b="b"/>
            <a:pathLst>
              <a:path w="195" h="97">
                <a:moveTo>
                  <a:pt x="0" y="97"/>
                </a:moveTo>
                <a:lnTo>
                  <a:pt x="195" y="65"/>
                </a:lnTo>
                <a:lnTo>
                  <a:pt x="0" y="0"/>
                </a:lnTo>
                <a:lnTo>
                  <a:pt x="0" y="65"/>
                </a:lnTo>
                <a:lnTo>
                  <a:pt x="0" y="97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99"/>
          <p:cNvSpPr>
            <a:spLocks noChangeShapeType="1"/>
          </p:cNvSpPr>
          <p:nvPr/>
        </p:nvSpPr>
        <p:spPr bwMode="auto">
          <a:xfrm flipH="1">
            <a:off x="2408238" y="5246688"/>
            <a:ext cx="233362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Freeform 100"/>
          <p:cNvSpPr>
            <a:spLocks/>
          </p:cNvSpPr>
          <p:nvPr/>
        </p:nvSpPr>
        <p:spPr bwMode="auto">
          <a:xfrm>
            <a:off x="2976563" y="4859338"/>
            <a:ext cx="77787" cy="155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196"/>
              </a:cxn>
              <a:cxn ang="0">
                <a:pos x="97" y="0"/>
              </a:cxn>
              <a:cxn ang="0">
                <a:pos x="65" y="0"/>
              </a:cxn>
              <a:cxn ang="0">
                <a:pos x="0" y="0"/>
              </a:cxn>
            </a:cxnLst>
            <a:rect l="0" t="0" r="r" b="b"/>
            <a:pathLst>
              <a:path w="97" h="196">
                <a:moveTo>
                  <a:pt x="0" y="0"/>
                </a:moveTo>
                <a:lnTo>
                  <a:pt x="65" y="196"/>
                </a:lnTo>
                <a:lnTo>
                  <a:pt x="97" y="0"/>
                </a:lnTo>
                <a:lnTo>
                  <a:pt x="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Freeform 101"/>
          <p:cNvSpPr>
            <a:spLocks/>
          </p:cNvSpPr>
          <p:nvPr/>
        </p:nvSpPr>
        <p:spPr bwMode="auto">
          <a:xfrm>
            <a:off x="2976563" y="4368800"/>
            <a:ext cx="77787" cy="155575"/>
          </a:xfrm>
          <a:custGeom>
            <a:avLst/>
            <a:gdLst/>
            <a:ahLst/>
            <a:cxnLst>
              <a:cxn ang="0">
                <a:pos x="97" y="195"/>
              </a:cxn>
              <a:cxn ang="0">
                <a:pos x="65" y="0"/>
              </a:cxn>
              <a:cxn ang="0">
                <a:pos x="0" y="195"/>
              </a:cxn>
              <a:cxn ang="0">
                <a:pos x="65" y="195"/>
              </a:cxn>
              <a:cxn ang="0">
                <a:pos x="97" y="195"/>
              </a:cxn>
            </a:cxnLst>
            <a:rect l="0" t="0" r="r" b="b"/>
            <a:pathLst>
              <a:path w="97" h="195">
                <a:moveTo>
                  <a:pt x="97" y="195"/>
                </a:moveTo>
                <a:lnTo>
                  <a:pt x="65" y="0"/>
                </a:lnTo>
                <a:lnTo>
                  <a:pt x="0" y="195"/>
                </a:lnTo>
                <a:lnTo>
                  <a:pt x="65" y="195"/>
                </a:lnTo>
                <a:lnTo>
                  <a:pt x="97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102"/>
          <p:cNvSpPr>
            <a:spLocks noChangeShapeType="1"/>
          </p:cNvSpPr>
          <p:nvPr/>
        </p:nvSpPr>
        <p:spPr bwMode="auto">
          <a:xfrm>
            <a:off x="3028950" y="4524375"/>
            <a:ext cx="1588" cy="334963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Freeform 103"/>
          <p:cNvSpPr>
            <a:spLocks/>
          </p:cNvSpPr>
          <p:nvPr/>
        </p:nvSpPr>
        <p:spPr bwMode="auto">
          <a:xfrm>
            <a:off x="3287713" y="4859338"/>
            <a:ext cx="50800" cy="155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196"/>
              </a:cxn>
              <a:cxn ang="0">
                <a:pos x="65" y="0"/>
              </a:cxn>
              <a:cxn ang="0">
                <a:pos x="33" y="0"/>
              </a:cxn>
              <a:cxn ang="0">
                <a:pos x="0" y="0"/>
              </a:cxn>
            </a:cxnLst>
            <a:rect l="0" t="0" r="r" b="b"/>
            <a:pathLst>
              <a:path w="65" h="196">
                <a:moveTo>
                  <a:pt x="0" y="0"/>
                </a:moveTo>
                <a:lnTo>
                  <a:pt x="33" y="196"/>
                </a:lnTo>
                <a:lnTo>
                  <a:pt x="65" y="0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Freeform 104"/>
          <p:cNvSpPr>
            <a:spLocks/>
          </p:cNvSpPr>
          <p:nvPr/>
        </p:nvSpPr>
        <p:spPr bwMode="auto">
          <a:xfrm>
            <a:off x="3287713" y="4368800"/>
            <a:ext cx="50800" cy="155575"/>
          </a:xfrm>
          <a:custGeom>
            <a:avLst/>
            <a:gdLst/>
            <a:ahLst/>
            <a:cxnLst>
              <a:cxn ang="0">
                <a:pos x="65" y="195"/>
              </a:cxn>
              <a:cxn ang="0">
                <a:pos x="33" y="0"/>
              </a:cxn>
              <a:cxn ang="0">
                <a:pos x="0" y="195"/>
              </a:cxn>
              <a:cxn ang="0">
                <a:pos x="33" y="195"/>
              </a:cxn>
              <a:cxn ang="0">
                <a:pos x="65" y="195"/>
              </a:cxn>
            </a:cxnLst>
            <a:rect l="0" t="0" r="r" b="b"/>
            <a:pathLst>
              <a:path w="65" h="195">
                <a:moveTo>
                  <a:pt x="65" y="195"/>
                </a:moveTo>
                <a:lnTo>
                  <a:pt x="33" y="0"/>
                </a:lnTo>
                <a:lnTo>
                  <a:pt x="0" y="195"/>
                </a:lnTo>
                <a:lnTo>
                  <a:pt x="33" y="195"/>
                </a:lnTo>
                <a:lnTo>
                  <a:pt x="65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Line 105"/>
          <p:cNvSpPr>
            <a:spLocks noChangeShapeType="1"/>
          </p:cNvSpPr>
          <p:nvPr/>
        </p:nvSpPr>
        <p:spPr bwMode="auto">
          <a:xfrm>
            <a:off x="3313113" y="4524375"/>
            <a:ext cx="1587" cy="334963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Freeform 106"/>
          <p:cNvSpPr>
            <a:spLocks/>
          </p:cNvSpPr>
          <p:nvPr/>
        </p:nvSpPr>
        <p:spPr bwMode="auto">
          <a:xfrm>
            <a:off x="4294188" y="4859338"/>
            <a:ext cx="52387" cy="155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196"/>
              </a:cxn>
              <a:cxn ang="0">
                <a:pos x="65" y="0"/>
              </a:cxn>
              <a:cxn ang="0">
                <a:pos x="33" y="0"/>
              </a:cxn>
              <a:cxn ang="0">
                <a:pos x="0" y="0"/>
              </a:cxn>
            </a:cxnLst>
            <a:rect l="0" t="0" r="r" b="b"/>
            <a:pathLst>
              <a:path w="65" h="196">
                <a:moveTo>
                  <a:pt x="0" y="0"/>
                </a:moveTo>
                <a:lnTo>
                  <a:pt x="33" y="196"/>
                </a:lnTo>
                <a:lnTo>
                  <a:pt x="65" y="0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Freeform 107"/>
          <p:cNvSpPr>
            <a:spLocks/>
          </p:cNvSpPr>
          <p:nvPr/>
        </p:nvSpPr>
        <p:spPr bwMode="auto">
          <a:xfrm>
            <a:off x="4294188" y="4368800"/>
            <a:ext cx="52387" cy="155575"/>
          </a:xfrm>
          <a:custGeom>
            <a:avLst/>
            <a:gdLst/>
            <a:ahLst/>
            <a:cxnLst>
              <a:cxn ang="0">
                <a:pos x="65" y="195"/>
              </a:cxn>
              <a:cxn ang="0">
                <a:pos x="33" y="0"/>
              </a:cxn>
              <a:cxn ang="0">
                <a:pos x="0" y="195"/>
              </a:cxn>
              <a:cxn ang="0">
                <a:pos x="33" y="195"/>
              </a:cxn>
              <a:cxn ang="0">
                <a:pos x="65" y="195"/>
              </a:cxn>
            </a:cxnLst>
            <a:rect l="0" t="0" r="r" b="b"/>
            <a:pathLst>
              <a:path w="65" h="195">
                <a:moveTo>
                  <a:pt x="65" y="195"/>
                </a:moveTo>
                <a:lnTo>
                  <a:pt x="33" y="0"/>
                </a:lnTo>
                <a:lnTo>
                  <a:pt x="0" y="195"/>
                </a:lnTo>
                <a:lnTo>
                  <a:pt x="33" y="195"/>
                </a:lnTo>
                <a:lnTo>
                  <a:pt x="65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Line 108"/>
          <p:cNvSpPr>
            <a:spLocks noChangeShapeType="1"/>
          </p:cNvSpPr>
          <p:nvPr/>
        </p:nvSpPr>
        <p:spPr bwMode="auto">
          <a:xfrm>
            <a:off x="4319588" y="4524375"/>
            <a:ext cx="1587" cy="334963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Rectangle 109"/>
          <p:cNvSpPr>
            <a:spLocks noChangeArrowheads="1"/>
          </p:cNvSpPr>
          <p:nvPr/>
        </p:nvSpPr>
        <p:spPr bwMode="auto">
          <a:xfrm>
            <a:off x="5224463" y="5065713"/>
            <a:ext cx="1755775" cy="1447800"/>
          </a:xfrm>
          <a:prstGeom prst="rect">
            <a:avLst/>
          </a:prstGeom>
          <a:noFill/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" name="Rectangle 110"/>
          <p:cNvSpPr>
            <a:spLocks noChangeArrowheads="1"/>
          </p:cNvSpPr>
          <p:nvPr/>
        </p:nvSpPr>
        <p:spPr bwMode="auto">
          <a:xfrm rot="16200000">
            <a:off x="1562101" y="5594350"/>
            <a:ext cx="977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-Roman" charset="0"/>
              </a:rPr>
              <a:t>I/O block </a:t>
            </a:r>
            <a:endParaRPr lang="en-US" sz="2400"/>
          </a:p>
        </p:txBody>
      </p:sp>
      <p:sp>
        <p:nvSpPr>
          <p:cNvPr id="112" name="Rectangle 111"/>
          <p:cNvSpPr>
            <a:spLocks noChangeArrowheads="1"/>
          </p:cNvSpPr>
          <p:nvPr/>
        </p:nvSpPr>
        <p:spPr bwMode="auto">
          <a:xfrm>
            <a:off x="5670550" y="5532438"/>
            <a:ext cx="898525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-Roman" charset="0"/>
              </a:rPr>
              <a:t>PAL-like</a:t>
            </a:r>
            <a:endParaRPr lang="en-US" sz="2400"/>
          </a:p>
        </p:txBody>
      </p:sp>
      <p:sp>
        <p:nvSpPr>
          <p:cNvPr id="113" name="Rectangle 112"/>
          <p:cNvSpPr>
            <a:spLocks noChangeArrowheads="1"/>
          </p:cNvSpPr>
          <p:nvPr/>
        </p:nvSpPr>
        <p:spPr bwMode="auto">
          <a:xfrm>
            <a:off x="7600950" y="5065713"/>
            <a:ext cx="387350" cy="1447800"/>
          </a:xfrm>
          <a:prstGeom prst="rect">
            <a:avLst/>
          </a:prstGeom>
          <a:solidFill>
            <a:srgbClr val="E5E5E5"/>
          </a:solidFill>
          <a:ln w="23813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5845175" y="5818188"/>
            <a:ext cx="595313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-Roman" charset="0"/>
              </a:rPr>
              <a:t>block </a:t>
            </a:r>
            <a:endParaRPr lang="en-US" sz="2400"/>
          </a:p>
        </p:txBody>
      </p:sp>
      <p:sp>
        <p:nvSpPr>
          <p:cNvPr id="115" name="Freeform 114"/>
          <p:cNvSpPr>
            <a:spLocks/>
          </p:cNvSpPr>
          <p:nvPr/>
        </p:nvSpPr>
        <p:spPr bwMode="auto">
          <a:xfrm>
            <a:off x="7419975" y="6307138"/>
            <a:ext cx="155575" cy="7620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195" y="33"/>
              </a:cxn>
              <a:cxn ang="0">
                <a:pos x="0" y="0"/>
              </a:cxn>
              <a:cxn ang="0">
                <a:pos x="0" y="33"/>
              </a:cxn>
              <a:cxn ang="0">
                <a:pos x="0" y="98"/>
              </a:cxn>
            </a:cxnLst>
            <a:rect l="0" t="0" r="r" b="b"/>
            <a:pathLst>
              <a:path w="195" h="98">
                <a:moveTo>
                  <a:pt x="0" y="98"/>
                </a:moveTo>
                <a:lnTo>
                  <a:pt x="195" y="33"/>
                </a:lnTo>
                <a:lnTo>
                  <a:pt x="0" y="0"/>
                </a:lnTo>
                <a:lnTo>
                  <a:pt x="0" y="33"/>
                </a:lnTo>
                <a:lnTo>
                  <a:pt x="0" y="98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Freeform 115"/>
          <p:cNvSpPr>
            <a:spLocks/>
          </p:cNvSpPr>
          <p:nvPr/>
        </p:nvSpPr>
        <p:spPr bwMode="auto">
          <a:xfrm>
            <a:off x="7007225" y="6307138"/>
            <a:ext cx="153988" cy="76200"/>
          </a:xfrm>
          <a:custGeom>
            <a:avLst/>
            <a:gdLst/>
            <a:ahLst/>
            <a:cxnLst>
              <a:cxn ang="0">
                <a:pos x="195" y="0"/>
              </a:cxn>
              <a:cxn ang="0">
                <a:pos x="0" y="33"/>
              </a:cxn>
              <a:cxn ang="0">
                <a:pos x="195" y="98"/>
              </a:cxn>
              <a:cxn ang="0">
                <a:pos x="195" y="33"/>
              </a:cxn>
              <a:cxn ang="0">
                <a:pos x="195" y="0"/>
              </a:cxn>
            </a:cxnLst>
            <a:rect l="0" t="0" r="r" b="b"/>
            <a:pathLst>
              <a:path w="195" h="98">
                <a:moveTo>
                  <a:pt x="195" y="0"/>
                </a:moveTo>
                <a:lnTo>
                  <a:pt x="0" y="33"/>
                </a:lnTo>
                <a:lnTo>
                  <a:pt x="195" y="98"/>
                </a:lnTo>
                <a:lnTo>
                  <a:pt x="195" y="33"/>
                </a:lnTo>
                <a:lnTo>
                  <a:pt x="195" y="0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7186613" y="6332538"/>
            <a:ext cx="233362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Freeform 117"/>
          <p:cNvSpPr>
            <a:spLocks/>
          </p:cNvSpPr>
          <p:nvPr/>
        </p:nvSpPr>
        <p:spPr bwMode="auto">
          <a:xfrm>
            <a:off x="7419975" y="6022975"/>
            <a:ext cx="155575" cy="76200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195" y="65"/>
              </a:cxn>
              <a:cxn ang="0">
                <a:pos x="0" y="0"/>
              </a:cxn>
              <a:cxn ang="0">
                <a:pos x="0" y="65"/>
              </a:cxn>
              <a:cxn ang="0">
                <a:pos x="0" y="98"/>
              </a:cxn>
            </a:cxnLst>
            <a:rect l="0" t="0" r="r" b="b"/>
            <a:pathLst>
              <a:path w="195" h="98">
                <a:moveTo>
                  <a:pt x="0" y="98"/>
                </a:moveTo>
                <a:lnTo>
                  <a:pt x="195" y="65"/>
                </a:lnTo>
                <a:lnTo>
                  <a:pt x="0" y="0"/>
                </a:lnTo>
                <a:lnTo>
                  <a:pt x="0" y="65"/>
                </a:lnTo>
                <a:lnTo>
                  <a:pt x="0" y="98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Freeform 118"/>
          <p:cNvSpPr>
            <a:spLocks/>
          </p:cNvSpPr>
          <p:nvPr/>
        </p:nvSpPr>
        <p:spPr bwMode="auto">
          <a:xfrm>
            <a:off x="7007225" y="6022975"/>
            <a:ext cx="153988" cy="76200"/>
          </a:xfrm>
          <a:custGeom>
            <a:avLst/>
            <a:gdLst/>
            <a:ahLst/>
            <a:cxnLst>
              <a:cxn ang="0">
                <a:pos x="195" y="0"/>
              </a:cxn>
              <a:cxn ang="0">
                <a:pos x="0" y="65"/>
              </a:cxn>
              <a:cxn ang="0">
                <a:pos x="195" y="98"/>
              </a:cxn>
              <a:cxn ang="0">
                <a:pos x="195" y="65"/>
              </a:cxn>
              <a:cxn ang="0">
                <a:pos x="195" y="0"/>
              </a:cxn>
            </a:cxnLst>
            <a:rect l="0" t="0" r="r" b="b"/>
            <a:pathLst>
              <a:path w="195" h="98">
                <a:moveTo>
                  <a:pt x="195" y="0"/>
                </a:moveTo>
                <a:lnTo>
                  <a:pt x="0" y="65"/>
                </a:lnTo>
                <a:lnTo>
                  <a:pt x="195" y="98"/>
                </a:lnTo>
                <a:lnTo>
                  <a:pt x="195" y="65"/>
                </a:lnTo>
                <a:lnTo>
                  <a:pt x="195" y="0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7186613" y="6073775"/>
            <a:ext cx="233362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Freeform 120"/>
          <p:cNvSpPr>
            <a:spLocks/>
          </p:cNvSpPr>
          <p:nvPr/>
        </p:nvSpPr>
        <p:spPr bwMode="auto">
          <a:xfrm>
            <a:off x="7264400" y="5842000"/>
            <a:ext cx="52388" cy="50800"/>
          </a:xfrm>
          <a:custGeom>
            <a:avLst/>
            <a:gdLst/>
            <a:ahLst/>
            <a:cxnLst>
              <a:cxn ang="0">
                <a:pos x="30" y="2"/>
              </a:cxn>
              <a:cxn ang="0">
                <a:pos x="26" y="2"/>
              </a:cxn>
              <a:cxn ang="0">
                <a:pos x="22" y="4"/>
              </a:cxn>
              <a:cxn ang="0">
                <a:pos x="17" y="5"/>
              </a:cxn>
              <a:cxn ang="0">
                <a:pos x="14" y="7"/>
              </a:cxn>
              <a:cxn ang="0">
                <a:pos x="9" y="10"/>
              </a:cxn>
              <a:cxn ang="0">
                <a:pos x="6" y="15"/>
              </a:cxn>
              <a:cxn ang="0">
                <a:pos x="4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4" y="49"/>
              </a:cxn>
              <a:cxn ang="0">
                <a:pos x="6" y="52"/>
              </a:cxn>
              <a:cxn ang="0">
                <a:pos x="9" y="57"/>
              </a:cxn>
              <a:cxn ang="0">
                <a:pos x="14" y="61"/>
              </a:cxn>
              <a:cxn ang="0">
                <a:pos x="17" y="62"/>
              </a:cxn>
              <a:cxn ang="0">
                <a:pos x="22" y="64"/>
              </a:cxn>
              <a:cxn ang="0">
                <a:pos x="26" y="65"/>
              </a:cxn>
              <a:cxn ang="0">
                <a:pos x="30" y="65"/>
              </a:cxn>
              <a:cxn ang="0">
                <a:pos x="35" y="65"/>
              </a:cxn>
              <a:cxn ang="0">
                <a:pos x="40" y="65"/>
              </a:cxn>
              <a:cxn ang="0">
                <a:pos x="43" y="64"/>
              </a:cxn>
              <a:cxn ang="0">
                <a:pos x="48" y="62"/>
              </a:cxn>
              <a:cxn ang="0">
                <a:pos x="52" y="61"/>
              </a:cxn>
              <a:cxn ang="0">
                <a:pos x="56" y="57"/>
              </a:cxn>
              <a:cxn ang="0">
                <a:pos x="60" y="52"/>
              </a:cxn>
              <a:cxn ang="0">
                <a:pos x="61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1" y="18"/>
              </a:cxn>
              <a:cxn ang="0">
                <a:pos x="60" y="15"/>
              </a:cxn>
              <a:cxn ang="0">
                <a:pos x="56" y="10"/>
              </a:cxn>
              <a:cxn ang="0">
                <a:pos x="52" y="7"/>
              </a:cxn>
              <a:cxn ang="0">
                <a:pos x="48" y="5"/>
              </a:cxn>
              <a:cxn ang="0">
                <a:pos x="43" y="4"/>
              </a:cxn>
              <a:cxn ang="0">
                <a:pos x="40" y="2"/>
              </a:cxn>
              <a:cxn ang="0">
                <a:pos x="35" y="2"/>
              </a:cxn>
              <a:cxn ang="0">
                <a:pos x="32" y="33"/>
              </a:cxn>
            </a:cxnLst>
            <a:rect l="0" t="0" r="r" b="b"/>
            <a:pathLst>
              <a:path w="65" h="65">
                <a:moveTo>
                  <a:pt x="32" y="33"/>
                </a:moveTo>
                <a:lnTo>
                  <a:pt x="32" y="0"/>
                </a:lnTo>
                <a:lnTo>
                  <a:pt x="30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4" y="2"/>
                </a:lnTo>
                <a:lnTo>
                  <a:pt x="22" y="4"/>
                </a:lnTo>
                <a:lnTo>
                  <a:pt x="21" y="4"/>
                </a:lnTo>
                <a:lnTo>
                  <a:pt x="19" y="4"/>
                </a:lnTo>
                <a:lnTo>
                  <a:pt x="17" y="5"/>
                </a:lnTo>
                <a:lnTo>
                  <a:pt x="16" y="5"/>
                </a:lnTo>
                <a:lnTo>
                  <a:pt x="14" y="7"/>
                </a:lnTo>
                <a:lnTo>
                  <a:pt x="14" y="7"/>
                </a:lnTo>
                <a:lnTo>
                  <a:pt x="13" y="9"/>
                </a:lnTo>
                <a:lnTo>
                  <a:pt x="11" y="10"/>
                </a:lnTo>
                <a:lnTo>
                  <a:pt x="9" y="10"/>
                </a:lnTo>
                <a:lnTo>
                  <a:pt x="9" y="12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4" y="17"/>
                </a:lnTo>
                <a:lnTo>
                  <a:pt x="4" y="18"/>
                </a:lnTo>
                <a:lnTo>
                  <a:pt x="3" y="20"/>
                </a:lnTo>
                <a:lnTo>
                  <a:pt x="3" y="22"/>
                </a:lnTo>
                <a:lnTo>
                  <a:pt x="3" y="23"/>
                </a:lnTo>
                <a:lnTo>
                  <a:pt x="1" y="25"/>
                </a:lnTo>
                <a:lnTo>
                  <a:pt x="1" y="25"/>
                </a:lnTo>
                <a:lnTo>
                  <a:pt x="1" y="26"/>
                </a:lnTo>
                <a:lnTo>
                  <a:pt x="1" y="28"/>
                </a:lnTo>
                <a:lnTo>
                  <a:pt x="1" y="30"/>
                </a:lnTo>
                <a:lnTo>
                  <a:pt x="1" y="31"/>
                </a:lnTo>
                <a:lnTo>
                  <a:pt x="0" y="33"/>
                </a:lnTo>
                <a:lnTo>
                  <a:pt x="0" y="33"/>
                </a:lnTo>
                <a:lnTo>
                  <a:pt x="1" y="36"/>
                </a:lnTo>
                <a:lnTo>
                  <a:pt x="1" y="38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3"/>
                </a:lnTo>
                <a:lnTo>
                  <a:pt x="3" y="44"/>
                </a:lnTo>
                <a:lnTo>
                  <a:pt x="3" y="46"/>
                </a:lnTo>
                <a:lnTo>
                  <a:pt x="3" y="48"/>
                </a:lnTo>
                <a:lnTo>
                  <a:pt x="4" y="49"/>
                </a:lnTo>
                <a:lnTo>
                  <a:pt x="4" y="51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9" y="56"/>
                </a:lnTo>
                <a:lnTo>
                  <a:pt x="9" y="57"/>
                </a:lnTo>
                <a:lnTo>
                  <a:pt x="11" y="57"/>
                </a:lnTo>
                <a:lnTo>
                  <a:pt x="13" y="59"/>
                </a:lnTo>
                <a:lnTo>
                  <a:pt x="14" y="61"/>
                </a:lnTo>
                <a:lnTo>
                  <a:pt x="14" y="61"/>
                </a:lnTo>
                <a:lnTo>
                  <a:pt x="16" y="62"/>
                </a:lnTo>
                <a:lnTo>
                  <a:pt x="17" y="62"/>
                </a:lnTo>
                <a:lnTo>
                  <a:pt x="19" y="64"/>
                </a:lnTo>
                <a:lnTo>
                  <a:pt x="21" y="64"/>
                </a:lnTo>
                <a:lnTo>
                  <a:pt x="22" y="64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0" y="65"/>
                </a:lnTo>
                <a:lnTo>
                  <a:pt x="32" y="65"/>
                </a:lnTo>
                <a:lnTo>
                  <a:pt x="32" y="65"/>
                </a:lnTo>
                <a:lnTo>
                  <a:pt x="35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3" y="64"/>
                </a:lnTo>
                <a:lnTo>
                  <a:pt x="45" y="64"/>
                </a:lnTo>
                <a:lnTo>
                  <a:pt x="47" y="64"/>
                </a:lnTo>
                <a:lnTo>
                  <a:pt x="48" y="62"/>
                </a:lnTo>
                <a:lnTo>
                  <a:pt x="50" y="62"/>
                </a:lnTo>
                <a:lnTo>
                  <a:pt x="52" y="61"/>
                </a:lnTo>
                <a:lnTo>
                  <a:pt x="52" y="61"/>
                </a:lnTo>
                <a:lnTo>
                  <a:pt x="53" y="59"/>
                </a:lnTo>
                <a:lnTo>
                  <a:pt x="55" y="57"/>
                </a:lnTo>
                <a:lnTo>
                  <a:pt x="56" y="57"/>
                </a:lnTo>
                <a:lnTo>
                  <a:pt x="56" y="56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1" y="51"/>
                </a:lnTo>
                <a:lnTo>
                  <a:pt x="61" y="49"/>
                </a:lnTo>
                <a:lnTo>
                  <a:pt x="63" y="48"/>
                </a:lnTo>
                <a:lnTo>
                  <a:pt x="63" y="46"/>
                </a:lnTo>
                <a:lnTo>
                  <a:pt x="63" y="44"/>
                </a:lnTo>
                <a:lnTo>
                  <a:pt x="65" y="43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8"/>
                </a:lnTo>
                <a:lnTo>
                  <a:pt x="65" y="36"/>
                </a:lnTo>
                <a:lnTo>
                  <a:pt x="65" y="33"/>
                </a:lnTo>
                <a:lnTo>
                  <a:pt x="65" y="33"/>
                </a:lnTo>
                <a:lnTo>
                  <a:pt x="65" y="31"/>
                </a:lnTo>
                <a:lnTo>
                  <a:pt x="65" y="30"/>
                </a:lnTo>
                <a:lnTo>
                  <a:pt x="65" y="28"/>
                </a:lnTo>
                <a:lnTo>
                  <a:pt x="65" y="26"/>
                </a:lnTo>
                <a:lnTo>
                  <a:pt x="65" y="25"/>
                </a:lnTo>
                <a:lnTo>
                  <a:pt x="65" y="25"/>
                </a:lnTo>
                <a:lnTo>
                  <a:pt x="63" y="23"/>
                </a:lnTo>
                <a:lnTo>
                  <a:pt x="63" y="22"/>
                </a:lnTo>
                <a:lnTo>
                  <a:pt x="63" y="20"/>
                </a:lnTo>
                <a:lnTo>
                  <a:pt x="61" y="18"/>
                </a:lnTo>
                <a:lnTo>
                  <a:pt x="61" y="17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6" y="12"/>
                </a:lnTo>
                <a:lnTo>
                  <a:pt x="56" y="10"/>
                </a:lnTo>
                <a:lnTo>
                  <a:pt x="55" y="10"/>
                </a:lnTo>
                <a:lnTo>
                  <a:pt x="53" y="9"/>
                </a:lnTo>
                <a:lnTo>
                  <a:pt x="52" y="7"/>
                </a:lnTo>
                <a:lnTo>
                  <a:pt x="52" y="7"/>
                </a:lnTo>
                <a:lnTo>
                  <a:pt x="50" y="5"/>
                </a:lnTo>
                <a:lnTo>
                  <a:pt x="48" y="5"/>
                </a:lnTo>
                <a:lnTo>
                  <a:pt x="47" y="4"/>
                </a:lnTo>
                <a:lnTo>
                  <a:pt x="45" y="4"/>
                </a:lnTo>
                <a:lnTo>
                  <a:pt x="43" y="4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5" y="2"/>
                </a:lnTo>
                <a:lnTo>
                  <a:pt x="32" y="0"/>
                </a:lnTo>
                <a:lnTo>
                  <a:pt x="32" y="0"/>
                </a:lnTo>
                <a:lnTo>
                  <a:pt x="32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Freeform 121"/>
          <p:cNvSpPr>
            <a:spLocks/>
          </p:cNvSpPr>
          <p:nvPr/>
        </p:nvSpPr>
        <p:spPr bwMode="auto">
          <a:xfrm>
            <a:off x="7281863" y="5832475"/>
            <a:ext cx="38100" cy="38100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18" y="2"/>
              </a:cxn>
              <a:cxn ang="0">
                <a:pos x="14" y="2"/>
              </a:cxn>
              <a:cxn ang="0">
                <a:pos x="11" y="3"/>
              </a:cxn>
              <a:cxn ang="0">
                <a:pos x="8" y="5"/>
              </a:cxn>
              <a:cxn ang="0">
                <a:pos x="6" y="8"/>
              </a:cxn>
              <a:cxn ang="0">
                <a:pos x="5" y="11"/>
              </a:cxn>
              <a:cxn ang="0">
                <a:pos x="3" y="13"/>
              </a:cxn>
              <a:cxn ang="0">
                <a:pos x="1" y="16"/>
              </a:cxn>
              <a:cxn ang="0">
                <a:pos x="0" y="21"/>
              </a:cxn>
              <a:cxn ang="0">
                <a:pos x="0" y="24"/>
              </a:cxn>
              <a:cxn ang="0">
                <a:pos x="0" y="26"/>
              </a:cxn>
              <a:cxn ang="0">
                <a:pos x="1" y="31"/>
              </a:cxn>
              <a:cxn ang="0">
                <a:pos x="1" y="34"/>
              </a:cxn>
              <a:cxn ang="0">
                <a:pos x="3" y="37"/>
              </a:cxn>
              <a:cxn ang="0">
                <a:pos x="5" y="39"/>
              </a:cxn>
              <a:cxn ang="0">
                <a:pos x="8" y="42"/>
              </a:cxn>
              <a:cxn ang="0">
                <a:pos x="11" y="44"/>
              </a:cxn>
              <a:cxn ang="0">
                <a:pos x="13" y="46"/>
              </a:cxn>
              <a:cxn ang="0">
                <a:pos x="16" y="47"/>
              </a:cxn>
              <a:cxn ang="0">
                <a:pos x="21" y="49"/>
              </a:cxn>
              <a:cxn ang="0">
                <a:pos x="24" y="49"/>
              </a:cxn>
              <a:cxn ang="0">
                <a:pos x="26" y="49"/>
              </a:cxn>
              <a:cxn ang="0">
                <a:pos x="31" y="47"/>
              </a:cxn>
              <a:cxn ang="0">
                <a:pos x="34" y="47"/>
              </a:cxn>
              <a:cxn ang="0">
                <a:pos x="37" y="46"/>
              </a:cxn>
              <a:cxn ang="0">
                <a:pos x="39" y="42"/>
              </a:cxn>
              <a:cxn ang="0">
                <a:pos x="42" y="41"/>
              </a:cxn>
              <a:cxn ang="0">
                <a:pos x="44" y="37"/>
              </a:cxn>
              <a:cxn ang="0">
                <a:pos x="45" y="34"/>
              </a:cxn>
              <a:cxn ang="0">
                <a:pos x="47" y="31"/>
              </a:cxn>
              <a:cxn ang="0">
                <a:pos x="49" y="28"/>
              </a:cxn>
              <a:cxn ang="0">
                <a:pos x="49" y="24"/>
              </a:cxn>
              <a:cxn ang="0">
                <a:pos x="49" y="21"/>
              </a:cxn>
              <a:cxn ang="0">
                <a:pos x="47" y="18"/>
              </a:cxn>
              <a:cxn ang="0">
                <a:pos x="47" y="15"/>
              </a:cxn>
              <a:cxn ang="0">
                <a:pos x="45" y="11"/>
              </a:cxn>
              <a:cxn ang="0">
                <a:pos x="42" y="8"/>
              </a:cxn>
              <a:cxn ang="0">
                <a:pos x="40" y="7"/>
              </a:cxn>
              <a:cxn ang="0">
                <a:pos x="37" y="5"/>
              </a:cxn>
              <a:cxn ang="0">
                <a:pos x="34" y="3"/>
              </a:cxn>
              <a:cxn ang="0">
                <a:pos x="31" y="2"/>
              </a:cxn>
              <a:cxn ang="0">
                <a:pos x="27" y="0"/>
              </a:cxn>
              <a:cxn ang="0">
                <a:pos x="24" y="0"/>
              </a:cxn>
            </a:cxnLst>
            <a:rect l="0" t="0" r="r" b="b"/>
            <a:pathLst>
              <a:path w="49" h="49">
                <a:moveTo>
                  <a:pt x="24" y="0"/>
                </a:moveTo>
                <a:lnTo>
                  <a:pt x="22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8" y="2"/>
                </a:lnTo>
                <a:lnTo>
                  <a:pt x="16" y="2"/>
                </a:lnTo>
                <a:lnTo>
                  <a:pt x="16" y="2"/>
                </a:lnTo>
                <a:lnTo>
                  <a:pt x="14" y="2"/>
                </a:lnTo>
                <a:lnTo>
                  <a:pt x="13" y="3"/>
                </a:lnTo>
                <a:lnTo>
                  <a:pt x="13" y="3"/>
                </a:lnTo>
                <a:lnTo>
                  <a:pt x="11" y="3"/>
                </a:lnTo>
                <a:lnTo>
                  <a:pt x="11" y="5"/>
                </a:lnTo>
                <a:lnTo>
                  <a:pt x="9" y="5"/>
                </a:lnTo>
                <a:lnTo>
                  <a:pt x="8" y="5"/>
                </a:lnTo>
                <a:lnTo>
                  <a:pt x="8" y="7"/>
                </a:lnTo>
                <a:lnTo>
                  <a:pt x="6" y="7"/>
                </a:lnTo>
                <a:lnTo>
                  <a:pt x="6" y="8"/>
                </a:lnTo>
                <a:lnTo>
                  <a:pt x="5" y="8"/>
                </a:lnTo>
                <a:lnTo>
                  <a:pt x="5" y="10"/>
                </a:lnTo>
                <a:lnTo>
                  <a:pt x="5" y="11"/>
                </a:lnTo>
                <a:lnTo>
                  <a:pt x="3" y="11"/>
                </a:lnTo>
                <a:lnTo>
                  <a:pt x="3" y="13"/>
                </a:lnTo>
                <a:lnTo>
                  <a:pt x="3" y="13"/>
                </a:lnTo>
                <a:lnTo>
                  <a:pt x="1" y="15"/>
                </a:lnTo>
                <a:lnTo>
                  <a:pt x="1" y="16"/>
                </a:lnTo>
                <a:lnTo>
                  <a:pt x="1" y="16"/>
                </a:lnTo>
                <a:lnTo>
                  <a:pt x="1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1" y="31"/>
                </a:lnTo>
                <a:lnTo>
                  <a:pt x="1" y="31"/>
                </a:lnTo>
                <a:lnTo>
                  <a:pt x="1" y="33"/>
                </a:lnTo>
                <a:lnTo>
                  <a:pt x="1" y="34"/>
                </a:lnTo>
                <a:lnTo>
                  <a:pt x="3" y="34"/>
                </a:lnTo>
                <a:lnTo>
                  <a:pt x="3" y="36"/>
                </a:lnTo>
                <a:lnTo>
                  <a:pt x="3" y="37"/>
                </a:lnTo>
                <a:lnTo>
                  <a:pt x="5" y="37"/>
                </a:lnTo>
                <a:lnTo>
                  <a:pt x="5" y="39"/>
                </a:lnTo>
                <a:lnTo>
                  <a:pt x="5" y="39"/>
                </a:lnTo>
                <a:lnTo>
                  <a:pt x="6" y="41"/>
                </a:lnTo>
                <a:lnTo>
                  <a:pt x="6" y="41"/>
                </a:lnTo>
                <a:lnTo>
                  <a:pt x="8" y="42"/>
                </a:lnTo>
                <a:lnTo>
                  <a:pt x="8" y="42"/>
                </a:lnTo>
                <a:lnTo>
                  <a:pt x="9" y="44"/>
                </a:lnTo>
                <a:lnTo>
                  <a:pt x="11" y="44"/>
                </a:lnTo>
                <a:lnTo>
                  <a:pt x="11" y="46"/>
                </a:lnTo>
                <a:lnTo>
                  <a:pt x="13" y="46"/>
                </a:lnTo>
                <a:lnTo>
                  <a:pt x="13" y="46"/>
                </a:lnTo>
                <a:lnTo>
                  <a:pt x="14" y="47"/>
                </a:lnTo>
                <a:lnTo>
                  <a:pt x="16" y="47"/>
                </a:lnTo>
                <a:lnTo>
                  <a:pt x="16" y="47"/>
                </a:lnTo>
                <a:lnTo>
                  <a:pt x="18" y="47"/>
                </a:lnTo>
                <a:lnTo>
                  <a:pt x="19" y="47"/>
                </a:lnTo>
                <a:lnTo>
                  <a:pt x="21" y="49"/>
                </a:lnTo>
                <a:lnTo>
                  <a:pt x="21" y="49"/>
                </a:lnTo>
                <a:lnTo>
                  <a:pt x="22" y="49"/>
                </a:lnTo>
                <a:lnTo>
                  <a:pt x="24" y="49"/>
                </a:lnTo>
                <a:lnTo>
                  <a:pt x="24" y="49"/>
                </a:lnTo>
                <a:lnTo>
                  <a:pt x="26" y="49"/>
                </a:lnTo>
                <a:lnTo>
                  <a:pt x="26" y="49"/>
                </a:lnTo>
                <a:lnTo>
                  <a:pt x="27" y="49"/>
                </a:lnTo>
                <a:lnTo>
                  <a:pt x="29" y="47"/>
                </a:lnTo>
                <a:lnTo>
                  <a:pt x="31" y="47"/>
                </a:lnTo>
                <a:lnTo>
                  <a:pt x="31" y="47"/>
                </a:lnTo>
                <a:lnTo>
                  <a:pt x="32" y="47"/>
                </a:lnTo>
                <a:lnTo>
                  <a:pt x="34" y="47"/>
                </a:lnTo>
                <a:lnTo>
                  <a:pt x="34" y="46"/>
                </a:lnTo>
                <a:lnTo>
                  <a:pt x="35" y="46"/>
                </a:lnTo>
                <a:lnTo>
                  <a:pt x="37" y="46"/>
                </a:lnTo>
                <a:lnTo>
                  <a:pt x="37" y="44"/>
                </a:lnTo>
                <a:lnTo>
                  <a:pt x="39" y="44"/>
                </a:lnTo>
                <a:lnTo>
                  <a:pt x="39" y="42"/>
                </a:lnTo>
                <a:lnTo>
                  <a:pt x="40" y="42"/>
                </a:lnTo>
                <a:lnTo>
                  <a:pt x="40" y="41"/>
                </a:lnTo>
                <a:lnTo>
                  <a:pt x="42" y="41"/>
                </a:lnTo>
                <a:lnTo>
                  <a:pt x="42" y="39"/>
                </a:lnTo>
                <a:lnTo>
                  <a:pt x="44" y="39"/>
                </a:lnTo>
                <a:lnTo>
                  <a:pt x="44" y="37"/>
                </a:lnTo>
                <a:lnTo>
                  <a:pt x="45" y="37"/>
                </a:lnTo>
                <a:lnTo>
                  <a:pt x="45" y="36"/>
                </a:lnTo>
                <a:lnTo>
                  <a:pt x="45" y="34"/>
                </a:lnTo>
                <a:lnTo>
                  <a:pt x="47" y="34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4"/>
                </a:lnTo>
                <a:lnTo>
                  <a:pt x="49" y="24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20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5"/>
                </a:lnTo>
                <a:lnTo>
                  <a:pt x="45" y="13"/>
                </a:lnTo>
                <a:lnTo>
                  <a:pt x="45" y="13"/>
                </a:lnTo>
                <a:lnTo>
                  <a:pt x="45" y="11"/>
                </a:lnTo>
                <a:lnTo>
                  <a:pt x="44" y="11"/>
                </a:lnTo>
                <a:lnTo>
                  <a:pt x="44" y="10"/>
                </a:lnTo>
                <a:lnTo>
                  <a:pt x="42" y="8"/>
                </a:lnTo>
                <a:lnTo>
                  <a:pt x="42" y="8"/>
                </a:lnTo>
                <a:lnTo>
                  <a:pt x="40" y="7"/>
                </a:lnTo>
                <a:lnTo>
                  <a:pt x="40" y="7"/>
                </a:lnTo>
                <a:lnTo>
                  <a:pt x="39" y="5"/>
                </a:lnTo>
                <a:lnTo>
                  <a:pt x="39" y="5"/>
                </a:lnTo>
                <a:lnTo>
                  <a:pt x="37" y="5"/>
                </a:lnTo>
                <a:lnTo>
                  <a:pt x="37" y="3"/>
                </a:lnTo>
                <a:lnTo>
                  <a:pt x="35" y="3"/>
                </a:lnTo>
                <a:lnTo>
                  <a:pt x="34" y="3"/>
                </a:lnTo>
                <a:lnTo>
                  <a:pt x="34" y="2"/>
                </a:lnTo>
                <a:lnTo>
                  <a:pt x="32" y="2"/>
                </a:lnTo>
                <a:lnTo>
                  <a:pt x="31" y="2"/>
                </a:lnTo>
                <a:lnTo>
                  <a:pt x="31" y="2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6" y="0"/>
                </a:lnTo>
                <a:lnTo>
                  <a:pt x="24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Freeform 122"/>
          <p:cNvSpPr>
            <a:spLocks/>
          </p:cNvSpPr>
          <p:nvPr/>
        </p:nvSpPr>
        <p:spPr bwMode="auto">
          <a:xfrm>
            <a:off x="7264400" y="5634038"/>
            <a:ext cx="52388" cy="52387"/>
          </a:xfrm>
          <a:custGeom>
            <a:avLst/>
            <a:gdLst/>
            <a:ahLst/>
            <a:cxnLst>
              <a:cxn ang="0">
                <a:pos x="30" y="2"/>
              </a:cxn>
              <a:cxn ang="0">
                <a:pos x="26" y="2"/>
              </a:cxn>
              <a:cxn ang="0">
                <a:pos x="22" y="3"/>
              </a:cxn>
              <a:cxn ang="0">
                <a:pos x="17" y="5"/>
              </a:cxn>
              <a:cxn ang="0">
                <a:pos x="14" y="6"/>
              </a:cxn>
              <a:cxn ang="0">
                <a:pos x="9" y="10"/>
              </a:cxn>
              <a:cxn ang="0">
                <a:pos x="6" y="15"/>
              </a:cxn>
              <a:cxn ang="0">
                <a:pos x="4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4" y="49"/>
              </a:cxn>
              <a:cxn ang="0">
                <a:pos x="6" y="52"/>
              </a:cxn>
              <a:cxn ang="0">
                <a:pos x="9" y="57"/>
              </a:cxn>
              <a:cxn ang="0">
                <a:pos x="14" y="60"/>
              </a:cxn>
              <a:cxn ang="0">
                <a:pos x="17" y="62"/>
              </a:cxn>
              <a:cxn ang="0">
                <a:pos x="22" y="63"/>
              </a:cxn>
              <a:cxn ang="0">
                <a:pos x="26" y="65"/>
              </a:cxn>
              <a:cxn ang="0">
                <a:pos x="30" y="65"/>
              </a:cxn>
              <a:cxn ang="0">
                <a:pos x="35" y="65"/>
              </a:cxn>
              <a:cxn ang="0">
                <a:pos x="40" y="65"/>
              </a:cxn>
              <a:cxn ang="0">
                <a:pos x="43" y="63"/>
              </a:cxn>
              <a:cxn ang="0">
                <a:pos x="48" y="62"/>
              </a:cxn>
              <a:cxn ang="0">
                <a:pos x="52" y="60"/>
              </a:cxn>
              <a:cxn ang="0">
                <a:pos x="56" y="57"/>
              </a:cxn>
              <a:cxn ang="0">
                <a:pos x="60" y="52"/>
              </a:cxn>
              <a:cxn ang="0">
                <a:pos x="61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1" y="18"/>
              </a:cxn>
              <a:cxn ang="0">
                <a:pos x="60" y="15"/>
              </a:cxn>
              <a:cxn ang="0">
                <a:pos x="56" y="10"/>
              </a:cxn>
              <a:cxn ang="0">
                <a:pos x="52" y="6"/>
              </a:cxn>
              <a:cxn ang="0">
                <a:pos x="48" y="5"/>
              </a:cxn>
              <a:cxn ang="0">
                <a:pos x="43" y="3"/>
              </a:cxn>
              <a:cxn ang="0">
                <a:pos x="40" y="2"/>
              </a:cxn>
              <a:cxn ang="0">
                <a:pos x="35" y="2"/>
              </a:cxn>
              <a:cxn ang="0">
                <a:pos x="32" y="33"/>
              </a:cxn>
            </a:cxnLst>
            <a:rect l="0" t="0" r="r" b="b"/>
            <a:pathLst>
              <a:path w="65" h="65">
                <a:moveTo>
                  <a:pt x="32" y="33"/>
                </a:moveTo>
                <a:lnTo>
                  <a:pt x="32" y="0"/>
                </a:lnTo>
                <a:lnTo>
                  <a:pt x="30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4" y="2"/>
                </a:lnTo>
                <a:lnTo>
                  <a:pt x="22" y="3"/>
                </a:lnTo>
                <a:lnTo>
                  <a:pt x="21" y="3"/>
                </a:lnTo>
                <a:lnTo>
                  <a:pt x="19" y="3"/>
                </a:lnTo>
                <a:lnTo>
                  <a:pt x="17" y="5"/>
                </a:lnTo>
                <a:lnTo>
                  <a:pt x="16" y="5"/>
                </a:lnTo>
                <a:lnTo>
                  <a:pt x="14" y="6"/>
                </a:lnTo>
                <a:lnTo>
                  <a:pt x="14" y="6"/>
                </a:lnTo>
                <a:lnTo>
                  <a:pt x="13" y="8"/>
                </a:lnTo>
                <a:lnTo>
                  <a:pt x="11" y="10"/>
                </a:lnTo>
                <a:lnTo>
                  <a:pt x="9" y="10"/>
                </a:lnTo>
                <a:lnTo>
                  <a:pt x="9" y="11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4" y="16"/>
                </a:lnTo>
                <a:lnTo>
                  <a:pt x="4" y="18"/>
                </a:lnTo>
                <a:lnTo>
                  <a:pt x="3" y="20"/>
                </a:lnTo>
                <a:lnTo>
                  <a:pt x="3" y="21"/>
                </a:lnTo>
                <a:lnTo>
                  <a:pt x="3" y="23"/>
                </a:lnTo>
                <a:lnTo>
                  <a:pt x="1" y="24"/>
                </a:lnTo>
                <a:lnTo>
                  <a:pt x="1" y="24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0" y="33"/>
                </a:lnTo>
                <a:lnTo>
                  <a:pt x="0" y="33"/>
                </a:lnTo>
                <a:lnTo>
                  <a:pt x="1" y="36"/>
                </a:lnTo>
                <a:lnTo>
                  <a:pt x="1" y="37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2"/>
                </a:lnTo>
                <a:lnTo>
                  <a:pt x="3" y="44"/>
                </a:lnTo>
                <a:lnTo>
                  <a:pt x="3" y="46"/>
                </a:lnTo>
                <a:lnTo>
                  <a:pt x="3" y="47"/>
                </a:lnTo>
                <a:lnTo>
                  <a:pt x="4" y="49"/>
                </a:lnTo>
                <a:lnTo>
                  <a:pt x="4" y="50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9" y="55"/>
                </a:lnTo>
                <a:lnTo>
                  <a:pt x="9" y="57"/>
                </a:lnTo>
                <a:lnTo>
                  <a:pt x="11" y="57"/>
                </a:lnTo>
                <a:lnTo>
                  <a:pt x="13" y="59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7" y="62"/>
                </a:lnTo>
                <a:lnTo>
                  <a:pt x="19" y="63"/>
                </a:lnTo>
                <a:lnTo>
                  <a:pt x="21" y="63"/>
                </a:lnTo>
                <a:lnTo>
                  <a:pt x="22" y="63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0" y="65"/>
                </a:lnTo>
                <a:lnTo>
                  <a:pt x="32" y="65"/>
                </a:lnTo>
                <a:lnTo>
                  <a:pt x="32" y="65"/>
                </a:lnTo>
                <a:lnTo>
                  <a:pt x="35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3" y="63"/>
                </a:lnTo>
                <a:lnTo>
                  <a:pt x="45" y="63"/>
                </a:lnTo>
                <a:lnTo>
                  <a:pt x="47" y="63"/>
                </a:lnTo>
                <a:lnTo>
                  <a:pt x="48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9"/>
                </a:lnTo>
                <a:lnTo>
                  <a:pt x="55" y="57"/>
                </a:lnTo>
                <a:lnTo>
                  <a:pt x="56" y="57"/>
                </a:lnTo>
                <a:lnTo>
                  <a:pt x="56" y="55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1" y="50"/>
                </a:lnTo>
                <a:lnTo>
                  <a:pt x="61" y="49"/>
                </a:lnTo>
                <a:lnTo>
                  <a:pt x="63" y="47"/>
                </a:lnTo>
                <a:lnTo>
                  <a:pt x="63" y="46"/>
                </a:lnTo>
                <a:lnTo>
                  <a:pt x="63" y="44"/>
                </a:lnTo>
                <a:lnTo>
                  <a:pt x="65" y="42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7"/>
                </a:lnTo>
                <a:lnTo>
                  <a:pt x="65" y="36"/>
                </a:lnTo>
                <a:lnTo>
                  <a:pt x="65" y="33"/>
                </a:lnTo>
                <a:lnTo>
                  <a:pt x="65" y="33"/>
                </a:lnTo>
                <a:lnTo>
                  <a:pt x="65" y="31"/>
                </a:lnTo>
                <a:lnTo>
                  <a:pt x="65" y="29"/>
                </a:lnTo>
                <a:lnTo>
                  <a:pt x="65" y="28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3" y="23"/>
                </a:lnTo>
                <a:lnTo>
                  <a:pt x="63" y="21"/>
                </a:lnTo>
                <a:lnTo>
                  <a:pt x="63" y="20"/>
                </a:lnTo>
                <a:lnTo>
                  <a:pt x="61" y="18"/>
                </a:lnTo>
                <a:lnTo>
                  <a:pt x="61" y="16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6" y="11"/>
                </a:lnTo>
                <a:lnTo>
                  <a:pt x="56" y="10"/>
                </a:lnTo>
                <a:lnTo>
                  <a:pt x="55" y="10"/>
                </a:lnTo>
                <a:lnTo>
                  <a:pt x="53" y="8"/>
                </a:lnTo>
                <a:lnTo>
                  <a:pt x="52" y="6"/>
                </a:lnTo>
                <a:lnTo>
                  <a:pt x="52" y="6"/>
                </a:lnTo>
                <a:lnTo>
                  <a:pt x="50" y="5"/>
                </a:lnTo>
                <a:lnTo>
                  <a:pt x="48" y="5"/>
                </a:lnTo>
                <a:lnTo>
                  <a:pt x="47" y="3"/>
                </a:lnTo>
                <a:lnTo>
                  <a:pt x="45" y="3"/>
                </a:lnTo>
                <a:lnTo>
                  <a:pt x="43" y="3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5" y="2"/>
                </a:lnTo>
                <a:lnTo>
                  <a:pt x="32" y="0"/>
                </a:lnTo>
                <a:lnTo>
                  <a:pt x="32" y="0"/>
                </a:lnTo>
                <a:lnTo>
                  <a:pt x="32" y="33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Freeform 123"/>
          <p:cNvSpPr>
            <a:spLocks/>
          </p:cNvSpPr>
          <p:nvPr/>
        </p:nvSpPr>
        <p:spPr bwMode="auto">
          <a:xfrm>
            <a:off x="7281863" y="5651500"/>
            <a:ext cx="38100" cy="38100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18" y="2"/>
              </a:cxn>
              <a:cxn ang="0">
                <a:pos x="14" y="2"/>
              </a:cxn>
              <a:cxn ang="0">
                <a:pos x="11" y="3"/>
              </a:cxn>
              <a:cxn ang="0">
                <a:pos x="8" y="5"/>
              </a:cxn>
              <a:cxn ang="0">
                <a:pos x="6" y="8"/>
              </a:cxn>
              <a:cxn ang="0">
                <a:pos x="5" y="12"/>
              </a:cxn>
              <a:cxn ang="0">
                <a:pos x="3" y="13"/>
              </a:cxn>
              <a:cxn ang="0">
                <a:pos x="1" y="16"/>
              </a:cxn>
              <a:cxn ang="0">
                <a:pos x="0" y="21"/>
              </a:cxn>
              <a:cxn ang="0">
                <a:pos x="0" y="25"/>
              </a:cxn>
              <a:cxn ang="0">
                <a:pos x="0" y="26"/>
              </a:cxn>
              <a:cxn ang="0">
                <a:pos x="1" y="31"/>
              </a:cxn>
              <a:cxn ang="0">
                <a:pos x="1" y="34"/>
              </a:cxn>
              <a:cxn ang="0">
                <a:pos x="3" y="38"/>
              </a:cxn>
              <a:cxn ang="0">
                <a:pos x="5" y="39"/>
              </a:cxn>
              <a:cxn ang="0">
                <a:pos x="8" y="42"/>
              </a:cxn>
              <a:cxn ang="0">
                <a:pos x="11" y="44"/>
              </a:cxn>
              <a:cxn ang="0">
                <a:pos x="13" y="46"/>
              </a:cxn>
              <a:cxn ang="0">
                <a:pos x="16" y="47"/>
              </a:cxn>
              <a:cxn ang="0">
                <a:pos x="21" y="49"/>
              </a:cxn>
              <a:cxn ang="0">
                <a:pos x="24" y="49"/>
              </a:cxn>
              <a:cxn ang="0">
                <a:pos x="26" y="49"/>
              </a:cxn>
              <a:cxn ang="0">
                <a:pos x="31" y="47"/>
              </a:cxn>
              <a:cxn ang="0">
                <a:pos x="34" y="47"/>
              </a:cxn>
              <a:cxn ang="0">
                <a:pos x="37" y="46"/>
              </a:cxn>
              <a:cxn ang="0">
                <a:pos x="39" y="42"/>
              </a:cxn>
              <a:cxn ang="0">
                <a:pos x="42" y="41"/>
              </a:cxn>
              <a:cxn ang="0">
                <a:pos x="44" y="38"/>
              </a:cxn>
              <a:cxn ang="0">
                <a:pos x="45" y="34"/>
              </a:cxn>
              <a:cxn ang="0">
                <a:pos x="47" y="31"/>
              </a:cxn>
              <a:cxn ang="0">
                <a:pos x="49" y="28"/>
              </a:cxn>
              <a:cxn ang="0">
                <a:pos x="49" y="25"/>
              </a:cxn>
              <a:cxn ang="0">
                <a:pos x="49" y="21"/>
              </a:cxn>
              <a:cxn ang="0">
                <a:pos x="47" y="18"/>
              </a:cxn>
              <a:cxn ang="0">
                <a:pos x="47" y="15"/>
              </a:cxn>
              <a:cxn ang="0">
                <a:pos x="45" y="12"/>
              </a:cxn>
              <a:cxn ang="0">
                <a:pos x="42" y="8"/>
              </a:cxn>
              <a:cxn ang="0">
                <a:pos x="40" y="7"/>
              </a:cxn>
              <a:cxn ang="0">
                <a:pos x="37" y="5"/>
              </a:cxn>
              <a:cxn ang="0">
                <a:pos x="34" y="3"/>
              </a:cxn>
              <a:cxn ang="0">
                <a:pos x="31" y="2"/>
              </a:cxn>
              <a:cxn ang="0">
                <a:pos x="27" y="0"/>
              </a:cxn>
              <a:cxn ang="0">
                <a:pos x="24" y="0"/>
              </a:cxn>
            </a:cxnLst>
            <a:rect l="0" t="0" r="r" b="b"/>
            <a:pathLst>
              <a:path w="49" h="49">
                <a:moveTo>
                  <a:pt x="24" y="0"/>
                </a:moveTo>
                <a:lnTo>
                  <a:pt x="22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8" y="2"/>
                </a:lnTo>
                <a:lnTo>
                  <a:pt x="16" y="2"/>
                </a:lnTo>
                <a:lnTo>
                  <a:pt x="16" y="2"/>
                </a:lnTo>
                <a:lnTo>
                  <a:pt x="14" y="2"/>
                </a:lnTo>
                <a:lnTo>
                  <a:pt x="13" y="3"/>
                </a:lnTo>
                <a:lnTo>
                  <a:pt x="13" y="3"/>
                </a:lnTo>
                <a:lnTo>
                  <a:pt x="11" y="3"/>
                </a:lnTo>
                <a:lnTo>
                  <a:pt x="11" y="5"/>
                </a:lnTo>
                <a:lnTo>
                  <a:pt x="9" y="5"/>
                </a:lnTo>
                <a:lnTo>
                  <a:pt x="8" y="5"/>
                </a:lnTo>
                <a:lnTo>
                  <a:pt x="8" y="7"/>
                </a:lnTo>
                <a:lnTo>
                  <a:pt x="6" y="7"/>
                </a:lnTo>
                <a:lnTo>
                  <a:pt x="6" y="8"/>
                </a:lnTo>
                <a:lnTo>
                  <a:pt x="5" y="8"/>
                </a:lnTo>
                <a:lnTo>
                  <a:pt x="5" y="10"/>
                </a:lnTo>
                <a:lnTo>
                  <a:pt x="5" y="12"/>
                </a:lnTo>
                <a:lnTo>
                  <a:pt x="3" y="12"/>
                </a:lnTo>
                <a:lnTo>
                  <a:pt x="3" y="13"/>
                </a:lnTo>
                <a:lnTo>
                  <a:pt x="3" y="13"/>
                </a:lnTo>
                <a:lnTo>
                  <a:pt x="1" y="15"/>
                </a:lnTo>
                <a:lnTo>
                  <a:pt x="1" y="16"/>
                </a:lnTo>
                <a:lnTo>
                  <a:pt x="1" y="16"/>
                </a:lnTo>
                <a:lnTo>
                  <a:pt x="1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5"/>
                </a:lnTo>
                <a:lnTo>
                  <a:pt x="0" y="25"/>
                </a:ln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1" y="31"/>
                </a:lnTo>
                <a:lnTo>
                  <a:pt x="1" y="31"/>
                </a:lnTo>
                <a:lnTo>
                  <a:pt x="1" y="33"/>
                </a:lnTo>
                <a:lnTo>
                  <a:pt x="1" y="34"/>
                </a:lnTo>
                <a:lnTo>
                  <a:pt x="3" y="34"/>
                </a:lnTo>
                <a:lnTo>
                  <a:pt x="3" y="36"/>
                </a:lnTo>
                <a:lnTo>
                  <a:pt x="3" y="38"/>
                </a:lnTo>
                <a:lnTo>
                  <a:pt x="5" y="38"/>
                </a:lnTo>
                <a:lnTo>
                  <a:pt x="5" y="39"/>
                </a:lnTo>
                <a:lnTo>
                  <a:pt x="5" y="39"/>
                </a:lnTo>
                <a:lnTo>
                  <a:pt x="6" y="41"/>
                </a:lnTo>
                <a:lnTo>
                  <a:pt x="6" y="41"/>
                </a:lnTo>
                <a:lnTo>
                  <a:pt x="8" y="42"/>
                </a:lnTo>
                <a:lnTo>
                  <a:pt x="8" y="42"/>
                </a:lnTo>
                <a:lnTo>
                  <a:pt x="9" y="44"/>
                </a:lnTo>
                <a:lnTo>
                  <a:pt x="11" y="44"/>
                </a:lnTo>
                <a:lnTo>
                  <a:pt x="11" y="46"/>
                </a:lnTo>
                <a:lnTo>
                  <a:pt x="13" y="46"/>
                </a:lnTo>
                <a:lnTo>
                  <a:pt x="13" y="46"/>
                </a:lnTo>
                <a:lnTo>
                  <a:pt x="14" y="47"/>
                </a:lnTo>
                <a:lnTo>
                  <a:pt x="16" y="47"/>
                </a:lnTo>
                <a:lnTo>
                  <a:pt x="16" y="47"/>
                </a:lnTo>
                <a:lnTo>
                  <a:pt x="18" y="47"/>
                </a:lnTo>
                <a:lnTo>
                  <a:pt x="19" y="47"/>
                </a:lnTo>
                <a:lnTo>
                  <a:pt x="21" y="49"/>
                </a:lnTo>
                <a:lnTo>
                  <a:pt x="21" y="49"/>
                </a:lnTo>
                <a:lnTo>
                  <a:pt x="22" y="49"/>
                </a:lnTo>
                <a:lnTo>
                  <a:pt x="24" y="49"/>
                </a:lnTo>
                <a:lnTo>
                  <a:pt x="24" y="49"/>
                </a:lnTo>
                <a:lnTo>
                  <a:pt x="26" y="49"/>
                </a:lnTo>
                <a:lnTo>
                  <a:pt x="26" y="49"/>
                </a:lnTo>
                <a:lnTo>
                  <a:pt x="27" y="49"/>
                </a:lnTo>
                <a:lnTo>
                  <a:pt x="29" y="47"/>
                </a:lnTo>
                <a:lnTo>
                  <a:pt x="31" y="47"/>
                </a:lnTo>
                <a:lnTo>
                  <a:pt x="31" y="47"/>
                </a:lnTo>
                <a:lnTo>
                  <a:pt x="32" y="47"/>
                </a:lnTo>
                <a:lnTo>
                  <a:pt x="34" y="47"/>
                </a:lnTo>
                <a:lnTo>
                  <a:pt x="34" y="46"/>
                </a:lnTo>
                <a:lnTo>
                  <a:pt x="35" y="46"/>
                </a:lnTo>
                <a:lnTo>
                  <a:pt x="37" y="46"/>
                </a:lnTo>
                <a:lnTo>
                  <a:pt x="37" y="44"/>
                </a:lnTo>
                <a:lnTo>
                  <a:pt x="39" y="44"/>
                </a:lnTo>
                <a:lnTo>
                  <a:pt x="39" y="42"/>
                </a:lnTo>
                <a:lnTo>
                  <a:pt x="40" y="42"/>
                </a:lnTo>
                <a:lnTo>
                  <a:pt x="40" y="41"/>
                </a:lnTo>
                <a:lnTo>
                  <a:pt x="42" y="41"/>
                </a:lnTo>
                <a:lnTo>
                  <a:pt x="42" y="39"/>
                </a:lnTo>
                <a:lnTo>
                  <a:pt x="44" y="39"/>
                </a:lnTo>
                <a:lnTo>
                  <a:pt x="44" y="38"/>
                </a:lnTo>
                <a:lnTo>
                  <a:pt x="45" y="38"/>
                </a:lnTo>
                <a:lnTo>
                  <a:pt x="45" y="36"/>
                </a:lnTo>
                <a:lnTo>
                  <a:pt x="45" y="34"/>
                </a:lnTo>
                <a:lnTo>
                  <a:pt x="47" y="34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5"/>
                </a:lnTo>
                <a:lnTo>
                  <a:pt x="49" y="25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20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5"/>
                </a:lnTo>
                <a:lnTo>
                  <a:pt x="45" y="13"/>
                </a:lnTo>
                <a:lnTo>
                  <a:pt x="45" y="13"/>
                </a:lnTo>
                <a:lnTo>
                  <a:pt x="45" y="12"/>
                </a:lnTo>
                <a:lnTo>
                  <a:pt x="44" y="12"/>
                </a:lnTo>
                <a:lnTo>
                  <a:pt x="44" y="10"/>
                </a:lnTo>
                <a:lnTo>
                  <a:pt x="42" y="8"/>
                </a:lnTo>
                <a:lnTo>
                  <a:pt x="42" y="8"/>
                </a:lnTo>
                <a:lnTo>
                  <a:pt x="40" y="7"/>
                </a:lnTo>
                <a:lnTo>
                  <a:pt x="40" y="7"/>
                </a:lnTo>
                <a:lnTo>
                  <a:pt x="39" y="5"/>
                </a:lnTo>
                <a:lnTo>
                  <a:pt x="39" y="5"/>
                </a:lnTo>
                <a:lnTo>
                  <a:pt x="37" y="5"/>
                </a:lnTo>
                <a:lnTo>
                  <a:pt x="37" y="3"/>
                </a:lnTo>
                <a:lnTo>
                  <a:pt x="35" y="3"/>
                </a:lnTo>
                <a:lnTo>
                  <a:pt x="34" y="3"/>
                </a:lnTo>
                <a:lnTo>
                  <a:pt x="34" y="2"/>
                </a:lnTo>
                <a:lnTo>
                  <a:pt x="32" y="2"/>
                </a:lnTo>
                <a:lnTo>
                  <a:pt x="31" y="2"/>
                </a:lnTo>
                <a:lnTo>
                  <a:pt x="31" y="2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6" y="0"/>
                </a:lnTo>
                <a:lnTo>
                  <a:pt x="24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Freeform 124"/>
          <p:cNvSpPr>
            <a:spLocks/>
          </p:cNvSpPr>
          <p:nvPr/>
        </p:nvSpPr>
        <p:spPr bwMode="auto">
          <a:xfrm>
            <a:off x="7264400" y="5427663"/>
            <a:ext cx="52388" cy="52387"/>
          </a:xfrm>
          <a:custGeom>
            <a:avLst/>
            <a:gdLst/>
            <a:ahLst/>
            <a:cxnLst>
              <a:cxn ang="0">
                <a:pos x="30" y="1"/>
              </a:cxn>
              <a:cxn ang="0">
                <a:pos x="26" y="1"/>
              </a:cxn>
              <a:cxn ang="0">
                <a:pos x="22" y="3"/>
              </a:cxn>
              <a:cxn ang="0">
                <a:pos x="17" y="4"/>
              </a:cxn>
              <a:cxn ang="0">
                <a:pos x="14" y="6"/>
              </a:cxn>
              <a:cxn ang="0">
                <a:pos x="9" y="9"/>
              </a:cxn>
              <a:cxn ang="0">
                <a:pos x="6" y="14"/>
              </a:cxn>
              <a:cxn ang="0">
                <a:pos x="4" y="17"/>
              </a:cxn>
              <a:cxn ang="0">
                <a:pos x="3" y="22"/>
              </a:cxn>
              <a:cxn ang="0">
                <a:pos x="1" y="26"/>
              </a:cxn>
              <a:cxn ang="0">
                <a:pos x="1" y="30"/>
              </a:cxn>
              <a:cxn ang="0">
                <a:pos x="1" y="35"/>
              </a:cxn>
              <a:cxn ang="0">
                <a:pos x="1" y="40"/>
              </a:cxn>
              <a:cxn ang="0">
                <a:pos x="3" y="44"/>
              </a:cxn>
              <a:cxn ang="0">
                <a:pos x="4" y="48"/>
              </a:cxn>
              <a:cxn ang="0">
                <a:pos x="6" y="52"/>
              </a:cxn>
              <a:cxn ang="0">
                <a:pos x="9" y="57"/>
              </a:cxn>
              <a:cxn ang="0">
                <a:pos x="14" y="60"/>
              </a:cxn>
              <a:cxn ang="0">
                <a:pos x="17" y="61"/>
              </a:cxn>
              <a:cxn ang="0">
                <a:pos x="22" y="63"/>
              </a:cxn>
              <a:cxn ang="0">
                <a:pos x="26" y="65"/>
              </a:cxn>
              <a:cxn ang="0">
                <a:pos x="30" y="65"/>
              </a:cxn>
              <a:cxn ang="0">
                <a:pos x="35" y="65"/>
              </a:cxn>
              <a:cxn ang="0">
                <a:pos x="40" y="65"/>
              </a:cxn>
              <a:cxn ang="0">
                <a:pos x="43" y="63"/>
              </a:cxn>
              <a:cxn ang="0">
                <a:pos x="48" y="61"/>
              </a:cxn>
              <a:cxn ang="0">
                <a:pos x="52" y="60"/>
              </a:cxn>
              <a:cxn ang="0">
                <a:pos x="56" y="57"/>
              </a:cxn>
              <a:cxn ang="0">
                <a:pos x="60" y="52"/>
              </a:cxn>
              <a:cxn ang="0">
                <a:pos x="61" y="48"/>
              </a:cxn>
              <a:cxn ang="0">
                <a:pos x="63" y="44"/>
              </a:cxn>
              <a:cxn ang="0">
                <a:pos x="65" y="40"/>
              </a:cxn>
              <a:cxn ang="0">
                <a:pos x="65" y="35"/>
              </a:cxn>
              <a:cxn ang="0">
                <a:pos x="65" y="30"/>
              </a:cxn>
              <a:cxn ang="0">
                <a:pos x="65" y="26"/>
              </a:cxn>
              <a:cxn ang="0">
                <a:pos x="63" y="22"/>
              </a:cxn>
              <a:cxn ang="0">
                <a:pos x="61" y="17"/>
              </a:cxn>
              <a:cxn ang="0">
                <a:pos x="60" y="14"/>
              </a:cxn>
              <a:cxn ang="0">
                <a:pos x="56" y="9"/>
              </a:cxn>
              <a:cxn ang="0">
                <a:pos x="52" y="6"/>
              </a:cxn>
              <a:cxn ang="0">
                <a:pos x="48" y="4"/>
              </a:cxn>
              <a:cxn ang="0">
                <a:pos x="43" y="3"/>
              </a:cxn>
              <a:cxn ang="0">
                <a:pos x="40" y="1"/>
              </a:cxn>
              <a:cxn ang="0">
                <a:pos x="35" y="1"/>
              </a:cxn>
              <a:cxn ang="0">
                <a:pos x="32" y="32"/>
              </a:cxn>
            </a:cxnLst>
            <a:rect l="0" t="0" r="r" b="b"/>
            <a:pathLst>
              <a:path w="65" h="65">
                <a:moveTo>
                  <a:pt x="32" y="32"/>
                </a:moveTo>
                <a:lnTo>
                  <a:pt x="32" y="0"/>
                </a:lnTo>
                <a:lnTo>
                  <a:pt x="30" y="1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4" y="1"/>
                </a:lnTo>
                <a:lnTo>
                  <a:pt x="22" y="3"/>
                </a:lnTo>
                <a:lnTo>
                  <a:pt x="21" y="3"/>
                </a:lnTo>
                <a:lnTo>
                  <a:pt x="19" y="3"/>
                </a:lnTo>
                <a:lnTo>
                  <a:pt x="17" y="4"/>
                </a:lnTo>
                <a:lnTo>
                  <a:pt x="16" y="4"/>
                </a:lnTo>
                <a:lnTo>
                  <a:pt x="14" y="6"/>
                </a:lnTo>
                <a:lnTo>
                  <a:pt x="14" y="6"/>
                </a:lnTo>
                <a:lnTo>
                  <a:pt x="13" y="8"/>
                </a:lnTo>
                <a:lnTo>
                  <a:pt x="11" y="9"/>
                </a:lnTo>
                <a:lnTo>
                  <a:pt x="9" y="9"/>
                </a:lnTo>
                <a:lnTo>
                  <a:pt x="9" y="11"/>
                </a:lnTo>
                <a:lnTo>
                  <a:pt x="8" y="13"/>
                </a:lnTo>
                <a:lnTo>
                  <a:pt x="6" y="14"/>
                </a:lnTo>
                <a:lnTo>
                  <a:pt x="6" y="14"/>
                </a:lnTo>
                <a:lnTo>
                  <a:pt x="4" y="16"/>
                </a:lnTo>
                <a:lnTo>
                  <a:pt x="4" y="17"/>
                </a:lnTo>
                <a:lnTo>
                  <a:pt x="3" y="19"/>
                </a:lnTo>
                <a:lnTo>
                  <a:pt x="3" y="21"/>
                </a:lnTo>
                <a:lnTo>
                  <a:pt x="3" y="22"/>
                </a:lnTo>
                <a:lnTo>
                  <a:pt x="1" y="24"/>
                </a:lnTo>
                <a:lnTo>
                  <a:pt x="1" y="24"/>
                </a:lnTo>
                <a:lnTo>
                  <a:pt x="1" y="26"/>
                </a:lnTo>
                <a:lnTo>
                  <a:pt x="1" y="27"/>
                </a:lnTo>
                <a:lnTo>
                  <a:pt x="1" y="29"/>
                </a:lnTo>
                <a:lnTo>
                  <a:pt x="1" y="30"/>
                </a:lnTo>
                <a:lnTo>
                  <a:pt x="0" y="32"/>
                </a:lnTo>
                <a:lnTo>
                  <a:pt x="0" y="32"/>
                </a:lnTo>
                <a:lnTo>
                  <a:pt x="1" y="35"/>
                </a:lnTo>
                <a:lnTo>
                  <a:pt x="1" y="37"/>
                </a:lnTo>
                <a:lnTo>
                  <a:pt x="1" y="39"/>
                </a:lnTo>
                <a:lnTo>
                  <a:pt x="1" y="40"/>
                </a:lnTo>
                <a:lnTo>
                  <a:pt x="1" y="40"/>
                </a:lnTo>
                <a:lnTo>
                  <a:pt x="1" y="42"/>
                </a:lnTo>
                <a:lnTo>
                  <a:pt x="3" y="44"/>
                </a:lnTo>
                <a:lnTo>
                  <a:pt x="3" y="45"/>
                </a:lnTo>
                <a:lnTo>
                  <a:pt x="3" y="47"/>
                </a:lnTo>
                <a:lnTo>
                  <a:pt x="4" y="48"/>
                </a:lnTo>
                <a:lnTo>
                  <a:pt x="4" y="50"/>
                </a:lnTo>
                <a:lnTo>
                  <a:pt x="6" y="52"/>
                </a:lnTo>
                <a:lnTo>
                  <a:pt x="6" y="52"/>
                </a:lnTo>
                <a:lnTo>
                  <a:pt x="8" y="53"/>
                </a:lnTo>
                <a:lnTo>
                  <a:pt x="9" y="55"/>
                </a:lnTo>
                <a:lnTo>
                  <a:pt x="9" y="57"/>
                </a:lnTo>
                <a:lnTo>
                  <a:pt x="11" y="57"/>
                </a:lnTo>
                <a:lnTo>
                  <a:pt x="13" y="58"/>
                </a:lnTo>
                <a:lnTo>
                  <a:pt x="14" y="60"/>
                </a:lnTo>
                <a:lnTo>
                  <a:pt x="14" y="60"/>
                </a:lnTo>
                <a:lnTo>
                  <a:pt x="16" y="61"/>
                </a:lnTo>
                <a:lnTo>
                  <a:pt x="17" y="61"/>
                </a:lnTo>
                <a:lnTo>
                  <a:pt x="19" y="63"/>
                </a:lnTo>
                <a:lnTo>
                  <a:pt x="21" y="63"/>
                </a:lnTo>
                <a:lnTo>
                  <a:pt x="22" y="63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0" y="65"/>
                </a:lnTo>
                <a:lnTo>
                  <a:pt x="32" y="65"/>
                </a:lnTo>
                <a:lnTo>
                  <a:pt x="32" y="65"/>
                </a:lnTo>
                <a:lnTo>
                  <a:pt x="35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3" y="63"/>
                </a:lnTo>
                <a:lnTo>
                  <a:pt x="45" y="63"/>
                </a:lnTo>
                <a:lnTo>
                  <a:pt x="47" y="63"/>
                </a:lnTo>
                <a:lnTo>
                  <a:pt x="48" y="61"/>
                </a:lnTo>
                <a:lnTo>
                  <a:pt x="50" y="61"/>
                </a:lnTo>
                <a:lnTo>
                  <a:pt x="52" y="60"/>
                </a:lnTo>
                <a:lnTo>
                  <a:pt x="52" y="60"/>
                </a:lnTo>
                <a:lnTo>
                  <a:pt x="53" y="58"/>
                </a:lnTo>
                <a:lnTo>
                  <a:pt x="55" y="57"/>
                </a:lnTo>
                <a:lnTo>
                  <a:pt x="56" y="57"/>
                </a:lnTo>
                <a:lnTo>
                  <a:pt x="56" y="55"/>
                </a:lnTo>
                <a:lnTo>
                  <a:pt x="58" y="53"/>
                </a:lnTo>
                <a:lnTo>
                  <a:pt x="60" y="52"/>
                </a:lnTo>
                <a:lnTo>
                  <a:pt x="60" y="52"/>
                </a:lnTo>
                <a:lnTo>
                  <a:pt x="61" y="50"/>
                </a:lnTo>
                <a:lnTo>
                  <a:pt x="61" y="48"/>
                </a:lnTo>
                <a:lnTo>
                  <a:pt x="63" y="47"/>
                </a:lnTo>
                <a:lnTo>
                  <a:pt x="63" y="45"/>
                </a:lnTo>
                <a:lnTo>
                  <a:pt x="63" y="44"/>
                </a:lnTo>
                <a:lnTo>
                  <a:pt x="65" y="42"/>
                </a:lnTo>
                <a:lnTo>
                  <a:pt x="65" y="40"/>
                </a:lnTo>
                <a:lnTo>
                  <a:pt x="65" y="40"/>
                </a:lnTo>
                <a:lnTo>
                  <a:pt x="65" y="39"/>
                </a:lnTo>
                <a:lnTo>
                  <a:pt x="65" y="37"/>
                </a:lnTo>
                <a:lnTo>
                  <a:pt x="65" y="35"/>
                </a:lnTo>
                <a:lnTo>
                  <a:pt x="65" y="32"/>
                </a:lnTo>
                <a:lnTo>
                  <a:pt x="65" y="32"/>
                </a:lnTo>
                <a:lnTo>
                  <a:pt x="65" y="30"/>
                </a:lnTo>
                <a:lnTo>
                  <a:pt x="65" y="29"/>
                </a:lnTo>
                <a:lnTo>
                  <a:pt x="65" y="27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3" y="22"/>
                </a:lnTo>
                <a:lnTo>
                  <a:pt x="63" y="21"/>
                </a:lnTo>
                <a:lnTo>
                  <a:pt x="63" y="19"/>
                </a:lnTo>
                <a:lnTo>
                  <a:pt x="61" y="17"/>
                </a:lnTo>
                <a:lnTo>
                  <a:pt x="61" y="16"/>
                </a:lnTo>
                <a:lnTo>
                  <a:pt x="60" y="14"/>
                </a:lnTo>
                <a:lnTo>
                  <a:pt x="60" y="14"/>
                </a:lnTo>
                <a:lnTo>
                  <a:pt x="58" y="13"/>
                </a:lnTo>
                <a:lnTo>
                  <a:pt x="56" y="11"/>
                </a:lnTo>
                <a:lnTo>
                  <a:pt x="56" y="9"/>
                </a:lnTo>
                <a:lnTo>
                  <a:pt x="55" y="9"/>
                </a:lnTo>
                <a:lnTo>
                  <a:pt x="53" y="8"/>
                </a:lnTo>
                <a:lnTo>
                  <a:pt x="52" y="6"/>
                </a:lnTo>
                <a:lnTo>
                  <a:pt x="52" y="6"/>
                </a:lnTo>
                <a:lnTo>
                  <a:pt x="50" y="4"/>
                </a:lnTo>
                <a:lnTo>
                  <a:pt x="48" y="4"/>
                </a:lnTo>
                <a:lnTo>
                  <a:pt x="47" y="3"/>
                </a:lnTo>
                <a:lnTo>
                  <a:pt x="45" y="3"/>
                </a:lnTo>
                <a:lnTo>
                  <a:pt x="43" y="3"/>
                </a:lnTo>
                <a:lnTo>
                  <a:pt x="42" y="1"/>
                </a:lnTo>
                <a:lnTo>
                  <a:pt x="40" y="1"/>
                </a:lnTo>
                <a:lnTo>
                  <a:pt x="40" y="1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2" y="0"/>
                </a:lnTo>
                <a:lnTo>
                  <a:pt x="32" y="0"/>
                </a:lnTo>
                <a:lnTo>
                  <a:pt x="32" y="3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Freeform 125"/>
          <p:cNvSpPr>
            <a:spLocks/>
          </p:cNvSpPr>
          <p:nvPr/>
        </p:nvSpPr>
        <p:spPr bwMode="auto">
          <a:xfrm>
            <a:off x="7281863" y="5445125"/>
            <a:ext cx="38100" cy="38100"/>
          </a:xfrm>
          <a:custGeom>
            <a:avLst/>
            <a:gdLst/>
            <a:ahLst/>
            <a:cxnLst>
              <a:cxn ang="0">
                <a:pos x="21" y="0"/>
              </a:cxn>
              <a:cxn ang="0">
                <a:pos x="18" y="1"/>
              </a:cxn>
              <a:cxn ang="0">
                <a:pos x="14" y="1"/>
              </a:cxn>
              <a:cxn ang="0">
                <a:pos x="11" y="3"/>
              </a:cxn>
              <a:cxn ang="0">
                <a:pos x="8" y="5"/>
              </a:cxn>
              <a:cxn ang="0">
                <a:pos x="6" y="8"/>
              </a:cxn>
              <a:cxn ang="0">
                <a:pos x="5" y="11"/>
              </a:cxn>
              <a:cxn ang="0">
                <a:pos x="3" y="13"/>
              </a:cxn>
              <a:cxn ang="0">
                <a:pos x="1" y="16"/>
              </a:cxn>
              <a:cxn ang="0">
                <a:pos x="0" y="21"/>
              </a:cxn>
              <a:cxn ang="0">
                <a:pos x="0" y="24"/>
              </a:cxn>
              <a:cxn ang="0">
                <a:pos x="0" y="26"/>
              </a:cxn>
              <a:cxn ang="0">
                <a:pos x="1" y="31"/>
              </a:cxn>
              <a:cxn ang="0">
                <a:pos x="1" y="34"/>
              </a:cxn>
              <a:cxn ang="0">
                <a:pos x="3" y="37"/>
              </a:cxn>
              <a:cxn ang="0">
                <a:pos x="5" y="39"/>
              </a:cxn>
              <a:cxn ang="0">
                <a:pos x="8" y="42"/>
              </a:cxn>
              <a:cxn ang="0">
                <a:pos x="11" y="44"/>
              </a:cxn>
              <a:cxn ang="0">
                <a:pos x="13" y="45"/>
              </a:cxn>
              <a:cxn ang="0">
                <a:pos x="16" y="47"/>
              </a:cxn>
              <a:cxn ang="0">
                <a:pos x="21" y="49"/>
              </a:cxn>
              <a:cxn ang="0">
                <a:pos x="24" y="49"/>
              </a:cxn>
              <a:cxn ang="0">
                <a:pos x="26" y="49"/>
              </a:cxn>
              <a:cxn ang="0">
                <a:pos x="31" y="47"/>
              </a:cxn>
              <a:cxn ang="0">
                <a:pos x="34" y="47"/>
              </a:cxn>
              <a:cxn ang="0">
                <a:pos x="37" y="45"/>
              </a:cxn>
              <a:cxn ang="0">
                <a:pos x="39" y="42"/>
              </a:cxn>
              <a:cxn ang="0">
                <a:pos x="42" y="40"/>
              </a:cxn>
              <a:cxn ang="0">
                <a:pos x="44" y="37"/>
              </a:cxn>
              <a:cxn ang="0">
                <a:pos x="45" y="34"/>
              </a:cxn>
              <a:cxn ang="0">
                <a:pos x="47" y="31"/>
              </a:cxn>
              <a:cxn ang="0">
                <a:pos x="49" y="27"/>
              </a:cxn>
              <a:cxn ang="0">
                <a:pos x="49" y="24"/>
              </a:cxn>
              <a:cxn ang="0">
                <a:pos x="49" y="21"/>
              </a:cxn>
              <a:cxn ang="0">
                <a:pos x="47" y="18"/>
              </a:cxn>
              <a:cxn ang="0">
                <a:pos x="47" y="14"/>
              </a:cxn>
              <a:cxn ang="0">
                <a:pos x="45" y="11"/>
              </a:cxn>
              <a:cxn ang="0">
                <a:pos x="42" y="8"/>
              </a:cxn>
              <a:cxn ang="0">
                <a:pos x="40" y="6"/>
              </a:cxn>
              <a:cxn ang="0">
                <a:pos x="37" y="5"/>
              </a:cxn>
              <a:cxn ang="0">
                <a:pos x="34" y="3"/>
              </a:cxn>
              <a:cxn ang="0">
                <a:pos x="31" y="1"/>
              </a:cxn>
              <a:cxn ang="0">
                <a:pos x="27" y="0"/>
              </a:cxn>
              <a:cxn ang="0">
                <a:pos x="24" y="0"/>
              </a:cxn>
            </a:cxnLst>
            <a:rect l="0" t="0" r="r" b="b"/>
            <a:pathLst>
              <a:path w="49" h="49">
                <a:moveTo>
                  <a:pt x="24" y="0"/>
                </a:moveTo>
                <a:lnTo>
                  <a:pt x="22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8" y="1"/>
                </a:lnTo>
                <a:lnTo>
                  <a:pt x="16" y="1"/>
                </a:lnTo>
                <a:lnTo>
                  <a:pt x="16" y="1"/>
                </a:lnTo>
                <a:lnTo>
                  <a:pt x="14" y="1"/>
                </a:lnTo>
                <a:lnTo>
                  <a:pt x="13" y="3"/>
                </a:lnTo>
                <a:lnTo>
                  <a:pt x="13" y="3"/>
                </a:lnTo>
                <a:lnTo>
                  <a:pt x="11" y="3"/>
                </a:lnTo>
                <a:lnTo>
                  <a:pt x="11" y="5"/>
                </a:lnTo>
                <a:lnTo>
                  <a:pt x="9" y="5"/>
                </a:lnTo>
                <a:lnTo>
                  <a:pt x="8" y="5"/>
                </a:lnTo>
                <a:lnTo>
                  <a:pt x="8" y="6"/>
                </a:lnTo>
                <a:lnTo>
                  <a:pt x="6" y="6"/>
                </a:lnTo>
                <a:lnTo>
                  <a:pt x="6" y="8"/>
                </a:lnTo>
                <a:lnTo>
                  <a:pt x="5" y="8"/>
                </a:lnTo>
                <a:lnTo>
                  <a:pt x="5" y="9"/>
                </a:lnTo>
                <a:lnTo>
                  <a:pt x="5" y="11"/>
                </a:lnTo>
                <a:lnTo>
                  <a:pt x="3" y="11"/>
                </a:lnTo>
                <a:lnTo>
                  <a:pt x="3" y="13"/>
                </a:lnTo>
                <a:lnTo>
                  <a:pt x="3" y="13"/>
                </a:lnTo>
                <a:lnTo>
                  <a:pt x="1" y="14"/>
                </a:lnTo>
                <a:lnTo>
                  <a:pt x="1" y="16"/>
                </a:lnTo>
                <a:lnTo>
                  <a:pt x="1" y="16"/>
                </a:lnTo>
                <a:lnTo>
                  <a:pt x="1" y="18"/>
                </a:lnTo>
                <a:lnTo>
                  <a:pt x="0" y="19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4"/>
                </a:lnTo>
                <a:lnTo>
                  <a:pt x="0" y="24"/>
                </a:lnTo>
                <a:lnTo>
                  <a:pt x="0" y="26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1" y="31"/>
                </a:lnTo>
                <a:lnTo>
                  <a:pt x="1" y="31"/>
                </a:lnTo>
                <a:lnTo>
                  <a:pt x="1" y="32"/>
                </a:lnTo>
                <a:lnTo>
                  <a:pt x="1" y="34"/>
                </a:lnTo>
                <a:lnTo>
                  <a:pt x="3" y="34"/>
                </a:lnTo>
                <a:lnTo>
                  <a:pt x="3" y="36"/>
                </a:lnTo>
                <a:lnTo>
                  <a:pt x="3" y="37"/>
                </a:lnTo>
                <a:lnTo>
                  <a:pt x="5" y="37"/>
                </a:lnTo>
                <a:lnTo>
                  <a:pt x="5" y="39"/>
                </a:lnTo>
                <a:lnTo>
                  <a:pt x="5" y="39"/>
                </a:lnTo>
                <a:lnTo>
                  <a:pt x="6" y="40"/>
                </a:lnTo>
                <a:lnTo>
                  <a:pt x="6" y="40"/>
                </a:lnTo>
                <a:lnTo>
                  <a:pt x="8" y="42"/>
                </a:lnTo>
                <a:lnTo>
                  <a:pt x="8" y="42"/>
                </a:lnTo>
                <a:lnTo>
                  <a:pt x="9" y="44"/>
                </a:lnTo>
                <a:lnTo>
                  <a:pt x="11" y="44"/>
                </a:lnTo>
                <a:lnTo>
                  <a:pt x="11" y="45"/>
                </a:lnTo>
                <a:lnTo>
                  <a:pt x="13" y="45"/>
                </a:lnTo>
                <a:lnTo>
                  <a:pt x="13" y="45"/>
                </a:lnTo>
                <a:lnTo>
                  <a:pt x="14" y="47"/>
                </a:lnTo>
                <a:lnTo>
                  <a:pt x="16" y="47"/>
                </a:lnTo>
                <a:lnTo>
                  <a:pt x="16" y="47"/>
                </a:lnTo>
                <a:lnTo>
                  <a:pt x="18" y="47"/>
                </a:lnTo>
                <a:lnTo>
                  <a:pt x="19" y="47"/>
                </a:lnTo>
                <a:lnTo>
                  <a:pt x="21" y="49"/>
                </a:lnTo>
                <a:lnTo>
                  <a:pt x="21" y="49"/>
                </a:lnTo>
                <a:lnTo>
                  <a:pt x="22" y="49"/>
                </a:lnTo>
                <a:lnTo>
                  <a:pt x="24" y="49"/>
                </a:lnTo>
                <a:lnTo>
                  <a:pt x="24" y="49"/>
                </a:lnTo>
                <a:lnTo>
                  <a:pt x="26" y="49"/>
                </a:lnTo>
                <a:lnTo>
                  <a:pt x="26" y="49"/>
                </a:lnTo>
                <a:lnTo>
                  <a:pt x="27" y="49"/>
                </a:lnTo>
                <a:lnTo>
                  <a:pt x="29" y="47"/>
                </a:lnTo>
                <a:lnTo>
                  <a:pt x="31" y="47"/>
                </a:lnTo>
                <a:lnTo>
                  <a:pt x="31" y="47"/>
                </a:lnTo>
                <a:lnTo>
                  <a:pt x="32" y="47"/>
                </a:lnTo>
                <a:lnTo>
                  <a:pt x="34" y="47"/>
                </a:lnTo>
                <a:lnTo>
                  <a:pt x="34" y="45"/>
                </a:lnTo>
                <a:lnTo>
                  <a:pt x="35" y="45"/>
                </a:lnTo>
                <a:lnTo>
                  <a:pt x="37" y="45"/>
                </a:lnTo>
                <a:lnTo>
                  <a:pt x="37" y="44"/>
                </a:lnTo>
                <a:lnTo>
                  <a:pt x="39" y="44"/>
                </a:lnTo>
                <a:lnTo>
                  <a:pt x="39" y="42"/>
                </a:lnTo>
                <a:lnTo>
                  <a:pt x="40" y="42"/>
                </a:lnTo>
                <a:lnTo>
                  <a:pt x="40" y="40"/>
                </a:lnTo>
                <a:lnTo>
                  <a:pt x="42" y="40"/>
                </a:lnTo>
                <a:lnTo>
                  <a:pt x="42" y="39"/>
                </a:lnTo>
                <a:lnTo>
                  <a:pt x="44" y="39"/>
                </a:lnTo>
                <a:lnTo>
                  <a:pt x="44" y="37"/>
                </a:lnTo>
                <a:lnTo>
                  <a:pt x="45" y="37"/>
                </a:lnTo>
                <a:lnTo>
                  <a:pt x="45" y="36"/>
                </a:lnTo>
                <a:lnTo>
                  <a:pt x="45" y="34"/>
                </a:lnTo>
                <a:lnTo>
                  <a:pt x="47" y="34"/>
                </a:lnTo>
                <a:lnTo>
                  <a:pt x="47" y="32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9" y="27"/>
                </a:lnTo>
                <a:lnTo>
                  <a:pt x="49" y="26"/>
                </a:lnTo>
                <a:lnTo>
                  <a:pt x="49" y="26"/>
                </a:lnTo>
                <a:lnTo>
                  <a:pt x="49" y="24"/>
                </a:lnTo>
                <a:lnTo>
                  <a:pt x="49" y="24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19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4"/>
                </a:lnTo>
                <a:lnTo>
                  <a:pt x="45" y="13"/>
                </a:lnTo>
                <a:lnTo>
                  <a:pt x="45" y="13"/>
                </a:lnTo>
                <a:lnTo>
                  <a:pt x="45" y="11"/>
                </a:lnTo>
                <a:lnTo>
                  <a:pt x="44" y="11"/>
                </a:lnTo>
                <a:lnTo>
                  <a:pt x="44" y="9"/>
                </a:lnTo>
                <a:lnTo>
                  <a:pt x="42" y="8"/>
                </a:lnTo>
                <a:lnTo>
                  <a:pt x="42" y="8"/>
                </a:lnTo>
                <a:lnTo>
                  <a:pt x="40" y="6"/>
                </a:lnTo>
                <a:lnTo>
                  <a:pt x="40" y="6"/>
                </a:lnTo>
                <a:lnTo>
                  <a:pt x="39" y="5"/>
                </a:lnTo>
                <a:lnTo>
                  <a:pt x="39" y="5"/>
                </a:lnTo>
                <a:lnTo>
                  <a:pt x="37" y="5"/>
                </a:lnTo>
                <a:lnTo>
                  <a:pt x="37" y="3"/>
                </a:lnTo>
                <a:lnTo>
                  <a:pt x="35" y="3"/>
                </a:lnTo>
                <a:lnTo>
                  <a:pt x="34" y="3"/>
                </a:lnTo>
                <a:lnTo>
                  <a:pt x="34" y="1"/>
                </a:lnTo>
                <a:lnTo>
                  <a:pt x="32" y="1"/>
                </a:lnTo>
                <a:lnTo>
                  <a:pt x="31" y="1"/>
                </a:lnTo>
                <a:lnTo>
                  <a:pt x="31" y="1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6" y="0"/>
                </a:lnTo>
                <a:lnTo>
                  <a:pt x="24" y="0"/>
                </a:lnTo>
              </a:path>
            </a:pathLst>
          </a:custGeom>
          <a:noFill/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Freeform 126"/>
          <p:cNvSpPr>
            <a:spLocks/>
          </p:cNvSpPr>
          <p:nvPr/>
        </p:nvSpPr>
        <p:spPr bwMode="auto">
          <a:xfrm>
            <a:off x="6180138" y="4652963"/>
            <a:ext cx="50800" cy="52387"/>
          </a:xfrm>
          <a:custGeom>
            <a:avLst/>
            <a:gdLst/>
            <a:ahLst/>
            <a:cxnLst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5" y="49"/>
              </a:cxn>
              <a:cxn ang="0">
                <a:pos x="6" y="52"/>
              </a:cxn>
              <a:cxn ang="0">
                <a:pos x="10" y="57"/>
              </a:cxn>
              <a:cxn ang="0">
                <a:pos x="14" y="60"/>
              </a:cxn>
              <a:cxn ang="0">
                <a:pos x="18" y="62"/>
              </a:cxn>
              <a:cxn ang="0">
                <a:pos x="23" y="64"/>
              </a:cxn>
              <a:cxn ang="0">
                <a:pos x="26" y="65"/>
              </a:cxn>
              <a:cxn ang="0">
                <a:pos x="31" y="65"/>
              </a:cxn>
              <a:cxn ang="0">
                <a:pos x="36" y="65"/>
              </a:cxn>
              <a:cxn ang="0">
                <a:pos x="40" y="65"/>
              </a:cxn>
              <a:cxn ang="0">
                <a:pos x="44" y="64"/>
              </a:cxn>
              <a:cxn ang="0">
                <a:pos x="49" y="62"/>
              </a:cxn>
              <a:cxn ang="0">
                <a:pos x="52" y="60"/>
              </a:cxn>
              <a:cxn ang="0">
                <a:pos x="57" y="57"/>
              </a:cxn>
              <a:cxn ang="0">
                <a:pos x="60" y="52"/>
              </a:cxn>
              <a:cxn ang="0">
                <a:pos x="62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2" y="18"/>
              </a:cxn>
              <a:cxn ang="0">
                <a:pos x="60" y="15"/>
              </a:cxn>
              <a:cxn ang="0">
                <a:pos x="57" y="10"/>
              </a:cxn>
              <a:cxn ang="0">
                <a:pos x="52" y="7"/>
              </a:cxn>
              <a:cxn ang="0">
                <a:pos x="49" y="5"/>
              </a:cxn>
              <a:cxn ang="0">
                <a:pos x="44" y="3"/>
              </a:cxn>
              <a:cxn ang="0">
                <a:pos x="40" y="2"/>
              </a:cxn>
              <a:cxn ang="0">
                <a:pos x="36" y="2"/>
              </a:cxn>
              <a:cxn ang="0">
                <a:pos x="31" y="2"/>
              </a:cxn>
              <a:cxn ang="0">
                <a:pos x="26" y="2"/>
              </a:cxn>
              <a:cxn ang="0">
                <a:pos x="23" y="3"/>
              </a:cxn>
              <a:cxn ang="0">
                <a:pos x="18" y="5"/>
              </a:cxn>
              <a:cxn ang="0">
                <a:pos x="14" y="7"/>
              </a:cxn>
              <a:cxn ang="0">
                <a:pos x="10" y="10"/>
              </a:cxn>
              <a:cxn ang="0">
                <a:pos x="6" y="15"/>
              </a:cxn>
              <a:cxn ang="0">
                <a:pos x="5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32" y="33"/>
              </a:cxn>
            </a:cxnLst>
            <a:rect l="0" t="0" r="r" b="b"/>
            <a:pathLst>
              <a:path w="65" h="65">
                <a:moveTo>
                  <a:pt x="32" y="33"/>
                </a:moveTo>
                <a:lnTo>
                  <a:pt x="0" y="33"/>
                </a:lnTo>
                <a:lnTo>
                  <a:pt x="1" y="36"/>
                </a:lnTo>
                <a:lnTo>
                  <a:pt x="1" y="37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2"/>
                </a:lnTo>
                <a:lnTo>
                  <a:pt x="3" y="44"/>
                </a:lnTo>
                <a:lnTo>
                  <a:pt x="3" y="46"/>
                </a:lnTo>
                <a:lnTo>
                  <a:pt x="3" y="47"/>
                </a:lnTo>
                <a:lnTo>
                  <a:pt x="5" y="49"/>
                </a:lnTo>
                <a:lnTo>
                  <a:pt x="5" y="50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10" y="55"/>
                </a:lnTo>
                <a:lnTo>
                  <a:pt x="10" y="57"/>
                </a:lnTo>
                <a:lnTo>
                  <a:pt x="11" y="57"/>
                </a:lnTo>
                <a:lnTo>
                  <a:pt x="13" y="59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8" y="62"/>
                </a:lnTo>
                <a:lnTo>
                  <a:pt x="19" y="64"/>
                </a:lnTo>
                <a:lnTo>
                  <a:pt x="21" y="64"/>
                </a:lnTo>
                <a:lnTo>
                  <a:pt x="23" y="64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1" y="65"/>
                </a:lnTo>
                <a:lnTo>
                  <a:pt x="32" y="65"/>
                </a:lnTo>
                <a:lnTo>
                  <a:pt x="32" y="65"/>
                </a:lnTo>
                <a:lnTo>
                  <a:pt x="36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4" y="64"/>
                </a:lnTo>
                <a:lnTo>
                  <a:pt x="45" y="64"/>
                </a:lnTo>
                <a:lnTo>
                  <a:pt x="47" y="64"/>
                </a:lnTo>
                <a:lnTo>
                  <a:pt x="49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9"/>
                </a:lnTo>
                <a:lnTo>
                  <a:pt x="55" y="57"/>
                </a:lnTo>
                <a:lnTo>
                  <a:pt x="57" y="57"/>
                </a:lnTo>
                <a:lnTo>
                  <a:pt x="57" y="55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2" y="50"/>
                </a:lnTo>
                <a:lnTo>
                  <a:pt x="62" y="49"/>
                </a:lnTo>
                <a:lnTo>
                  <a:pt x="63" y="47"/>
                </a:lnTo>
                <a:lnTo>
                  <a:pt x="63" y="46"/>
                </a:lnTo>
                <a:lnTo>
                  <a:pt x="63" y="44"/>
                </a:lnTo>
                <a:lnTo>
                  <a:pt x="65" y="42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7"/>
                </a:lnTo>
                <a:lnTo>
                  <a:pt x="65" y="36"/>
                </a:lnTo>
                <a:lnTo>
                  <a:pt x="65" y="33"/>
                </a:lnTo>
                <a:lnTo>
                  <a:pt x="65" y="33"/>
                </a:lnTo>
                <a:lnTo>
                  <a:pt x="65" y="31"/>
                </a:lnTo>
                <a:lnTo>
                  <a:pt x="65" y="29"/>
                </a:lnTo>
                <a:lnTo>
                  <a:pt x="65" y="28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3" y="23"/>
                </a:lnTo>
                <a:lnTo>
                  <a:pt x="63" y="21"/>
                </a:lnTo>
                <a:lnTo>
                  <a:pt x="63" y="20"/>
                </a:lnTo>
                <a:lnTo>
                  <a:pt x="62" y="18"/>
                </a:lnTo>
                <a:lnTo>
                  <a:pt x="62" y="16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7" y="11"/>
                </a:lnTo>
                <a:lnTo>
                  <a:pt x="57" y="10"/>
                </a:lnTo>
                <a:lnTo>
                  <a:pt x="55" y="10"/>
                </a:lnTo>
                <a:lnTo>
                  <a:pt x="53" y="8"/>
                </a:lnTo>
                <a:lnTo>
                  <a:pt x="52" y="7"/>
                </a:lnTo>
                <a:lnTo>
                  <a:pt x="52" y="7"/>
                </a:lnTo>
                <a:lnTo>
                  <a:pt x="50" y="5"/>
                </a:lnTo>
                <a:lnTo>
                  <a:pt x="49" y="5"/>
                </a:lnTo>
                <a:lnTo>
                  <a:pt x="47" y="3"/>
                </a:lnTo>
                <a:lnTo>
                  <a:pt x="45" y="3"/>
                </a:lnTo>
                <a:lnTo>
                  <a:pt x="44" y="3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6" y="2"/>
                </a:lnTo>
                <a:lnTo>
                  <a:pt x="32" y="0"/>
                </a:lnTo>
                <a:lnTo>
                  <a:pt x="32" y="0"/>
                </a:lnTo>
                <a:lnTo>
                  <a:pt x="31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4" y="2"/>
                </a:lnTo>
                <a:lnTo>
                  <a:pt x="23" y="3"/>
                </a:lnTo>
                <a:lnTo>
                  <a:pt x="21" y="3"/>
                </a:lnTo>
                <a:lnTo>
                  <a:pt x="19" y="3"/>
                </a:lnTo>
                <a:lnTo>
                  <a:pt x="18" y="5"/>
                </a:lnTo>
                <a:lnTo>
                  <a:pt x="16" y="5"/>
                </a:lnTo>
                <a:lnTo>
                  <a:pt x="14" y="7"/>
                </a:lnTo>
                <a:lnTo>
                  <a:pt x="14" y="7"/>
                </a:lnTo>
                <a:lnTo>
                  <a:pt x="13" y="8"/>
                </a:lnTo>
                <a:lnTo>
                  <a:pt x="11" y="10"/>
                </a:lnTo>
                <a:lnTo>
                  <a:pt x="10" y="10"/>
                </a:lnTo>
                <a:lnTo>
                  <a:pt x="10" y="11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5" y="16"/>
                </a:lnTo>
                <a:lnTo>
                  <a:pt x="5" y="18"/>
                </a:lnTo>
                <a:lnTo>
                  <a:pt x="3" y="20"/>
                </a:lnTo>
                <a:lnTo>
                  <a:pt x="3" y="21"/>
                </a:lnTo>
                <a:lnTo>
                  <a:pt x="3" y="23"/>
                </a:lnTo>
                <a:lnTo>
                  <a:pt x="1" y="24"/>
                </a:lnTo>
                <a:lnTo>
                  <a:pt x="1" y="24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0" y="33"/>
                </a:lnTo>
                <a:lnTo>
                  <a:pt x="0" y="33"/>
                </a:lnTo>
                <a:lnTo>
                  <a:pt x="32" y="33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Freeform 127"/>
          <p:cNvSpPr>
            <a:spLocks/>
          </p:cNvSpPr>
          <p:nvPr/>
        </p:nvSpPr>
        <p:spPr bwMode="auto">
          <a:xfrm>
            <a:off x="6196013" y="4670425"/>
            <a:ext cx="39687" cy="38100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3" y="38"/>
              </a:cxn>
              <a:cxn ang="0">
                <a:pos x="5" y="39"/>
              </a:cxn>
              <a:cxn ang="0">
                <a:pos x="8" y="43"/>
              </a:cxn>
              <a:cxn ang="0">
                <a:pos x="11" y="44"/>
              </a:cxn>
              <a:cxn ang="0">
                <a:pos x="13" y="46"/>
              </a:cxn>
              <a:cxn ang="0">
                <a:pos x="16" y="47"/>
              </a:cxn>
              <a:cxn ang="0">
                <a:pos x="21" y="49"/>
              </a:cxn>
              <a:cxn ang="0">
                <a:pos x="24" y="49"/>
              </a:cxn>
              <a:cxn ang="0">
                <a:pos x="26" y="49"/>
              </a:cxn>
              <a:cxn ang="0">
                <a:pos x="31" y="47"/>
              </a:cxn>
              <a:cxn ang="0">
                <a:pos x="34" y="47"/>
              </a:cxn>
              <a:cxn ang="0">
                <a:pos x="37" y="46"/>
              </a:cxn>
              <a:cxn ang="0">
                <a:pos x="39" y="43"/>
              </a:cxn>
              <a:cxn ang="0">
                <a:pos x="42" y="41"/>
              </a:cxn>
              <a:cxn ang="0">
                <a:pos x="44" y="38"/>
              </a:cxn>
              <a:cxn ang="0">
                <a:pos x="45" y="34"/>
              </a:cxn>
              <a:cxn ang="0">
                <a:pos x="47" y="31"/>
              </a:cxn>
              <a:cxn ang="0">
                <a:pos x="49" y="28"/>
              </a:cxn>
              <a:cxn ang="0">
                <a:pos x="49" y="25"/>
              </a:cxn>
              <a:cxn ang="0">
                <a:pos x="49" y="21"/>
              </a:cxn>
              <a:cxn ang="0">
                <a:pos x="47" y="18"/>
              </a:cxn>
              <a:cxn ang="0">
                <a:pos x="47" y="15"/>
              </a:cxn>
              <a:cxn ang="0">
                <a:pos x="45" y="12"/>
              </a:cxn>
              <a:cxn ang="0">
                <a:pos x="42" y="8"/>
              </a:cxn>
              <a:cxn ang="0">
                <a:pos x="41" y="7"/>
              </a:cxn>
              <a:cxn ang="0">
                <a:pos x="37" y="5"/>
              </a:cxn>
              <a:cxn ang="0">
                <a:pos x="34" y="3"/>
              </a:cxn>
              <a:cxn ang="0">
                <a:pos x="31" y="2"/>
              </a:cxn>
              <a:cxn ang="0">
                <a:pos x="28" y="0"/>
              </a:cxn>
              <a:cxn ang="0">
                <a:pos x="24" y="0"/>
              </a:cxn>
              <a:cxn ang="0">
                <a:pos x="21" y="0"/>
              </a:cxn>
              <a:cxn ang="0">
                <a:pos x="18" y="2"/>
              </a:cxn>
              <a:cxn ang="0">
                <a:pos x="15" y="2"/>
              </a:cxn>
              <a:cxn ang="0">
                <a:pos x="11" y="3"/>
              </a:cxn>
              <a:cxn ang="0">
                <a:pos x="8" y="5"/>
              </a:cxn>
              <a:cxn ang="0">
                <a:pos x="6" y="8"/>
              </a:cxn>
              <a:cxn ang="0">
                <a:pos x="5" y="12"/>
              </a:cxn>
              <a:cxn ang="0">
                <a:pos x="3" y="13"/>
              </a:cxn>
              <a:cxn ang="0">
                <a:pos x="2" y="16"/>
              </a:cxn>
              <a:cxn ang="0">
                <a:pos x="0" y="21"/>
              </a:cxn>
              <a:cxn ang="0">
                <a:pos x="0" y="25"/>
              </a:cxn>
            </a:cxnLst>
            <a:rect l="0" t="0" r="r" b="b"/>
            <a:pathLst>
              <a:path w="49" h="49">
                <a:moveTo>
                  <a:pt x="0" y="25"/>
                </a:move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2" y="31"/>
                </a:lnTo>
                <a:lnTo>
                  <a:pt x="2" y="31"/>
                </a:lnTo>
                <a:lnTo>
                  <a:pt x="2" y="33"/>
                </a:lnTo>
                <a:lnTo>
                  <a:pt x="2" y="34"/>
                </a:lnTo>
                <a:lnTo>
                  <a:pt x="3" y="34"/>
                </a:lnTo>
                <a:lnTo>
                  <a:pt x="3" y="36"/>
                </a:lnTo>
                <a:lnTo>
                  <a:pt x="3" y="38"/>
                </a:lnTo>
                <a:lnTo>
                  <a:pt x="5" y="38"/>
                </a:lnTo>
                <a:lnTo>
                  <a:pt x="5" y="39"/>
                </a:lnTo>
                <a:lnTo>
                  <a:pt x="5" y="39"/>
                </a:lnTo>
                <a:lnTo>
                  <a:pt x="6" y="41"/>
                </a:lnTo>
                <a:lnTo>
                  <a:pt x="6" y="41"/>
                </a:lnTo>
                <a:lnTo>
                  <a:pt x="8" y="43"/>
                </a:lnTo>
                <a:lnTo>
                  <a:pt x="8" y="43"/>
                </a:lnTo>
                <a:lnTo>
                  <a:pt x="10" y="44"/>
                </a:lnTo>
                <a:lnTo>
                  <a:pt x="11" y="44"/>
                </a:lnTo>
                <a:lnTo>
                  <a:pt x="11" y="46"/>
                </a:lnTo>
                <a:lnTo>
                  <a:pt x="13" y="46"/>
                </a:lnTo>
                <a:lnTo>
                  <a:pt x="13" y="46"/>
                </a:lnTo>
                <a:lnTo>
                  <a:pt x="15" y="47"/>
                </a:lnTo>
                <a:lnTo>
                  <a:pt x="16" y="47"/>
                </a:lnTo>
                <a:lnTo>
                  <a:pt x="16" y="47"/>
                </a:lnTo>
                <a:lnTo>
                  <a:pt x="18" y="47"/>
                </a:lnTo>
                <a:lnTo>
                  <a:pt x="19" y="47"/>
                </a:lnTo>
                <a:lnTo>
                  <a:pt x="21" y="49"/>
                </a:lnTo>
                <a:lnTo>
                  <a:pt x="21" y="49"/>
                </a:lnTo>
                <a:lnTo>
                  <a:pt x="23" y="49"/>
                </a:lnTo>
                <a:lnTo>
                  <a:pt x="24" y="49"/>
                </a:lnTo>
                <a:lnTo>
                  <a:pt x="24" y="49"/>
                </a:lnTo>
                <a:lnTo>
                  <a:pt x="26" y="49"/>
                </a:lnTo>
                <a:lnTo>
                  <a:pt x="26" y="49"/>
                </a:lnTo>
                <a:lnTo>
                  <a:pt x="28" y="49"/>
                </a:lnTo>
                <a:lnTo>
                  <a:pt x="29" y="47"/>
                </a:lnTo>
                <a:lnTo>
                  <a:pt x="31" y="47"/>
                </a:lnTo>
                <a:lnTo>
                  <a:pt x="31" y="47"/>
                </a:lnTo>
                <a:lnTo>
                  <a:pt x="32" y="47"/>
                </a:lnTo>
                <a:lnTo>
                  <a:pt x="34" y="47"/>
                </a:lnTo>
                <a:lnTo>
                  <a:pt x="34" y="46"/>
                </a:lnTo>
                <a:lnTo>
                  <a:pt x="36" y="46"/>
                </a:lnTo>
                <a:lnTo>
                  <a:pt x="37" y="46"/>
                </a:lnTo>
                <a:lnTo>
                  <a:pt x="37" y="44"/>
                </a:lnTo>
                <a:lnTo>
                  <a:pt x="39" y="44"/>
                </a:lnTo>
                <a:lnTo>
                  <a:pt x="39" y="43"/>
                </a:lnTo>
                <a:lnTo>
                  <a:pt x="41" y="43"/>
                </a:lnTo>
                <a:lnTo>
                  <a:pt x="41" y="41"/>
                </a:lnTo>
                <a:lnTo>
                  <a:pt x="42" y="41"/>
                </a:lnTo>
                <a:lnTo>
                  <a:pt x="42" y="39"/>
                </a:lnTo>
                <a:lnTo>
                  <a:pt x="44" y="39"/>
                </a:lnTo>
                <a:lnTo>
                  <a:pt x="44" y="38"/>
                </a:lnTo>
                <a:lnTo>
                  <a:pt x="45" y="38"/>
                </a:lnTo>
                <a:lnTo>
                  <a:pt x="45" y="36"/>
                </a:lnTo>
                <a:lnTo>
                  <a:pt x="45" y="34"/>
                </a:lnTo>
                <a:lnTo>
                  <a:pt x="47" y="34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5"/>
                </a:lnTo>
                <a:lnTo>
                  <a:pt x="49" y="25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20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5"/>
                </a:lnTo>
                <a:lnTo>
                  <a:pt x="45" y="13"/>
                </a:lnTo>
                <a:lnTo>
                  <a:pt x="45" y="13"/>
                </a:lnTo>
                <a:lnTo>
                  <a:pt x="45" y="12"/>
                </a:lnTo>
                <a:lnTo>
                  <a:pt x="44" y="12"/>
                </a:lnTo>
                <a:lnTo>
                  <a:pt x="44" y="10"/>
                </a:lnTo>
                <a:lnTo>
                  <a:pt x="42" y="8"/>
                </a:lnTo>
                <a:lnTo>
                  <a:pt x="42" y="8"/>
                </a:lnTo>
                <a:lnTo>
                  <a:pt x="41" y="7"/>
                </a:lnTo>
                <a:lnTo>
                  <a:pt x="41" y="7"/>
                </a:lnTo>
                <a:lnTo>
                  <a:pt x="39" y="5"/>
                </a:lnTo>
                <a:lnTo>
                  <a:pt x="39" y="5"/>
                </a:lnTo>
                <a:lnTo>
                  <a:pt x="37" y="5"/>
                </a:lnTo>
                <a:lnTo>
                  <a:pt x="37" y="3"/>
                </a:lnTo>
                <a:lnTo>
                  <a:pt x="36" y="3"/>
                </a:lnTo>
                <a:lnTo>
                  <a:pt x="34" y="3"/>
                </a:lnTo>
                <a:lnTo>
                  <a:pt x="34" y="2"/>
                </a:lnTo>
                <a:lnTo>
                  <a:pt x="32" y="2"/>
                </a:lnTo>
                <a:lnTo>
                  <a:pt x="31" y="2"/>
                </a:lnTo>
                <a:lnTo>
                  <a:pt x="31" y="2"/>
                </a:lnTo>
                <a:lnTo>
                  <a:pt x="29" y="0"/>
                </a:lnTo>
                <a:lnTo>
                  <a:pt x="28" y="0"/>
                </a:lnTo>
                <a:lnTo>
                  <a:pt x="26" y="0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8" y="2"/>
                </a:lnTo>
                <a:lnTo>
                  <a:pt x="16" y="2"/>
                </a:lnTo>
                <a:lnTo>
                  <a:pt x="16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1" y="3"/>
                </a:lnTo>
                <a:lnTo>
                  <a:pt x="11" y="5"/>
                </a:lnTo>
                <a:lnTo>
                  <a:pt x="10" y="5"/>
                </a:lnTo>
                <a:lnTo>
                  <a:pt x="8" y="5"/>
                </a:lnTo>
                <a:lnTo>
                  <a:pt x="8" y="7"/>
                </a:lnTo>
                <a:lnTo>
                  <a:pt x="6" y="7"/>
                </a:lnTo>
                <a:lnTo>
                  <a:pt x="6" y="8"/>
                </a:lnTo>
                <a:lnTo>
                  <a:pt x="5" y="8"/>
                </a:lnTo>
                <a:lnTo>
                  <a:pt x="5" y="10"/>
                </a:lnTo>
                <a:lnTo>
                  <a:pt x="5" y="12"/>
                </a:lnTo>
                <a:lnTo>
                  <a:pt x="3" y="12"/>
                </a:lnTo>
                <a:lnTo>
                  <a:pt x="3" y="13"/>
                </a:lnTo>
                <a:lnTo>
                  <a:pt x="3" y="13"/>
                </a:lnTo>
                <a:lnTo>
                  <a:pt x="2" y="15"/>
                </a:lnTo>
                <a:lnTo>
                  <a:pt x="2" y="16"/>
                </a:lnTo>
                <a:lnTo>
                  <a:pt x="2" y="16"/>
                </a:lnTo>
                <a:lnTo>
                  <a:pt x="2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5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" name="Freeform 128"/>
          <p:cNvSpPr>
            <a:spLocks/>
          </p:cNvSpPr>
          <p:nvPr/>
        </p:nvSpPr>
        <p:spPr bwMode="auto">
          <a:xfrm>
            <a:off x="5973763" y="4652963"/>
            <a:ext cx="50800" cy="52387"/>
          </a:xfrm>
          <a:custGeom>
            <a:avLst/>
            <a:gdLst/>
            <a:ahLst/>
            <a:cxnLst>
              <a:cxn ang="0">
                <a:pos x="2" y="36"/>
              </a:cxn>
              <a:cxn ang="0">
                <a:pos x="2" y="41"/>
              </a:cxn>
              <a:cxn ang="0">
                <a:pos x="4" y="44"/>
              </a:cxn>
              <a:cxn ang="0">
                <a:pos x="5" y="49"/>
              </a:cxn>
              <a:cxn ang="0">
                <a:pos x="7" y="52"/>
              </a:cxn>
              <a:cxn ang="0">
                <a:pos x="10" y="57"/>
              </a:cxn>
              <a:cxn ang="0">
                <a:pos x="15" y="60"/>
              </a:cxn>
              <a:cxn ang="0">
                <a:pos x="18" y="62"/>
              </a:cxn>
              <a:cxn ang="0">
                <a:pos x="23" y="64"/>
              </a:cxn>
              <a:cxn ang="0">
                <a:pos x="26" y="65"/>
              </a:cxn>
              <a:cxn ang="0">
                <a:pos x="31" y="65"/>
              </a:cxn>
              <a:cxn ang="0">
                <a:pos x="36" y="65"/>
              </a:cxn>
              <a:cxn ang="0">
                <a:pos x="41" y="65"/>
              </a:cxn>
              <a:cxn ang="0">
                <a:pos x="44" y="64"/>
              </a:cxn>
              <a:cxn ang="0">
                <a:pos x="49" y="62"/>
              </a:cxn>
              <a:cxn ang="0">
                <a:pos x="52" y="60"/>
              </a:cxn>
              <a:cxn ang="0">
                <a:pos x="57" y="57"/>
              </a:cxn>
              <a:cxn ang="0">
                <a:pos x="61" y="52"/>
              </a:cxn>
              <a:cxn ang="0">
                <a:pos x="62" y="49"/>
              </a:cxn>
              <a:cxn ang="0">
                <a:pos x="64" y="44"/>
              </a:cxn>
              <a:cxn ang="0">
                <a:pos x="66" y="41"/>
              </a:cxn>
              <a:cxn ang="0">
                <a:pos x="66" y="36"/>
              </a:cxn>
              <a:cxn ang="0">
                <a:pos x="66" y="31"/>
              </a:cxn>
              <a:cxn ang="0">
                <a:pos x="66" y="26"/>
              </a:cxn>
              <a:cxn ang="0">
                <a:pos x="64" y="23"/>
              </a:cxn>
              <a:cxn ang="0">
                <a:pos x="62" y="18"/>
              </a:cxn>
              <a:cxn ang="0">
                <a:pos x="61" y="15"/>
              </a:cxn>
              <a:cxn ang="0">
                <a:pos x="57" y="10"/>
              </a:cxn>
              <a:cxn ang="0">
                <a:pos x="52" y="7"/>
              </a:cxn>
              <a:cxn ang="0">
                <a:pos x="49" y="5"/>
              </a:cxn>
              <a:cxn ang="0">
                <a:pos x="44" y="3"/>
              </a:cxn>
              <a:cxn ang="0">
                <a:pos x="41" y="2"/>
              </a:cxn>
              <a:cxn ang="0">
                <a:pos x="36" y="2"/>
              </a:cxn>
              <a:cxn ang="0">
                <a:pos x="31" y="2"/>
              </a:cxn>
              <a:cxn ang="0">
                <a:pos x="26" y="2"/>
              </a:cxn>
              <a:cxn ang="0">
                <a:pos x="23" y="3"/>
              </a:cxn>
              <a:cxn ang="0">
                <a:pos x="18" y="5"/>
              </a:cxn>
              <a:cxn ang="0">
                <a:pos x="15" y="7"/>
              </a:cxn>
              <a:cxn ang="0">
                <a:pos x="10" y="10"/>
              </a:cxn>
              <a:cxn ang="0">
                <a:pos x="7" y="15"/>
              </a:cxn>
              <a:cxn ang="0">
                <a:pos x="5" y="18"/>
              </a:cxn>
              <a:cxn ang="0">
                <a:pos x="4" y="23"/>
              </a:cxn>
              <a:cxn ang="0">
                <a:pos x="2" y="26"/>
              </a:cxn>
              <a:cxn ang="0">
                <a:pos x="2" y="31"/>
              </a:cxn>
              <a:cxn ang="0">
                <a:pos x="33" y="33"/>
              </a:cxn>
            </a:cxnLst>
            <a:rect l="0" t="0" r="r" b="b"/>
            <a:pathLst>
              <a:path w="66" h="65">
                <a:moveTo>
                  <a:pt x="33" y="33"/>
                </a:moveTo>
                <a:lnTo>
                  <a:pt x="0" y="33"/>
                </a:lnTo>
                <a:lnTo>
                  <a:pt x="2" y="36"/>
                </a:lnTo>
                <a:lnTo>
                  <a:pt x="2" y="37"/>
                </a:lnTo>
                <a:lnTo>
                  <a:pt x="2" y="39"/>
                </a:lnTo>
                <a:lnTo>
                  <a:pt x="2" y="41"/>
                </a:lnTo>
                <a:lnTo>
                  <a:pt x="2" y="41"/>
                </a:lnTo>
                <a:lnTo>
                  <a:pt x="2" y="42"/>
                </a:lnTo>
                <a:lnTo>
                  <a:pt x="4" y="44"/>
                </a:lnTo>
                <a:lnTo>
                  <a:pt x="4" y="46"/>
                </a:lnTo>
                <a:lnTo>
                  <a:pt x="4" y="47"/>
                </a:lnTo>
                <a:lnTo>
                  <a:pt x="5" y="49"/>
                </a:lnTo>
                <a:lnTo>
                  <a:pt x="5" y="50"/>
                </a:lnTo>
                <a:lnTo>
                  <a:pt x="7" y="52"/>
                </a:lnTo>
                <a:lnTo>
                  <a:pt x="7" y="52"/>
                </a:lnTo>
                <a:lnTo>
                  <a:pt x="9" y="54"/>
                </a:lnTo>
                <a:lnTo>
                  <a:pt x="10" y="55"/>
                </a:lnTo>
                <a:lnTo>
                  <a:pt x="10" y="57"/>
                </a:lnTo>
                <a:lnTo>
                  <a:pt x="12" y="57"/>
                </a:lnTo>
                <a:lnTo>
                  <a:pt x="13" y="59"/>
                </a:lnTo>
                <a:lnTo>
                  <a:pt x="15" y="60"/>
                </a:lnTo>
                <a:lnTo>
                  <a:pt x="15" y="60"/>
                </a:lnTo>
                <a:lnTo>
                  <a:pt x="17" y="62"/>
                </a:lnTo>
                <a:lnTo>
                  <a:pt x="18" y="62"/>
                </a:lnTo>
                <a:lnTo>
                  <a:pt x="20" y="64"/>
                </a:lnTo>
                <a:lnTo>
                  <a:pt x="22" y="64"/>
                </a:lnTo>
                <a:lnTo>
                  <a:pt x="23" y="64"/>
                </a:lnTo>
                <a:lnTo>
                  <a:pt x="25" y="65"/>
                </a:lnTo>
                <a:lnTo>
                  <a:pt x="25" y="65"/>
                </a:lnTo>
                <a:lnTo>
                  <a:pt x="26" y="65"/>
                </a:lnTo>
                <a:lnTo>
                  <a:pt x="28" y="65"/>
                </a:lnTo>
                <a:lnTo>
                  <a:pt x="30" y="65"/>
                </a:lnTo>
                <a:lnTo>
                  <a:pt x="31" y="65"/>
                </a:lnTo>
                <a:lnTo>
                  <a:pt x="33" y="65"/>
                </a:lnTo>
                <a:lnTo>
                  <a:pt x="33" y="65"/>
                </a:lnTo>
                <a:lnTo>
                  <a:pt x="36" y="65"/>
                </a:lnTo>
                <a:lnTo>
                  <a:pt x="38" y="65"/>
                </a:lnTo>
                <a:lnTo>
                  <a:pt x="39" y="65"/>
                </a:lnTo>
                <a:lnTo>
                  <a:pt x="41" y="65"/>
                </a:lnTo>
                <a:lnTo>
                  <a:pt x="41" y="65"/>
                </a:lnTo>
                <a:lnTo>
                  <a:pt x="43" y="65"/>
                </a:lnTo>
                <a:lnTo>
                  <a:pt x="44" y="64"/>
                </a:lnTo>
                <a:lnTo>
                  <a:pt x="46" y="64"/>
                </a:lnTo>
                <a:lnTo>
                  <a:pt x="48" y="64"/>
                </a:lnTo>
                <a:lnTo>
                  <a:pt x="49" y="62"/>
                </a:lnTo>
                <a:lnTo>
                  <a:pt x="51" y="62"/>
                </a:lnTo>
                <a:lnTo>
                  <a:pt x="52" y="60"/>
                </a:lnTo>
                <a:lnTo>
                  <a:pt x="52" y="60"/>
                </a:lnTo>
                <a:lnTo>
                  <a:pt x="54" y="59"/>
                </a:lnTo>
                <a:lnTo>
                  <a:pt x="56" y="57"/>
                </a:lnTo>
                <a:lnTo>
                  <a:pt x="57" y="57"/>
                </a:lnTo>
                <a:lnTo>
                  <a:pt x="57" y="55"/>
                </a:lnTo>
                <a:lnTo>
                  <a:pt x="59" y="54"/>
                </a:lnTo>
                <a:lnTo>
                  <a:pt x="61" y="52"/>
                </a:lnTo>
                <a:lnTo>
                  <a:pt x="61" y="52"/>
                </a:lnTo>
                <a:lnTo>
                  <a:pt x="62" y="50"/>
                </a:lnTo>
                <a:lnTo>
                  <a:pt x="62" y="49"/>
                </a:lnTo>
                <a:lnTo>
                  <a:pt x="64" y="47"/>
                </a:lnTo>
                <a:lnTo>
                  <a:pt x="64" y="46"/>
                </a:lnTo>
                <a:lnTo>
                  <a:pt x="64" y="44"/>
                </a:lnTo>
                <a:lnTo>
                  <a:pt x="66" y="42"/>
                </a:lnTo>
                <a:lnTo>
                  <a:pt x="66" y="41"/>
                </a:lnTo>
                <a:lnTo>
                  <a:pt x="66" y="41"/>
                </a:lnTo>
                <a:lnTo>
                  <a:pt x="66" y="39"/>
                </a:lnTo>
                <a:lnTo>
                  <a:pt x="66" y="37"/>
                </a:lnTo>
                <a:lnTo>
                  <a:pt x="66" y="36"/>
                </a:lnTo>
                <a:lnTo>
                  <a:pt x="66" y="33"/>
                </a:lnTo>
                <a:lnTo>
                  <a:pt x="66" y="33"/>
                </a:lnTo>
                <a:lnTo>
                  <a:pt x="66" y="31"/>
                </a:lnTo>
                <a:lnTo>
                  <a:pt x="66" y="29"/>
                </a:lnTo>
                <a:lnTo>
                  <a:pt x="66" y="28"/>
                </a:lnTo>
                <a:lnTo>
                  <a:pt x="66" y="26"/>
                </a:lnTo>
                <a:lnTo>
                  <a:pt x="66" y="24"/>
                </a:lnTo>
                <a:lnTo>
                  <a:pt x="66" y="24"/>
                </a:lnTo>
                <a:lnTo>
                  <a:pt x="64" y="23"/>
                </a:lnTo>
                <a:lnTo>
                  <a:pt x="64" y="21"/>
                </a:lnTo>
                <a:lnTo>
                  <a:pt x="64" y="20"/>
                </a:lnTo>
                <a:lnTo>
                  <a:pt x="62" y="18"/>
                </a:lnTo>
                <a:lnTo>
                  <a:pt x="62" y="16"/>
                </a:lnTo>
                <a:lnTo>
                  <a:pt x="61" y="15"/>
                </a:lnTo>
                <a:lnTo>
                  <a:pt x="61" y="15"/>
                </a:lnTo>
                <a:lnTo>
                  <a:pt x="59" y="13"/>
                </a:lnTo>
                <a:lnTo>
                  <a:pt x="57" y="11"/>
                </a:lnTo>
                <a:lnTo>
                  <a:pt x="57" y="10"/>
                </a:lnTo>
                <a:lnTo>
                  <a:pt x="56" y="10"/>
                </a:lnTo>
                <a:lnTo>
                  <a:pt x="54" y="8"/>
                </a:lnTo>
                <a:lnTo>
                  <a:pt x="52" y="7"/>
                </a:lnTo>
                <a:lnTo>
                  <a:pt x="52" y="7"/>
                </a:lnTo>
                <a:lnTo>
                  <a:pt x="51" y="5"/>
                </a:lnTo>
                <a:lnTo>
                  <a:pt x="49" y="5"/>
                </a:lnTo>
                <a:lnTo>
                  <a:pt x="48" y="3"/>
                </a:lnTo>
                <a:lnTo>
                  <a:pt x="46" y="3"/>
                </a:lnTo>
                <a:lnTo>
                  <a:pt x="44" y="3"/>
                </a:lnTo>
                <a:lnTo>
                  <a:pt x="43" y="2"/>
                </a:lnTo>
                <a:lnTo>
                  <a:pt x="41" y="2"/>
                </a:lnTo>
                <a:lnTo>
                  <a:pt x="41" y="2"/>
                </a:lnTo>
                <a:lnTo>
                  <a:pt x="39" y="2"/>
                </a:lnTo>
                <a:lnTo>
                  <a:pt x="38" y="2"/>
                </a:lnTo>
                <a:lnTo>
                  <a:pt x="36" y="2"/>
                </a:lnTo>
                <a:lnTo>
                  <a:pt x="33" y="0"/>
                </a:lnTo>
                <a:lnTo>
                  <a:pt x="33" y="0"/>
                </a:lnTo>
                <a:lnTo>
                  <a:pt x="31" y="2"/>
                </a:lnTo>
                <a:lnTo>
                  <a:pt x="30" y="2"/>
                </a:lnTo>
                <a:lnTo>
                  <a:pt x="28" y="2"/>
                </a:lnTo>
                <a:lnTo>
                  <a:pt x="26" y="2"/>
                </a:lnTo>
                <a:lnTo>
                  <a:pt x="25" y="2"/>
                </a:lnTo>
                <a:lnTo>
                  <a:pt x="25" y="2"/>
                </a:lnTo>
                <a:lnTo>
                  <a:pt x="23" y="3"/>
                </a:lnTo>
                <a:lnTo>
                  <a:pt x="22" y="3"/>
                </a:lnTo>
                <a:lnTo>
                  <a:pt x="20" y="3"/>
                </a:lnTo>
                <a:lnTo>
                  <a:pt x="18" y="5"/>
                </a:lnTo>
                <a:lnTo>
                  <a:pt x="17" y="5"/>
                </a:lnTo>
                <a:lnTo>
                  <a:pt x="15" y="7"/>
                </a:lnTo>
                <a:lnTo>
                  <a:pt x="15" y="7"/>
                </a:lnTo>
                <a:lnTo>
                  <a:pt x="13" y="8"/>
                </a:lnTo>
                <a:lnTo>
                  <a:pt x="12" y="10"/>
                </a:lnTo>
                <a:lnTo>
                  <a:pt x="10" y="10"/>
                </a:lnTo>
                <a:lnTo>
                  <a:pt x="10" y="11"/>
                </a:lnTo>
                <a:lnTo>
                  <a:pt x="9" y="13"/>
                </a:lnTo>
                <a:lnTo>
                  <a:pt x="7" y="15"/>
                </a:lnTo>
                <a:lnTo>
                  <a:pt x="7" y="15"/>
                </a:lnTo>
                <a:lnTo>
                  <a:pt x="5" y="16"/>
                </a:lnTo>
                <a:lnTo>
                  <a:pt x="5" y="18"/>
                </a:lnTo>
                <a:lnTo>
                  <a:pt x="4" y="20"/>
                </a:lnTo>
                <a:lnTo>
                  <a:pt x="4" y="21"/>
                </a:lnTo>
                <a:lnTo>
                  <a:pt x="4" y="23"/>
                </a:lnTo>
                <a:lnTo>
                  <a:pt x="2" y="24"/>
                </a:lnTo>
                <a:lnTo>
                  <a:pt x="2" y="24"/>
                </a:lnTo>
                <a:lnTo>
                  <a:pt x="2" y="26"/>
                </a:lnTo>
                <a:lnTo>
                  <a:pt x="2" y="28"/>
                </a:lnTo>
                <a:lnTo>
                  <a:pt x="2" y="29"/>
                </a:lnTo>
                <a:lnTo>
                  <a:pt x="2" y="31"/>
                </a:lnTo>
                <a:lnTo>
                  <a:pt x="0" y="33"/>
                </a:lnTo>
                <a:lnTo>
                  <a:pt x="0" y="33"/>
                </a:lnTo>
                <a:lnTo>
                  <a:pt x="33" y="33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Freeform 129"/>
          <p:cNvSpPr>
            <a:spLocks/>
          </p:cNvSpPr>
          <p:nvPr/>
        </p:nvSpPr>
        <p:spPr bwMode="auto">
          <a:xfrm>
            <a:off x="5989638" y="4670425"/>
            <a:ext cx="39687" cy="38100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" y="31"/>
              </a:cxn>
              <a:cxn ang="0">
                <a:pos x="1" y="34"/>
              </a:cxn>
              <a:cxn ang="0">
                <a:pos x="3" y="38"/>
              </a:cxn>
              <a:cxn ang="0">
                <a:pos x="4" y="39"/>
              </a:cxn>
              <a:cxn ang="0">
                <a:pos x="8" y="43"/>
              </a:cxn>
              <a:cxn ang="0">
                <a:pos x="11" y="44"/>
              </a:cxn>
              <a:cxn ang="0">
                <a:pos x="13" y="46"/>
              </a:cxn>
              <a:cxn ang="0">
                <a:pos x="16" y="47"/>
              </a:cxn>
              <a:cxn ang="0">
                <a:pos x="21" y="49"/>
              </a:cxn>
              <a:cxn ang="0">
                <a:pos x="24" y="49"/>
              </a:cxn>
              <a:cxn ang="0">
                <a:pos x="26" y="49"/>
              </a:cxn>
              <a:cxn ang="0">
                <a:pos x="30" y="47"/>
              </a:cxn>
              <a:cxn ang="0">
                <a:pos x="34" y="47"/>
              </a:cxn>
              <a:cxn ang="0">
                <a:pos x="37" y="46"/>
              </a:cxn>
              <a:cxn ang="0">
                <a:pos x="39" y="43"/>
              </a:cxn>
              <a:cxn ang="0">
                <a:pos x="42" y="41"/>
              </a:cxn>
              <a:cxn ang="0">
                <a:pos x="44" y="38"/>
              </a:cxn>
              <a:cxn ang="0">
                <a:pos x="45" y="34"/>
              </a:cxn>
              <a:cxn ang="0">
                <a:pos x="47" y="31"/>
              </a:cxn>
              <a:cxn ang="0">
                <a:pos x="48" y="28"/>
              </a:cxn>
              <a:cxn ang="0">
                <a:pos x="48" y="25"/>
              </a:cxn>
              <a:cxn ang="0">
                <a:pos x="48" y="21"/>
              </a:cxn>
              <a:cxn ang="0">
                <a:pos x="47" y="18"/>
              </a:cxn>
              <a:cxn ang="0">
                <a:pos x="47" y="15"/>
              </a:cxn>
              <a:cxn ang="0">
                <a:pos x="45" y="12"/>
              </a:cxn>
              <a:cxn ang="0">
                <a:pos x="42" y="8"/>
              </a:cxn>
              <a:cxn ang="0">
                <a:pos x="40" y="7"/>
              </a:cxn>
              <a:cxn ang="0">
                <a:pos x="37" y="5"/>
              </a:cxn>
              <a:cxn ang="0">
                <a:pos x="34" y="3"/>
              </a:cxn>
              <a:cxn ang="0">
                <a:pos x="30" y="2"/>
              </a:cxn>
              <a:cxn ang="0">
                <a:pos x="27" y="0"/>
              </a:cxn>
              <a:cxn ang="0">
                <a:pos x="24" y="0"/>
              </a:cxn>
              <a:cxn ang="0">
                <a:pos x="21" y="0"/>
              </a:cxn>
              <a:cxn ang="0">
                <a:pos x="17" y="2"/>
              </a:cxn>
              <a:cxn ang="0">
                <a:pos x="14" y="2"/>
              </a:cxn>
              <a:cxn ang="0">
                <a:pos x="11" y="3"/>
              </a:cxn>
              <a:cxn ang="0">
                <a:pos x="8" y="5"/>
              </a:cxn>
              <a:cxn ang="0">
                <a:pos x="6" y="8"/>
              </a:cxn>
              <a:cxn ang="0">
                <a:pos x="4" y="12"/>
              </a:cxn>
              <a:cxn ang="0">
                <a:pos x="3" y="13"/>
              </a:cxn>
              <a:cxn ang="0">
                <a:pos x="1" y="16"/>
              </a:cxn>
              <a:cxn ang="0">
                <a:pos x="0" y="21"/>
              </a:cxn>
              <a:cxn ang="0">
                <a:pos x="0" y="25"/>
              </a:cxn>
            </a:cxnLst>
            <a:rect l="0" t="0" r="r" b="b"/>
            <a:pathLst>
              <a:path w="48" h="49">
                <a:moveTo>
                  <a:pt x="0" y="25"/>
                </a:move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1" y="31"/>
                </a:lnTo>
                <a:lnTo>
                  <a:pt x="1" y="31"/>
                </a:lnTo>
                <a:lnTo>
                  <a:pt x="1" y="33"/>
                </a:lnTo>
                <a:lnTo>
                  <a:pt x="1" y="34"/>
                </a:lnTo>
                <a:lnTo>
                  <a:pt x="3" y="34"/>
                </a:lnTo>
                <a:lnTo>
                  <a:pt x="3" y="36"/>
                </a:lnTo>
                <a:lnTo>
                  <a:pt x="3" y="38"/>
                </a:lnTo>
                <a:lnTo>
                  <a:pt x="4" y="38"/>
                </a:lnTo>
                <a:lnTo>
                  <a:pt x="4" y="39"/>
                </a:lnTo>
                <a:lnTo>
                  <a:pt x="4" y="39"/>
                </a:lnTo>
                <a:lnTo>
                  <a:pt x="6" y="41"/>
                </a:lnTo>
                <a:lnTo>
                  <a:pt x="6" y="41"/>
                </a:lnTo>
                <a:lnTo>
                  <a:pt x="8" y="43"/>
                </a:lnTo>
                <a:lnTo>
                  <a:pt x="8" y="43"/>
                </a:lnTo>
                <a:lnTo>
                  <a:pt x="9" y="44"/>
                </a:lnTo>
                <a:lnTo>
                  <a:pt x="11" y="44"/>
                </a:lnTo>
                <a:lnTo>
                  <a:pt x="11" y="46"/>
                </a:lnTo>
                <a:lnTo>
                  <a:pt x="13" y="46"/>
                </a:lnTo>
                <a:lnTo>
                  <a:pt x="13" y="46"/>
                </a:lnTo>
                <a:lnTo>
                  <a:pt x="14" y="47"/>
                </a:lnTo>
                <a:lnTo>
                  <a:pt x="16" y="47"/>
                </a:lnTo>
                <a:lnTo>
                  <a:pt x="16" y="47"/>
                </a:lnTo>
                <a:lnTo>
                  <a:pt x="17" y="47"/>
                </a:lnTo>
                <a:lnTo>
                  <a:pt x="19" y="47"/>
                </a:lnTo>
                <a:lnTo>
                  <a:pt x="21" y="49"/>
                </a:lnTo>
                <a:lnTo>
                  <a:pt x="21" y="49"/>
                </a:lnTo>
                <a:lnTo>
                  <a:pt x="22" y="49"/>
                </a:lnTo>
                <a:lnTo>
                  <a:pt x="24" y="49"/>
                </a:lnTo>
                <a:lnTo>
                  <a:pt x="24" y="49"/>
                </a:lnTo>
                <a:lnTo>
                  <a:pt x="26" y="49"/>
                </a:lnTo>
                <a:lnTo>
                  <a:pt x="26" y="49"/>
                </a:lnTo>
                <a:lnTo>
                  <a:pt x="27" y="49"/>
                </a:lnTo>
                <a:lnTo>
                  <a:pt x="29" y="47"/>
                </a:lnTo>
                <a:lnTo>
                  <a:pt x="30" y="47"/>
                </a:lnTo>
                <a:lnTo>
                  <a:pt x="30" y="47"/>
                </a:lnTo>
                <a:lnTo>
                  <a:pt x="32" y="47"/>
                </a:lnTo>
                <a:lnTo>
                  <a:pt x="34" y="47"/>
                </a:lnTo>
                <a:lnTo>
                  <a:pt x="34" y="46"/>
                </a:lnTo>
                <a:lnTo>
                  <a:pt x="35" y="46"/>
                </a:lnTo>
                <a:lnTo>
                  <a:pt x="37" y="46"/>
                </a:lnTo>
                <a:lnTo>
                  <a:pt x="37" y="44"/>
                </a:lnTo>
                <a:lnTo>
                  <a:pt x="39" y="44"/>
                </a:lnTo>
                <a:lnTo>
                  <a:pt x="39" y="43"/>
                </a:lnTo>
                <a:lnTo>
                  <a:pt x="40" y="43"/>
                </a:lnTo>
                <a:lnTo>
                  <a:pt x="40" y="41"/>
                </a:lnTo>
                <a:lnTo>
                  <a:pt x="42" y="41"/>
                </a:lnTo>
                <a:lnTo>
                  <a:pt x="42" y="39"/>
                </a:lnTo>
                <a:lnTo>
                  <a:pt x="44" y="39"/>
                </a:lnTo>
                <a:lnTo>
                  <a:pt x="44" y="38"/>
                </a:lnTo>
                <a:lnTo>
                  <a:pt x="45" y="38"/>
                </a:lnTo>
                <a:lnTo>
                  <a:pt x="45" y="36"/>
                </a:lnTo>
                <a:lnTo>
                  <a:pt x="45" y="34"/>
                </a:lnTo>
                <a:lnTo>
                  <a:pt x="47" y="34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8" y="28"/>
                </a:lnTo>
                <a:lnTo>
                  <a:pt x="48" y="26"/>
                </a:lnTo>
                <a:lnTo>
                  <a:pt x="48" y="26"/>
                </a:lnTo>
                <a:lnTo>
                  <a:pt x="48" y="25"/>
                </a:lnTo>
                <a:lnTo>
                  <a:pt x="48" y="25"/>
                </a:lnTo>
                <a:lnTo>
                  <a:pt x="48" y="23"/>
                </a:lnTo>
                <a:lnTo>
                  <a:pt x="48" y="21"/>
                </a:lnTo>
                <a:lnTo>
                  <a:pt x="48" y="21"/>
                </a:lnTo>
                <a:lnTo>
                  <a:pt x="47" y="20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5"/>
                </a:lnTo>
                <a:lnTo>
                  <a:pt x="45" y="13"/>
                </a:lnTo>
                <a:lnTo>
                  <a:pt x="45" y="13"/>
                </a:lnTo>
                <a:lnTo>
                  <a:pt x="45" y="12"/>
                </a:lnTo>
                <a:lnTo>
                  <a:pt x="44" y="12"/>
                </a:lnTo>
                <a:lnTo>
                  <a:pt x="44" y="10"/>
                </a:lnTo>
                <a:lnTo>
                  <a:pt x="42" y="8"/>
                </a:lnTo>
                <a:lnTo>
                  <a:pt x="42" y="8"/>
                </a:lnTo>
                <a:lnTo>
                  <a:pt x="40" y="7"/>
                </a:lnTo>
                <a:lnTo>
                  <a:pt x="40" y="7"/>
                </a:lnTo>
                <a:lnTo>
                  <a:pt x="39" y="5"/>
                </a:lnTo>
                <a:lnTo>
                  <a:pt x="39" y="5"/>
                </a:lnTo>
                <a:lnTo>
                  <a:pt x="37" y="5"/>
                </a:lnTo>
                <a:lnTo>
                  <a:pt x="37" y="3"/>
                </a:lnTo>
                <a:lnTo>
                  <a:pt x="35" y="3"/>
                </a:lnTo>
                <a:lnTo>
                  <a:pt x="34" y="3"/>
                </a:lnTo>
                <a:lnTo>
                  <a:pt x="34" y="2"/>
                </a:lnTo>
                <a:lnTo>
                  <a:pt x="32" y="2"/>
                </a:lnTo>
                <a:lnTo>
                  <a:pt x="30" y="2"/>
                </a:lnTo>
                <a:lnTo>
                  <a:pt x="30" y="2"/>
                </a:lnTo>
                <a:lnTo>
                  <a:pt x="29" y="0"/>
                </a:lnTo>
                <a:lnTo>
                  <a:pt x="27" y="0"/>
                </a:lnTo>
                <a:lnTo>
                  <a:pt x="26" y="0"/>
                </a:lnTo>
                <a:lnTo>
                  <a:pt x="26" y="0"/>
                </a:lnTo>
                <a:lnTo>
                  <a:pt x="24" y="0"/>
                </a:lnTo>
                <a:lnTo>
                  <a:pt x="24" y="0"/>
                </a:lnTo>
                <a:lnTo>
                  <a:pt x="22" y="0"/>
                </a:lnTo>
                <a:lnTo>
                  <a:pt x="21" y="0"/>
                </a:lnTo>
                <a:lnTo>
                  <a:pt x="21" y="0"/>
                </a:lnTo>
                <a:lnTo>
                  <a:pt x="19" y="0"/>
                </a:lnTo>
                <a:lnTo>
                  <a:pt x="17" y="2"/>
                </a:lnTo>
                <a:lnTo>
                  <a:pt x="16" y="2"/>
                </a:lnTo>
                <a:lnTo>
                  <a:pt x="16" y="2"/>
                </a:lnTo>
                <a:lnTo>
                  <a:pt x="14" y="2"/>
                </a:lnTo>
                <a:lnTo>
                  <a:pt x="13" y="3"/>
                </a:lnTo>
                <a:lnTo>
                  <a:pt x="13" y="3"/>
                </a:lnTo>
                <a:lnTo>
                  <a:pt x="11" y="3"/>
                </a:lnTo>
                <a:lnTo>
                  <a:pt x="11" y="5"/>
                </a:lnTo>
                <a:lnTo>
                  <a:pt x="9" y="5"/>
                </a:lnTo>
                <a:lnTo>
                  <a:pt x="8" y="5"/>
                </a:lnTo>
                <a:lnTo>
                  <a:pt x="8" y="7"/>
                </a:lnTo>
                <a:lnTo>
                  <a:pt x="6" y="7"/>
                </a:lnTo>
                <a:lnTo>
                  <a:pt x="6" y="8"/>
                </a:lnTo>
                <a:lnTo>
                  <a:pt x="4" y="8"/>
                </a:lnTo>
                <a:lnTo>
                  <a:pt x="4" y="10"/>
                </a:lnTo>
                <a:lnTo>
                  <a:pt x="4" y="12"/>
                </a:lnTo>
                <a:lnTo>
                  <a:pt x="3" y="12"/>
                </a:lnTo>
                <a:lnTo>
                  <a:pt x="3" y="13"/>
                </a:lnTo>
                <a:lnTo>
                  <a:pt x="3" y="13"/>
                </a:lnTo>
                <a:lnTo>
                  <a:pt x="1" y="15"/>
                </a:lnTo>
                <a:lnTo>
                  <a:pt x="1" y="16"/>
                </a:lnTo>
                <a:lnTo>
                  <a:pt x="1" y="16"/>
                </a:lnTo>
                <a:lnTo>
                  <a:pt x="1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5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Freeform 130"/>
          <p:cNvSpPr>
            <a:spLocks/>
          </p:cNvSpPr>
          <p:nvPr/>
        </p:nvSpPr>
        <p:spPr bwMode="auto">
          <a:xfrm>
            <a:off x="5792788" y="4652963"/>
            <a:ext cx="50800" cy="52387"/>
          </a:xfrm>
          <a:custGeom>
            <a:avLst/>
            <a:gdLst/>
            <a:ahLst/>
            <a:cxnLst>
              <a:cxn ang="0">
                <a:pos x="1" y="36"/>
              </a:cxn>
              <a:cxn ang="0">
                <a:pos x="1" y="41"/>
              </a:cxn>
              <a:cxn ang="0">
                <a:pos x="3" y="44"/>
              </a:cxn>
              <a:cxn ang="0">
                <a:pos x="5" y="49"/>
              </a:cxn>
              <a:cxn ang="0">
                <a:pos x="6" y="52"/>
              </a:cxn>
              <a:cxn ang="0">
                <a:pos x="9" y="57"/>
              </a:cxn>
              <a:cxn ang="0">
                <a:pos x="14" y="60"/>
              </a:cxn>
              <a:cxn ang="0">
                <a:pos x="18" y="62"/>
              </a:cxn>
              <a:cxn ang="0">
                <a:pos x="22" y="64"/>
              </a:cxn>
              <a:cxn ang="0">
                <a:pos x="26" y="65"/>
              </a:cxn>
              <a:cxn ang="0">
                <a:pos x="31" y="65"/>
              </a:cxn>
              <a:cxn ang="0">
                <a:pos x="35" y="65"/>
              </a:cxn>
              <a:cxn ang="0">
                <a:pos x="40" y="65"/>
              </a:cxn>
              <a:cxn ang="0">
                <a:pos x="44" y="64"/>
              </a:cxn>
              <a:cxn ang="0">
                <a:pos x="48" y="62"/>
              </a:cxn>
              <a:cxn ang="0">
                <a:pos x="52" y="60"/>
              </a:cxn>
              <a:cxn ang="0">
                <a:pos x="57" y="57"/>
              </a:cxn>
              <a:cxn ang="0">
                <a:pos x="60" y="52"/>
              </a:cxn>
              <a:cxn ang="0">
                <a:pos x="61" y="49"/>
              </a:cxn>
              <a:cxn ang="0">
                <a:pos x="63" y="44"/>
              </a:cxn>
              <a:cxn ang="0">
                <a:pos x="65" y="41"/>
              </a:cxn>
              <a:cxn ang="0">
                <a:pos x="65" y="36"/>
              </a:cxn>
              <a:cxn ang="0">
                <a:pos x="65" y="31"/>
              </a:cxn>
              <a:cxn ang="0">
                <a:pos x="65" y="26"/>
              </a:cxn>
              <a:cxn ang="0">
                <a:pos x="63" y="23"/>
              </a:cxn>
              <a:cxn ang="0">
                <a:pos x="61" y="18"/>
              </a:cxn>
              <a:cxn ang="0">
                <a:pos x="60" y="15"/>
              </a:cxn>
              <a:cxn ang="0">
                <a:pos x="57" y="10"/>
              </a:cxn>
              <a:cxn ang="0">
                <a:pos x="52" y="7"/>
              </a:cxn>
              <a:cxn ang="0">
                <a:pos x="48" y="5"/>
              </a:cxn>
              <a:cxn ang="0">
                <a:pos x="44" y="3"/>
              </a:cxn>
              <a:cxn ang="0">
                <a:pos x="40" y="2"/>
              </a:cxn>
              <a:cxn ang="0">
                <a:pos x="35" y="2"/>
              </a:cxn>
              <a:cxn ang="0">
                <a:pos x="31" y="2"/>
              </a:cxn>
              <a:cxn ang="0">
                <a:pos x="26" y="2"/>
              </a:cxn>
              <a:cxn ang="0">
                <a:pos x="22" y="3"/>
              </a:cxn>
              <a:cxn ang="0">
                <a:pos x="18" y="5"/>
              </a:cxn>
              <a:cxn ang="0">
                <a:pos x="14" y="7"/>
              </a:cxn>
              <a:cxn ang="0">
                <a:pos x="9" y="10"/>
              </a:cxn>
              <a:cxn ang="0">
                <a:pos x="6" y="15"/>
              </a:cxn>
              <a:cxn ang="0">
                <a:pos x="5" y="18"/>
              </a:cxn>
              <a:cxn ang="0">
                <a:pos x="3" y="23"/>
              </a:cxn>
              <a:cxn ang="0">
                <a:pos x="1" y="26"/>
              </a:cxn>
              <a:cxn ang="0">
                <a:pos x="1" y="31"/>
              </a:cxn>
              <a:cxn ang="0">
                <a:pos x="32" y="33"/>
              </a:cxn>
            </a:cxnLst>
            <a:rect l="0" t="0" r="r" b="b"/>
            <a:pathLst>
              <a:path w="65" h="65">
                <a:moveTo>
                  <a:pt x="32" y="33"/>
                </a:moveTo>
                <a:lnTo>
                  <a:pt x="0" y="33"/>
                </a:lnTo>
                <a:lnTo>
                  <a:pt x="1" y="36"/>
                </a:lnTo>
                <a:lnTo>
                  <a:pt x="1" y="37"/>
                </a:lnTo>
                <a:lnTo>
                  <a:pt x="1" y="39"/>
                </a:lnTo>
                <a:lnTo>
                  <a:pt x="1" y="41"/>
                </a:lnTo>
                <a:lnTo>
                  <a:pt x="1" y="41"/>
                </a:lnTo>
                <a:lnTo>
                  <a:pt x="1" y="42"/>
                </a:lnTo>
                <a:lnTo>
                  <a:pt x="3" y="44"/>
                </a:lnTo>
                <a:lnTo>
                  <a:pt x="3" y="46"/>
                </a:lnTo>
                <a:lnTo>
                  <a:pt x="3" y="47"/>
                </a:lnTo>
                <a:lnTo>
                  <a:pt x="5" y="49"/>
                </a:lnTo>
                <a:lnTo>
                  <a:pt x="5" y="50"/>
                </a:lnTo>
                <a:lnTo>
                  <a:pt x="6" y="52"/>
                </a:lnTo>
                <a:lnTo>
                  <a:pt x="6" y="52"/>
                </a:lnTo>
                <a:lnTo>
                  <a:pt x="8" y="54"/>
                </a:lnTo>
                <a:lnTo>
                  <a:pt x="9" y="55"/>
                </a:lnTo>
                <a:lnTo>
                  <a:pt x="9" y="57"/>
                </a:lnTo>
                <a:lnTo>
                  <a:pt x="11" y="57"/>
                </a:lnTo>
                <a:lnTo>
                  <a:pt x="13" y="59"/>
                </a:lnTo>
                <a:lnTo>
                  <a:pt x="14" y="60"/>
                </a:lnTo>
                <a:lnTo>
                  <a:pt x="14" y="60"/>
                </a:lnTo>
                <a:lnTo>
                  <a:pt x="16" y="62"/>
                </a:lnTo>
                <a:lnTo>
                  <a:pt x="18" y="62"/>
                </a:lnTo>
                <a:lnTo>
                  <a:pt x="19" y="64"/>
                </a:lnTo>
                <a:lnTo>
                  <a:pt x="21" y="64"/>
                </a:lnTo>
                <a:lnTo>
                  <a:pt x="22" y="64"/>
                </a:lnTo>
                <a:lnTo>
                  <a:pt x="24" y="65"/>
                </a:lnTo>
                <a:lnTo>
                  <a:pt x="24" y="65"/>
                </a:lnTo>
                <a:lnTo>
                  <a:pt x="26" y="65"/>
                </a:lnTo>
                <a:lnTo>
                  <a:pt x="27" y="65"/>
                </a:lnTo>
                <a:lnTo>
                  <a:pt x="29" y="65"/>
                </a:lnTo>
                <a:lnTo>
                  <a:pt x="31" y="65"/>
                </a:lnTo>
                <a:lnTo>
                  <a:pt x="32" y="65"/>
                </a:lnTo>
                <a:lnTo>
                  <a:pt x="32" y="65"/>
                </a:lnTo>
                <a:lnTo>
                  <a:pt x="35" y="65"/>
                </a:lnTo>
                <a:lnTo>
                  <a:pt x="37" y="65"/>
                </a:lnTo>
                <a:lnTo>
                  <a:pt x="39" y="65"/>
                </a:lnTo>
                <a:lnTo>
                  <a:pt x="40" y="65"/>
                </a:lnTo>
                <a:lnTo>
                  <a:pt x="40" y="65"/>
                </a:lnTo>
                <a:lnTo>
                  <a:pt x="42" y="65"/>
                </a:lnTo>
                <a:lnTo>
                  <a:pt x="44" y="64"/>
                </a:lnTo>
                <a:lnTo>
                  <a:pt x="45" y="64"/>
                </a:lnTo>
                <a:lnTo>
                  <a:pt x="47" y="64"/>
                </a:lnTo>
                <a:lnTo>
                  <a:pt x="48" y="62"/>
                </a:lnTo>
                <a:lnTo>
                  <a:pt x="50" y="62"/>
                </a:lnTo>
                <a:lnTo>
                  <a:pt x="52" y="60"/>
                </a:lnTo>
                <a:lnTo>
                  <a:pt x="52" y="60"/>
                </a:lnTo>
                <a:lnTo>
                  <a:pt x="53" y="59"/>
                </a:lnTo>
                <a:lnTo>
                  <a:pt x="55" y="57"/>
                </a:lnTo>
                <a:lnTo>
                  <a:pt x="57" y="57"/>
                </a:lnTo>
                <a:lnTo>
                  <a:pt x="57" y="55"/>
                </a:lnTo>
                <a:lnTo>
                  <a:pt x="58" y="54"/>
                </a:lnTo>
                <a:lnTo>
                  <a:pt x="60" y="52"/>
                </a:lnTo>
                <a:lnTo>
                  <a:pt x="60" y="52"/>
                </a:lnTo>
                <a:lnTo>
                  <a:pt x="61" y="50"/>
                </a:lnTo>
                <a:lnTo>
                  <a:pt x="61" y="49"/>
                </a:lnTo>
                <a:lnTo>
                  <a:pt x="63" y="47"/>
                </a:lnTo>
                <a:lnTo>
                  <a:pt x="63" y="46"/>
                </a:lnTo>
                <a:lnTo>
                  <a:pt x="63" y="44"/>
                </a:lnTo>
                <a:lnTo>
                  <a:pt x="65" y="42"/>
                </a:lnTo>
                <a:lnTo>
                  <a:pt x="65" y="41"/>
                </a:lnTo>
                <a:lnTo>
                  <a:pt x="65" y="41"/>
                </a:lnTo>
                <a:lnTo>
                  <a:pt x="65" y="39"/>
                </a:lnTo>
                <a:lnTo>
                  <a:pt x="65" y="37"/>
                </a:lnTo>
                <a:lnTo>
                  <a:pt x="65" y="36"/>
                </a:lnTo>
                <a:lnTo>
                  <a:pt x="65" y="33"/>
                </a:lnTo>
                <a:lnTo>
                  <a:pt x="65" y="33"/>
                </a:lnTo>
                <a:lnTo>
                  <a:pt x="65" y="31"/>
                </a:lnTo>
                <a:lnTo>
                  <a:pt x="65" y="29"/>
                </a:lnTo>
                <a:lnTo>
                  <a:pt x="65" y="28"/>
                </a:lnTo>
                <a:lnTo>
                  <a:pt x="65" y="26"/>
                </a:lnTo>
                <a:lnTo>
                  <a:pt x="65" y="24"/>
                </a:lnTo>
                <a:lnTo>
                  <a:pt x="65" y="24"/>
                </a:lnTo>
                <a:lnTo>
                  <a:pt x="63" y="23"/>
                </a:lnTo>
                <a:lnTo>
                  <a:pt x="63" y="21"/>
                </a:lnTo>
                <a:lnTo>
                  <a:pt x="63" y="20"/>
                </a:lnTo>
                <a:lnTo>
                  <a:pt x="61" y="18"/>
                </a:lnTo>
                <a:lnTo>
                  <a:pt x="61" y="16"/>
                </a:lnTo>
                <a:lnTo>
                  <a:pt x="60" y="15"/>
                </a:lnTo>
                <a:lnTo>
                  <a:pt x="60" y="15"/>
                </a:lnTo>
                <a:lnTo>
                  <a:pt x="58" y="13"/>
                </a:lnTo>
                <a:lnTo>
                  <a:pt x="57" y="11"/>
                </a:lnTo>
                <a:lnTo>
                  <a:pt x="57" y="10"/>
                </a:lnTo>
                <a:lnTo>
                  <a:pt x="55" y="10"/>
                </a:lnTo>
                <a:lnTo>
                  <a:pt x="53" y="8"/>
                </a:lnTo>
                <a:lnTo>
                  <a:pt x="52" y="7"/>
                </a:lnTo>
                <a:lnTo>
                  <a:pt x="52" y="7"/>
                </a:lnTo>
                <a:lnTo>
                  <a:pt x="50" y="5"/>
                </a:lnTo>
                <a:lnTo>
                  <a:pt x="48" y="5"/>
                </a:lnTo>
                <a:lnTo>
                  <a:pt x="47" y="3"/>
                </a:lnTo>
                <a:lnTo>
                  <a:pt x="45" y="3"/>
                </a:lnTo>
                <a:lnTo>
                  <a:pt x="44" y="3"/>
                </a:lnTo>
                <a:lnTo>
                  <a:pt x="42" y="2"/>
                </a:lnTo>
                <a:lnTo>
                  <a:pt x="40" y="2"/>
                </a:lnTo>
                <a:lnTo>
                  <a:pt x="40" y="2"/>
                </a:lnTo>
                <a:lnTo>
                  <a:pt x="39" y="2"/>
                </a:lnTo>
                <a:lnTo>
                  <a:pt x="37" y="2"/>
                </a:lnTo>
                <a:lnTo>
                  <a:pt x="35" y="2"/>
                </a:lnTo>
                <a:lnTo>
                  <a:pt x="32" y="0"/>
                </a:lnTo>
                <a:lnTo>
                  <a:pt x="32" y="0"/>
                </a:lnTo>
                <a:lnTo>
                  <a:pt x="31" y="2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4" y="2"/>
                </a:lnTo>
                <a:lnTo>
                  <a:pt x="22" y="3"/>
                </a:lnTo>
                <a:lnTo>
                  <a:pt x="21" y="3"/>
                </a:lnTo>
                <a:lnTo>
                  <a:pt x="19" y="3"/>
                </a:lnTo>
                <a:lnTo>
                  <a:pt x="18" y="5"/>
                </a:lnTo>
                <a:lnTo>
                  <a:pt x="16" y="5"/>
                </a:lnTo>
                <a:lnTo>
                  <a:pt x="14" y="7"/>
                </a:lnTo>
                <a:lnTo>
                  <a:pt x="14" y="7"/>
                </a:lnTo>
                <a:lnTo>
                  <a:pt x="13" y="8"/>
                </a:lnTo>
                <a:lnTo>
                  <a:pt x="11" y="10"/>
                </a:lnTo>
                <a:lnTo>
                  <a:pt x="9" y="10"/>
                </a:lnTo>
                <a:lnTo>
                  <a:pt x="9" y="11"/>
                </a:lnTo>
                <a:lnTo>
                  <a:pt x="8" y="13"/>
                </a:lnTo>
                <a:lnTo>
                  <a:pt x="6" y="15"/>
                </a:lnTo>
                <a:lnTo>
                  <a:pt x="6" y="15"/>
                </a:lnTo>
                <a:lnTo>
                  <a:pt x="5" y="16"/>
                </a:lnTo>
                <a:lnTo>
                  <a:pt x="5" y="18"/>
                </a:lnTo>
                <a:lnTo>
                  <a:pt x="3" y="20"/>
                </a:lnTo>
                <a:lnTo>
                  <a:pt x="3" y="21"/>
                </a:lnTo>
                <a:lnTo>
                  <a:pt x="3" y="23"/>
                </a:lnTo>
                <a:lnTo>
                  <a:pt x="1" y="24"/>
                </a:lnTo>
                <a:lnTo>
                  <a:pt x="1" y="24"/>
                </a:lnTo>
                <a:lnTo>
                  <a:pt x="1" y="26"/>
                </a:lnTo>
                <a:lnTo>
                  <a:pt x="1" y="28"/>
                </a:lnTo>
                <a:lnTo>
                  <a:pt x="1" y="29"/>
                </a:lnTo>
                <a:lnTo>
                  <a:pt x="1" y="31"/>
                </a:lnTo>
                <a:lnTo>
                  <a:pt x="0" y="33"/>
                </a:lnTo>
                <a:lnTo>
                  <a:pt x="0" y="33"/>
                </a:lnTo>
                <a:lnTo>
                  <a:pt x="32" y="33"/>
                </a:lnTo>
                <a:close/>
              </a:path>
            </a:pathLst>
          </a:custGeom>
          <a:solidFill>
            <a:srgbClr val="00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" name="Freeform 131"/>
          <p:cNvSpPr>
            <a:spLocks/>
          </p:cNvSpPr>
          <p:nvPr/>
        </p:nvSpPr>
        <p:spPr bwMode="auto">
          <a:xfrm>
            <a:off x="5783263" y="4670425"/>
            <a:ext cx="39687" cy="38100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2" y="31"/>
              </a:cxn>
              <a:cxn ang="0">
                <a:pos x="2" y="34"/>
              </a:cxn>
              <a:cxn ang="0">
                <a:pos x="3" y="38"/>
              </a:cxn>
              <a:cxn ang="0">
                <a:pos x="5" y="39"/>
              </a:cxn>
              <a:cxn ang="0">
                <a:pos x="8" y="43"/>
              </a:cxn>
              <a:cxn ang="0">
                <a:pos x="12" y="44"/>
              </a:cxn>
              <a:cxn ang="0">
                <a:pos x="13" y="46"/>
              </a:cxn>
              <a:cxn ang="0">
                <a:pos x="17" y="47"/>
              </a:cxn>
              <a:cxn ang="0">
                <a:pos x="21" y="49"/>
              </a:cxn>
              <a:cxn ang="0">
                <a:pos x="25" y="49"/>
              </a:cxn>
              <a:cxn ang="0">
                <a:pos x="26" y="49"/>
              </a:cxn>
              <a:cxn ang="0">
                <a:pos x="31" y="47"/>
              </a:cxn>
              <a:cxn ang="0">
                <a:pos x="34" y="47"/>
              </a:cxn>
              <a:cxn ang="0">
                <a:pos x="38" y="46"/>
              </a:cxn>
              <a:cxn ang="0">
                <a:pos x="39" y="43"/>
              </a:cxn>
              <a:cxn ang="0">
                <a:pos x="43" y="41"/>
              </a:cxn>
              <a:cxn ang="0">
                <a:pos x="44" y="38"/>
              </a:cxn>
              <a:cxn ang="0">
                <a:pos x="46" y="34"/>
              </a:cxn>
              <a:cxn ang="0">
                <a:pos x="47" y="31"/>
              </a:cxn>
              <a:cxn ang="0">
                <a:pos x="49" y="28"/>
              </a:cxn>
              <a:cxn ang="0">
                <a:pos x="49" y="25"/>
              </a:cxn>
              <a:cxn ang="0">
                <a:pos x="49" y="21"/>
              </a:cxn>
              <a:cxn ang="0">
                <a:pos x="47" y="18"/>
              </a:cxn>
              <a:cxn ang="0">
                <a:pos x="47" y="15"/>
              </a:cxn>
              <a:cxn ang="0">
                <a:pos x="46" y="12"/>
              </a:cxn>
              <a:cxn ang="0">
                <a:pos x="43" y="8"/>
              </a:cxn>
              <a:cxn ang="0">
                <a:pos x="41" y="7"/>
              </a:cxn>
              <a:cxn ang="0">
                <a:pos x="38" y="5"/>
              </a:cxn>
              <a:cxn ang="0">
                <a:pos x="34" y="3"/>
              </a:cxn>
              <a:cxn ang="0">
                <a:pos x="31" y="2"/>
              </a:cxn>
              <a:cxn ang="0">
                <a:pos x="28" y="0"/>
              </a:cxn>
              <a:cxn ang="0">
                <a:pos x="25" y="0"/>
              </a:cxn>
              <a:cxn ang="0">
                <a:pos x="21" y="0"/>
              </a:cxn>
              <a:cxn ang="0">
                <a:pos x="18" y="2"/>
              </a:cxn>
              <a:cxn ang="0">
                <a:pos x="15" y="2"/>
              </a:cxn>
              <a:cxn ang="0">
                <a:pos x="12" y="3"/>
              </a:cxn>
              <a:cxn ang="0">
                <a:pos x="8" y="5"/>
              </a:cxn>
              <a:cxn ang="0">
                <a:pos x="7" y="8"/>
              </a:cxn>
              <a:cxn ang="0">
                <a:pos x="5" y="12"/>
              </a:cxn>
              <a:cxn ang="0">
                <a:pos x="3" y="13"/>
              </a:cxn>
              <a:cxn ang="0">
                <a:pos x="2" y="16"/>
              </a:cxn>
              <a:cxn ang="0">
                <a:pos x="0" y="21"/>
              </a:cxn>
              <a:cxn ang="0">
                <a:pos x="0" y="25"/>
              </a:cxn>
            </a:cxnLst>
            <a:rect l="0" t="0" r="r" b="b"/>
            <a:pathLst>
              <a:path w="49" h="49">
                <a:moveTo>
                  <a:pt x="0" y="25"/>
                </a:moveTo>
                <a:lnTo>
                  <a:pt x="0" y="26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2" y="31"/>
                </a:lnTo>
                <a:lnTo>
                  <a:pt x="2" y="31"/>
                </a:lnTo>
                <a:lnTo>
                  <a:pt x="2" y="33"/>
                </a:lnTo>
                <a:lnTo>
                  <a:pt x="2" y="34"/>
                </a:lnTo>
                <a:lnTo>
                  <a:pt x="3" y="34"/>
                </a:lnTo>
                <a:lnTo>
                  <a:pt x="3" y="36"/>
                </a:lnTo>
                <a:lnTo>
                  <a:pt x="3" y="38"/>
                </a:lnTo>
                <a:lnTo>
                  <a:pt x="5" y="38"/>
                </a:lnTo>
                <a:lnTo>
                  <a:pt x="5" y="39"/>
                </a:lnTo>
                <a:lnTo>
                  <a:pt x="5" y="39"/>
                </a:lnTo>
                <a:lnTo>
                  <a:pt x="7" y="41"/>
                </a:lnTo>
                <a:lnTo>
                  <a:pt x="7" y="41"/>
                </a:lnTo>
                <a:lnTo>
                  <a:pt x="8" y="43"/>
                </a:lnTo>
                <a:lnTo>
                  <a:pt x="8" y="43"/>
                </a:lnTo>
                <a:lnTo>
                  <a:pt x="10" y="44"/>
                </a:lnTo>
                <a:lnTo>
                  <a:pt x="12" y="44"/>
                </a:lnTo>
                <a:lnTo>
                  <a:pt x="12" y="46"/>
                </a:lnTo>
                <a:lnTo>
                  <a:pt x="13" y="46"/>
                </a:lnTo>
                <a:lnTo>
                  <a:pt x="13" y="46"/>
                </a:lnTo>
                <a:lnTo>
                  <a:pt x="15" y="47"/>
                </a:lnTo>
                <a:lnTo>
                  <a:pt x="17" y="47"/>
                </a:lnTo>
                <a:lnTo>
                  <a:pt x="17" y="47"/>
                </a:lnTo>
                <a:lnTo>
                  <a:pt x="18" y="47"/>
                </a:lnTo>
                <a:lnTo>
                  <a:pt x="20" y="47"/>
                </a:lnTo>
                <a:lnTo>
                  <a:pt x="21" y="49"/>
                </a:lnTo>
                <a:lnTo>
                  <a:pt x="21" y="49"/>
                </a:lnTo>
                <a:lnTo>
                  <a:pt x="23" y="49"/>
                </a:lnTo>
                <a:lnTo>
                  <a:pt x="25" y="49"/>
                </a:lnTo>
                <a:lnTo>
                  <a:pt x="25" y="49"/>
                </a:lnTo>
                <a:lnTo>
                  <a:pt x="26" y="49"/>
                </a:lnTo>
                <a:lnTo>
                  <a:pt x="26" y="49"/>
                </a:lnTo>
                <a:lnTo>
                  <a:pt x="28" y="49"/>
                </a:lnTo>
                <a:lnTo>
                  <a:pt x="30" y="47"/>
                </a:lnTo>
                <a:lnTo>
                  <a:pt x="31" y="47"/>
                </a:lnTo>
                <a:lnTo>
                  <a:pt x="31" y="47"/>
                </a:lnTo>
                <a:lnTo>
                  <a:pt x="33" y="47"/>
                </a:lnTo>
                <a:lnTo>
                  <a:pt x="34" y="47"/>
                </a:lnTo>
                <a:lnTo>
                  <a:pt x="34" y="46"/>
                </a:lnTo>
                <a:lnTo>
                  <a:pt x="36" y="46"/>
                </a:lnTo>
                <a:lnTo>
                  <a:pt x="38" y="46"/>
                </a:lnTo>
                <a:lnTo>
                  <a:pt x="38" y="44"/>
                </a:lnTo>
                <a:lnTo>
                  <a:pt x="39" y="44"/>
                </a:lnTo>
                <a:lnTo>
                  <a:pt x="39" y="43"/>
                </a:lnTo>
                <a:lnTo>
                  <a:pt x="41" y="43"/>
                </a:lnTo>
                <a:lnTo>
                  <a:pt x="41" y="41"/>
                </a:lnTo>
                <a:lnTo>
                  <a:pt x="43" y="41"/>
                </a:lnTo>
                <a:lnTo>
                  <a:pt x="43" y="39"/>
                </a:lnTo>
                <a:lnTo>
                  <a:pt x="44" y="39"/>
                </a:lnTo>
                <a:lnTo>
                  <a:pt x="44" y="38"/>
                </a:lnTo>
                <a:lnTo>
                  <a:pt x="46" y="38"/>
                </a:lnTo>
                <a:lnTo>
                  <a:pt x="46" y="36"/>
                </a:lnTo>
                <a:lnTo>
                  <a:pt x="46" y="34"/>
                </a:lnTo>
                <a:lnTo>
                  <a:pt x="47" y="34"/>
                </a:lnTo>
                <a:lnTo>
                  <a:pt x="47" y="33"/>
                </a:lnTo>
                <a:lnTo>
                  <a:pt x="47" y="31"/>
                </a:lnTo>
                <a:lnTo>
                  <a:pt x="47" y="31"/>
                </a:lnTo>
                <a:lnTo>
                  <a:pt x="47" y="29"/>
                </a:lnTo>
                <a:lnTo>
                  <a:pt x="49" y="28"/>
                </a:lnTo>
                <a:lnTo>
                  <a:pt x="49" y="26"/>
                </a:lnTo>
                <a:lnTo>
                  <a:pt x="49" y="26"/>
                </a:lnTo>
                <a:lnTo>
                  <a:pt x="49" y="25"/>
                </a:lnTo>
                <a:lnTo>
                  <a:pt x="49" y="25"/>
                </a:lnTo>
                <a:lnTo>
                  <a:pt x="49" y="23"/>
                </a:lnTo>
                <a:lnTo>
                  <a:pt x="49" y="21"/>
                </a:lnTo>
                <a:lnTo>
                  <a:pt x="49" y="21"/>
                </a:lnTo>
                <a:lnTo>
                  <a:pt x="47" y="20"/>
                </a:lnTo>
                <a:lnTo>
                  <a:pt x="47" y="18"/>
                </a:lnTo>
                <a:lnTo>
                  <a:pt x="47" y="16"/>
                </a:lnTo>
                <a:lnTo>
                  <a:pt x="47" y="16"/>
                </a:lnTo>
                <a:lnTo>
                  <a:pt x="47" y="15"/>
                </a:lnTo>
                <a:lnTo>
                  <a:pt x="46" y="13"/>
                </a:lnTo>
                <a:lnTo>
                  <a:pt x="46" y="13"/>
                </a:lnTo>
                <a:lnTo>
                  <a:pt x="46" y="12"/>
                </a:lnTo>
                <a:lnTo>
                  <a:pt x="44" y="12"/>
                </a:lnTo>
                <a:lnTo>
                  <a:pt x="44" y="10"/>
                </a:lnTo>
                <a:lnTo>
                  <a:pt x="43" y="8"/>
                </a:lnTo>
                <a:lnTo>
                  <a:pt x="43" y="8"/>
                </a:lnTo>
                <a:lnTo>
                  <a:pt x="41" y="7"/>
                </a:lnTo>
                <a:lnTo>
                  <a:pt x="41" y="7"/>
                </a:lnTo>
                <a:lnTo>
                  <a:pt x="39" y="5"/>
                </a:lnTo>
                <a:lnTo>
                  <a:pt x="39" y="5"/>
                </a:lnTo>
                <a:lnTo>
                  <a:pt x="38" y="5"/>
                </a:lnTo>
                <a:lnTo>
                  <a:pt x="38" y="3"/>
                </a:lnTo>
                <a:lnTo>
                  <a:pt x="36" y="3"/>
                </a:lnTo>
                <a:lnTo>
                  <a:pt x="34" y="3"/>
                </a:lnTo>
                <a:lnTo>
                  <a:pt x="34" y="2"/>
                </a:lnTo>
                <a:lnTo>
                  <a:pt x="33" y="2"/>
                </a:lnTo>
                <a:lnTo>
                  <a:pt x="31" y="2"/>
                </a:lnTo>
                <a:lnTo>
                  <a:pt x="31" y="2"/>
                </a:lnTo>
                <a:lnTo>
                  <a:pt x="30" y="0"/>
                </a:lnTo>
                <a:lnTo>
                  <a:pt x="28" y="0"/>
                </a:lnTo>
                <a:lnTo>
                  <a:pt x="26" y="0"/>
                </a:lnTo>
                <a:lnTo>
                  <a:pt x="26" y="0"/>
                </a:lnTo>
                <a:lnTo>
                  <a:pt x="25" y="0"/>
                </a:lnTo>
                <a:lnTo>
                  <a:pt x="25" y="0"/>
                </a:lnTo>
                <a:lnTo>
                  <a:pt x="23" y="0"/>
                </a:lnTo>
                <a:lnTo>
                  <a:pt x="21" y="0"/>
                </a:lnTo>
                <a:lnTo>
                  <a:pt x="21" y="0"/>
                </a:lnTo>
                <a:lnTo>
                  <a:pt x="20" y="0"/>
                </a:lnTo>
                <a:lnTo>
                  <a:pt x="18" y="2"/>
                </a:lnTo>
                <a:lnTo>
                  <a:pt x="17" y="2"/>
                </a:lnTo>
                <a:lnTo>
                  <a:pt x="17" y="2"/>
                </a:lnTo>
                <a:lnTo>
                  <a:pt x="15" y="2"/>
                </a:lnTo>
                <a:lnTo>
                  <a:pt x="13" y="3"/>
                </a:lnTo>
                <a:lnTo>
                  <a:pt x="13" y="3"/>
                </a:lnTo>
                <a:lnTo>
                  <a:pt x="12" y="3"/>
                </a:lnTo>
                <a:lnTo>
                  <a:pt x="12" y="5"/>
                </a:lnTo>
                <a:lnTo>
                  <a:pt x="10" y="5"/>
                </a:lnTo>
                <a:lnTo>
                  <a:pt x="8" y="5"/>
                </a:lnTo>
                <a:lnTo>
                  <a:pt x="8" y="7"/>
                </a:lnTo>
                <a:lnTo>
                  <a:pt x="7" y="7"/>
                </a:lnTo>
                <a:lnTo>
                  <a:pt x="7" y="8"/>
                </a:lnTo>
                <a:lnTo>
                  <a:pt x="5" y="8"/>
                </a:lnTo>
                <a:lnTo>
                  <a:pt x="5" y="10"/>
                </a:lnTo>
                <a:lnTo>
                  <a:pt x="5" y="12"/>
                </a:lnTo>
                <a:lnTo>
                  <a:pt x="3" y="12"/>
                </a:lnTo>
                <a:lnTo>
                  <a:pt x="3" y="13"/>
                </a:lnTo>
                <a:lnTo>
                  <a:pt x="3" y="13"/>
                </a:lnTo>
                <a:lnTo>
                  <a:pt x="2" y="15"/>
                </a:lnTo>
                <a:lnTo>
                  <a:pt x="2" y="16"/>
                </a:lnTo>
                <a:lnTo>
                  <a:pt x="2" y="16"/>
                </a:lnTo>
                <a:lnTo>
                  <a:pt x="2" y="18"/>
                </a:lnTo>
                <a:lnTo>
                  <a:pt x="0" y="20"/>
                </a:lnTo>
                <a:lnTo>
                  <a:pt x="0" y="21"/>
                </a:lnTo>
                <a:lnTo>
                  <a:pt x="0" y="21"/>
                </a:lnTo>
                <a:lnTo>
                  <a:pt x="0" y="23"/>
                </a:lnTo>
                <a:lnTo>
                  <a:pt x="0" y="25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Freeform 132"/>
          <p:cNvSpPr>
            <a:spLocks/>
          </p:cNvSpPr>
          <p:nvPr/>
        </p:nvSpPr>
        <p:spPr bwMode="auto">
          <a:xfrm>
            <a:off x="7419975" y="5195888"/>
            <a:ext cx="155575" cy="77787"/>
          </a:xfrm>
          <a:custGeom>
            <a:avLst/>
            <a:gdLst/>
            <a:ahLst/>
            <a:cxnLst>
              <a:cxn ang="0">
                <a:pos x="0" y="97"/>
              </a:cxn>
              <a:cxn ang="0">
                <a:pos x="195" y="65"/>
              </a:cxn>
              <a:cxn ang="0">
                <a:pos x="0" y="0"/>
              </a:cxn>
              <a:cxn ang="0">
                <a:pos x="0" y="65"/>
              </a:cxn>
              <a:cxn ang="0">
                <a:pos x="0" y="97"/>
              </a:cxn>
            </a:cxnLst>
            <a:rect l="0" t="0" r="r" b="b"/>
            <a:pathLst>
              <a:path w="195" h="97">
                <a:moveTo>
                  <a:pt x="0" y="97"/>
                </a:moveTo>
                <a:lnTo>
                  <a:pt x="195" y="65"/>
                </a:lnTo>
                <a:lnTo>
                  <a:pt x="0" y="0"/>
                </a:lnTo>
                <a:lnTo>
                  <a:pt x="0" y="65"/>
                </a:lnTo>
                <a:lnTo>
                  <a:pt x="0" y="97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" name="Freeform 133"/>
          <p:cNvSpPr>
            <a:spLocks/>
          </p:cNvSpPr>
          <p:nvPr/>
        </p:nvSpPr>
        <p:spPr bwMode="auto">
          <a:xfrm>
            <a:off x="7007225" y="5195888"/>
            <a:ext cx="153988" cy="77787"/>
          </a:xfrm>
          <a:custGeom>
            <a:avLst/>
            <a:gdLst/>
            <a:ahLst/>
            <a:cxnLst>
              <a:cxn ang="0">
                <a:pos x="195" y="0"/>
              </a:cxn>
              <a:cxn ang="0">
                <a:pos x="0" y="65"/>
              </a:cxn>
              <a:cxn ang="0">
                <a:pos x="195" y="97"/>
              </a:cxn>
              <a:cxn ang="0">
                <a:pos x="195" y="65"/>
              </a:cxn>
              <a:cxn ang="0">
                <a:pos x="195" y="0"/>
              </a:cxn>
            </a:cxnLst>
            <a:rect l="0" t="0" r="r" b="b"/>
            <a:pathLst>
              <a:path w="195" h="97">
                <a:moveTo>
                  <a:pt x="195" y="0"/>
                </a:moveTo>
                <a:lnTo>
                  <a:pt x="0" y="65"/>
                </a:lnTo>
                <a:lnTo>
                  <a:pt x="195" y="97"/>
                </a:lnTo>
                <a:lnTo>
                  <a:pt x="195" y="65"/>
                </a:lnTo>
                <a:lnTo>
                  <a:pt x="195" y="0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" name="Line 134"/>
          <p:cNvSpPr>
            <a:spLocks noChangeShapeType="1"/>
          </p:cNvSpPr>
          <p:nvPr/>
        </p:nvSpPr>
        <p:spPr bwMode="auto">
          <a:xfrm>
            <a:off x="7186613" y="5246688"/>
            <a:ext cx="233362" cy="1587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" name="Freeform 135"/>
          <p:cNvSpPr>
            <a:spLocks/>
          </p:cNvSpPr>
          <p:nvPr/>
        </p:nvSpPr>
        <p:spPr bwMode="auto">
          <a:xfrm>
            <a:off x="6773863" y="4859338"/>
            <a:ext cx="77787" cy="155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196"/>
              </a:cxn>
              <a:cxn ang="0">
                <a:pos x="98" y="0"/>
              </a:cxn>
              <a:cxn ang="0">
                <a:pos x="33" y="0"/>
              </a:cxn>
              <a:cxn ang="0">
                <a:pos x="0" y="0"/>
              </a:cxn>
            </a:cxnLst>
            <a:rect l="0" t="0" r="r" b="b"/>
            <a:pathLst>
              <a:path w="98" h="196">
                <a:moveTo>
                  <a:pt x="0" y="0"/>
                </a:moveTo>
                <a:lnTo>
                  <a:pt x="33" y="196"/>
                </a:lnTo>
                <a:lnTo>
                  <a:pt x="98" y="0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" name="Freeform 136"/>
          <p:cNvSpPr>
            <a:spLocks/>
          </p:cNvSpPr>
          <p:nvPr/>
        </p:nvSpPr>
        <p:spPr bwMode="auto">
          <a:xfrm>
            <a:off x="6773863" y="4368800"/>
            <a:ext cx="77787" cy="155575"/>
          </a:xfrm>
          <a:custGeom>
            <a:avLst/>
            <a:gdLst/>
            <a:ahLst/>
            <a:cxnLst>
              <a:cxn ang="0">
                <a:pos x="98" y="195"/>
              </a:cxn>
              <a:cxn ang="0">
                <a:pos x="33" y="0"/>
              </a:cxn>
              <a:cxn ang="0">
                <a:pos x="0" y="195"/>
              </a:cxn>
              <a:cxn ang="0">
                <a:pos x="33" y="195"/>
              </a:cxn>
              <a:cxn ang="0">
                <a:pos x="98" y="195"/>
              </a:cxn>
            </a:cxnLst>
            <a:rect l="0" t="0" r="r" b="b"/>
            <a:pathLst>
              <a:path w="98" h="195">
                <a:moveTo>
                  <a:pt x="98" y="195"/>
                </a:moveTo>
                <a:lnTo>
                  <a:pt x="33" y="0"/>
                </a:lnTo>
                <a:lnTo>
                  <a:pt x="0" y="195"/>
                </a:lnTo>
                <a:lnTo>
                  <a:pt x="33" y="195"/>
                </a:lnTo>
                <a:lnTo>
                  <a:pt x="98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" name="Line 137"/>
          <p:cNvSpPr>
            <a:spLocks noChangeShapeType="1"/>
          </p:cNvSpPr>
          <p:nvPr/>
        </p:nvSpPr>
        <p:spPr bwMode="auto">
          <a:xfrm>
            <a:off x="6799263" y="4524375"/>
            <a:ext cx="1587" cy="334963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6489700" y="4859338"/>
            <a:ext cx="52388" cy="155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196"/>
              </a:cxn>
              <a:cxn ang="0">
                <a:pos x="65" y="0"/>
              </a:cxn>
              <a:cxn ang="0">
                <a:pos x="33" y="0"/>
              </a:cxn>
              <a:cxn ang="0">
                <a:pos x="0" y="0"/>
              </a:cxn>
            </a:cxnLst>
            <a:rect l="0" t="0" r="r" b="b"/>
            <a:pathLst>
              <a:path w="65" h="196">
                <a:moveTo>
                  <a:pt x="0" y="0"/>
                </a:moveTo>
                <a:lnTo>
                  <a:pt x="33" y="196"/>
                </a:lnTo>
                <a:lnTo>
                  <a:pt x="65" y="0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Freeform 139"/>
          <p:cNvSpPr>
            <a:spLocks/>
          </p:cNvSpPr>
          <p:nvPr/>
        </p:nvSpPr>
        <p:spPr bwMode="auto">
          <a:xfrm>
            <a:off x="6489700" y="4368800"/>
            <a:ext cx="52388" cy="155575"/>
          </a:xfrm>
          <a:custGeom>
            <a:avLst/>
            <a:gdLst/>
            <a:ahLst/>
            <a:cxnLst>
              <a:cxn ang="0">
                <a:pos x="65" y="195"/>
              </a:cxn>
              <a:cxn ang="0">
                <a:pos x="33" y="0"/>
              </a:cxn>
              <a:cxn ang="0">
                <a:pos x="0" y="195"/>
              </a:cxn>
              <a:cxn ang="0">
                <a:pos x="33" y="195"/>
              </a:cxn>
              <a:cxn ang="0">
                <a:pos x="65" y="195"/>
              </a:cxn>
            </a:cxnLst>
            <a:rect l="0" t="0" r="r" b="b"/>
            <a:pathLst>
              <a:path w="65" h="195">
                <a:moveTo>
                  <a:pt x="65" y="195"/>
                </a:moveTo>
                <a:lnTo>
                  <a:pt x="33" y="0"/>
                </a:lnTo>
                <a:lnTo>
                  <a:pt x="0" y="195"/>
                </a:lnTo>
                <a:lnTo>
                  <a:pt x="33" y="195"/>
                </a:lnTo>
                <a:lnTo>
                  <a:pt x="65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6515100" y="4524375"/>
            <a:ext cx="1588" cy="334963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" name="Freeform 141"/>
          <p:cNvSpPr>
            <a:spLocks/>
          </p:cNvSpPr>
          <p:nvPr/>
        </p:nvSpPr>
        <p:spPr bwMode="auto">
          <a:xfrm>
            <a:off x="5483225" y="4859338"/>
            <a:ext cx="50800" cy="155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" y="196"/>
              </a:cxn>
              <a:cxn ang="0">
                <a:pos x="65" y="0"/>
              </a:cxn>
              <a:cxn ang="0">
                <a:pos x="33" y="0"/>
              </a:cxn>
              <a:cxn ang="0">
                <a:pos x="0" y="0"/>
              </a:cxn>
            </a:cxnLst>
            <a:rect l="0" t="0" r="r" b="b"/>
            <a:pathLst>
              <a:path w="65" h="196">
                <a:moveTo>
                  <a:pt x="0" y="0"/>
                </a:moveTo>
                <a:lnTo>
                  <a:pt x="33" y="196"/>
                </a:lnTo>
                <a:lnTo>
                  <a:pt x="65" y="0"/>
                </a:lnTo>
                <a:lnTo>
                  <a:pt x="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Freeform 142"/>
          <p:cNvSpPr>
            <a:spLocks/>
          </p:cNvSpPr>
          <p:nvPr/>
        </p:nvSpPr>
        <p:spPr bwMode="auto">
          <a:xfrm>
            <a:off x="5483225" y="4368800"/>
            <a:ext cx="50800" cy="155575"/>
          </a:xfrm>
          <a:custGeom>
            <a:avLst/>
            <a:gdLst/>
            <a:ahLst/>
            <a:cxnLst>
              <a:cxn ang="0">
                <a:pos x="65" y="195"/>
              </a:cxn>
              <a:cxn ang="0">
                <a:pos x="33" y="0"/>
              </a:cxn>
              <a:cxn ang="0">
                <a:pos x="0" y="195"/>
              </a:cxn>
              <a:cxn ang="0">
                <a:pos x="33" y="195"/>
              </a:cxn>
              <a:cxn ang="0">
                <a:pos x="65" y="195"/>
              </a:cxn>
            </a:cxnLst>
            <a:rect l="0" t="0" r="r" b="b"/>
            <a:pathLst>
              <a:path w="65" h="195">
                <a:moveTo>
                  <a:pt x="65" y="195"/>
                </a:moveTo>
                <a:lnTo>
                  <a:pt x="33" y="0"/>
                </a:lnTo>
                <a:lnTo>
                  <a:pt x="0" y="195"/>
                </a:lnTo>
                <a:lnTo>
                  <a:pt x="33" y="195"/>
                </a:lnTo>
                <a:lnTo>
                  <a:pt x="65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" name="Line 143"/>
          <p:cNvSpPr>
            <a:spLocks noChangeShapeType="1"/>
          </p:cNvSpPr>
          <p:nvPr/>
        </p:nvSpPr>
        <p:spPr bwMode="auto">
          <a:xfrm>
            <a:off x="5508625" y="4524375"/>
            <a:ext cx="1588" cy="334963"/>
          </a:xfrm>
          <a:prstGeom prst="line">
            <a:avLst/>
          </a:prstGeom>
          <a:noFill/>
          <a:ln w="23813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" name="Rectangle 144"/>
          <p:cNvSpPr>
            <a:spLocks noChangeArrowheads="1"/>
          </p:cNvSpPr>
          <p:nvPr/>
        </p:nvSpPr>
        <p:spPr bwMode="auto">
          <a:xfrm>
            <a:off x="2667000" y="3878263"/>
            <a:ext cx="4494213" cy="438150"/>
          </a:xfrm>
          <a:prstGeom prst="rect">
            <a:avLst/>
          </a:prstGeom>
          <a:noFill/>
          <a:ln w="23813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Freeform 145"/>
          <p:cNvSpPr>
            <a:spLocks/>
          </p:cNvSpPr>
          <p:nvPr/>
        </p:nvSpPr>
        <p:spPr bwMode="auto">
          <a:xfrm>
            <a:off x="1995488" y="3179763"/>
            <a:ext cx="77787" cy="155575"/>
          </a:xfrm>
          <a:custGeom>
            <a:avLst/>
            <a:gdLst/>
            <a:ahLst/>
            <a:cxnLst>
              <a:cxn ang="0">
                <a:pos x="98" y="195"/>
              </a:cxn>
              <a:cxn ang="0">
                <a:pos x="32" y="0"/>
              </a:cxn>
              <a:cxn ang="0">
                <a:pos x="0" y="195"/>
              </a:cxn>
              <a:cxn ang="0">
                <a:pos x="32" y="195"/>
              </a:cxn>
              <a:cxn ang="0">
                <a:pos x="98" y="195"/>
              </a:cxn>
            </a:cxnLst>
            <a:rect l="0" t="0" r="r" b="b"/>
            <a:pathLst>
              <a:path w="98" h="195">
                <a:moveTo>
                  <a:pt x="98" y="195"/>
                </a:moveTo>
                <a:lnTo>
                  <a:pt x="32" y="0"/>
                </a:lnTo>
                <a:lnTo>
                  <a:pt x="0" y="195"/>
                </a:lnTo>
                <a:lnTo>
                  <a:pt x="32" y="195"/>
                </a:lnTo>
                <a:lnTo>
                  <a:pt x="98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Freeform 146"/>
          <p:cNvSpPr>
            <a:spLocks/>
          </p:cNvSpPr>
          <p:nvPr/>
        </p:nvSpPr>
        <p:spPr bwMode="auto">
          <a:xfrm>
            <a:off x="2486025" y="3929063"/>
            <a:ext cx="155575" cy="52387"/>
          </a:xfrm>
          <a:custGeom>
            <a:avLst/>
            <a:gdLst/>
            <a:ahLst/>
            <a:cxnLst>
              <a:cxn ang="0">
                <a:pos x="0" y="65"/>
              </a:cxn>
              <a:cxn ang="0">
                <a:pos x="195" y="32"/>
              </a:cxn>
              <a:cxn ang="0">
                <a:pos x="0" y="0"/>
              </a:cxn>
              <a:cxn ang="0">
                <a:pos x="0" y="32"/>
              </a:cxn>
              <a:cxn ang="0">
                <a:pos x="0" y="65"/>
              </a:cxn>
            </a:cxnLst>
            <a:rect l="0" t="0" r="r" b="b"/>
            <a:pathLst>
              <a:path w="195" h="65">
                <a:moveTo>
                  <a:pt x="0" y="65"/>
                </a:moveTo>
                <a:lnTo>
                  <a:pt x="195" y="32"/>
                </a:lnTo>
                <a:lnTo>
                  <a:pt x="0" y="0"/>
                </a:lnTo>
                <a:lnTo>
                  <a:pt x="0" y="32"/>
                </a:lnTo>
                <a:lnTo>
                  <a:pt x="0" y="6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" name="Freeform 147"/>
          <p:cNvSpPr>
            <a:spLocks/>
          </p:cNvSpPr>
          <p:nvPr/>
        </p:nvSpPr>
        <p:spPr bwMode="auto">
          <a:xfrm>
            <a:off x="2020888" y="3335338"/>
            <a:ext cx="439737" cy="620712"/>
          </a:xfrm>
          <a:custGeom>
            <a:avLst/>
            <a:gdLst/>
            <a:ahLst/>
            <a:cxnLst>
              <a:cxn ang="0">
                <a:pos x="554" y="781"/>
              </a:cxn>
              <a:cxn ang="0">
                <a:pos x="0" y="781"/>
              </a:cxn>
              <a:cxn ang="0">
                <a:pos x="0" y="0"/>
              </a:cxn>
            </a:cxnLst>
            <a:rect l="0" t="0" r="r" b="b"/>
            <a:pathLst>
              <a:path w="554" h="781">
                <a:moveTo>
                  <a:pt x="554" y="781"/>
                </a:moveTo>
                <a:lnTo>
                  <a:pt x="0" y="781"/>
                </a:lnTo>
                <a:lnTo>
                  <a:pt x="0" y="0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Freeform 148"/>
          <p:cNvSpPr>
            <a:spLocks/>
          </p:cNvSpPr>
          <p:nvPr/>
        </p:nvSpPr>
        <p:spPr bwMode="auto">
          <a:xfrm>
            <a:off x="1995488" y="4859338"/>
            <a:ext cx="77787" cy="155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2" y="196"/>
              </a:cxn>
              <a:cxn ang="0">
                <a:pos x="98" y="0"/>
              </a:cxn>
              <a:cxn ang="0">
                <a:pos x="32" y="0"/>
              </a:cxn>
              <a:cxn ang="0">
                <a:pos x="0" y="0"/>
              </a:cxn>
            </a:cxnLst>
            <a:rect l="0" t="0" r="r" b="b"/>
            <a:pathLst>
              <a:path w="98" h="196">
                <a:moveTo>
                  <a:pt x="0" y="0"/>
                </a:moveTo>
                <a:lnTo>
                  <a:pt x="32" y="196"/>
                </a:lnTo>
                <a:lnTo>
                  <a:pt x="98" y="0"/>
                </a:lnTo>
                <a:lnTo>
                  <a:pt x="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" name="Freeform 149"/>
          <p:cNvSpPr>
            <a:spLocks/>
          </p:cNvSpPr>
          <p:nvPr/>
        </p:nvSpPr>
        <p:spPr bwMode="auto">
          <a:xfrm>
            <a:off x="2486025" y="4187825"/>
            <a:ext cx="155575" cy="77788"/>
          </a:xfrm>
          <a:custGeom>
            <a:avLst/>
            <a:gdLst/>
            <a:ahLst/>
            <a:cxnLst>
              <a:cxn ang="0">
                <a:pos x="0" y="98"/>
              </a:cxn>
              <a:cxn ang="0">
                <a:pos x="195" y="65"/>
              </a:cxn>
              <a:cxn ang="0">
                <a:pos x="0" y="0"/>
              </a:cxn>
              <a:cxn ang="0">
                <a:pos x="0" y="65"/>
              </a:cxn>
              <a:cxn ang="0">
                <a:pos x="0" y="98"/>
              </a:cxn>
            </a:cxnLst>
            <a:rect l="0" t="0" r="r" b="b"/>
            <a:pathLst>
              <a:path w="195" h="98">
                <a:moveTo>
                  <a:pt x="0" y="98"/>
                </a:moveTo>
                <a:lnTo>
                  <a:pt x="195" y="65"/>
                </a:lnTo>
                <a:lnTo>
                  <a:pt x="0" y="0"/>
                </a:lnTo>
                <a:lnTo>
                  <a:pt x="0" y="65"/>
                </a:lnTo>
                <a:lnTo>
                  <a:pt x="0" y="98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" name="Freeform 150"/>
          <p:cNvSpPr>
            <a:spLocks/>
          </p:cNvSpPr>
          <p:nvPr/>
        </p:nvSpPr>
        <p:spPr bwMode="auto">
          <a:xfrm>
            <a:off x="2020888" y="4240213"/>
            <a:ext cx="439737" cy="619125"/>
          </a:xfrm>
          <a:custGeom>
            <a:avLst/>
            <a:gdLst/>
            <a:ahLst/>
            <a:cxnLst>
              <a:cxn ang="0">
                <a:pos x="554" y="0"/>
              </a:cxn>
              <a:cxn ang="0">
                <a:pos x="0" y="0"/>
              </a:cxn>
              <a:cxn ang="0">
                <a:pos x="0" y="781"/>
              </a:cxn>
            </a:cxnLst>
            <a:rect l="0" t="0" r="r" b="b"/>
            <a:pathLst>
              <a:path w="554" h="781">
                <a:moveTo>
                  <a:pt x="554" y="0"/>
                </a:moveTo>
                <a:lnTo>
                  <a:pt x="0" y="0"/>
                </a:lnTo>
                <a:lnTo>
                  <a:pt x="0" y="781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Freeform 151"/>
          <p:cNvSpPr>
            <a:spLocks/>
          </p:cNvSpPr>
          <p:nvPr/>
        </p:nvSpPr>
        <p:spPr bwMode="auto">
          <a:xfrm>
            <a:off x="7754938" y="3179763"/>
            <a:ext cx="77787" cy="155575"/>
          </a:xfrm>
          <a:custGeom>
            <a:avLst/>
            <a:gdLst/>
            <a:ahLst/>
            <a:cxnLst>
              <a:cxn ang="0">
                <a:pos x="97" y="195"/>
              </a:cxn>
              <a:cxn ang="0">
                <a:pos x="65" y="0"/>
              </a:cxn>
              <a:cxn ang="0">
                <a:pos x="0" y="195"/>
              </a:cxn>
              <a:cxn ang="0">
                <a:pos x="65" y="195"/>
              </a:cxn>
              <a:cxn ang="0">
                <a:pos x="97" y="195"/>
              </a:cxn>
            </a:cxnLst>
            <a:rect l="0" t="0" r="r" b="b"/>
            <a:pathLst>
              <a:path w="97" h="195">
                <a:moveTo>
                  <a:pt x="97" y="195"/>
                </a:moveTo>
                <a:lnTo>
                  <a:pt x="65" y="0"/>
                </a:lnTo>
                <a:lnTo>
                  <a:pt x="0" y="195"/>
                </a:lnTo>
                <a:lnTo>
                  <a:pt x="65" y="195"/>
                </a:lnTo>
                <a:lnTo>
                  <a:pt x="97" y="195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Freeform 152"/>
          <p:cNvSpPr>
            <a:spLocks/>
          </p:cNvSpPr>
          <p:nvPr/>
        </p:nvSpPr>
        <p:spPr bwMode="auto">
          <a:xfrm>
            <a:off x="7186613" y="3929063"/>
            <a:ext cx="155575" cy="52387"/>
          </a:xfrm>
          <a:custGeom>
            <a:avLst/>
            <a:gdLst/>
            <a:ahLst/>
            <a:cxnLst>
              <a:cxn ang="0">
                <a:pos x="195" y="0"/>
              </a:cxn>
              <a:cxn ang="0">
                <a:pos x="0" y="32"/>
              </a:cxn>
              <a:cxn ang="0">
                <a:pos x="195" y="65"/>
              </a:cxn>
              <a:cxn ang="0">
                <a:pos x="195" y="32"/>
              </a:cxn>
              <a:cxn ang="0">
                <a:pos x="195" y="0"/>
              </a:cxn>
            </a:cxnLst>
            <a:rect l="0" t="0" r="r" b="b"/>
            <a:pathLst>
              <a:path w="195" h="65">
                <a:moveTo>
                  <a:pt x="195" y="0"/>
                </a:moveTo>
                <a:lnTo>
                  <a:pt x="0" y="32"/>
                </a:lnTo>
                <a:lnTo>
                  <a:pt x="195" y="65"/>
                </a:lnTo>
                <a:lnTo>
                  <a:pt x="195" y="32"/>
                </a:lnTo>
                <a:lnTo>
                  <a:pt x="195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" name="Freeform 153"/>
          <p:cNvSpPr>
            <a:spLocks/>
          </p:cNvSpPr>
          <p:nvPr/>
        </p:nvSpPr>
        <p:spPr bwMode="auto">
          <a:xfrm>
            <a:off x="7367588" y="3335338"/>
            <a:ext cx="439737" cy="620712"/>
          </a:xfrm>
          <a:custGeom>
            <a:avLst/>
            <a:gdLst/>
            <a:ahLst/>
            <a:cxnLst>
              <a:cxn ang="0">
                <a:pos x="0" y="781"/>
              </a:cxn>
              <a:cxn ang="0">
                <a:pos x="553" y="781"/>
              </a:cxn>
              <a:cxn ang="0">
                <a:pos x="553" y="0"/>
              </a:cxn>
            </a:cxnLst>
            <a:rect l="0" t="0" r="r" b="b"/>
            <a:pathLst>
              <a:path w="553" h="781">
                <a:moveTo>
                  <a:pt x="0" y="781"/>
                </a:moveTo>
                <a:lnTo>
                  <a:pt x="553" y="781"/>
                </a:lnTo>
                <a:lnTo>
                  <a:pt x="553" y="0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" name="Freeform 154"/>
          <p:cNvSpPr>
            <a:spLocks/>
          </p:cNvSpPr>
          <p:nvPr/>
        </p:nvSpPr>
        <p:spPr bwMode="auto">
          <a:xfrm>
            <a:off x="7754938" y="4859338"/>
            <a:ext cx="77787" cy="1555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5" y="196"/>
              </a:cxn>
              <a:cxn ang="0">
                <a:pos x="97" y="0"/>
              </a:cxn>
              <a:cxn ang="0">
                <a:pos x="65" y="0"/>
              </a:cxn>
              <a:cxn ang="0">
                <a:pos x="0" y="0"/>
              </a:cxn>
            </a:cxnLst>
            <a:rect l="0" t="0" r="r" b="b"/>
            <a:pathLst>
              <a:path w="97" h="196">
                <a:moveTo>
                  <a:pt x="0" y="0"/>
                </a:moveTo>
                <a:lnTo>
                  <a:pt x="65" y="196"/>
                </a:lnTo>
                <a:lnTo>
                  <a:pt x="97" y="0"/>
                </a:lnTo>
                <a:lnTo>
                  <a:pt x="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" name="Freeform 155"/>
          <p:cNvSpPr>
            <a:spLocks/>
          </p:cNvSpPr>
          <p:nvPr/>
        </p:nvSpPr>
        <p:spPr bwMode="auto">
          <a:xfrm>
            <a:off x="7186613" y="4187825"/>
            <a:ext cx="155575" cy="77788"/>
          </a:xfrm>
          <a:custGeom>
            <a:avLst/>
            <a:gdLst/>
            <a:ahLst/>
            <a:cxnLst>
              <a:cxn ang="0">
                <a:pos x="195" y="0"/>
              </a:cxn>
              <a:cxn ang="0">
                <a:pos x="0" y="65"/>
              </a:cxn>
              <a:cxn ang="0">
                <a:pos x="195" y="98"/>
              </a:cxn>
              <a:cxn ang="0">
                <a:pos x="195" y="65"/>
              </a:cxn>
              <a:cxn ang="0">
                <a:pos x="195" y="0"/>
              </a:cxn>
            </a:cxnLst>
            <a:rect l="0" t="0" r="r" b="b"/>
            <a:pathLst>
              <a:path w="195" h="98">
                <a:moveTo>
                  <a:pt x="195" y="0"/>
                </a:moveTo>
                <a:lnTo>
                  <a:pt x="0" y="65"/>
                </a:lnTo>
                <a:lnTo>
                  <a:pt x="195" y="98"/>
                </a:lnTo>
                <a:lnTo>
                  <a:pt x="195" y="65"/>
                </a:lnTo>
                <a:lnTo>
                  <a:pt x="195" y="0"/>
                </a:lnTo>
                <a:close/>
              </a:path>
            </a:pathLst>
          </a:custGeom>
          <a:solidFill>
            <a:srgbClr val="00FFFF"/>
          </a:solidFill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Freeform 156"/>
          <p:cNvSpPr>
            <a:spLocks/>
          </p:cNvSpPr>
          <p:nvPr/>
        </p:nvSpPr>
        <p:spPr bwMode="auto">
          <a:xfrm>
            <a:off x="7367588" y="4240213"/>
            <a:ext cx="439737" cy="6191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3" y="0"/>
              </a:cxn>
              <a:cxn ang="0">
                <a:pos x="553" y="781"/>
              </a:cxn>
            </a:cxnLst>
            <a:rect l="0" t="0" r="r" b="b"/>
            <a:pathLst>
              <a:path w="553" h="781">
                <a:moveTo>
                  <a:pt x="0" y="0"/>
                </a:moveTo>
                <a:lnTo>
                  <a:pt x="553" y="0"/>
                </a:lnTo>
                <a:lnTo>
                  <a:pt x="553" y="781"/>
                </a:lnTo>
              </a:path>
            </a:pathLst>
          </a:custGeom>
          <a:noFill/>
          <a:ln w="23813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Rectangle 157"/>
          <p:cNvSpPr>
            <a:spLocks noChangeArrowheads="1"/>
          </p:cNvSpPr>
          <p:nvPr/>
        </p:nvSpPr>
        <p:spPr bwMode="auto">
          <a:xfrm rot="5400000">
            <a:off x="7281863" y="5692775"/>
            <a:ext cx="9779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900">
                <a:solidFill>
                  <a:srgbClr val="000000"/>
                </a:solidFill>
                <a:latin typeface="Times-Roman" charset="0"/>
              </a:rPr>
              <a:t>I/O block </a:t>
            </a:r>
            <a:endParaRPr lang="en-US" sz="2400"/>
          </a:p>
        </p:txBody>
      </p:sp>
      <p:sp>
        <p:nvSpPr>
          <p:cNvPr id="159" name="Rectangle 158"/>
          <p:cNvSpPr>
            <a:spLocks noChangeArrowheads="1"/>
          </p:cNvSpPr>
          <p:nvPr/>
        </p:nvSpPr>
        <p:spPr bwMode="auto">
          <a:xfrm>
            <a:off x="3792538" y="3957638"/>
            <a:ext cx="238918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100">
                <a:solidFill>
                  <a:srgbClr val="00FFFF"/>
                </a:solidFill>
                <a:latin typeface="Times-Roman" charset="0"/>
              </a:rPr>
              <a:t>Interconnection wires </a:t>
            </a:r>
            <a:endParaRPr lang="en-US" sz="2400"/>
          </a:p>
        </p:txBody>
      </p:sp>
      <p:sp>
        <p:nvSpPr>
          <p:cNvPr id="160" name="TextBox 159"/>
          <p:cNvSpPr txBox="1"/>
          <p:nvPr/>
        </p:nvSpPr>
        <p:spPr>
          <a:xfrm>
            <a:off x="266700" y="5181600"/>
            <a:ext cx="127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99"/>
                </a:solidFill>
              </a:rPr>
              <a:t>Connected to input and output pins</a:t>
            </a:r>
            <a:endParaRPr lang="en-US" sz="1600" i="1" dirty="0">
              <a:solidFill>
                <a:srgbClr val="000099"/>
              </a:solidFill>
            </a:endParaRPr>
          </a:p>
        </p:txBody>
      </p:sp>
      <p:cxnSp>
        <p:nvCxnSpPr>
          <p:cNvPr id="163" name="Straight Arrow Connector 162"/>
          <p:cNvCxnSpPr>
            <a:endCxn id="78" idx="1"/>
          </p:cNvCxnSpPr>
          <p:nvPr/>
        </p:nvCxnSpPr>
        <p:spPr bwMode="auto">
          <a:xfrm flipV="1">
            <a:off x="1066800" y="5789613"/>
            <a:ext cx="773113" cy="230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5" name="TextBox 164"/>
          <p:cNvSpPr txBox="1"/>
          <p:nvPr/>
        </p:nvSpPr>
        <p:spPr>
          <a:xfrm>
            <a:off x="241300" y="3492500"/>
            <a:ext cx="152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0099"/>
                </a:solidFill>
              </a:rPr>
              <a:t>Programmable switches to connect the blocks</a:t>
            </a:r>
            <a:endParaRPr lang="en-US" sz="1600" i="1" dirty="0">
              <a:solidFill>
                <a:srgbClr val="000099"/>
              </a:solidFill>
            </a:endParaRPr>
          </a:p>
        </p:txBody>
      </p:sp>
      <p:cxnSp>
        <p:nvCxnSpPr>
          <p:cNvPr id="166" name="Straight Arrow Connector 165"/>
          <p:cNvCxnSpPr/>
          <p:nvPr/>
        </p:nvCxnSpPr>
        <p:spPr bwMode="auto">
          <a:xfrm flipV="1">
            <a:off x="1435100" y="4051300"/>
            <a:ext cx="1155700" cy="177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FPGA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smtClean="0"/>
              <a:t>Can be programmed by the user after the FPGA is manufactured.</a:t>
            </a:r>
          </a:p>
          <a:p>
            <a:endParaRPr lang="en-US" sz="1800" smtClean="0"/>
          </a:p>
          <a:p>
            <a:r>
              <a:rPr lang="en-US" sz="1800" smtClean="0"/>
              <a:t>Advantages: </a:t>
            </a:r>
          </a:p>
          <a:p>
            <a:pPr lvl="1"/>
            <a:r>
              <a:rPr lang="en-US" sz="1400" smtClean="0"/>
              <a:t>Ease of use</a:t>
            </a:r>
          </a:p>
          <a:p>
            <a:pPr lvl="1"/>
            <a:r>
              <a:rPr lang="en-US" sz="1400" smtClean="0"/>
              <a:t>Parallelism</a:t>
            </a:r>
          </a:p>
          <a:p>
            <a:pPr lvl="1"/>
            <a:r>
              <a:rPr lang="en-US" sz="1400" smtClean="0"/>
              <a:t>Good for prototyping</a:t>
            </a:r>
          </a:p>
          <a:p>
            <a:endParaRPr lang="en-US" sz="1800" smtClean="0"/>
          </a:p>
          <a:p>
            <a:r>
              <a:rPr lang="en-US" sz="1800" smtClean="0"/>
              <a:t>Applications:</a:t>
            </a:r>
          </a:p>
          <a:p>
            <a:pPr lvl="1"/>
            <a:r>
              <a:rPr lang="en-US" sz="1400" smtClean="0"/>
              <a:t>ASIC prototyping</a:t>
            </a:r>
          </a:p>
          <a:p>
            <a:pPr lvl="1"/>
            <a:r>
              <a:rPr lang="en-US" sz="1400" smtClean="0"/>
              <a:t>Digital signal processing</a:t>
            </a:r>
          </a:p>
          <a:p>
            <a:pPr lvl="1"/>
            <a:r>
              <a:rPr lang="en-US" sz="1400" smtClean="0"/>
              <a:t>Medical imaging</a:t>
            </a:r>
          </a:p>
          <a:p>
            <a:pPr lvl="1"/>
            <a:r>
              <a:rPr lang="en-US" sz="1400" smtClean="0"/>
              <a:t>Speech recognition</a:t>
            </a:r>
          </a:p>
          <a:p>
            <a:pPr lvl="1"/>
            <a:r>
              <a:rPr lang="en-US" sz="1400" smtClean="0"/>
              <a:t>Cryptography and many others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FPGA Architecture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2762250" y="2667000"/>
            <a:ext cx="3895725" cy="294322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Line 6"/>
          <p:cNvSpPr>
            <a:spLocks noChangeShapeType="1"/>
          </p:cNvSpPr>
          <p:nvPr/>
        </p:nvSpPr>
        <p:spPr bwMode="auto">
          <a:xfrm>
            <a:off x="3362325" y="2886075"/>
            <a:ext cx="0" cy="2476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4248150" y="2886075"/>
            <a:ext cx="0" cy="2476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>
            <a:off x="5095875" y="2895600"/>
            <a:ext cx="0" cy="2476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9"/>
          <p:cNvSpPr>
            <a:spLocks noChangeShapeType="1"/>
          </p:cNvSpPr>
          <p:nvPr/>
        </p:nvSpPr>
        <p:spPr bwMode="auto">
          <a:xfrm>
            <a:off x="6057900" y="2914650"/>
            <a:ext cx="0" cy="24765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Line 10"/>
          <p:cNvSpPr>
            <a:spLocks noChangeShapeType="1"/>
          </p:cNvSpPr>
          <p:nvPr/>
        </p:nvSpPr>
        <p:spPr bwMode="auto">
          <a:xfrm>
            <a:off x="2914650" y="3457575"/>
            <a:ext cx="3381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Line 11"/>
          <p:cNvSpPr>
            <a:spLocks noChangeShapeType="1"/>
          </p:cNvSpPr>
          <p:nvPr/>
        </p:nvSpPr>
        <p:spPr bwMode="auto">
          <a:xfrm>
            <a:off x="2943225" y="4162425"/>
            <a:ext cx="3381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2952750" y="4886325"/>
            <a:ext cx="3381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3552825" y="2962275"/>
            <a:ext cx="495300" cy="36195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16396" name="Rectangle 14"/>
          <p:cNvSpPr>
            <a:spLocks noChangeArrowheads="1"/>
          </p:cNvSpPr>
          <p:nvPr/>
        </p:nvSpPr>
        <p:spPr bwMode="auto">
          <a:xfrm>
            <a:off x="3562350" y="3619500"/>
            <a:ext cx="495300" cy="36195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16397" name="Rectangle 15"/>
          <p:cNvSpPr>
            <a:spLocks noChangeArrowheads="1"/>
          </p:cNvSpPr>
          <p:nvPr/>
        </p:nvSpPr>
        <p:spPr bwMode="auto">
          <a:xfrm>
            <a:off x="4429125" y="2943225"/>
            <a:ext cx="495300" cy="36195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16398" name="Rectangle 16"/>
          <p:cNvSpPr>
            <a:spLocks noChangeArrowheads="1"/>
          </p:cNvSpPr>
          <p:nvPr/>
        </p:nvSpPr>
        <p:spPr bwMode="auto">
          <a:xfrm>
            <a:off x="4429125" y="3600450"/>
            <a:ext cx="495300" cy="36195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3552825" y="4333875"/>
            <a:ext cx="495300" cy="36195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16400" name="Rectangle 18"/>
          <p:cNvSpPr>
            <a:spLocks noChangeArrowheads="1"/>
          </p:cNvSpPr>
          <p:nvPr/>
        </p:nvSpPr>
        <p:spPr bwMode="auto">
          <a:xfrm>
            <a:off x="4457700" y="4333875"/>
            <a:ext cx="495300" cy="36195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16401" name="Rectangle 19"/>
          <p:cNvSpPr>
            <a:spLocks noChangeArrowheads="1"/>
          </p:cNvSpPr>
          <p:nvPr/>
        </p:nvSpPr>
        <p:spPr bwMode="auto">
          <a:xfrm>
            <a:off x="5305425" y="2952750"/>
            <a:ext cx="495300" cy="36195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16402" name="Rectangle 20"/>
          <p:cNvSpPr>
            <a:spLocks noChangeArrowheads="1"/>
          </p:cNvSpPr>
          <p:nvPr/>
        </p:nvSpPr>
        <p:spPr bwMode="auto">
          <a:xfrm>
            <a:off x="5295900" y="3629025"/>
            <a:ext cx="495300" cy="36195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16403" name="Rectangle 21"/>
          <p:cNvSpPr>
            <a:spLocks noChangeArrowheads="1"/>
          </p:cNvSpPr>
          <p:nvPr/>
        </p:nvSpPr>
        <p:spPr bwMode="auto">
          <a:xfrm>
            <a:off x="5295900" y="4352925"/>
            <a:ext cx="495300" cy="36195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16404" name="Rectangle 22"/>
          <p:cNvSpPr>
            <a:spLocks noChangeArrowheads="1"/>
          </p:cNvSpPr>
          <p:nvPr/>
        </p:nvSpPr>
        <p:spPr bwMode="auto">
          <a:xfrm>
            <a:off x="3543300" y="5057775"/>
            <a:ext cx="495300" cy="36195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16405" name="Rectangle 23"/>
          <p:cNvSpPr>
            <a:spLocks noChangeArrowheads="1"/>
          </p:cNvSpPr>
          <p:nvPr/>
        </p:nvSpPr>
        <p:spPr bwMode="auto">
          <a:xfrm>
            <a:off x="4476750" y="5038725"/>
            <a:ext cx="495300" cy="36195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16406" name="Rectangle 24"/>
          <p:cNvSpPr>
            <a:spLocks noChangeArrowheads="1"/>
          </p:cNvSpPr>
          <p:nvPr/>
        </p:nvSpPr>
        <p:spPr bwMode="auto">
          <a:xfrm>
            <a:off x="5372100" y="5019675"/>
            <a:ext cx="495300" cy="36195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002060"/>
              </a:solidFill>
            </a:endParaRPr>
          </a:p>
        </p:txBody>
      </p:sp>
      <p:sp>
        <p:nvSpPr>
          <p:cNvPr id="16407" name="Text Box 25"/>
          <p:cNvSpPr txBox="1">
            <a:spLocks noChangeArrowheads="1"/>
          </p:cNvSpPr>
          <p:nvPr/>
        </p:nvSpPr>
        <p:spPr bwMode="auto">
          <a:xfrm>
            <a:off x="6838950" y="3276600"/>
            <a:ext cx="19431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Configurable Logic Blocks</a:t>
            </a:r>
          </a:p>
        </p:txBody>
      </p:sp>
      <p:sp>
        <p:nvSpPr>
          <p:cNvPr id="16408" name="Freeform 26"/>
          <p:cNvSpPr>
            <a:spLocks/>
          </p:cNvSpPr>
          <p:nvPr/>
        </p:nvSpPr>
        <p:spPr bwMode="auto">
          <a:xfrm>
            <a:off x="5781675" y="3038475"/>
            <a:ext cx="1257300" cy="276225"/>
          </a:xfrm>
          <a:custGeom>
            <a:avLst/>
            <a:gdLst>
              <a:gd name="T0" fmla="*/ 1995963928 w 792"/>
              <a:gd name="T1" fmla="*/ 438507232 h 174"/>
              <a:gd name="T2" fmla="*/ 589716579 w 792"/>
              <a:gd name="T3" fmla="*/ 75604686 h 174"/>
              <a:gd name="T4" fmla="*/ 0 w 792"/>
              <a:gd name="T5" fmla="*/ 0 h 174"/>
              <a:gd name="T6" fmla="*/ 0 60000 65536"/>
              <a:gd name="T7" fmla="*/ 0 60000 65536"/>
              <a:gd name="T8" fmla="*/ 0 60000 65536"/>
              <a:gd name="T9" fmla="*/ 0 w 792"/>
              <a:gd name="T10" fmla="*/ 0 h 174"/>
              <a:gd name="T11" fmla="*/ 792 w 792"/>
              <a:gd name="T12" fmla="*/ 174 h 1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2" h="174">
                <a:moveTo>
                  <a:pt x="792" y="174"/>
                </a:moveTo>
                <a:cubicBezTo>
                  <a:pt x="579" y="116"/>
                  <a:pt x="366" y="59"/>
                  <a:pt x="234" y="30"/>
                </a:cubicBezTo>
                <a:cubicBezTo>
                  <a:pt x="102" y="1"/>
                  <a:pt x="39" y="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914400" y="4038600"/>
            <a:ext cx="19431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Configurable Routing channels</a:t>
            </a:r>
          </a:p>
        </p:txBody>
      </p:sp>
      <p:sp>
        <p:nvSpPr>
          <p:cNvPr id="16410" name="Freeform 28"/>
          <p:cNvSpPr>
            <a:spLocks/>
          </p:cNvSpPr>
          <p:nvPr/>
        </p:nvSpPr>
        <p:spPr bwMode="auto">
          <a:xfrm>
            <a:off x="2305050" y="3676650"/>
            <a:ext cx="1038225" cy="352425"/>
          </a:xfrm>
          <a:custGeom>
            <a:avLst/>
            <a:gdLst>
              <a:gd name="T0" fmla="*/ 0 w 654"/>
              <a:gd name="T1" fmla="*/ 390576657 h 318"/>
              <a:gd name="T2" fmla="*/ 846772581 w 654"/>
              <a:gd name="T3" fmla="*/ 140017990 h 318"/>
              <a:gd name="T4" fmla="*/ 1648181969 w 654"/>
              <a:gd name="T5" fmla="*/ 0 h 318"/>
              <a:gd name="T6" fmla="*/ 0 60000 65536"/>
              <a:gd name="T7" fmla="*/ 0 60000 65536"/>
              <a:gd name="T8" fmla="*/ 0 60000 65536"/>
              <a:gd name="T9" fmla="*/ 0 w 654"/>
              <a:gd name="T10" fmla="*/ 0 h 318"/>
              <a:gd name="T11" fmla="*/ 654 w 654"/>
              <a:gd name="T12" fmla="*/ 318 h 31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4" h="318">
                <a:moveTo>
                  <a:pt x="0" y="318"/>
                </a:moveTo>
                <a:cubicBezTo>
                  <a:pt x="113" y="242"/>
                  <a:pt x="227" y="167"/>
                  <a:pt x="336" y="114"/>
                </a:cubicBezTo>
                <a:cubicBezTo>
                  <a:pt x="445" y="61"/>
                  <a:pt x="549" y="30"/>
                  <a:pt x="65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Rectangle 29"/>
          <p:cNvSpPr>
            <a:spLocks noChangeArrowheads="1"/>
          </p:cNvSpPr>
          <p:nvPr/>
        </p:nvSpPr>
        <p:spPr bwMode="auto">
          <a:xfrm>
            <a:off x="3238500" y="3324225"/>
            <a:ext cx="228600" cy="2381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6412" name="Rectangle 30"/>
          <p:cNvSpPr>
            <a:spLocks noChangeArrowheads="1"/>
          </p:cNvSpPr>
          <p:nvPr/>
        </p:nvSpPr>
        <p:spPr bwMode="auto">
          <a:xfrm>
            <a:off x="4114800" y="3324225"/>
            <a:ext cx="228600" cy="2381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6413" name="Rectangle 31"/>
          <p:cNvSpPr>
            <a:spLocks noChangeArrowheads="1"/>
          </p:cNvSpPr>
          <p:nvPr/>
        </p:nvSpPr>
        <p:spPr bwMode="auto">
          <a:xfrm>
            <a:off x="4981575" y="3333750"/>
            <a:ext cx="228600" cy="2381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6414" name="Rectangle 32"/>
          <p:cNvSpPr>
            <a:spLocks noChangeArrowheads="1"/>
          </p:cNvSpPr>
          <p:nvPr/>
        </p:nvSpPr>
        <p:spPr bwMode="auto">
          <a:xfrm>
            <a:off x="5943600" y="3333750"/>
            <a:ext cx="228600" cy="2381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6415" name="Rectangle 33"/>
          <p:cNvSpPr>
            <a:spLocks noChangeArrowheads="1"/>
          </p:cNvSpPr>
          <p:nvPr/>
        </p:nvSpPr>
        <p:spPr bwMode="auto">
          <a:xfrm>
            <a:off x="3238500" y="4048125"/>
            <a:ext cx="228600" cy="2381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6416" name="Rectangle 34"/>
          <p:cNvSpPr>
            <a:spLocks noChangeArrowheads="1"/>
          </p:cNvSpPr>
          <p:nvPr/>
        </p:nvSpPr>
        <p:spPr bwMode="auto">
          <a:xfrm>
            <a:off x="4114800" y="4038600"/>
            <a:ext cx="228600" cy="2381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6417" name="Rectangle 35"/>
          <p:cNvSpPr>
            <a:spLocks noChangeArrowheads="1"/>
          </p:cNvSpPr>
          <p:nvPr/>
        </p:nvSpPr>
        <p:spPr bwMode="auto">
          <a:xfrm>
            <a:off x="4962525" y="4019550"/>
            <a:ext cx="228600" cy="2381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6418" name="Rectangle 36"/>
          <p:cNvSpPr>
            <a:spLocks noChangeArrowheads="1"/>
          </p:cNvSpPr>
          <p:nvPr/>
        </p:nvSpPr>
        <p:spPr bwMode="auto">
          <a:xfrm>
            <a:off x="5924550" y="4000500"/>
            <a:ext cx="228600" cy="2381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6419" name="Rectangle 37"/>
          <p:cNvSpPr>
            <a:spLocks noChangeArrowheads="1"/>
          </p:cNvSpPr>
          <p:nvPr/>
        </p:nvSpPr>
        <p:spPr bwMode="auto">
          <a:xfrm>
            <a:off x="3248025" y="4772025"/>
            <a:ext cx="228600" cy="2381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6420" name="Rectangle 38"/>
          <p:cNvSpPr>
            <a:spLocks noChangeArrowheads="1"/>
          </p:cNvSpPr>
          <p:nvPr/>
        </p:nvSpPr>
        <p:spPr bwMode="auto">
          <a:xfrm>
            <a:off x="4124325" y="4762500"/>
            <a:ext cx="228600" cy="2381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6421" name="Rectangle 39"/>
          <p:cNvSpPr>
            <a:spLocks noChangeArrowheads="1"/>
          </p:cNvSpPr>
          <p:nvPr/>
        </p:nvSpPr>
        <p:spPr bwMode="auto">
          <a:xfrm>
            <a:off x="4972050" y="4772025"/>
            <a:ext cx="228600" cy="2381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6422" name="Rectangle 40"/>
          <p:cNvSpPr>
            <a:spLocks noChangeArrowheads="1"/>
          </p:cNvSpPr>
          <p:nvPr/>
        </p:nvSpPr>
        <p:spPr bwMode="auto">
          <a:xfrm>
            <a:off x="5943600" y="4752975"/>
            <a:ext cx="228600" cy="2381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16423" name="Freeform 41"/>
          <p:cNvSpPr>
            <a:spLocks/>
          </p:cNvSpPr>
          <p:nvPr/>
        </p:nvSpPr>
        <p:spPr bwMode="auto">
          <a:xfrm>
            <a:off x="6191250" y="4810125"/>
            <a:ext cx="1038225" cy="142875"/>
          </a:xfrm>
          <a:custGeom>
            <a:avLst/>
            <a:gdLst>
              <a:gd name="T0" fmla="*/ 1360998836 w 792"/>
              <a:gd name="T1" fmla="*/ 117317629 h 174"/>
              <a:gd name="T2" fmla="*/ 402112972 w 792"/>
              <a:gd name="T3" fmla="*/ 20227486 h 174"/>
              <a:gd name="T4" fmla="*/ 0 w 792"/>
              <a:gd name="T5" fmla="*/ 0 h 174"/>
              <a:gd name="T6" fmla="*/ 0 60000 65536"/>
              <a:gd name="T7" fmla="*/ 0 60000 65536"/>
              <a:gd name="T8" fmla="*/ 0 60000 65536"/>
              <a:gd name="T9" fmla="*/ 0 w 792"/>
              <a:gd name="T10" fmla="*/ 0 h 174"/>
              <a:gd name="T11" fmla="*/ 792 w 792"/>
              <a:gd name="T12" fmla="*/ 174 h 1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92" h="174">
                <a:moveTo>
                  <a:pt x="792" y="174"/>
                </a:moveTo>
                <a:cubicBezTo>
                  <a:pt x="579" y="116"/>
                  <a:pt x="366" y="59"/>
                  <a:pt x="234" y="30"/>
                </a:cubicBezTo>
                <a:cubicBezTo>
                  <a:pt x="102" y="1"/>
                  <a:pt x="39" y="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24" name="Text Box 42"/>
          <p:cNvSpPr txBox="1">
            <a:spLocks noChangeArrowheads="1"/>
          </p:cNvSpPr>
          <p:nvPr/>
        </p:nvSpPr>
        <p:spPr bwMode="auto">
          <a:xfrm>
            <a:off x="6858000" y="4895850"/>
            <a:ext cx="1943100" cy="581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Programmable switch boxes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Configurable Logic Block (CLB)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CLBs contain a 4-input or 6-input Look-up-table (LUT) that can be used to implement Boolean functions:</a:t>
            </a:r>
          </a:p>
          <a:p>
            <a:endParaRPr lang="en-US" smtClean="0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3771900" y="3819525"/>
            <a:ext cx="1590675" cy="12192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917950" y="3917950"/>
            <a:ext cx="1416050" cy="120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4-input </a:t>
            </a:r>
            <a:r>
              <a:rPr lang="en-US" dirty="0">
                <a:solidFill>
                  <a:srgbClr val="FF0000"/>
                </a:solidFill>
              </a:rPr>
              <a:t>Look-up Table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2838450" y="4305300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2819400" y="4076700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2828925" y="4543425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>
            <a:off x="2828925" y="4791075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5991225" y="4419600"/>
            <a:ext cx="1104900" cy="4381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915025" y="4438650"/>
            <a:ext cx="127635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D flip-flop</a:t>
            </a:r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>
            <a:off x="5372100" y="4638675"/>
            <a:ext cx="619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5619750" y="4305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5619750" y="4305300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7439025" y="4276725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>
            <a:off x="7439025" y="4267200"/>
            <a:ext cx="285750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V="1">
            <a:off x="7448550" y="4668838"/>
            <a:ext cx="257175" cy="141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>
            <a:off x="7715250" y="4352925"/>
            <a:ext cx="0" cy="314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V="1">
            <a:off x="7131050" y="4625975"/>
            <a:ext cx="333375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8" name="Oval 20"/>
          <p:cNvSpPr>
            <a:spLocks noChangeArrowheads="1"/>
          </p:cNvSpPr>
          <p:nvPr/>
        </p:nvSpPr>
        <p:spPr bwMode="auto">
          <a:xfrm>
            <a:off x="5581650" y="4600575"/>
            <a:ext cx="88900" cy="88900"/>
          </a:xfrm>
          <a:prstGeom prst="ellipse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7429" name="Line 21"/>
          <p:cNvSpPr>
            <a:spLocks noChangeShapeType="1"/>
          </p:cNvSpPr>
          <p:nvPr/>
        </p:nvSpPr>
        <p:spPr bwMode="auto">
          <a:xfrm>
            <a:off x="7734300" y="4486275"/>
            <a:ext cx="31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7216775" y="4724400"/>
            <a:ext cx="12763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/>
              <a:t>mux</a:t>
            </a:r>
            <a:endParaRPr lang="en-US" dirty="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Look-up table (LUT)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55863" y="2419350"/>
            <a:ext cx="410527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84200" y="2070100"/>
            <a:ext cx="240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Uses </a:t>
            </a:r>
            <a:r>
              <a:rPr lang="en-US" sz="2000" dirty="0" err="1" smtClean="0"/>
              <a:t>muxes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Uses memory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Function in a LUT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813" y="2786063"/>
            <a:ext cx="22383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87863" y="2074863"/>
            <a:ext cx="44100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 bwMode="auto">
          <a:xfrm>
            <a:off x="3238500" y="3619500"/>
            <a:ext cx="1066800" cy="431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0" y="2616200"/>
            <a:ext cx="162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This function is implemented in the LUT on the right</a:t>
            </a:r>
            <a:endParaRPr lang="en-US" sz="1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Programmable devices: PLA, PAL, CPLD, FPGA</a:t>
            </a:r>
          </a:p>
          <a:p>
            <a:r>
              <a:rPr lang="en-US" dirty="0" smtClean="0"/>
              <a:t>NMOS, PMOS transistors</a:t>
            </a:r>
          </a:p>
          <a:p>
            <a:r>
              <a:rPr lang="en-US" dirty="0" smtClean="0"/>
              <a:t>CMOS transistors</a:t>
            </a:r>
          </a:p>
          <a:p>
            <a:pPr lvl="1"/>
            <a:r>
              <a:rPr lang="en-US" dirty="0" smtClean="0"/>
              <a:t>Building gates from transistors</a:t>
            </a:r>
          </a:p>
          <a:p>
            <a:pPr lvl="1"/>
            <a:r>
              <a:rPr lang="en-US" dirty="0" smtClean="0"/>
              <a:t>Voltage-current relationship</a:t>
            </a:r>
          </a:p>
          <a:p>
            <a:pPr lvl="1"/>
            <a:r>
              <a:rPr lang="en-US" dirty="0" smtClean="0"/>
              <a:t>Noise margin</a:t>
            </a:r>
          </a:p>
          <a:p>
            <a:pPr lvl="1"/>
            <a:r>
              <a:rPr lang="en-US" dirty="0" smtClean="0"/>
              <a:t>Power dissipation</a:t>
            </a:r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 of transistors and interconnects that implement </a:t>
            </a:r>
            <a:r>
              <a:rPr lang="en-US" dirty="0" err="1" smtClean="0"/>
              <a:t>boolean</a:t>
            </a:r>
            <a:r>
              <a:rPr lang="en-US" dirty="0" smtClean="0"/>
              <a:t> functions and storage functions (such as AND, OR, XOR, flip-flops, latches, </a:t>
            </a:r>
            <a:r>
              <a:rPr lang="en-US" dirty="0" err="1" smtClean="0"/>
              <a:t>muxes</a:t>
            </a:r>
            <a:r>
              <a:rPr lang="en-US" dirty="0" smtClean="0"/>
              <a:t>, adders etc)</a:t>
            </a:r>
          </a:p>
          <a:p>
            <a:endParaRPr lang="en-US" dirty="0" smtClean="0"/>
          </a:p>
          <a:p>
            <a:r>
              <a:rPr lang="en-US" dirty="0" smtClean="0"/>
              <a:t>Initial design is developed as a transistor </a:t>
            </a:r>
            <a:r>
              <a:rPr lang="en-US" dirty="0" err="1" smtClean="0"/>
              <a:t>netlist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SPICE simulations are used to determine if the </a:t>
            </a:r>
            <a:r>
              <a:rPr lang="en-US" dirty="0" err="1" smtClean="0"/>
              <a:t>netlist</a:t>
            </a:r>
            <a:r>
              <a:rPr lang="en-US" dirty="0" smtClean="0"/>
              <a:t> works correctly, and predict the power consumption, propagation delay and other parameters.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Functions with Standard Cells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3" descr="Fig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8000" y="2600325"/>
            <a:ext cx="8305800" cy="3251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46100" y="2019300"/>
            <a:ext cx="8597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Blue &amp; black lines represent </a:t>
            </a:r>
            <a:r>
              <a:rPr lang="en-US" sz="2000" i="1" dirty="0" smtClean="0"/>
              <a:t>different</a:t>
            </a:r>
            <a:r>
              <a:rPr lang="en-US" sz="2000" dirty="0" smtClean="0"/>
              <a:t> layers of metal wires.</a:t>
            </a:r>
            <a:endParaRPr 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Sea-of-gates Gate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Gates are placed in matrix form without interconnections.</a:t>
            </a:r>
          </a:p>
          <a:p>
            <a:endParaRPr lang="en-US" dirty="0" smtClean="0"/>
          </a:p>
          <a:p>
            <a:r>
              <a:rPr lang="en-US" dirty="0" smtClean="0"/>
              <a:t>Users complete design by fabricating wires to connect the gates together.</a:t>
            </a:r>
          </a:p>
          <a:p>
            <a:endParaRPr lang="en-US" dirty="0" smtClean="0"/>
          </a:p>
          <a:p>
            <a:r>
              <a:rPr lang="en-US" dirty="0" smtClean="0"/>
              <a:t>Requires less area and delay than PLAs.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Sea-of-gates Gate 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4800" y="2043774"/>
            <a:ext cx="5588000" cy="4150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a Function using Sea-of-gates Gate Array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62100" y="1870866"/>
            <a:ext cx="5164138" cy="413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Gates from Transistors </a:t>
            </a:r>
            <a:endParaRPr lang="en-US" dirty="0"/>
          </a:p>
        </p:txBody>
      </p:sp>
      <p:sp>
        <p:nvSpPr>
          <p:cNvPr id="6" name="Line 78"/>
          <p:cNvSpPr>
            <a:spLocks noChangeShapeType="1"/>
          </p:cNvSpPr>
          <p:nvPr/>
        </p:nvSpPr>
        <p:spPr bwMode="auto">
          <a:xfrm>
            <a:off x="7051675" y="3378200"/>
            <a:ext cx="1588" cy="6143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9"/>
          <p:cNvSpPr>
            <a:spLocks noChangeShapeType="1"/>
          </p:cNvSpPr>
          <p:nvPr/>
        </p:nvSpPr>
        <p:spPr bwMode="auto">
          <a:xfrm>
            <a:off x="7051675" y="4443413"/>
            <a:ext cx="1588" cy="450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80"/>
          <p:cNvSpPr>
            <a:spLocks noChangeArrowheads="1"/>
          </p:cNvSpPr>
          <p:nvPr/>
        </p:nvSpPr>
        <p:spPr bwMode="auto">
          <a:xfrm>
            <a:off x="5851525" y="5105400"/>
            <a:ext cx="231313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dirty="0" smtClean="0">
                <a:solidFill>
                  <a:srgbClr val="000000"/>
                </a:solidFill>
                <a:latin typeface="Helvetica" pitchFamily="34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Helvetica" pitchFamily="34" charset="0"/>
              </a:rPr>
              <a:t>Simplified circuit diagram </a:t>
            </a:r>
            <a:endParaRPr lang="en-US" sz="2400" dirty="0"/>
          </a:p>
        </p:txBody>
      </p:sp>
      <p:sp>
        <p:nvSpPr>
          <p:cNvPr id="9" name="Rectangle 81"/>
          <p:cNvSpPr>
            <a:spLocks noChangeArrowheads="1"/>
          </p:cNvSpPr>
          <p:nvPr/>
        </p:nvSpPr>
        <p:spPr bwMode="auto">
          <a:xfrm>
            <a:off x="6273800" y="4103688"/>
            <a:ext cx="163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0" name="Rectangle 82"/>
          <p:cNvSpPr>
            <a:spLocks noChangeArrowheads="1"/>
          </p:cNvSpPr>
          <p:nvPr/>
        </p:nvSpPr>
        <p:spPr bwMode="auto">
          <a:xfrm>
            <a:off x="6386513" y="4181475"/>
            <a:ext cx="1063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sz="2400"/>
          </a:p>
        </p:txBody>
      </p:sp>
      <p:sp>
        <p:nvSpPr>
          <p:cNvPr id="11" name="Rectangle 83"/>
          <p:cNvSpPr>
            <a:spLocks noChangeArrowheads="1"/>
          </p:cNvSpPr>
          <p:nvPr/>
        </p:nvSpPr>
        <p:spPr bwMode="auto">
          <a:xfrm>
            <a:off x="7419975" y="3644900"/>
            <a:ext cx="163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2" name="Line 84"/>
          <p:cNvSpPr>
            <a:spLocks noChangeShapeType="1"/>
          </p:cNvSpPr>
          <p:nvPr/>
        </p:nvSpPr>
        <p:spPr bwMode="auto">
          <a:xfrm flipH="1">
            <a:off x="6888163" y="4894263"/>
            <a:ext cx="328612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85"/>
          <p:cNvSpPr>
            <a:spLocks noChangeShapeType="1"/>
          </p:cNvSpPr>
          <p:nvPr/>
        </p:nvSpPr>
        <p:spPr bwMode="auto">
          <a:xfrm flipH="1">
            <a:off x="6950075" y="4954588"/>
            <a:ext cx="2254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86"/>
          <p:cNvSpPr>
            <a:spLocks noChangeShapeType="1"/>
          </p:cNvSpPr>
          <p:nvPr/>
        </p:nvSpPr>
        <p:spPr bwMode="auto">
          <a:xfrm flipH="1">
            <a:off x="7011988" y="4995863"/>
            <a:ext cx="101600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87"/>
          <p:cNvSpPr>
            <a:spLocks noChangeShapeType="1"/>
          </p:cNvSpPr>
          <p:nvPr/>
        </p:nvSpPr>
        <p:spPr bwMode="auto">
          <a:xfrm flipH="1">
            <a:off x="7051675" y="3725863"/>
            <a:ext cx="28733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88"/>
          <p:cNvSpPr>
            <a:spLocks/>
          </p:cNvSpPr>
          <p:nvPr/>
        </p:nvSpPr>
        <p:spPr bwMode="auto">
          <a:xfrm>
            <a:off x="6991350" y="2989263"/>
            <a:ext cx="142875" cy="368300"/>
          </a:xfrm>
          <a:custGeom>
            <a:avLst/>
            <a:gdLst/>
            <a:ahLst/>
            <a:cxnLst>
              <a:cxn ang="0">
                <a:pos x="78" y="0"/>
              </a:cxn>
              <a:cxn ang="0">
                <a:pos x="0" y="52"/>
              </a:cxn>
              <a:cxn ang="0">
                <a:pos x="181" y="103"/>
              </a:cxn>
              <a:cxn ang="0">
                <a:pos x="0" y="207"/>
              </a:cxn>
              <a:cxn ang="0">
                <a:pos x="181" y="258"/>
              </a:cxn>
              <a:cxn ang="0">
                <a:pos x="0" y="361"/>
              </a:cxn>
              <a:cxn ang="0">
                <a:pos x="181" y="413"/>
              </a:cxn>
              <a:cxn ang="0">
                <a:pos x="78" y="465"/>
              </a:cxn>
            </a:cxnLst>
            <a:rect l="0" t="0" r="r" b="b"/>
            <a:pathLst>
              <a:path w="181" h="465">
                <a:moveTo>
                  <a:pt x="78" y="0"/>
                </a:moveTo>
                <a:lnTo>
                  <a:pt x="0" y="52"/>
                </a:lnTo>
                <a:lnTo>
                  <a:pt x="181" y="103"/>
                </a:lnTo>
                <a:lnTo>
                  <a:pt x="0" y="207"/>
                </a:lnTo>
                <a:lnTo>
                  <a:pt x="181" y="258"/>
                </a:lnTo>
                <a:lnTo>
                  <a:pt x="0" y="361"/>
                </a:lnTo>
                <a:lnTo>
                  <a:pt x="181" y="413"/>
                </a:lnTo>
                <a:lnTo>
                  <a:pt x="78" y="465"/>
                </a:lnTo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89"/>
          <p:cNvSpPr>
            <a:spLocks/>
          </p:cNvSpPr>
          <p:nvPr/>
        </p:nvSpPr>
        <p:spPr bwMode="auto">
          <a:xfrm>
            <a:off x="7031038" y="2600325"/>
            <a:ext cx="61912" cy="122238"/>
          </a:xfrm>
          <a:custGeom>
            <a:avLst/>
            <a:gdLst/>
            <a:ahLst/>
            <a:cxnLst>
              <a:cxn ang="0">
                <a:pos x="77" y="155"/>
              </a:cxn>
              <a:cxn ang="0">
                <a:pos x="26" y="0"/>
              </a:cxn>
              <a:cxn ang="0">
                <a:pos x="0" y="155"/>
              </a:cxn>
              <a:cxn ang="0">
                <a:pos x="26" y="155"/>
              </a:cxn>
              <a:cxn ang="0">
                <a:pos x="77" y="155"/>
              </a:cxn>
            </a:cxnLst>
            <a:rect l="0" t="0" r="r" b="b"/>
            <a:pathLst>
              <a:path w="77" h="155">
                <a:moveTo>
                  <a:pt x="77" y="155"/>
                </a:moveTo>
                <a:lnTo>
                  <a:pt x="26" y="0"/>
                </a:lnTo>
                <a:lnTo>
                  <a:pt x="0" y="155"/>
                </a:lnTo>
                <a:lnTo>
                  <a:pt x="26" y="155"/>
                </a:lnTo>
                <a:lnTo>
                  <a:pt x="77" y="15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90"/>
          <p:cNvSpPr>
            <a:spLocks noChangeShapeType="1"/>
          </p:cNvSpPr>
          <p:nvPr/>
        </p:nvSpPr>
        <p:spPr bwMode="auto">
          <a:xfrm>
            <a:off x="7051675" y="2743200"/>
            <a:ext cx="1588" cy="246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91"/>
          <p:cNvSpPr>
            <a:spLocks noChangeAspect="1"/>
          </p:cNvSpPr>
          <p:nvPr/>
        </p:nvSpPr>
        <p:spPr bwMode="auto">
          <a:xfrm>
            <a:off x="7024688" y="3698875"/>
            <a:ext cx="57150" cy="55563"/>
          </a:xfrm>
          <a:custGeom>
            <a:avLst/>
            <a:gdLst/>
            <a:ahLst/>
            <a:cxnLst>
              <a:cxn ang="0">
                <a:pos x="24" y="0"/>
              </a:cxn>
              <a:cxn ang="0">
                <a:pos x="21" y="0"/>
              </a:cxn>
              <a:cxn ang="0">
                <a:pos x="17" y="1"/>
              </a:cxn>
              <a:cxn ang="0">
                <a:pos x="14" y="3"/>
              </a:cxn>
              <a:cxn ang="0">
                <a:pos x="10" y="5"/>
              </a:cxn>
              <a:cxn ang="0">
                <a:pos x="8" y="7"/>
              </a:cxn>
              <a:cxn ang="0">
                <a:pos x="5" y="10"/>
              </a:cxn>
              <a:cxn ang="0">
                <a:pos x="4" y="13"/>
              </a:cxn>
              <a:cxn ang="0">
                <a:pos x="1" y="17"/>
              </a:cxn>
              <a:cxn ang="0">
                <a:pos x="1" y="21"/>
              </a:cxn>
              <a:cxn ang="0">
                <a:pos x="0" y="25"/>
              </a:cxn>
              <a:cxn ang="0">
                <a:pos x="0" y="27"/>
              </a:cxn>
              <a:cxn ang="0">
                <a:pos x="1" y="31"/>
              </a:cxn>
              <a:cxn ang="0">
                <a:pos x="1" y="35"/>
              </a:cxn>
              <a:cxn ang="0">
                <a:pos x="4" y="38"/>
              </a:cxn>
              <a:cxn ang="0">
                <a:pos x="5" y="41"/>
              </a:cxn>
              <a:cxn ang="0">
                <a:pos x="8" y="44"/>
              </a:cxn>
              <a:cxn ang="0">
                <a:pos x="10" y="47"/>
              </a:cxn>
              <a:cxn ang="0">
                <a:pos x="14" y="48"/>
              </a:cxn>
              <a:cxn ang="0">
                <a:pos x="17" y="49"/>
              </a:cxn>
              <a:cxn ang="0">
                <a:pos x="21" y="50"/>
              </a:cxn>
              <a:cxn ang="0">
                <a:pos x="24" y="52"/>
              </a:cxn>
              <a:cxn ang="0">
                <a:pos x="27" y="52"/>
              </a:cxn>
              <a:cxn ang="0">
                <a:pos x="31" y="50"/>
              </a:cxn>
              <a:cxn ang="0">
                <a:pos x="35" y="49"/>
              </a:cxn>
              <a:cxn ang="0">
                <a:pos x="39" y="48"/>
              </a:cxn>
              <a:cxn ang="0">
                <a:pos x="41" y="47"/>
              </a:cxn>
              <a:cxn ang="0">
                <a:pos x="44" y="44"/>
              </a:cxn>
              <a:cxn ang="0">
                <a:pos x="46" y="41"/>
              </a:cxn>
              <a:cxn ang="0">
                <a:pos x="49" y="38"/>
              </a:cxn>
              <a:cxn ang="0">
                <a:pos x="50" y="35"/>
              </a:cxn>
              <a:cxn ang="0">
                <a:pos x="52" y="31"/>
              </a:cxn>
              <a:cxn ang="0">
                <a:pos x="52" y="27"/>
              </a:cxn>
              <a:cxn ang="0">
                <a:pos x="52" y="25"/>
              </a:cxn>
              <a:cxn ang="0">
                <a:pos x="52" y="21"/>
              </a:cxn>
              <a:cxn ang="0">
                <a:pos x="50" y="17"/>
              </a:cxn>
              <a:cxn ang="0">
                <a:pos x="49" y="13"/>
              </a:cxn>
              <a:cxn ang="0">
                <a:pos x="46" y="10"/>
              </a:cxn>
              <a:cxn ang="0">
                <a:pos x="44" y="7"/>
              </a:cxn>
              <a:cxn ang="0">
                <a:pos x="41" y="5"/>
              </a:cxn>
              <a:cxn ang="0">
                <a:pos x="39" y="3"/>
              </a:cxn>
              <a:cxn ang="0">
                <a:pos x="35" y="1"/>
              </a:cxn>
              <a:cxn ang="0">
                <a:pos x="31" y="0"/>
              </a:cxn>
              <a:cxn ang="0">
                <a:pos x="27" y="0"/>
              </a:cxn>
              <a:cxn ang="0">
                <a:pos x="26" y="26"/>
              </a:cxn>
            </a:cxnLst>
            <a:rect l="0" t="0" r="r" b="b"/>
            <a:pathLst>
              <a:path w="52" h="52">
                <a:moveTo>
                  <a:pt x="26" y="26"/>
                </a:moveTo>
                <a:lnTo>
                  <a:pt x="26" y="0"/>
                </a:lnTo>
                <a:lnTo>
                  <a:pt x="24" y="0"/>
                </a:lnTo>
                <a:lnTo>
                  <a:pt x="23" y="0"/>
                </a:lnTo>
                <a:lnTo>
                  <a:pt x="22" y="0"/>
                </a:lnTo>
                <a:lnTo>
                  <a:pt x="21" y="0"/>
                </a:lnTo>
                <a:lnTo>
                  <a:pt x="19" y="0"/>
                </a:lnTo>
                <a:lnTo>
                  <a:pt x="18" y="1"/>
                </a:lnTo>
                <a:lnTo>
                  <a:pt x="17" y="1"/>
                </a:lnTo>
                <a:lnTo>
                  <a:pt x="15" y="1"/>
                </a:lnTo>
                <a:lnTo>
                  <a:pt x="15" y="3"/>
                </a:lnTo>
                <a:lnTo>
                  <a:pt x="14" y="3"/>
                </a:lnTo>
                <a:lnTo>
                  <a:pt x="13" y="4"/>
                </a:lnTo>
                <a:lnTo>
                  <a:pt x="12" y="4"/>
                </a:lnTo>
                <a:lnTo>
                  <a:pt x="10" y="5"/>
                </a:lnTo>
                <a:lnTo>
                  <a:pt x="10" y="5"/>
                </a:lnTo>
                <a:lnTo>
                  <a:pt x="9" y="7"/>
                </a:lnTo>
                <a:lnTo>
                  <a:pt x="8" y="7"/>
                </a:lnTo>
                <a:lnTo>
                  <a:pt x="6" y="8"/>
                </a:lnTo>
                <a:lnTo>
                  <a:pt x="6" y="9"/>
                </a:lnTo>
                <a:lnTo>
                  <a:pt x="5" y="10"/>
                </a:lnTo>
                <a:lnTo>
                  <a:pt x="5" y="10"/>
                </a:lnTo>
                <a:lnTo>
                  <a:pt x="4" y="12"/>
                </a:lnTo>
                <a:lnTo>
                  <a:pt x="4" y="13"/>
                </a:lnTo>
                <a:lnTo>
                  <a:pt x="3" y="14"/>
                </a:lnTo>
                <a:lnTo>
                  <a:pt x="3" y="16"/>
                </a:lnTo>
                <a:lnTo>
                  <a:pt x="1" y="17"/>
                </a:lnTo>
                <a:lnTo>
                  <a:pt x="1" y="18"/>
                </a:lnTo>
                <a:lnTo>
                  <a:pt x="1" y="19"/>
                </a:lnTo>
                <a:lnTo>
                  <a:pt x="1" y="21"/>
                </a:lnTo>
                <a:lnTo>
                  <a:pt x="1" y="22"/>
                </a:lnTo>
                <a:lnTo>
                  <a:pt x="0" y="23"/>
                </a:lnTo>
                <a:lnTo>
                  <a:pt x="0" y="25"/>
                </a:lnTo>
                <a:lnTo>
                  <a:pt x="0" y="26"/>
                </a:lnTo>
                <a:lnTo>
                  <a:pt x="0" y="26"/>
                </a:lnTo>
                <a:lnTo>
                  <a:pt x="0" y="27"/>
                </a:lnTo>
                <a:lnTo>
                  <a:pt x="0" y="29"/>
                </a:lnTo>
                <a:lnTo>
                  <a:pt x="1" y="30"/>
                </a:lnTo>
                <a:lnTo>
                  <a:pt x="1" y="31"/>
                </a:lnTo>
                <a:lnTo>
                  <a:pt x="1" y="32"/>
                </a:lnTo>
                <a:lnTo>
                  <a:pt x="1" y="34"/>
                </a:lnTo>
                <a:lnTo>
                  <a:pt x="1" y="35"/>
                </a:lnTo>
                <a:lnTo>
                  <a:pt x="3" y="35"/>
                </a:lnTo>
                <a:lnTo>
                  <a:pt x="3" y="36"/>
                </a:lnTo>
                <a:lnTo>
                  <a:pt x="4" y="38"/>
                </a:lnTo>
                <a:lnTo>
                  <a:pt x="4" y="39"/>
                </a:lnTo>
                <a:lnTo>
                  <a:pt x="5" y="40"/>
                </a:lnTo>
                <a:lnTo>
                  <a:pt x="5" y="41"/>
                </a:lnTo>
                <a:lnTo>
                  <a:pt x="6" y="41"/>
                </a:lnTo>
                <a:lnTo>
                  <a:pt x="6" y="43"/>
                </a:lnTo>
                <a:lnTo>
                  <a:pt x="8" y="44"/>
                </a:lnTo>
                <a:lnTo>
                  <a:pt x="9" y="44"/>
                </a:lnTo>
                <a:lnTo>
                  <a:pt x="10" y="45"/>
                </a:lnTo>
                <a:lnTo>
                  <a:pt x="10" y="47"/>
                </a:lnTo>
                <a:lnTo>
                  <a:pt x="12" y="47"/>
                </a:lnTo>
                <a:lnTo>
                  <a:pt x="13" y="48"/>
                </a:lnTo>
                <a:lnTo>
                  <a:pt x="14" y="48"/>
                </a:lnTo>
                <a:lnTo>
                  <a:pt x="15" y="49"/>
                </a:lnTo>
                <a:lnTo>
                  <a:pt x="15" y="49"/>
                </a:lnTo>
                <a:lnTo>
                  <a:pt x="17" y="49"/>
                </a:lnTo>
                <a:lnTo>
                  <a:pt x="18" y="50"/>
                </a:lnTo>
                <a:lnTo>
                  <a:pt x="19" y="50"/>
                </a:lnTo>
                <a:lnTo>
                  <a:pt x="21" y="50"/>
                </a:lnTo>
                <a:lnTo>
                  <a:pt x="22" y="50"/>
                </a:lnTo>
                <a:lnTo>
                  <a:pt x="23" y="52"/>
                </a:lnTo>
                <a:lnTo>
                  <a:pt x="24" y="52"/>
                </a:lnTo>
                <a:lnTo>
                  <a:pt x="26" y="52"/>
                </a:lnTo>
                <a:lnTo>
                  <a:pt x="26" y="52"/>
                </a:lnTo>
                <a:lnTo>
                  <a:pt x="27" y="52"/>
                </a:lnTo>
                <a:lnTo>
                  <a:pt x="28" y="52"/>
                </a:lnTo>
                <a:lnTo>
                  <a:pt x="30" y="50"/>
                </a:lnTo>
                <a:lnTo>
                  <a:pt x="31" y="50"/>
                </a:lnTo>
                <a:lnTo>
                  <a:pt x="32" y="50"/>
                </a:lnTo>
                <a:lnTo>
                  <a:pt x="34" y="50"/>
                </a:lnTo>
                <a:lnTo>
                  <a:pt x="35" y="49"/>
                </a:lnTo>
                <a:lnTo>
                  <a:pt x="36" y="49"/>
                </a:lnTo>
                <a:lnTo>
                  <a:pt x="37" y="49"/>
                </a:lnTo>
                <a:lnTo>
                  <a:pt x="39" y="48"/>
                </a:lnTo>
                <a:lnTo>
                  <a:pt x="40" y="48"/>
                </a:lnTo>
                <a:lnTo>
                  <a:pt x="40" y="47"/>
                </a:lnTo>
                <a:lnTo>
                  <a:pt x="41" y="47"/>
                </a:lnTo>
                <a:lnTo>
                  <a:pt x="43" y="45"/>
                </a:lnTo>
                <a:lnTo>
                  <a:pt x="44" y="44"/>
                </a:lnTo>
                <a:lnTo>
                  <a:pt x="44" y="44"/>
                </a:lnTo>
                <a:lnTo>
                  <a:pt x="45" y="43"/>
                </a:lnTo>
                <a:lnTo>
                  <a:pt x="46" y="41"/>
                </a:lnTo>
                <a:lnTo>
                  <a:pt x="46" y="41"/>
                </a:lnTo>
                <a:lnTo>
                  <a:pt x="48" y="40"/>
                </a:lnTo>
                <a:lnTo>
                  <a:pt x="48" y="39"/>
                </a:lnTo>
                <a:lnTo>
                  <a:pt x="49" y="38"/>
                </a:lnTo>
                <a:lnTo>
                  <a:pt x="49" y="36"/>
                </a:lnTo>
                <a:lnTo>
                  <a:pt x="50" y="35"/>
                </a:lnTo>
                <a:lnTo>
                  <a:pt x="50" y="35"/>
                </a:lnTo>
                <a:lnTo>
                  <a:pt x="50" y="34"/>
                </a:lnTo>
                <a:lnTo>
                  <a:pt x="52" y="32"/>
                </a:lnTo>
                <a:lnTo>
                  <a:pt x="52" y="31"/>
                </a:lnTo>
                <a:lnTo>
                  <a:pt x="52" y="30"/>
                </a:lnTo>
                <a:lnTo>
                  <a:pt x="52" y="29"/>
                </a:lnTo>
                <a:lnTo>
                  <a:pt x="52" y="27"/>
                </a:lnTo>
                <a:lnTo>
                  <a:pt x="52" y="26"/>
                </a:lnTo>
                <a:lnTo>
                  <a:pt x="52" y="26"/>
                </a:lnTo>
                <a:lnTo>
                  <a:pt x="52" y="25"/>
                </a:lnTo>
                <a:lnTo>
                  <a:pt x="52" y="23"/>
                </a:lnTo>
                <a:lnTo>
                  <a:pt x="52" y="22"/>
                </a:lnTo>
                <a:lnTo>
                  <a:pt x="52" y="21"/>
                </a:lnTo>
                <a:lnTo>
                  <a:pt x="52" y="19"/>
                </a:lnTo>
                <a:lnTo>
                  <a:pt x="50" y="18"/>
                </a:lnTo>
                <a:lnTo>
                  <a:pt x="50" y="17"/>
                </a:lnTo>
                <a:lnTo>
                  <a:pt x="50" y="16"/>
                </a:lnTo>
                <a:lnTo>
                  <a:pt x="49" y="14"/>
                </a:lnTo>
                <a:lnTo>
                  <a:pt x="49" y="13"/>
                </a:lnTo>
                <a:lnTo>
                  <a:pt x="48" y="12"/>
                </a:lnTo>
                <a:lnTo>
                  <a:pt x="48" y="10"/>
                </a:lnTo>
                <a:lnTo>
                  <a:pt x="46" y="10"/>
                </a:lnTo>
                <a:lnTo>
                  <a:pt x="46" y="9"/>
                </a:lnTo>
                <a:lnTo>
                  <a:pt x="45" y="8"/>
                </a:lnTo>
                <a:lnTo>
                  <a:pt x="44" y="7"/>
                </a:lnTo>
                <a:lnTo>
                  <a:pt x="44" y="7"/>
                </a:lnTo>
                <a:lnTo>
                  <a:pt x="43" y="5"/>
                </a:lnTo>
                <a:lnTo>
                  <a:pt x="41" y="5"/>
                </a:lnTo>
                <a:lnTo>
                  <a:pt x="40" y="4"/>
                </a:lnTo>
                <a:lnTo>
                  <a:pt x="40" y="4"/>
                </a:lnTo>
                <a:lnTo>
                  <a:pt x="39" y="3"/>
                </a:lnTo>
                <a:lnTo>
                  <a:pt x="37" y="3"/>
                </a:lnTo>
                <a:lnTo>
                  <a:pt x="36" y="1"/>
                </a:lnTo>
                <a:lnTo>
                  <a:pt x="35" y="1"/>
                </a:lnTo>
                <a:lnTo>
                  <a:pt x="34" y="1"/>
                </a:lnTo>
                <a:lnTo>
                  <a:pt x="32" y="0"/>
                </a:lnTo>
                <a:lnTo>
                  <a:pt x="31" y="0"/>
                </a:lnTo>
                <a:lnTo>
                  <a:pt x="30" y="0"/>
                </a:lnTo>
                <a:lnTo>
                  <a:pt x="28" y="0"/>
                </a:lnTo>
                <a:lnTo>
                  <a:pt x="27" y="0"/>
                </a:lnTo>
                <a:lnTo>
                  <a:pt x="26" y="0"/>
                </a:lnTo>
                <a:lnTo>
                  <a:pt x="26" y="0"/>
                </a:lnTo>
                <a:lnTo>
                  <a:pt x="26" y="2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7532688" y="3722688"/>
            <a:ext cx="809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 sz="2400"/>
          </a:p>
        </p:txBody>
      </p:sp>
      <p:sp>
        <p:nvSpPr>
          <p:cNvPr id="21" name="Rectangle 94"/>
          <p:cNvSpPr>
            <a:spLocks noChangeArrowheads="1"/>
          </p:cNvSpPr>
          <p:nvPr/>
        </p:nvSpPr>
        <p:spPr bwMode="auto">
          <a:xfrm>
            <a:off x="6977063" y="2301875"/>
            <a:ext cx="163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26" name="Rectangle 99"/>
          <p:cNvSpPr>
            <a:spLocks noChangeArrowheads="1"/>
          </p:cNvSpPr>
          <p:nvPr/>
        </p:nvSpPr>
        <p:spPr bwMode="auto">
          <a:xfrm>
            <a:off x="7089775" y="2379663"/>
            <a:ext cx="219075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Times-Roman" charset="0"/>
              </a:rPr>
              <a:t>DD</a:t>
            </a:r>
            <a:endParaRPr lang="en-US" sz="2400"/>
          </a:p>
        </p:txBody>
      </p:sp>
      <p:sp>
        <p:nvSpPr>
          <p:cNvPr id="35" name="Line 108"/>
          <p:cNvSpPr>
            <a:spLocks noChangeShapeType="1"/>
          </p:cNvSpPr>
          <p:nvPr/>
        </p:nvSpPr>
        <p:spPr bwMode="auto">
          <a:xfrm flipH="1">
            <a:off x="3660775" y="3722688"/>
            <a:ext cx="512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09"/>
          <p:cNvSpPr>
            <a:spLocks noChangeShapeType="1"/>
          </p:cNvSpPr>
          <p:nvPr/>
        </p:nvSpPr>
        <p:spPr bwMode="auto">
          <a:xfrm>
            <a:off x="2576513" y="3722688"/>
            <a:ext cx="5111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Freeform 110"/>
          <p:cNvSpPr>
            <a:spLocks/>
          </p:cNvSpPr>
          <p:nvPr/>
        </p:nvSpPr>
        <p:spPr bwMode="auto">
          <a:xfrm>
            <a:off x="3087688" y="3517900"/>
            <a:ext cx="430212" cy="428625"/>
          </a:xfrm>
          <a:custGeom>
            <a:avLst/>
            <a:gdLst/>
            <a:ahLst/>
            <a:cxnLst>
              <a:cxn ang="0">
                <a:pos x="541" y="258"/>
              </a:cxn>
              <a:cxn ang="0">
                <a:pos x="0" y="542"/>
              </a:cxn>
              <a:cxn ang="0">
                <a:pos x="0" y="0"/>
              </a:cxn>
              <a:cxn ang="0">
                <a:pos x="541" y="258"/>
              </a:cxn>
            </a:cxnLst>
            <a:rect l="0" t="0" r="r" b="b"/>
            <a:pathLst>
              <a:path w="541" h="542">
                <a:moveTo>
                  <a:pt x="541" y="258"/>
                </a:moveTo>
                <a:lnTo>
                  <a:pt x="0" y="542"/>
                </a:lnTo>
                <a:lnTo>
                  <a:pt x="0" y="0"/>
                </a:lnTo>
                <a:lnTo>
                  <a:pt x="541" y="258"/>
                </a:lnTo>
                <a:close/>
              </a:path>
            </a:pathLst>
          </a:custGeom>
          <a:noFill/>
          <a:ln w="28575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Freeform 111"/>
          <p:cNvSpPr>
            <a:spLocks/>
          </p:cNvSpPr>
          <p:nvPr/>
        </p:nvSpPr>
        <p:spPr bwMode="auto">
          <a:xfrm>
            <a:off x="3538538" y="3663950"/>
            <a:ext cx="115887" cy="117475"/>
          </a:xfrm>
          <a:custGeom>
            <a:avLst/>
            <a:gdLst/>
            <a:ahLst/>
            <a:cxnLst>
              <a:cxn ang="0">
                <a:pos x="66" y="1"/>
              </a:cxn>
              <a:cxn ang="0">
                <a:pos x="55" y="3"/>
              </a:cxn>
              <a:cxn ang="0">
                <a:pos x="46" y="6"/>
              </a:cxn>
              <a:cxn ang="0">
                <a:pos x="35" y="12"/>
              </a:cxn>
              <a:cxn ang="0">
                <a:pos x="28" y="17"/>
              </a:cxn>
              <a:cxn ang="0">
                <a:pos x="20" y="24"/>
              </a:cxn>
              <a:cxn ang="0">
                <a:pos x="13" y="32"/>
              </a:cxn>
              <a:cxn ang="0">
                <a:pos x="8" y="41"/>
              </a:cxn>
              <a:cxn ang="0">
                <a:pos x="4" y="52"/>
              </a:cxn>
              <a:cxn ang="0">
                <a:pos x="2" y="62"/>
              </a:cxn>
              <a:cxn ang="0">
                <a:pos x="0" y="73"/>
              </a:cxn>
              <a:cxn ang="0">
                <a:pos x="0" y="81"/>
              </a:cxn>
              <a:cxn ang="0">
                <a:pos x="3" y="92"/>
              </a:cxn>
              <a:cxn ang="0">
                <a:pos x="6" y="102"/>
              </a:cxn>
              <a:cxn ang="0">
                <a:pos x="11" y="111"/>
              </a:cxn>
              <a:cxn ang="0">
                <a:pos x="17" y="120"/>
              </a:cxn>
              <a:cxn ang="0">
                <a:pos x="25" y="128"/>
              </a:cxn>
              <a:cxn ang="0">
                <a:pos x="33" y="134"/>
              </a:cxn>
              <a:cxn ang="0">
                <a:pos x="42" y="139"/>
              </a:cxn>
              <a:cxn ang="0">
                <a:pos x="52" y="143"/>
              </a:cxn>
              <a:cxn ang="0">
                <a:pos x="62" y="146"/>
              </a:cxn>
              <a:cxn ang="0">
                <a:pos x="74" y="147"/>
              </a:cxn>
              <a:cxn ang="0">
                <a:pos x="80" y="146"/>
              </a:cxn>
              <a:cxn ang="0">
                <a:pos x="92" y="144"/>
              </a:cxn>
              <a:cxn ang="0">
                <a:pos x="102" y="141"/>
              </a:cxn>
              <a:cxn ang="0">
                <a:pos x="111" y="135"/>
              </a:cxn>
              <a:cxn ang="0">
                <a:pos x="120" y="130"/>
              </a:cxn>
              <a:cxn ang="0">
                <a:pos x="127" y="122"/>
              </a:cxn>
              <a:cxn ang="0">
                <a:pos x="135" y="115"/>
              </a:cxn>
              <a:cxn ang="0">
                <a:pos x="140" y="104"/>
              </a:cxn>
              <a:cxn ang="0">
                <a:pos x="144" y="95"/>
              </a:cxn>
              <a:cxn ang="0">
                <a:pos x="146" y="85"/>
              </a:cxn>
              <a:cxn ang="0">
                <a:pos x="146" y="73"/>
              </a:cxn>
              <a:cxn ang="0">
                <a:pos x="146" y="66"/>
              </a:cxn>
              <a:cxn ang="0">
                <a:pos x="144" y="55"/>
              </a:cxn>
              <a:cxn ang="0">
                <a:pos x="141" y="45"/>
              </a:cxn>
              <a:cxn ang="0">
                <a:pos x="136" y="36"/>
              </a:cxn>
              <a:cxn ang="0">
                <a:pos x="129" y="27"/>
              </a:cxn>
              <a:cxn ang="0">
                <a:pos x="123" y="19"/>
              </a:cxn>
              <a:cxn ang="0">
                <a:pos x="114" y="13"/>
              </a:cxn>
              <a:cxn ang="0">
                <a:pos x="105" y="8"/>
              </a:cxn>
              <a:cxn ang="0">
                <a:pos x="95" y="4"/>
              </a:cxn>
              <a:cxn ang="0">
                <a:pos x="84" y="1"/>
              </a:cxn>
              <a:cxn ang="0">
                <a:pos x="74" y="0"/>
              </a:cxn>
            </a:cxnLst>
            <a:rect l="0" t="0" r="r" b="b"/>
            <a:pathLst>
              <a:path w="146" h="147">
                <a:moveTo>
                  <a:pt x="74" y="0"/>
                </a:moveTo>
                <a:lnTo>
                  <a:pt x="70" y="0"/>
                </a:lnTo>
                <a:lnTo>
                  <a:pt x="66" y="1"/>
                </a:lnTo>
                <a:lnTo>
                  <a:pt x="62" y="1"/>
                </a:lnTo>
                <a:lnTo>
                  <a:pt x="59" y="1"/>
                </a:lnTo>
                <a:lnTo>
                  <a:pt x="55" y="3"/>
                </a:lnTo>
                <a:lnTo>
                  <a:pt x="52" y="4"/>
                </a:lnTo>
                <a:lnTo>
                  <a:pt x="48" y="5"/>
                </a:lnTo>
                <a:lnTo>
                  <a:pt x="46" y="6"/>
                </a:lnTo>
                <a:lnTo>
                  <a:pt x="42" y="8"/>
                </a:lnTo>
                <a:lnTo>
                  <a:pt x="39" y="9"/>
                </a:lnTo>
                <a:lnTo>
                  <a:pt x="35" y="12"/>
                </a:lnTo>
                <a:lnTo>
                  <a:pt x="33" y="13"/>
                </a:lnTo>
                <a:lnTo>
                  <a:pt x="30" y="15"/>
                </a:lnTo>
                <a:lnTo>
                  <a:pt x="28" y="17"/>
                </a:lnTo>
                <a:lnTo>
                  <a:pt x="25" y="19"/>
                </a:lnTo>
                <a:lnTo>
                  <a:pt x="22" y="22"/>
                </a:lnTo>
                <a:lnTo>
                  <a:pt x="20" y="24"/>
                </a:lnTo>
                <a:lnTo>
                  <a:pt x="17" y="27"/>
                </a:lnTo>
                <a:lnTo>
                  <a:pt x="15" y="30"/>
                </a:lnTo>
                <a:lnTo>
                  <a:pt x="13" y="32"/>
                </a:lnTo>
                <a:lnTo>
                  <a:pt x="11" y="36"/>
                </a:lnTo>
                <a:lnTo>
                  <a:pt x="10" y="39"/>
                </a:lnTo>
                <a:lnTo>
                  <a:pt x="8" y="41"/>
                </a:lnTo>
                <a:lnTo>
                  <a:pt x="6" y="45"/>
                </a:lnTo>
                <a:lnTo>
                  <a:pt x="4" y="48"/>
                </a:lnTo>
                <a:lnTo>
                  <a:pt x="4" y="52"/>
                </a:lnTo>
                <a:lnTo>
                  <a:pt x="3" y="55"/>
                </a:lnTo>
                <a:lnTo>
                  <a:pt x="2" y="59"/>
                </a:lnTo>
                <a:lnTo>
                  <a:pt x="2" y="62"/>
                </a:lnTo>
                <a:lnTo>
                  <a:pt x="0" y="66"/>
                </a:lnTo>
                <a:lnTo>
                  <a:pt x="0" y="70"/>
                </a:lnTo>
                <a:lnTo>
                  <a:pt x="0" y="73"/>
                </a:lnTo>
                <a:lnTo>
                  <a:pt x="0" y="73"/>
                </a:lnTo>
                <a:lnTo>
                  <a:pt x="0" y="77"/>
                </a:lnTo>
                <a:lnTo>
                  <a:pt x="0" y="81"/>
                </a:lnTo>
                <a:lnTo>
                  <a:pt x="2" y="85"/>
                </a:lnTo>
                <a:lnTo>
                  <a:pt x="2" y="88"/>
                </a:lnTo>
                <a:lnTo>
                  <a:pt x="3" y="92"/>
                </a:lnTo>
                <a:lnTo>
                  <a:pt x="4" y="95"/>
                </a:lnTo>
                <a:lnTo>
                  <a:pt x="4" y="98"/>
                </a:lnTo>
                <a:lnTo>
                  <a:pt x="6" y="102"/>
                </a:lnTo>
                <a:lnTo>
                  <a:pt x="8" y="104"/>
                </a:lnTo>
                <a:lnTo>
                  <a:pt x="10" y="108"/>
                </a:lnTo>
                <a:lnTo>
                  <a:pt x="11" y="111"/>
                </a:lnTo>
                <a:lnTo>
                  <a:pt x="13" y="115"/>
                </a:lnTo>
                <a:lnTo>
                  <a:pt x="15" y="117"/>
                </a:lnTo>
                <a:lnTo>
                  <a:pt x="17" y="120"/>
                </a:lnTo>
                <a:lnTo>
                  <a:pt x="20" y="122"/>
                </a:lnTo>
                <a:lnTo>
                  <a:pt x="22" y="125"/>
                </a:lnTo>
                <a:lnTo>
                  <a:pt x="25" y="128"/>
                </a:lnTo>
                <a:lnTo>
                  <a:pt x="28" y="130"/>
                </a:lnTo>
                <a:lnTo>
                  <a:pt x="30" y="132"/>
                </a:lnTo>
                <a:lnTo>
                  <a:pt x="33" y="134"/>
                </a:lnTo>
                <a:lnTo>
                  <a:pt x="35" y="135"/>
                </a:lnTo>
                <a:lnTo>
                  <a:pt x="39" y="138"/>
                </a:lnTo>
                <a:lnTo>
                  <a:pt x="42" y="139"/>
                </a:lnTo>
                <a:lnTo>
                  <a:pt x="46" y="141"/>
                </a:lnTo>
                <a:lnTo>
                  <a:pt x="48" y="142"/>
                </a:lnTo>
                <a:lnTo>
                  <a:pt x="52" y="143"/>
                </a:lnTo>
                <a:lnTo>
                  <a:pt x="55" y="144"/>
                </a:lnTo>
                <a:lnTo>
                  <a:pt x="59" y="144"/>
                </a:lnTo>
                <a:lnTo>
                  <a:pt x="62" y="146"/>
                </a:lnTo>
                <a:lnTo>
                  <a:pt x="66" y="146"/>
                </a:lnTo>
                <a:lnTo>
                  <a:pt x="70" y="146"/>
                </a:lnTo>
                <a:lnTo>
                  <a:pt x="74" y="147"/>
                </a:lnTo>
                <a:lnTo>
                  <a:pt x="74" y="147"/>
                </a:lnTo>
                <a:lnTo>
                  <a:pt x="77" y="146"/>
                </a:lnTo>
                <a:lnTo>
                  <a:pt x="80" y="146"/>
                </a:lnTo>
                <a:lnTo>
                  <a:pt x="84" y="146"/>
                </a:lnTo>
                <a:lnTo>
                  <a:pt x="88" y="144"/>
                </a:lnTo>
                <a:lnTo>
                  <a:pt x="92" y="144"/>
                </a:lnTo>
                <a:lnTo>
                  <a:pt x="95" y="143"/>
                </a:lnTo>
                <a:lnTo>
                  <a:pt x="99" y="142"/>
                </a:lnTo>
                <a:lnTo>
                  <a:pt x="102" y="141"/>
                </a:lnTo>
                <a:lnTo>
                  <a:pt x="105" y="139"/>
                </a:lnTo>
                <a:lnTo>
                  <a:pt x="109" y="138"/>
                </a:lnTo>
                <a:lnTo>
                  <a:pt x="111" y="135"/>
                </a:lnTo>
                <a:lnTo>
                  <a:pt x="114" y="134"/>
                </a:lnTo>
                <a:lnTo>
                  <a:pt x="117" y="132"/>
                </a:lnTo>
                <a:lnTo>
                  <a:pt x="120" y="130"/>
                </a:lnTo>
                <a:lnTo>
                  <a:pt x="123" y="128"/>
                </a:lnTo>
                <a:lnTo>
                  <a:pt x="126" y="125"/>
                </a:lnTo>
                <a:lnTo>
                  <a:pt x="127" y="122"/>
                </a:lnTo>
                <a:lnTo>
                  <a:pt x="129" y="120"/>
                </a:lnTo>
                <a:lnTo>
                  <a:pt x="132" y="117"/>
                </a:lnTo>
                <a:lnTo>
                  <a:pt x="135" y="115"/>
                </a:lnTo>
                <a:lnTo>
                  <a:pt x="136" y="111"/>
                </a:lnTo>
                <a:lnTo>
                  <a:pt x="137" y="108"/>
                </a:lnTo>
                <a:lnTo>
                  <a:pt x="140" y="104"/>
                </a:lnTo>
                <a:lnTo>
                  <a:pt x="141" y="102"/>
                </a:lnTo>
                <a:lnTo>
                  <a:pt x="142" y="98"/>
                </a:lnTo>
                <a:lnTo>
                  <a:pt x="144" y="95"/>
                </a:lnTo>
                <a:lnTo>
                  <a:pt x="144" y="92"/>
                </a:lnTo>
                <a:lnTo>
                  <a:pt x="145" y="88"/>
                </a:lnTo>
                <a:lnTo>
                  <a:pt x="146" y="85"/>
                </a:lnTo>
                <a:lnTo>
                  <a:pt x="146" y="81"/>
                </a:lnTo>
                <a:lnTo>
                  <a:pt x="146" y="77"/>
                </a:lnTo>
                <a:lnTo>
                  <a:pt x="146" y="73"/>
                </a:lnTo>
                <a:lnTo>
                  <a:pt x="146" y="73"/>
                </a:lnTo>
                <a:lnTo>
                  <a:pt x="146" y="70"/>
                </a:lnTo>
                <a:lnTo>
                  <a:pt x="146" y="66"/>
                </a:lnTo>
                <a:lnTo>
                  <a:pt x="146" y="62"/>
                </a:lnTo>
                <a:lnTo>
                  <a:pt x="145" y="59"/>
                </a:lnTo>
                <a:lnTo>
                  <a:pt x="144" y="55"/>
                </a:lnTo>
                <a:lnTo>
                  <a:pt x="144" y="52"/>
                </a:lnTo>
                <a:lnTo>
                  <a:pt x="142" y="48"/>
                </a:lnTo>
                <a:lnTo>
                  <a:pt x="141" y="45"/>
                </a:lnTo>
                <a:lnTo>
                  <a:pt x="140" y="41"/>
                </a:lnTo>
                <a:lnTo>
                  <a:pt x="137" y="39"/>
                </a:lnTo>
                <a:lnTo>
                  <a:pt x="136" y="36"/>
                </a:lnTo>
                <a:lnTo>
                  <a:pt x="135" y="32"/>
                </a:lnTo>
                <a:lnTo>
                  <a:pt x="132" y="30"/>
                </a:lnTo>
                <a:lnTo>
                  <a:pt x="129" y="27"/>
                </a:lnTo>
                <a:lnTo>
                  <a:pt x="127" y="24"/>
                </a:lnTo>
                <a:lnTo>
                  <a:pt x="126" y="22"/>
                </a:lnTo>
                <a:lnTo>
                  <a:pt x="123" y="19"/>
                </a:lnTo>
                <a:lnTo>
                  <a:pt x="120" y="17"/>
                </a:lnTo>
                <a:lnTo>
                  <a:pt x="117" y="15"/>
                </a:lnTo>
                <a:lnTo>
                  <a:pt x="114" y="13"/>
                </a:lnTo>
                <a:lnTo>
                  <a:pt x="111" y="12"/>
                </a:lnTo>
                <a:lnTo>
                  <a:pt x="109" y="9"/>
                </a:lnTo>
                <a:lnTo>
                  <a:pt x="105" y="8"/>
                </a:lnTo>
                <a:lnTo>
                  <a:pt x="102" y="6"/>
                </a:lnTo>
                <a:lnTo>
                  <a:pt x="99" y="5"/>
                </a:lnTo>
                <a:lnTo>
                  <a:pt x="95" y="4"/>
                </a:lnTo>
                <a:lnTo>
                  <a:pt x="92" y="3"/>
                </a:lnTo>
                <a:lnTo>
                  <a:pt x="88" y="1"/>
                </a:lnTo>
                <a:lnTo>
                  <a:pt x="84" y="1"/>
                </a:lnTo>
                <a:lnTo>
                  <a:pt x="80" y="1"/>
                </a:lnTo>
                <a:lnTo>
                  <a:pt x="77" y="0"/>
                </a:lnTo>
                <a:lnTo>
                  <a:pt x="74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Rectangle 112"/>
          <p:cNvSpPr>
            <a:spLocks noChangeArrowheads="1"/>
          </p:cNvSpPr>
          <p:nvPr/>
        </p:nvSpPr>
        <p:spPr bwMode="auto">
          <a:xfrm>
            <a:off x="2252663" y="4102100"/>
            <a:ext cx="18970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  <a:latin typeface="Helvetica" pitchFamily="34" charset="0"/>
              </a:rPr>
              <a:t>(c) Graphical symbols </a:t>
            </a:r>
            <a:endParaRPr lang="en-US" sz="2400" dirty="0"/>
          </a:p>
        </p:txBody>
      </p:sp>
      <p:sp>
        <p:nvSpPr>
          <p:cNvPr id="40" name="Rectangle 113"/>
          <p:cNvSpPr>
            <a:spLocks noChangeArrowheads="1"/>
          </p:cNvSpPr>
          <p:nvPr/>
        </p:nvSpPr>
        <p:spPr bwMode="auto">
          <a:xfrm>
            <a:off x="2430463" y="3636963"/>
            <a:ext cx="1317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sz="2400"/>
          </a:p>
        </p:txBody>
      </p:sp>
      <p:sp>
        <p:nvSpPr>
          <p:cNvPr id="41" name="Line 115"/>
          <p:cNvSpPr>
            <a:spLocks noChangeShapeType="1"/>
          </p:cNvSpPr>
          <p:nvPr/>
        </p:nvSpPr>
        <p:spPr bwMode="auto">
          <a:xfrm flipV="1">
            <a:off x="6786563" y="3992563"/>
            <a:ext cx="1587" cy="4508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116"/>
          <p:cNvSpPr>
            <a:spLocks noChangeShapeType="1"/>
          </p:cNvSpPr>
          <p:nvPr/>
        </p:nvSpPr>
        <p:spPr bwMode="auto">
          <a:xfrm>
            <a:off x="6540500" y="4217988"/>
            <a:ext cx="2460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Rectangle 117"/>
          <p:cNvSpPr>
            <a:spLocks noChangeArrowheads="1"/>
          </p:cNvSpPr>
          <p:nvPr/>
        </p:nvSpPr>
        <p:spPr bwMode="auto">
          <a:xfrm>
            <a:off x="4259263" y="3636963"/>
            <a:ext cx="1000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 sz="2400"/>
          </a:p>
        </p:txBody>
      </p:sp>
      <p:sp>
        <p:nvSpPr>
          <p:cNvPr id="44" name="Freeform 118"/>
          <p:cNvSpPr>
            <a:spLocks/>
          </p:cNvSpPr>
          <p:nvPr/>
        </p:nvSpPr>
        <p:spPr bwMode="auto">
          <a:xfrm>
            <a:off x="6908800" y="2968625"/>
            <a:ext cx="41275" cy="20638"/>
          </a:xfrm>
          <a:custGeom>
            <a:avLst/>
            <a:gdLst/>
            <a:ahLst/>
            <a:cxnLst>
              <a:cxn ang="0">
                <a:pos x="52" y="0"/>
              </a:cxn>
              <a:cxn ang="0">
                <a:pos x="0" y="0"/>
              </a:cxn>
              <a:cxn ang="0">
                <a:pos x="0" y="26"/>
              </a:cxn>
            </a:cxnLst>
            <a:rect l="0" t="0" r="r" b="b"/>
            <a:pathLst>
              <a:path w="52" h="26">
                <a:moveTo>
                  <a:pt x="52" y="0"/>
                </a:moveTo>
                <a:lnTo>
                  <a:pt x="0" y="0"/>
                </a:lnTo>
                <a:lnTo>
                  <a:pt x="0" y="2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119"/>
          <p:cNvSpPr>
            <a:spLocks noChangeShapeType="1"/>
          </p:cNvSpPr>
          <p:nvPr/>
        </p:nvSpPr>
        <p:spPr bwMode="auto">
          <a:xfrm flipH="1">
            <a:off x="6950075" y="2968625"/>
            <a:ext cx="225425" cy="1588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120"/>
          <p:cNvSpPr>
            <a:spLocks/>
          </p:cNvSpPr>
          <p:nvPr/>
        </p:nvSpPr>
        <p:spPr bwMode="auto">
          <a:xfrm>
            <a:off x="7175500" y="2968625"/>
            <a:ext cx="41275" cy="20638"/>
          </a:xfrm>
          <a:custGeom>
            <a:avLst/>
            <a:gdLst/>
            <a:ahLst/>
            <a:cxnLst>
              <a:cxn ang="0">
                <a:pos x="51" y="26"/>
              </a:cxn>
              <a:cxn ang="0">
                <a:pos x="51" y="0"/>
              </a:cxn>
              <a:cxn ang="0">
                <a:pos x="0" y="0"/>
              </a:cxn>
            </a:cxnLst>
            <a:rect l="0" t="0" r="r" b="b"/>
            <a:pathLst>
              <a:path w="51" h="26">
                <a:moveTo>
                  <a:pt x="51" y="26"/>
                </a:moveTo>
                <a:lnTo>
                  <a:pt x="51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121"/>
          <p:cNvSpPr>
            <a:spLocks noChangeShapeType="1"/>
          </p:cNvSpPr>
          <p:nvPr/>
        </p:nvSpPr>
        <p:spPr bwMode="auto">
          <a:xfrm flipV="1">
            <a:off x="7216775" y="2989263"/>
            <a:ext cx="1588" cy="38893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Freeform 122"/>
          <p:cNvSpPr>
            <a:spLocks/>
          </p:cNvSpPr>
          <p:nvPr/>
        </p:nvSpPr>
        <p:spPr bwMode="auto">
          <a:xfrm>
            <a:off x="7175500" y="3378200"/>
            <a:ext cx="41275" cy="20638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51" y="26"/>
              </a:cxn>
              <a:cxn ang="0">
                <a:pos x="51" y="0"/>
              </a:cxn>
            </a:cxnLst>
            <a:rect l="0" t="0" r="r" b="b"/>
            <a:pathLst>
              <a:path w="51" h="26">
                <a:moveTo>
                  <a:pt x="0" y="26"/>
                </a:moveTo>
                <a:lnTo>
                  <a:pt x="51" y="26"/>
                </a:lnTo>
                <a:lnTo>
                  <a:pt x="51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123"/>
          <p:cNvSpPr>
            <a:spLocks noChangeShapeType="1"/>
          </p:cNvSpPr>
          <p:nvPr/>
        </p:nvSpPr>
        <p:spPr bwMode="auto">
          <a:xfrm>
            <a:off x="6950075" y="3398838"/>
            <a:ext cx="225425" cy="158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124"/>
          <p:cNvSpPr>
            <a:spLocks/>
          </p:cNvSpPr>
          <p:nvPr/>
        </p:nvSpPr>
        <p:spPr bwMode="auto">
          <a:xfrm>
            <a:off x="6908800" y="3378200"/>
            <a:ext cx="41275" cy="206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6"/>
              </a:cxn>
              <a:cxn ang="0">
                <a:pos x="52" y="26"/>
              </a:cxn>
            </a:cxnLst>
            <a:rect l="0" t="0" r="r" b="b"/>
            <a:pathLst>
              <a:path w="52" h="26">
                <a:moveTo>
                  <a:pt x="0" y="0"/>
                </a:moveTo>
                <a:lnTo>
                  <a:pt x="0" y="26"/>
                </a:lnTo>
                <a:lnTo>
                  <a:pt x="52" y="26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Line 125"/>
          <p:cNvSpPr>
            <a:spLocks noChangeShapeType="1"/>
          </p:cNvSpPr>
          <p:nvPr/>
        </p:nvSpPr>
        <p:spPr bwMode="auto">
          <a:xfrm>
            <a:off x="6908800" y="2989263"/>
            <a:ext cx="1588" cy="388937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Rectangle 128"/>
          <p:cNvSpPr>
            <a:spLocks noChangeArrowheads="1"/>
          </p:cNvSpPr>
          <p:nvPr/>
        </p:nvSpPr>
        <p:spPr bwMode="auto">
          <a:xfrm>
            <a:off x="6651625" y="3108325"/>
            <a:ext cx="1635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R </a:t>
            </a:r>
            <a:endParaRPr lang="en-US" sz="2400"/>
          </a:p>
        </p:txBody>
      </p:sp>
      <p:sp>
        <p:nvSpPr>
          <p:cNvPr id="79" name="Line 156"/>
          <p:cNvSpPr>
            <a:spLocks noChangeShapeType="1"/>
          </p:cNvSpPr>
          <p:nvPr/>
        </p:nvSpPr>
        <p:spPr bwMode="auto">
          <a:xfrm flipH="1">
            <a:off x="6919913" y="3992563"/>
            <a:ext cx="142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Line 157"/>
          <p:cNvSpPr>
            <a:spLocks noChangeShapeType="1"/>
          </p:cNvSpPr>
          <p:nvPr/>
        </p:nvSpPr>
        <p:spPr bwMode="auto">
          <a:xfrm>
            <a:off x="6919913" y="3992563"/>
            <a:ext cx="0" cy="450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Line 158"/>
          <p:cNvSpPr>
            <a:spLocks noChangeShapeType="1"/>
          </p:cNvSpPr>
          <p:nvPr/>
        </p:nvSpPr>
        <p:spPr bwMode="auto">
          <a:xfrm>
            <a:off x="6919913" y="4443413"/>
            <a:ext cx="142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850900" y="2108200"/>
            <a:ext cx="5715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 smtClean="0"/>
              <a:t> Logic circuits are built from transistors.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There are two types of transistors: NMOS and PMOS.</a:t>
            </a:r>
            <a:endParaRPr lang="en-US" sz="200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3" name="Footer Placeholder 5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NMOS transistor</a:t>
            </a:r>
            <a:endParaRPr lang="en-US" dirty="0"/>
          </a:p>
        </p:txBody>
      </p:sp>
      <p:sp>
        <p:nvSpPr>
          <p:cNvPr id="111" name="Line 4"/>
          <p:cNvSpPr>
            <a:spLocks noChangeShapeType="1"/>
          </p:cNvSpPr>
          <p:nvPr/>
        </p:nvSpPr>
        <p:spPr bwMode="auto">
          <a:xfrm flipH="1">
            <a:off x="6229350" y="3598863"/>
            <a:ext cx="0" cy="390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Line 5"/>
          <p:cNvSpPr>
            <a:spLocks noChangeShapeType="1"/>
          </p:cNvSpPr>
          <p:nvPr/>
        </p:nvSpPr>
        <p:spPr bwMode="auto">
          <a:xfrm>
            <a:off x="6229350" y="2800350"/>
            <a:ext cx="1588" cy="390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Line 6"/>
          <p:cNvSpPr>
            <a:spLocks noChangeShapeType="1"/>
          </p:cNvSpPr>
          <p:nvPr/>
        </p:nvSpPr>
        <p:spPr bwMode="auto">
          <a:xfrm>
            <a:off x="5951538" y="3321050"/>
            <a:ext cx="277812" cy="277813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Freeform 8"/>
          <p:cNvSpPr>
            <a:spLocks/>
          </p:cNvSpPr>
          <p:nvPr/>
        </p:nvSpPr>
        <p:spPr bwMode="auto">
          <a:xfrm>
            <a:off x="6196013" y="3565525"/>
            <a:ext cx="61912" cy="61913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" y="48"/>
              </a:cxn>
              <a:cxn ang="0">
                <a:pos x="2" y="53"/>
              </a:cxn>
              <a:cxn ang="0">
                <a:pos x="5" y="58"/>
              </a:cxn>
              <a:cxn ang="0">
                <a:pos x="8" y="63"/>
              </a:cxn>
              <a:cxn ang="0">
                <a:pos x="13" y="67"/>
              </a:cxn>
              <a:cxn ang="0">
                <a:pos x="16" y="71"/>
              </a:cxn>
              <a:cxn ang="0">
                <a:pos x="22" y="73"/>
              </a:cxn>
              <a:cxn ang="0">
                <a:pos x="27" y="76"/>
              </a:cxn>
              <a:cxn ang="0">
                <a:pos x="33" y="77"/>
              </a:cxn>
              <a:cxn ang="0">
                <a:pos x="39" y="78"/>
              </a:cxn>
              <a:cxn ang="0">
                <a:pos x="42" y="77"/>
              </a:cxn>
              <a:cxn ang="0">
                <a:pos x="48" y="76"/>
              </a:cxn>
              <a:cxn ang="0">
                <a:pos x="54" y="74"/>
              </a:cxn>
              <a:cxn ang="0">
                <a:pos x="58" y="72"/>
              </a:cxn>
              <a:cxn ang="0">
                <a:pos x="63" y="69"/>
              </a:cxn>
              <a:cxn ang="0">
                <a:pos x="68" y="65"/>
              </a:cxn>
              <a:cxn ang="0">
                <a:pos x="71" y="60"/>
              </a:cxn>
              <a:cxn ang="0">
                <a:pos x="74" y="56"/>
              </a:cxn>
              <a:cxn ang="0">
                <a:pos x="76" y="50"/>
              </a:cxn>
              <a:cxn ang="0">
                <a:pos x="77" y="44"/>
              </a:cxn>
              <a:cxn ang="0">
                <a:pos x="77" y="38"/>
              </a:cxn>
              <a:cxn ang="0">
                <a:pos x="77" y="35"/>
              </a:cxn>
              <a:cxn ang="0">
                <a:pos x="76" y="29"/>
              </a:cxn>
              <a:cxn ang="0">
                <a:pos x="75" y="23"/>
              </a:cxn>
              <a:cxn ang="0">
                <a:pos x="72" y="18"/>
              </a:cxn>
              <a:cxn ang="0">
                <a:pos x="69" y="14"/>
              </a:cxn>
              <a:cxn ang="0">
                <a:pos x="64" y="9"/>
              </a:cxn>
              <a:cxn ang="0">
                <a:pos x="61" y="5"/>
              </a:cxn>
              <a:cxn ang="0">
                <a:pos x="55" y="3"/>
              </a:cxn>
              <a:cxn ang="0">
                <a:pos x="50" y="1"/>
              </a:cxn>
              <a:cxn ang="0">
                <a:pos x="44" y="0"/>
              </a:cxn>
              <a:cxn ang="0">
                <a:pos x="39" y="0"/>
              </a:cxn>
              <a:cxn ang="0">
                <a:pos x="35" y="0"/>
              </a:cxn>
              <a:cxn ang="0">
                <a:pos x="29" y="1"/>
              </a:cxn>
              <a:cxn ang="0">
                <a:pos x="23" y="2"/>
              </a:cxn>
              <a:cxn ang="0">
                <a:pos x="19" y="5"/>
              </a:cxn>
              <a:cxn ang="0">
                <a:pos x="14" y="8"/>
              </a:cxn>
              <a:cxn ang="0">
                <a:pos x="9" y="12"/>
              </a:cxn>
              <a:cxn ang="0">
                <a:pos x="6" y="16"/>
              </a:cxn>
              <a:cxn ang="0">
                <a:pos x="4" y="22"/>
              </a:cxn>
              <a:cxn ang="0">
                <a:pos x="1" y="27"/>
              </a:cxn>
              <a:cxn ang="0">
                <a:pos x="0" y="32"/>
              </a:cxn>
              <a:cxn ang="0">
                <a:pos x="0" y="38"/>
              </a:cxn>
            </a:cxnLst>
            <a:rect l="0" t="0" r="r" b="b"/>
            <a:pathLst>
              <a:path w="77" h="78">
                <a:moveTo>
                  <a:pt x="0" y="38"/>
                </a:moveTo>
                <a:lnTo>
                  <a:pt x="0" y="41"/>
                </a:lnTo>
                <a:lnTo>
                  <a:pt x="0" y="43"/>
                </a:lnTo>
                <a:lnTo>
                  <a:pt x="0" y="44"/>
                </a:lnTo>
                <a:lnTo>
                  <a:pt x="0" y="46"/>
                </a:lnTo>
                <a:lnTo>
                  <a:pt x="1" y="48"/>
                </a:lnTo>
                <a:lnTo>
                  <a:pt x="1" y="50"/>
                </a:lnTo>
                <a:lnTo>
                  <a:pt x="2" y="52"/>
                </a:lnTo>
                <a:lnTo>
                  <a:pt x="2" y="53"/>
                </a:lnTo>
                <a:lnTo>
                  <a:pt x="4" y="56"/>
                </a:lnTo>
                <a:lnTo>
                  <a:pt x="5" y="57"/>
                </a:lnTo>
                <a:lnTo>
                  <a:pt x="5" y="58"/>
                </a:lnTo>
                <a:lnTo>
                  <a:pt x="6" y="60"/>
                </a:lnTo>
                <a:lnTo>
                  <a:pt x="7" y="62"/>
                </a:lnTo>
                <a:lnTo>
                  <a:pt x="8" y="63"/>
                </a:lnTo>
                <a:lnTo>
                  <a:pt x="9" y="65"/>
                </a:lnTo>
                <a:lnTo>
                  <a:pt x="11" y="66"/>
                </a:lnTo>
                <a:lnTo>
                  <a:pt x="13" y="67"/>
                </a:lnTo>
                <a:lnTo>
                  <a:pt x="14" y="69"/>
                </a:lnTo>
                <a:lnTo>
                  <a:pt x="15" y="70"/>
                </a:lnTo>
                <a:lnTo>
                  <a:pt x="16" y="71"/>
                </a:lnTo>
                <a:lnTo>
                  <a:pt x="19" y="72"/>
                </a:lnTo>
                <a:lnTo>
                  <a:pt x="20" y="73"/>
                </a:lnTo>
                <a:lnTo>
                  <a:pt x="22" y="73"/>
                </a:lnTo>
                <a:lnTo>
                  <a:pt x="23" y="74"/>
                </a:lnTo>
                <a:lnTo>
                  <a:pt x="26" y="76"/>
                </a:lnTo>
                <a:lnTo>
                  <a:pt x="27" y="76"/>
                </a:lnTo>
                <a:lnTo>
                  <a:pt x="29" y="76"/>
                </a:lnTo>
                <a:lnTo>
                  <a:pt x="30" y="77"/>
                </a:lnTo>
                <a:lnTo>
                  <a:pt x="33" y="77"/>
                </a:lnTo>
                <a:lnTo>
                  <a:pt x="35" y="77"/>
                </a:lnTo>
                <a:lnTo>
                  <a:pt x="36" y="77"/>
                </a:lnTo>
                <a:lnTo>
                  <a:pt x="39" y="78"/>
                </a:lnTo>
                <a:lnTo>
                  <a:pt x="39" y="78"/>
                </a:lnTo>
                <a:lnTo>
                  <a:pt x="41" y="77"/>
                </a:lnTo>
                <a:lnTo>
                  <a:pt x="42" y="77"/>
                </a:lnTo>
                <a:lnTo>
                  <a:pt x="44" y="77"/>
                </a:lnTo>
                <a:lnTo>
                  <a:pt x="47" y="77"/>
                </a:lnTo>
                <a:lnTo>
                  <a:pt x="48" y="76"/>
                </a:lnTo>
                <a:lnTo>
                  <a:pt x="50" y="76"/>
                </a:lnTo>
                <a:lnTo>
                  <a:pt x="51" y="76"/>
                </a:lnTo>
                <a:lnTo>
                  <a:pt x="54" y="74"/>
                </a:lnTo>
                <a:lnTo>
                  <a:pt x="55" y="73"/>
                </a:lnTo>
                <a:lnTo>
                  <a:pt x="57" y="73"/>
                </a:lnTo>
                <a:lnTo>
                  <a:pt x="58" y="72"/>
                </a:lnTo>
                <a:lnTo>
                  <a:pt x="61" y="71"/>
                </a:lnTo>
                <a:lnTo>
                  <a:pt x="62" y="70"/>
                </a:lnTo>
                <a:lnTo>
                  <a:pt x="63" y="69"/>
                </a:lnTo>
                <a:lnTo>
                  <a:pt x="64" y="67"/>
                </a:lnTo>
                <a:lnTo>
                  <a:pt x="67" y="66"/>
                </a:lnTo>
                <a:lnTo>
                  <a:pt x="68" y="65"/>
                </a:lnTo>
                <a:lnTo>
                  <a:pt x="69" y="63"/>
                </a:lnTo>
                <a:lnTo>
                  <a:pt x="70" y="62"/>
                </a:lnTo>
                <a:lnTo>
                  <a:pt x="71" y="60"/>
                </a:lnTo>
                <a:lnTo>
                  <a:pt x="72" y="58"/>
                </a:lnTo>
                <a:lnTo>
                  <a:pt x="72" y="57"/>
                </a:lnTo>
                <a:lnTo>
                  <a:pt x="74" y="56"/>
                </a:lnTo>
                <a:lnTo>
                  <a:pt x="75" y="53"/>
                </a:lnTo>
                <a:lnTo>
                  <a:pt x="75" y="52"/>
                </a:lnTo>
                <a:lnTo>
                  <a:pt x="76" y="50"/>
                </a:lnTo>
                <a:lnTo>
                  <a:pt x="76" y="48"/>
                </a:lnTo>
                <a:lnTo>
                  <a:pt x="77" y="46"/>
                </a:lnTo>
                <a:lnTo>
                  <a:pt x="77" y="44"/>
                </a:lnTo>
                <a:lnTo>
                  <a:pt x="77" y="43"/>
                </a:lnTo>
                <a:lnTo>
                  <a:pt x="77" y="41"/>
                </a:lnTo>
                <a:lnTo>
                  <a:pt x="77" y="38"/>
                </a:lnTo>
                <a:lnTo>
                  <a:pt x="77" y="38"/>
                </a:lnTo>
                <a:lnTo>
                  <a:pt x="77" y="36"/>
                </a:lnTo>
                <a:lnTo>
                  <a:pt x="77" y="35"/>
                </a:lnTo>
                <a:lnTo>
                  <a:pt x="77" y="32"/>
                </a:lnTo>
                <a:lnTo>
                  <a:pt x="77" y="30"/>
                </a:lnTo>
                <a:lnTo>
                  <a:pt x="76" y="29"/>
                </a:lnTo>
                <a:lnTo>
                  <a:pt x="76" y="27"/>
                </a:lnTo>
                <a:lnTo>
                  <a:pt x="75" y="25"/>
                </a:lnTo>
                <a:lnTo>
                  <a:pt x="75" y="23"/>
                </a:lnTo>
                <a:lnTo>
                  <a:pt x="74" y="22"/>
                </a:lnTo>
                <a:lnTo>
                  <a:pt x="72" y="20"/>
                </a:lnTo>
                <a:lnTo>
                  <a:pt x="72" y="18"/>
                </a:lnTo>
                <a:lnTo>
                  <a:pt x="71" y="16"/>
                </a:lnTo>
                <a:lnTo>
                  <a:pt x="70" y="15"/>
                </a:lnTo>
                <a:lnTo>
                  <a:pt x="69" y="14"/>
                </a:lnTo>
                <a:lnTo>
                  <a:pt x="68" y="12"/>
                </a:lnTo>
                <a:lnTo>
                  <a:pt x="67" y="11"/>
                </a:lnTo>
                <a:lnTo>
                  <a:pt x="64" y="9"/>
                </a:lnTo>
                <a:lnTo>
                  <a:pt x="63" y="8"/>
                </a:lnTo>
                <a:lnTo>
                  <a:pt x="62" y="7"/>
                </a:lnTo>
                <a:lnTo>
                  <a:pt x="61" y="5"/>
                </a:lnTo>
                <a:lnTo>
                  <a:pt x="58" y="5"/>
                </a:lnTo>
                <a:lnTo>
                  <a:pt x="57" y="4"/>
                </a:lnTo>
                <a:lnTo>
                  <a:pt x="55" y="3"/>
                </a:lnTo>
                <a:lnTo>
                  <a:pt x="54" y="2"/>
                </a:lnTo>
                <a:lnTo>
                  <a:pt x="51" y="2"/>
                </a:lnTo>
                <a:lnTo>
                  <a:pt x="50" y="1"/>
                </a:lnTo>
                <a:lnTo>
                  <a:pt x="48" y="1"/>
                </a:lnTo>
                <a:lnTo>
                  <a:pt x="47" y="0"/>
                </a:lnTo>
                <a:lnTo>
                  <a:pt x="44" y="0"/>
                </a:lnTo>
                <a:lnTo>
                  <a:pt x="42" y="0"/>
                </a:lnTo>
                <a:lnTo>
                  <a:pt x="41" y="0"/>
                </a:lnTo>
                <a:lnTo>
                  <a:pt x="39" y="0"/>
                </a:lnTo>
                <a:lnTo>
                  <a:pt x="39" y="0"/>
                </a:lnTo>
                <a:lnTo>
                  <a:pt x="36" y="0"/>
                </a:lnTo>
                <a:lnTo>
                  <a:pt x="35" y="0"/>
                </a:lnTo>
                <a:lnTo>
                  <a:pt x="33" y="0"/>
                </a:lnTo>
                <a:lnTo>
                  <a:pt x="30" y="0"/>
                </a:lnTo>
                <a:lnTo>
                  <a:pt x="29" y="1"/>
                </a:lnTo>
                <a:lnTo>
                  <a:pt x="27" y="1"/>
                </a:lnTo>
                <a:lnTo>
                  <a:pt x="26" y="2"/>
                </a:lnTo>
                <a:lnTo>
                  <a:pt x="23" y="2"/>
                </a:lnTo>
                <a:lnTo>
                  <a:pt x="22" y="3"/>
                </a:lnTo>
                <a:lnTo>
                  <a:pt x="20" y="4"/>
                </a:lnTo>
                <a:lnTo>
                  <a:pt x="19" y="5"/>
                </a:lnTo>
                <a:lnTo>
                  <a:pt x="16" y="5"/>
                </a:lnTo>
                <a:lnTo>
                  <a:pt x="15" y="7"/>
                </a:lnTo>
                <a:lnTo>
                  <a:pt x="14" y="8"/>
                </a:lnTo>
                <a:lnTo>
                  <a:pt x="13" y="9"/>
                </a:lnTo>
                <a:lnTo>
                  <a:pt x="11" y="11"/>
                </a:lnTo>
                <a:lnTo>
                  <a:pt x="9" y="12"/>
                </a:lnTo>
                <a:lnTo>
                  <a:pt x="8" y="14"/>
                </a:lnTo>
                <a:lnTo>
                  <a:pt x="7" y="15"/>
                </a:lnTo>
                <a:lnTo>
                  <a:pt x="6" y="16"/>
                </a:lnTo>
                <a:lnTo>
                  <a:pt x="5" y="18"/>
                </a:lnTo>
                <a:lnTo>
                  <a:pt x="5" y="20"/>
                </a:lnTo>
                <a:lnTo>
                  <a:pt x="4" y="22"/>
                </a:lnTo>
                <a:lnTo>
                  <a:pt x="2" y="23"/>
                </a:lnTo>
                <a:lnTo>
                  <a:pt x="2" y="25"/>
                </a:lnTo>
                <a:lnTo>
                  <a:pt x="1" y="27"/>
                </a:lnTo>
                <a:lnTo>
                  <a:pt x="1" y="29"/>
                </a:lnTo>
                <a:lnTo>
                  <a:pt x="0" y="30"/>
                </a:lnTo>
                <a:lnTo>
                  <a:pt x="0" y="32"/>
                </a:lnTo>
                <a:lnTo>
                  <a:pt x="0" y="35"/>
                </a:lnTo>
                <a:lnTo>
                  <a:pt x="0" y="36"/>
                </a:lnTo>
                <a:lnTo>
                  <a:pt x="0" y="3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Freeform 10"/>
          <p:cNvSpPr>
            <a:spLocks/>
          </p:cNvSpPr>
          <p:nvPr/>
        </p:nvSpPr>
        <p:spPr bwMode="auto">
          <a:xfrm>
            <a:off x="6199188" y="3175000"/>
            <a:ext cx="61912" cy="6350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" y="48"/>
              </a:cxn>
              <a:cxn ang="0">
                <a:pos x="2" y="54"/>
              </a:cxn>
              <a:cxn ang="0">
                <a:pos x="5" y="58"/>
              </a:cxn>
              <a:cxn ang="0">
                <a:pos x="8" y="63"/>
              </a:cxn>
              <a:cxn ang="0">
                <a:pos x="13" y="68"/>
              </a:cxn>
              <a:cxn ang="0">
                <a:pos x="16" y="71"/>
              </a:cxn>
              <a:cxn ang="0">
                <a:pos x="22" y="74"/>
              </a:cxn>
              <a:cxn ang="0">
                <a:pos x="27" y="76"/>
              </a:cxn>
              <a:cxn ang="0">
                <a:pos x="33" y="77"/>
              </a:cxn>
              <a:cxn ang="0">
                <a:pos x="39" y="78"/>
              </a:cxn>
              <a:cxn ang="0">
                <a:pos x="42" y="77"/>
              </a:cxn>
              <a:cxn ang="0">
                <a:pos x="48" y="76"/>
              </a:cxn>
              <a:cxn ang="0">
                <a:pos x="54" y="75"/>
              </a:cxn>
              <a:cxn ang="0">
                <a:pos x="58" y="72"/>
              </a:cxn>
              <a:cxn ang="0">
                <a:pos x="63" y="69"/>
              </a:cxn>
              <a:cxn ang="0">
                <a:pos x="68" y="65"/>
              </a:cxn>
              <a:cxn ang="0">
                <a:pos x="71" y="61"/>
              </a:cxn>
              <a:cxn ang="0">
                <a:pos x="74" y="56"/>
              </a:cxn>
              <a:cxn ang="0">
                <a:pos x="76" y="50"/>
              </a:cxn>
              <a:cxn ang="0">
                <a:pos x="77" y="44"/>
              </a:cxn>
              <a:cxn ang="0">
                <a:pos x="77" y="39"/>
              </a:cxn>
              <a:cxn ang="0">
                <a:pos x="77" y="35"/>
              </a:cxn>
              <a:cxn ang="0">
                <a:pos x="76" y="29"/>
              </a:cxn>
              <a:cxn ang="0">
                <a:pos x="75" y="23"/>
              </a:cxn>
              <a:cxn ang="0">
                <a:pos x="72" y="19"/>
              </a:cxn>
              <a:cxn ang="0">
                <a:pos x="69" y="14"/>
              </a:cxn>
              <a:cxn ang="0">
                <a:pos x="64" y="9"/>
              </a:cxn>
              <a:cxn ang="0">
                <a:pos x="61" y="6"/>
              </a:cxn>
              <a:cxn ang="0">
                <a:pos x="55" y="3"/>
              </a:cxn>
              <a:cxn ang="0">
                <a:pos x="50" y="1"/>
              </a:cxn>
              <a:cxn ang="0">
                <a:pos x="44" y="0"/>
              </a:cxn>
              <a:cxn ang="0">
                <a:pos x="39" y="0"/>
              </a:cxn>
              <a:cxn ang="0">
                <a:pos x="35" y="0"/>
              </a:cxn>
              <a:cxn ang="0">
                <a:pos x="29" y="1"/>
              </a:cxn>
              <a:cxn ang="0">
                <a:pos x="23" y="2"/>
              </a:cxn>
              <a:cxn ang="0">
                <a:pos x="19" y="6"/>
              </a:cxn>
              <a:cxn ang="0">
                <a:pos x="14" y="8"/>
              </a:cxn>
              <a:cxn ang="0">
                <a:pos x="9" y="13"/>
              </a:cxn>
              <a:cxn ang="0">
                <a:pos x="6" y="16"/>
              </a:cxn>
              <a:cxn ang="0">
                <a:pos x="4" y="22"/>
              </a:cxn>
              <a:cxn ang="0">
                <a:pos x="1" y="27"/>
              </a:cxn>
              <a:cxn ang="0">
                <a:pos x="0" y="33"/>
              </a:cxn>
              <a:cxn ang="0">
                <a:pos x="0" y="39"/>
              </a:cxn>
            </a:cxnLst>
            <a:rect l="0" t="0" r="r" b="b"/>
            <a:pathLst>
              <a:path w="77" h="78">
                <a:moveTo>
                  <a:pt x="0" y="39"/>
                </a:moveTo>
                <a:lnTo>
                  <a:pt x="0" y="41"/>
                </a:lnTo>
                <a:lnTo>
                  <a:pt x="0" y="43"/>
                </a:lnTo>
                <a:lnTo>
                  <a:pt x="0" y="44"/>
                </a:lnTo>
                <a:lnTo>
                  <a:pt x="0" y="47"/>
                </a:lnTo>
                <a:lnTo>
                  <a:pt x="1" y="48"/>
                </a:lnTo>
                <a:lnTo>
                  <a:pt x="1" y="50"/>
                </a:lnTo>
                <a:lnTo>
                  <a:pt x="2" y="53"/>
                </a:lnTo>
                <a:lnTo>
                  <a:pt x="2" y="54"/>
                </a:lnTo>
                <a:lnTo>
                  <a:pt x="4" y="56"/>
                </a:lnTo>
                <a:lnTo>
                  <a:pt x="5" y="57"/>
                </a:lnTo>
                <a:lnTo>
                  <a:pt x="5" y="58"/>
                </a:lnTo>
                <a:lnTo>
                  <a:pt x="6" y="61"/>
                </a:lnTo>
                <a:lnTo>
                  <a:pt x="7" y="62"/>
                </a:lnTo>
                <a:lnTo>
                  <a:pt x="8" y="63"/>
                </a:lnTo>
                <a:lnTo>
                  <a:pt x="9" y="65"/>
                </a:lnTo>
                <a:lnTo>
                  <a:pt x="11" y="67"/>
                </a:lnTo>
                <a:lnTo>
                  <a:pt x="13" y="68"/>
                </a:lnTo>
                <a:lnTo>
                  <a:pt x="14" y="69"/>
                </a:lnTo>
                <a:lnTo>
                  <a:pt x="15" y="70"/>
                </a:lnTo>
                <a:lnTo>
                  <a:pt x="16" y="71"/>
                </a:lnTo>
                <a:lnTo>
                  <a:pt x="19" y="72"/>
                </a:lnTo>
                <a:lnTo>
                  <a:pt x="20" y="74"/>
                </a:lnTo>
                <a:lnTo>
                  <a:pt x="22" y="74"/>
                </a:lnTo>
                <a:lnTo>
                  <a:pt x="23" y="75"/>
                </a:lnTo>
                <a:lnTo>
                  <a:pt x="26" y="76"/>
                </a:lnTo>
                <a:lnTo>
                  <a:pt x="27" y="76"/>
                </a:lnTo>
                <a:lnTo>
                  <a:pt x="29" y="76"/>
                </a:lnTo>
                <a:lnTo>
                  <a:pt x="30" y="77"/>
                </a:lnTo>
                <a:lnTo>
                  <a:pt x="33" y="77"/>
                </a:lnTo>
                <a:lnTo>
                  <a:pt x="35" y="77"/>
                </a:lnTo>
                <a:lnTo>
                  <a:pt x="36" y="77"/>
                </a:lnTo>
                <a:lnTo>
                  <a:pt x="39" y="78"/>
                </a:lnTo>
                <a:lnTo>
                  <a:pt x="39" y="78"/>
                </a:lnTo>
                <a:lnTo>
                  <a:pt x="41" y="77"/>
                </a:lnTo>
                <a:lnTo>
                  <a:pt x="42" y="77"/>
                </a:lnTo>
                <a:lnTo>
                  <a:pt x="44" y="77"/>
                </a:lnTo>
                <a:lnTo>
                  <a:pt x="47" y="77"/>
                </a:lnTo>
                <a:lnTo>
                  <a:pt x="48" y="76"/>
                </a:lnTo>
                <a:lnTo>
                  <a:pt x="50" y="76"/>
                </a:lnTo>
                <a:lnTo>
                  <a:pt x="51" y="76"/>
                </a:lnTo>
                <a:lnTo>
                  <a:pt x="54" y="75"/>
                </a:lnTo>
                <a:lnTo>
                  <a:pt x="55" y="74"/>
                </a:lnTo>
                <a:lnTo>
                  <a:pt x="57" y="74"/>
                </a:lnTo>
                <a:lnTo>
                  <a:pt x="58" y="72"/>
                </a:lnTo>
                <a:lnTo>
                  <a:pt x="61" y="71"/>
                </a:lnTo>
                <a:lnTo>
                  <a:pt x="62" y="70"/>
                </a:lnTo>
                <a:lnTo>
                  <a:pt x="63" y="69"/>
                </a:lnTo>
                <a:lnTo>
                  <a:pt x="64" y="68"/>
                </a:lnTo>
                <a:lnTo>
                  <a:pt x="67" y="67"/>
                </a:lnTo>
                <a:lnTo>
                  <a:pt x="68" y="65"/>
                </a:lnTo>
                <a:lnTo>
                  <a:pt x="69" y="63"/>
                </a:lnTo>
                <a:lnTo>
                  <a:pt x="70" y="62"/>
                </a:lnTo>
                <a:lnTo>
                  <a:pt x="71" y="61"/>
                </a:lnTo>
                <a:lnTo>
                  <a:pt x="72" y="58"/>
                </a:lnTo>
                <a:lnTo>
                  <a:pt x="72" y="57"/>
                </a:lnTo>
                <a:lnTo>
                  <a:pt x="74" y="56"/>
                </a:lnTo>
                <a:lnTo>
                  <a:pt x="75" y="54"/>
                </a:lnTo>
                <a:lnTo>
                  <a:pt x="75" y="53"/>
                </a:lnTo>
                <a:lnTo>
                  <a:pt x="76" y="50"/>
                </a:lnTo>
                <a:lnTo>
                  <a:pt x="76" y="48"/>
                </a:lnTo>
                <a:lnTo>
                  <a:pt x="77" y="47"/>
                </a:lnTo>
                <a:lnTo>
                  <a:pt x="77" y="44"/>
                </a:lnTo>
                <a:lnTo>
                  <a:pt x="77" y="43"/>
                </a:lnTo>
                <a:lnTo>
                  <a:pt x="77" y="41"/>
                </a:lnTo>
                <a:lnTo>
                  <a:pt x="77" y="39"/>
                </a:lnTo>
                <a:lnTo>
                  <a:pt x="77" y="39"/>
                </a:lnTo>
                <a:lnTo>
                  <a:pt x="77" y="36"/>
                </a:lnTo>
                <a:lnTo>
                  <a:pt x="77" y="35"/>
                </a:lnTo>
                <a:lnTo>
                  <a:pt x="77" y="33"/>
                </a:lnTo>
                <a:lnTo>
                  <a:pt x="77" y="30"/>
                </a:lnTo>
                <a:lnTo>
                  <a:pt x="76" y="29"/>
                </a:lnTo>
                <a:lnTo>
                  <a:pt x="76" y="27"/>
                </a:lnTo>
                <a:lnTo>
                  <a:pt x="75" y="26"/>
                </a:lnTo>
                <a:lnTo>
                  <a:pt x="75" y="23"/>
                </a:lnTo>
                <a:lnTo>
                  <a:pt x="74" y="22"/>
                </a:lnTo>
                <a:lnTo>
                  <a:pt x="72" y="20"/>
                </a:lnTo>
                <a:lnTo>
                  <a:pt x="72" y="19"/>
                </a:lnTo>
                <a:lnTo>
                  <a:pt x="71" y="16"/>
                </a:lnTo>
                <a:lnTo>
                  <a:pt x="70" y="15"/>
                </a:lnTo>
                <a:lnTo>
                  <a:pt x="69" y="14"/>
                </a:lnTo>
                <a:lnTo>
                  <a:pt x="68" y="13"/>
                </a:lnTo>
                <a:lnTo>
                  <a:pt x="67" y="12"/>
                </a:lnTo>
                <a:lnTo>
                  <a:pt x="64" y="9"/>
                </a:lnTo>
                <a:lnTo>
                  <a:pt x="63" y="8"/>
                </a:lnTo>
                <a:lnTo>
                  <a:pt x="62" y="7"/>
                </a:lnTo>
                <a:lnTo>
                  <a:pt x="61" y="6"/>
                </a:lnTo>
                <a:lnTo>
                  <a:pt x="58" y="6"/>
                </a:lnTo>
                <a:lnTo>
                  <a:pt x="57" y="5"/>
                </a:lnTo>
                <a:lnTo>
                  <a:pt x="55" y="3"/>
                </a:lnTo>
                <a:lnTo>
                  <a:pt x="54" y="2"/>
                </a:lnTo>
                <a:lnTo>
                  <a:pt x="51" y="2"/>
                </a:lnTo>
                <a:lnTo>
                  <a:pt x="50" y="1"/>
                </a:lnTo>
                <a:lnTo>
                  <a:pt x="48" y="1"/>
                </a:lnTo>
                <a:lnTo>
                  <a:pt x="47" y="0"/>
                </a:lnTo>
                <a:lnTo>
                  <a:pt x="44" y="0"/>
                </a:lnTo>
                <a:lnTo>
                  <a:pt x="42" y="0"/>
                </a:lnTo>
                <a:lnTo>
                  <a:pt x="41" y="0"/>
                </a:lnTo>
                <a:lnTo>
                  <a:pt x="39" y="0"/>
                </a:lnTo>
                <a:lnTo>
                  <a:pt x="39" y="0"/>
                </a:lnTo>
                <a:lnTo>
                  <a:pt x="36" y="0"/>
                </a:lnTo>
                <a:lnTo>
                  <a:pt x="35" y="0"/>
                </a:lnTo>
                <a:lnTo>
                  <a:pt x="33" y="0"/>
                </a:lnTo>
                <a:lnTo>
                  <a:pt x="30" y="0"/>
                </a:lnTo>
                <a:lnTo>
                  <a:pt x="29" y="1"/>
                </a:lnTo>
                <a:lnTo>
                  <a:pt x="27" y="1"/>
                </a:lnTo>
                <a:lnTo>
                  <a:pt x="26" y="2"/>
                </a:lnTo>
                <a:lnTo>
                  <a:pt x="23" y="2"/>
                </a:lnTo>
                <a:lnTo>
                  <a:pt x="22" y="3"/>
                </a:lnTo>
                <a:lnTo>
                  <a:pt x="20" y="5"/>
                </a:lnTo>
                <a:lnTo>
                  <a:pt x="19" y="6"/>
                </a:lnTo>
                <a:lnTo>
                  <a:pt x="16" y="6"/>
                </a:lnTo>
                <a:lnTo>
                  <a:pt x="15" y="7"/>
                </a:lnTo>
                <a:lnTo>
                  <a:pt x="14" y="8"/>
                </a:lnTo>
                <a:lnTo>
                  <a:pt x="13" y="9"/>
                </a:lnTo>
                <a:lnTo>
                  <a:pt x="11" y="12"/>
                </a:lnTo>
                <a:lnTo>
                  <a:pt x="9" y="13"/>
                </a:lnTo>
                <a:lnTo>
                  <a:pt x="8" y="14"/>
                </a:lnTo>
                <a:lnTo>
                  <a:pt x="7" y="15"/>
                </a:lnTo>
                <a:lnTo>
                  <a:pt x="6" y="16"/>
                </a:lnTo>
                <a:lnTo>
                  <a:pt x="5" y="19"/>
                </a:lnTo>
                <a:lnTo>
                  <a:pt x="5" y="20"/>
                </a:lnTo>
                <a:lnTo>
                  <a:pt x="4" y="22"/>
                </a:lnTo>
                <a:lnTo>
                  <a:pt x="2" y="23"/>
                </a:lnTo>
                <a:lnTo>
                  <a:pt x="2" y="26"/>
                </a:lnTo>
                <a:lnTo>
                  <a:pt x="1" y="27"/>
                </a:lnTo>
                <a:lnTo>
                  <a:pt x="1" y="29"/>
                </a:lnTo>
                <a:lnTo>
                  <a:pt x="0" y="30"/>
                </a:lnTo>
                <a:lnTo>
                  <a:pt x="0" y="33"/>
                </a:lnTo>
                <a:lnTo>
                  <a:pt x="0" y="35"/>
                </a:lnTo>
                <a:lnTo>
                  <a:pt x="0" y="36"/>
                </a:lnTo>
                <a:lnTo>
                  <a:pt x="0" y="39"/>
                </a:lnTo>
              </a:path>
            </a:pathLst>
          </a:custGeom>
          <a:solidFill>
            <a:schemeClr val="bg1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>
            <a:off x="4614863" y="3598863"/>
            <a:ext cx="0" cy="38893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Line 12"/>
          <p:cNvSpPr>
            <a:spLocks noChangeShapeType="1"/>
          </p:cNvSpPr>
          <p:nvPr/>
        </p:nvSpPr>
        <p:spPr bwMode="auto">
          <a:xfrm>
            <a:off x="4616450" y="2800350"/>
            <a:ext cx="0" cy="390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Line 13"/>
          <p:cNvSpPr>
            <a:spLocks noChangeShapeType="1"/>
          </p:cNvSpPr>
          <p:nvPr/>
        </p:nvSpPr>
        <p:spPr bwMode="auto">
          <a:xfrm>
            <a:off x="4614863" y="3190875"/>
            <a:ext cx="0" cy="4079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Line 14"/>
          <p:cNvSpPr>
            <a:spLocks noChangeShapeType="1"/>
          </p:cNvSpPr>
          <p:nvPr/>
        </p:nvSpPr>
        <p:spPr bwMode="auto">
          <a:xfrm>
            <a:off x="3281363" y="2782888"/>
            <a:ext cx="0" cy="4079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Line 15"/>
          <p:cNvSpPr>
            <a:spLocks noChangeShapeType="1"/>
          </p:cNvSpPr>
          <p:nvPr/>
        </p:nvSpPr>
        <p:spPr bwMode="auto">
          <a:xfrm flipH="1">
            <a:off x="3279775" y="3579813"/>
            <a:ext cx="0" cy="390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Rectangle 17"/>
          <p:cNvSpPr>
            <a:spLocks noChangeArrowheads="1"/>
          </p:cNvSpPr>
          <p:nvPr/>
        </p:nvSpPr>
        <p:spPr bwMode="auto">
          <a:xfrm>
            <a:off x="3917950" y="4954588"/>
            <a:ext cx="153247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(a) NMOS transistor </a:t>
            </a:r>
            <a:endParaRPr lang="en-US" sz="2400"/>
          </a:p>
        </p:txBody>
      </p:sp>
      <p:sp>
        <p:nvSpPr>
          <p:cNvPr id="122" name="Rectangle 18"/>
          <p:cNvSpPr>
            <a:spLocks noChangeArrowheads="1"/>
          </p:cNvSpPr>
          <p:nvPr/>
        </p:nvSpPr>
        <p:spPr bwMode="auto">
          <a:xfrm>
            <a:off x="2536825" y="3289300"/>
            <a:ext cx="15709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23" name="Rectangle 19"/>
          <p:cNvSpPr>
            <a:spLocks noChangeArrowheads="1"/>
          </p:cNvSpPr>
          <p:nvPr/>
        </p:nvSpPr>
        <p:spPr bwMode="auto">
          <a:xfrm>
            <a:off x="2638425" y="3359150"/>
            <a:ext cx="14747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G </a:t>
            </a:r>
            <a:endParaRPr lang="en-US" sz="2400"/>
          </a:p>
        </p:txBody>
      </p:sp>
      <p:sp>
        <p:nvSpPr>
          <p:cNvPr id="124" name="Rectangle 20"/>
          <p:cNvSpPr>
            <a:spLocks noChangeArrowheads="1"/>
          </p:cNvSpPr>
          <p:nvPr/>
        </p:nvSpPr>
        <p:spPr bwMode="auto">
          <a:xfrm>
            <a:off x="3205163" y="2528888"/>
            <a:ext cx="15709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25" name="Rectangle 21"/>
          <p:cNvSpPr>
            <a:spLocks noChangeArrowheads="1"/>
          </p:cNvSpPr>
          <p:nvPr/>
        </p:nvSpPr>
        <p:spPr bwMode="auto">
          <a:xfrm>
            <a:off x="3308350" y="2598738"/>
            <a:ext cx="14106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D </a:t>
            </a:r>
            <a:endParaRPr lang="en-US" sz="2400"/>
          </a:p>
        </p:txBody>
      </p:sp>
      <p:sp>
        <p:nvSpPr>
          <p:cNvPr id="126" name="Rectangle 22"/>
          <p:cNvSpPr>
            <a:spLocks noChangeArrowheads="1"/>
          </p:cNvSpPr>
          <p:nvPr/>
        </p:nvSpPr>
        <p:spPr bwMode="auto">
          <a:xfrm>
            <a:off x="2435225" y="3932238"/>
            <a:ext cx="15709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27" name="Rectangle 23"/>
          <p:cNvSpPr>
            <a:spLocks noChangeArrowheads="1"/>
          </p:cNvSpPr>
          <p:nvPr/>
        </p:nvSpPr>
        <p:spPr bwMode="auto">
          <a:xfrm>
            <a:off x="2536825" y="4003675"/>
            <a:ext cx="133050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S </a:t>
            </a:r>
            <a:endParaRPr lang="en-US" sz="2400"/>
          </a:p>
        </p:txBody>
      </p:sp>
      <p:sp>
        <p:nvSpPr>
          <p:cNvPr id="128" name="Line 24"/>
          <p:cNvSpPr>
            <a:spLocks noChangeShapeType="1"/>
          </p:cNvSpPr>
          <p:nvPr/>
        </p:nvSpPr>
        <p:spPr bwMode="auto">
          <a:xfrm flipH="1">
            <a:off x="3132138" y="3970338"/>
            <a:ext cx="296862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" name="Line 25"/>
          <p:cNvSpPr>
            <a:spLocks noChangeShapeType="1"/>
          </p:cNvSpPr>
          <p:nvPr/>
        </p:nvSpPr>
        <p:spPr bwMode="auto">
          <a:xfrm flipH="1">
            <a:off x="3168650" y="4014788"/>
            <a:ext cx="204788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Line 26"/>
          <p:cNvSpPr>
            <a:spLocks noChangeShapeType="1"/>
          </p:cNvSpPr>
          <p:nvPr/>
        </p:nvSpPr>
        <p:spPr bwMode="auto">
          <a:xfrm flipH="1">
            <a:off x="3224213" y="4070350"/>
            <a:ext cx="93662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Rectangle 27"/>
          <p:cNvSpPr>
            <a:spLocks noChangeArrowheads="1"/>
          </p:cNvSpPr>
          <p:nvPr/>
        </p:nvSpPr>
        <p:spPr bwMode="auto">
          <a:xfrm>
            <a:off x="2603500" y="3932238"/>
            <a:ext cx="44082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 = 0 V</a:t>
            </a:r>
            <a:endParaRPr lang="en-US" sz="2400"/>
          </a:p>
        </p:txBody>
      </p:sp>
      <p:sp>
        <p:nvSpPr>
          <p:cNvPr id="132" name="Rectangle 39"/>
          <p:cNvSpPr>
            <a:spLocks noChangeArrowheads="1"/>
          </p:cNvSpPr>
          <p:nvPr/>
        </p:nvSpPr>
        <p:spPr bwMode="auto">
          <a:xfrm>
            <a:off x="4065588" y="4259263"/>
            <a:ext cx="1075615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Closed switch </a:t>
            </a:r>
            <a:endParaRPr lang="en-US" sz="2400"/>
          </a:p>
        </p:txBody>
      </p:sp>
      <p:sp>
        <p:nvSpPr>
          <p:cNvPr id="133" name="Rectangle 40"/>
          <p:cNvSpPr>
            <a:spLocks noChangeArrowheads="1"/>
          </p:cNvSpPr>
          <p:nvPr/>
        </p:nvSpPr>
        <p:spPr bwMode="auto">
          <a:xfrm>
            <a:off x="4065588" y="4478338"/>
            <a:ext cx="3991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when</a:t>
            </a:r>
            <a:endParaRPr lang="en-US" sz="2400"/>
          </a:p>
        </p:txBody>
      </p:sp>
      <p:sp>
        <p:nvSpPr>
          <p:cNvPr id="134" name="Rectangle 41"/>
          <p:cNvSpPr>
            <a:spLocks noChangeArrowheads="1"/>
          </p:cNvSpPr>
          <p:nvPr/>
        </p:nvSpPr>
        <p:spPr bwMode="auto">
          <a:xfrm>
            <a:off x="4468813" y="4478338"/>
            <a:ext cx="15709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35" name="Rectangle 42"/>
          <p:cNvSpPr>
            <a:spLocks noChangeArrowheads="1"/>
          </p:cNvSpPr>
          <p:nvPr/>
        </p:nvSpPr>
        <p:spPr bwMode="auto">
          <a:xfrm>
            <a:off x="4570413" y="4548188"/>
            <a:ext cx="14747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G </a:t>
            </a:r>
            <a:endParaRPr lang="en-US" sz="2400"/>
          </a:p>
        </p:txBody>
      </p:sp>
      <p:sp>
        <p:nvSpPr>
          <p:cNvPr id="136" name="Rectangle 43"/>
          <p:cNvSpPr>
            <a:spLocks noChangeArrowheads="1"/>
          </p:cNvSpPr>
          <p:nvPr/>
        </p:nvSpPr>
        <p:spPr bwMode="auto">
          <a:xfrm>
            <a:off x="4667250" y="4478338"/>
            <a:ext cx="14427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 =</a:t>
            </a:r>
            <a:endParaRPr lang="en-US" sz="2400"/>
          </a:p>
        </p:txBody>
      </p:sp>
      <p:sp>
        <p:nvSpPr>
          <p:cNvPr id="137" name="Rectangle 44"/>
          <p:cNvSpPr>
            <a:spLocks noChangeArrowheads="1"/>
          </p:cNvSpPr>
          <p:nvPr/>
        </p:nvSpPr>
        <p:spPr bwMode="auto">
          <a:xfrm>
            <a:off x="4845050" y="4478338"/>
            <a:ext cx="15709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38" name="Line 45"/>
          <p:cNvSpPr>
            <a:spLocks noChangeShapeType="1"/>
          </p:cNvSpPr>
          <p:nvPr/>
        </p:nvSpPr>
        <p:spPr bwMode="auto">
          <a:xfrm flipH="1">
            <a:off x="4467225" y="3987800"/>
            <a:ext cx="29686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" name="Line 46"/>
          <p:cNvSpPr>
            <a:spLocks noChangeShapeType="1"/>
          </p:cNvSpPr>
          <p:nvPr/>
        </p:nvSpPr>
        <p:spPr bwMode="auto">
          <a:xfrm flipH="1">
            <a:off x="4522788" y="4043363"/>
            <a:ext cx="185737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Line 47"/>
          <p:cNvSpPr>
            <a:spLocks noChangeShapeType="1"/>
          </p:cNvSpPr>
          <p:nvPr/>
        </p:nvSpPr>
        <p:spPr bwMode="auto">
          <a:xfrm flipH="1">
            <a:off x="4578350" y="4081463"/>
            <a:ext cx="93663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Rectangle 48"/>
          <p:cNvSpPr>
            <a:spLocks noChangeArrowheads="1"/>
          </p:cNvSpPr>
          <p:nvPr/>
        </p:nvSpPr>
        <p:spPr bwMode="auto">
          <a:xfrm>
            <a:off x="4946650" y="4548188"/>
            <a:ext cx="20518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DD</a:t>
            </a:r>
            <a:endParaRPr lang="en-US" sz="2400"/>
          </a:p>
        </p:txBody>
      </p:sp>
      <p:sp>
        <p:nvSpPr>
          <p:cNvPr id="142" name="Rectangle 49"/>
          <p:cNvSpPr>
            <a:spLocks noChangeArrowheads="1"/>
          </p:cNvSpPr>
          <p:nvPr/>
        </p:nvSpPr>
        <p:spPr bwMode="auto">
          <a:xfrm>
            <a:off x="4308475" y="2549525"/>
            <a:ext cx="15709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43" name="Rectangle 50"/>
          <p:cNvSpPr>
            <a:spLocks noChangeArrowheads="1"/>
          </p:cNvSpPr>
          <p:nvPr/>
        </p:nvSpPr>
        <p:spPr bwMode="auto">
          <a:xfrm>
            <a:off x="4410075" y="2620963"/>
            <a:ext cx="14106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D </a:t>
            </a:r>
            <a:endParaRPr lang="en-US" sz="2400"/>
          </a:p>
        </p:txBody>
      </p:sp>
      <p:sp>
        <p:nvSpPr>
          <p:cNvPr id="144" name="Rectangle 51"/>
          <p:cNvSpPr>
            <a:spLocks noChangeArrowheads="1"/>
          </p:cNvSpPr>
          <p:nvPr/>
        </p:nvSpPr>
        <p:spPr bwMode="auto">
          <a:xfrm>
            <a:off x="4506913" y="2549525"/>
            <a:ext cx="44082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 = 0 V</a:t>
            </a:r>
            <a:endParaRPr lang="en-US" sz="2400"/>
          </a:p>
        </p:txBody>
      </p:sp>
      <p:sp>
        <p:nvSpPr>
          <p:cNvPr id="145" name="Rectangle 52"/>
          <p:cNvSpPr>
            <a:spLocks noChangeArrowheads="1"/>
          </p:cNvSpPr>
          <p:nvPr/>
        </p:nvSpPr>
        <p:spPr bwMode="auto">
          <a:xfrm>
            <a:off x="5643563" y="4259263"/>
            <a:ext cx="96500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Open switch </a:t>
            </a:r>
            <a:endParaRPr lang="en-US" sz="2400"/>
          </a:p>
        </p:txBody>
      </p:sp>
      <p:sp>
        <p:nvSpPr>
          <p:cNvPr id="146" name="Rectangle 53"/>
          <p:cNvSpPr>
            <a:spLocks noChangeArrowheads="1"/>
          </p:cNvSpPr>
          <p:nvPr/>
        </p:nvSpPr>
        <p:spPr bwMode="auto">
          <a:xfrm>
            <a:off x="5643563" y="4478338"/>
            <a:ext cx="399148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when</a:t>
            </a:r>
            <a:endParaRPr lang="en-US" sz="2400"/>
          </a:p>
        </p:txBody>
      </p:sp>
      <p:sp>
        <p:nvSpPr>
          <p:cNvPr id="147" name="Rectangle 54"/>
          <p:cNvSpPr>
            <a:spLocks noChangeArrowheads="1"/>
          </p:cNvSpPr>
          <p:nvPr/>
        </p:nvSpPr>
        <p:spPr bwMode="auto">
          <a:xfrm>
            <a:off x="6046788" y="4478338"/>
            <a:ext cx="15709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48" name="Rectangle 55"/>
          <p:cNvSpPr>
            <a:spLocks noChangeArrowheads="1"/>
          </p:cNvSpPr>
          <p:nvPr/>
        </p:nvSpPr>
        <p:spPr bwMode="auto">
          <a:xfrm>
            <a:off x="6148388" y="4548188"/>
            <a:ext cx="147476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G </a:t>
            </a:r>
            <a:endParaRPr lang="en-US" sz="2400"/>
          </a:p>
        </p:txBody>
      </p:sp>
      <p:sp>
        <p:nvSpPr>
          <p:cNvPr id="149" name="Rectangle 56"/>
          <p:cNvSpPr>
            <a:spLocks noChangeArrowheads="1"/>
          </p:cNvSpPr>
          <p:nvPr/>
        </p:nvSpPr>
        <p:spPr bwMode="auto">
          <a:xfrm>
            <a:off x="6245225" y="4478338"/>
            <a:ext cx="440826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 = 0 V</a:t>
            </a:r>
            <a:endParaRPr lang="en-US" sz="2400"/>
          </a:p>
        </p:txBody>
      </p:sp>
      <p:sp>
        <p:nvSpPr>
          <p:cNvPr id="150" name="Rectangle 57"/>
          <p:cNvSpPr>
            <a:spLocks noChangeArrowheads="1"/>
          </p:cNvSpPr>
          <p:nvPr/>
        </p:nvSpPr>
        <p:spPr bwMode="auto">
          <a:xfrm>
            <a:off x="6167438" y="2549525"/>
            <a:ext cx="157094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51" name="Line 58"/>
          <p:cNvSpPr>
            <a:spLocks noChangeShapeType="1"/>
          </p:cNvSpPr>
          <p:nvPr/>
        </p:nvSpPr>
        <p:spPr bwMode="auto">
          <a:xfrm flipH="1">
            <a:off x="6073775" y="3987800"/>
            <a:ext cx="296863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Line 59"/>
          <p:cNvSpPr>
            <a:spLocks noChangeShapeType="1"/>
          </p:cNvSpPr>
          <p:nvPr/>
        </p:nvSpPr>
        <p:spPr bwMode="auto">
          <a:xfrm flipH="1">
            <a:off x="6129338" y="4043363"/>
            <a:ext cx="203200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Line 60"/>
          <p:cNvSpPr>
            <a:spLocks noChangeShapeType="1"/>
          </p:cNvSpPr>
          <p:nvPr/>
        </p:nvSpPr>
        <p:spPr bwMode="auto">
          <a:xfrm flipH="1">
            <a:off x="6184900" y="4081463"/>
            <a:ext cx="920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" name="Rectangle 67"/>
          <p:cNvSpPr>
            <a:spLocks noChangeArrowheads="1"/>
          </p:cNvSpPr>
          <p:nvPr/>
        </p:nvSpPr>
        <p:spPr bwMode="auto">
          <a:xfrm>
            <a:off x="6270625" y="2620963"/>
            <a:ext cx="14106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D </a:t>
            </a:r>
            <a:endParaRPr lang="en-US" sz="2400"/>
          </a:p>
        </p:txBody>
      </p:sp>
      <p:sp>
        <p:nvSpPr>
          <p:cNvPr id="155" name="Line 99"/>
          <p:cNvSpPr>
            <a:spLocks noChangeShapeType="1"/>
          </p:cNvSpPr>
          <p:nvPr/>
        </p:nvSpPr>
        <p:spPr bwMode="auto">
          <a:xfrm flipV="1">
            <a:off x="3044825" y="3189288"/>
            <a:ext cx="1588" cy="3889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" name="Line 100"/>
          <p:cNvSpPr>
            <a:spLocks noChangeShapeType="1"/>
          </p:cNvSpPr>
          <p:nvPr/>
        </p:nvSpPr>
        <p:spPr bwMode="auto">
          <a:xfrm>
            <a:off x="2822575" y="3394075"/>
            <a:ext cx="222250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Freeform 107"/>
          <p:cNvSpPr>
            <a:spLocks/>
          </p:cNvSpPr>
          <p:nvPr/>
        </p:nvSpPr>
        <p:spPr bwMode="auto">
          <a:xfrm>
            <a:off x="4584700" y="3175000"/>
            <a:ext cx="61913" cy="6350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" y="48"/>
              </a:cxn>
              <a:cxn ang="0">
                <a:pos x="2" y="54"/>
              </a:cxn>
              <a:cxn ang="0">
                <a:pos x="5" y="58"/>
              </a:cxn>
              <a:cxn ang="0">
                <a:pos x="8" y="63"/>
              </a:cxn>
              <a:cxn ang="0">
                <a:pos x="13" y="68"/>
              </a:cxn>
              <a:cxn ang="0">
                <a:pos x="16" y="71"/>
              </a:cxn>
              <a:cxn ang="0">
                <a:pos x="22" y="74"/>
              </a:cxn>
              <a:cxn ang="0">
                <a:pos x="27" y="76"/>
              </a:cxn>
              <a:cxn ang="0">
                <a:pos x="33" y="77"/>
              </a:cxn>
              <a:cxn ang="0">
                <a:pos x="38" y="78"/>
              </a:cxn>
              <a:cxn ang="0">
                <a:pos x="42" y="77"/>
              </a:cxn>
              <a:cxn ang="0">
                <a:pos x="48" y="76"/>
              </a:cxn>
              <a:cxn ang="0">
                <a:pos x="54" y="75"/>
              </a:cxn>
              <a:cxn ang="0">
                <a:pos x="58" y="72"/>
              </a:cxn>
              <a:cxn ang="0">
                <a:pos x="63" y="69"/>
              </a:cxn>
              <a:cxn ang="0">
                <a:pos x="68" y="65"/>
              </a:cxn>
              <a:cxn ang="0">
                <a:pos x="71" y="61"/>
              </a:cxn>
              <a:cxn ang="0">
                <a:pos x="73" y="56"/>
              </a:cxn>
              <a:cxn ang="0">
                <a:pos x="76" y="50"/>
              </a:cxn>
              <a:cxn ang="0">
                <a:pos x="77" y="44"/>
              </a:cxn>
              <a:cxn ang="0">
                <a:pos x="77" y="39"/>
              </a:cxn>
              <a:cxn ang="0">
                <a:pos x="77" y="35"/>
              </a:cxn>
              <a:cxn ang="0">
                <a:pos x="76" y="29"/>
              </a:cxn>
              <a:cxn ang="0">
                <a:pos x="75" y="23"/>
              </a:cxn>
              <a:cxn ang="0">
                <a:pos x="72" y="19"/>
              </a:cxn>
              <a:cxn ang="0">
                <a:pos x="69" y="14"/>
              </a:cxn>
              <a:cxn ang="0">
                <a:pos x="64" y="9"/>
              </a:cxn>
              <a:cxn ang="0">
                <a:pos x="61" y="6"/>
              </a:cxn>
              <a:cxn ang="0">
                <a:pos x="55" y="3"/>
              </a:cxn>
              <a:cxn ang="0">
                <a:pos x="50" y="1"/>
              </a:cxn>
              <a:cxn ang="0">
                <a:pos x="44" y="0"/>
              </a:cxn>
              <a:cxn ang="0">
                <a:pos x="38" y="0"/>
              </a:cxn>
              <a:cxn ang="0">
                <a:pos x="35" y="0"/>
              </a:cxn>
              <a:cxn ang="0">
                <a:pos x="29" y="1"/>
              </a:cxn>
              <a:cxn ang="0">
                <a:pos x="23" y="2"/>
              </a:cxn>
              <a:cxn ang="0">
                <a:pos x="19" y="6"/>
              </a:cxn>
              <a:cxn ang="0">
                <a:pos x="14" y="8"/>
              </a:cxn>
              <a:cxn ang="0">
                <a:pos x="9" y="13"/>
              </a:cxn>
              <a:cxn ang="0">
                <a:pos x="6" y="16"/>
              </a:cxn>
              <a:cxn ang="0">
                <a:pos x="3" y="22"/>
              </a:cxn>
              <a:cxn ang="0">
                <a:pos x="1" y="27"/>
              </a:cxn>
              <a:cxn ang="0">
                <a:pos x="0" y="33"/>
              </a:cxn>
              <a:cxn ang="0">
                <a:pos x="0" y="39"/>
              </a:cxn>
            </a:cxnLst>
            <a:rect l="0" t="0" r="r" b="b"/>
            <a:pathLst>
              <a:path w="77" h="78">
                <a:moveTo>
                  <a:pt x="0" y="39"/>
                </a:moveTo>
                <a:lnTo>
                  <a:pt x="0" y="41"/>
                </a:lnTo>
                <a:lnTo>
                  <a:pt x="0" y="43"/>
                </a:lnTo>
                <a:lnTo>
                  <a:pt x="0" y="44"/>
                </a:lnTo>
                <a:lnTo>
                  <a:pt x="0" y="47"/>
                </a:lnTo>
                <a:lnTo>
                  <a:pt x="1" y="48"/>
                </a:lnTo>
                <a:lnTo>
                  <a:pt x="1" y="50"/>
                </a:lnTo>
                <a:lnTo>
                  <a:pt x="2" y="53"/>
                </a:lnTo>
                <a:lnTo>
                  <a:pt x="2" y="54"/>
                </a:lnTo>
                <a:lnTo>
                  <a:pt x="3" y="56"/>
                </a:lnTo>
                <a:lnTo>
                  <a:pt x="5" y="57"/>
                </a:lnTo>
                <a:lnTo>
                  <a:pt x="5" y="58"/>
                </a:lnTo>
                <a:lnTo>
                  <a:pt x="6" y="61"/>
                </a:lnTo>
                <a:lnTo>
                  <a:pt x="7" y="62"/>
                </a:lnTo>
                <a:lnTo>
                  <a:pt x="8" y="63"/>
                </a:lnTo>
                <a:lnTo>
                  <a:pt x="9" y="65"/>
                </a:lnTo>
                <a:lnTo>
                  <a:pt x="10" y="67"/>
                </a:lnTo>
                <a:lnTo>
                  <a:pt x="13" y="68"/>
                </a:lnTo>
                <a:lnTo>
                  <a:pt x="14" y="69"/>
                </a:lnTo>
                <a:lnTo>
                  <a:pt x="15" y="70"/>
                </a:lnTo>
                <a:lnTo>
                  <a:pt x="16" y="71"/>
                </a:lnTo>
                <a:lnTo>
                  <a:pt x="19" y="72"/>
                </a:lnTo>
                <a:lnTo>
                  <a:pt x="20" y="74"/>
                </a:lnTo>
                <a:lnTo>
                  <a:pt x="22" y="74"/>
                </a:lnTo>
                <a:lnTo>
                  <a:pt x="23" y="75"/>
                </a:lnTo>
                <a:lnTo>
                  <a:pt x="26" y="76"/>
                </a:lnTo>
                <a:lnTo>
                  <a:pt x="27" y="76"/>
                </a:lnTo>
                <a:lnTo>
                  <a:pt x="29" y="76"/>
                </a:lnTo>
                <a:lnTo>
                  <a:pt x="30" y="77"/>
                </a:lnTo>
                <a:lnTo>
                  <a:pt x="33" y="77"/>
                </a:lnTo>
                <a:lnTo>
                  <a:pt x="35" y="77"/>
                </a:lnTo>
                <a:lnTo>
                  <a:pt x="36" y="77"/>
                </a:lnTo>
                <a:lnTo>
                  <a:pt x="38" y="78"/>
                </a:lnTo>
                <a:lnTo>
                  <a:pt x="38" y="78"/>
                </a:lnTo>
                <a:lnTo>
                  <a:pt x="41" y="77"/>
                </a:lnTo>
                <a:lnTo>
                  <a:pt x="42" y="77"/>
                </a:lnTo>
                <a:lnTo>
                  <a:pt x="44" y="77"/>
                </a:lnTo>
                <a:lnTo>
                  <a:pt x="47" y="77"/>
                </a:lnTo>
                <a:lnTo>
                  <a:pt x="48" y="76"/>
                </a:lnTo>
                <a:lnTo>
                  <a:pt x="50" y="76"/>
                </a:lnTo>
                <a:lnTo>
                  <a:pt x="51" y="76"/>
                </a:lnTo>
                <a:lnTo>
                  <a:pt x="54" y="75"/>
                </a:lnTo>
                <a:lnTo>
                  <a:pt x="55" y="74"/>
                </a:lnTo>
                <a:lnTo>
                  <a:pt x="57" y="74"/>
                </a:lnTo>
                <a:lnTo>
                  <a:pt x="58" y="72"/>
                </a:lnTo>
                <a:lnTo>
                  <a:pt x="61" y="71"/>
                </a:lnTo>
                <a:lnTo>
                  <a:pt x="62" y="70"/>
                </a:lnTo>
                <a:lnTo>
                  <a:pt x="63" y="69"/>
                </a:lnTo>
                <a:lnTo>
                  <a:pt x="64" y="68"/>
                </a:lnTo>
                <a:lnTo>
                  <a:pt x="66" y="67"/>
                </a:lnTo>
                <a:lnTo>
                  <a:pt x="68" y="65"/>
                </a:lnTo>
                <a:lnTo>
                  <a:pt x="69" y="63"/>
                </a:lnTo>
                <a:lnTo>
                  <a:pt x="70" y="62"/>
                </a:lnTo>
                <a:lnTo>
                  <a:pt x="71" y="61"/>
                </a:lnTo>
                <a:lnTo>
                  <a:pt x="72" y="58"/>
                </a:lnTo>
                <a:lnTo>
                  <a:pt x="72" y="57"/>
                </a:lnTo>
                <a:lnTo>
                  <a:pt x="73" y="56"/>
                </a:lnTo>
                <a:lnTo>
                  <a:pt x="75" y="54"/>
                </a:lnTo>
                <a:lnTo>
                  <a:pt x="75" y="53"/>
                </a:lnTo>
                <a:lnTo>
                  <a:pt x="76" y="50"/>
                </a:lnTo>
                <a:lnTo>
                  <a:pt x="76" y="48"/>
                </a:lnTo>
                <a:lnTo>
                  <a:pt x="77" y="47"/>
                </a:lnTo>
                <a:lnTo>
                  <a:pt x="77" y="44"/>
                </a:lnTo>
                <a:lnTo>
                  <a:pt x="77" y="43"/>
                </a:lnTo>
                <a:lnTo>
                  <a:pt x="77" y="41"/>
                </a:lnTo>
                <a:lnTo>
                  <a:pt x="77" y="39"/>
                </a:lnTo>
                <a:lnTo>
                  <a:pt x="77" y="39"/>
                </a:lnTo>
                <a:lnTo>
                  <a:pt x="77" y="36"/>
                </a:lnTo>
                <a:lnTo>
                  <a:pt x="77" y="35"/>
                </a:lnTo>
                <a:lnTo>
                  <a:pt x="77" y="33"/>
                </a:lnTo>
                <a:lnTo>
                  <a:pt x="77" y="30"/>
                </a:lnTo>
                <a:lnTo>
                  <a:pt x="76" y="29"/>
                </a:lnTo>
                <a:lnTo>
                  <a:pt x="76" y="27"/>
                </a:lnTo>
                <a:lnTo>
                  <a:pt x="75" y="26"/>
                </a:lnTo>
                <a:lnTo>
                  <a:pt x="75" y="23"/>
                </a:lnTo>
                <a:lnTo>
                  <a:pt x="73" y="22"/>
                </a:lnTo>
                <a:lnTo>
                  <a:pt x="72" y="20"/>
                </a:lnTo>
                <a:lnTo>
                  <a:pt x="72" y="19"/>
                </a:lnTo>
                <a:lnTo>
                  <a:pt x="71" y="16"/>
                </a:lnTo>
                <a:lnTo>
                  <a:pt x="70" y="15"/>
                </a:lnTo>
                <a:lnTo>
                  <a:pt x="69" y="14"/>
                </a:lnTo>
                <a:lnTo>
                  <a:pt x="68" y="13"/>
                </a:lnTo>
                <a:lnTo>
                  <a:pt x="66" y="12"/>
                </a:lnTo>
                <a:lnTo>
                  <a:pt x="64" y="9"/>
                </a:lnTo>
                <a:lnTo>
                  <a:pt x="63" y="8"/>
                </a:lnTo>
                <a:lnTo>
                  <a:pt x="62" y="7"/>
                </a:lnTo>
                <a:lnTo>
                  <a:pt x="61" y="6"/>
                </a:lnTo>
                <a:lnTo>
                  <a:pt x="58" y="6"/>
                </a:lnTo>
                <a:lnTo>
                  <a:pt x="57" y="5"/>
                </a:lnTo>
                <a:lnTo>
                  <a:pt x="55" y="3"/>
                </a:lnTo>
                <a:lnTo>
                  <a:pt x="54" y="2"/>
                </a:lnTo>
                <a:lnTo>
                  <a:pt x="51" y="2"/>
                </a:lnTo>
                <a:lnTo>
                  <a:pt x="50" y="1"/>
                </a:lnTo>
                <a:lnTo>
                  <a:pt x="48" y="1"/>
                </a:lnTo>
                <a:lnTo>
                  <a:pt x="47" y="0"/>
                </a:lnTo>
                <a:lnTo>
                  <a:pt x="44" y="0"/>
                </a:lnTo>
                <a:lnTo>
                  <a:pt x="42" y="0"/>
                </a:lnTo>
                <a:lnTo>
                  <a:pt x="41" y="0"/>
                </a:lnTo>
                <a:lnTo>
                  <a:pt x="38" y="0"/>
                </a:lnTo>
                <a:lnTo>
                  <a:pt x="38" y="0"/>
                </a:lnTo>
                <a:lnTo>
                  <a:pt x="36" y="0"/>
                </a:lnTo>
                <a:lnTo>
                  <a:pt x="35" y="0"/>
                </a:lnTo>
                <a:lnTo>
                  <a:pt x="33" y="0"/>
                </a:lnTo>
                <a:lnTo>
                  <a:pt x="30" y="0"/>
                </a:lnTo>
                <a:lnTo>
                  <a:pt x="29" y="1"/>
                </a:lnTo>
                <a:lnTo>
                  <a:pt x="27" y="1"/>
                </a:lnTo>
                <a:lnTo>
                  <a:pt x="26" y="2"/>
                </a:lnTo>
                <a:lnTo>
                  <a:pt x="23" y="2"/>
                </a:lnTo>
                <a:lnTo>
                  <a:pt x="22" y="3"/>
                </a:lnTo>
                <a:lnTo>
                  <a:pt x="20" y="5"/>
                </a:lnTo>
                <a:lnTo>
                  <a:pt x="19" y="6"/>
                </a:lnTo>
                <a:lnTo>
                  <a:pt x="16" y="6"/>
                </a:lnTo>
                <a:lnTo>
                  <a:pt x="15" y="7"/>
                </a:lnTo>
                <a:lnTo>
                  <a:pt x="14" y="8"/>
                </a:lnTo>
                <a:lnTo>
                  <a:pt x="13" y="9"/>
                </a:lnTo>
                <a:lnTo>
                  <a:pt x="10" y="12"/>
                </a:lnTo>
                <a:lnTo>
                  <a:pt x="9" y="13"/>
                </a:lnTo>
                <a:lnTo>
                  <a:pt x="8" y="14"/>
                </a:lnTo>
                <a:lnTo>
                  <a:pt x="7" y="15"/>
                </a:lnTo>
                <a:lnTo>
                  <a:pt x="6" y="16"/>
                </a:lnTo>
                <a:lnTo>
                  <a:pt x="5" y="19"/>
                </a:lnTo>
                <a:lnTo>
                  <a:pt x="5" y="20"/>
                </a:lnTo>
                <a:lnTo>
                  <a:pt x="3" y="22"/>
                </a:lnTo>
                <a:lnTo>
                  <a:pt x="2" y="23"/>
                </a:lnTo>
                <a:lnTo>
                  <a:pt x="2" y="26"/>
                </a:lnTo>
                <a:lnTo>
                  <a:pt x="1" y="27"/>
                </a:lnTo>
                <a:lnTo>
                  <a:pt x="1" y="29"/>
                </a:lnTo>
                <a:lnTo>
                  <a:pt x="0" y="30"/>
                </a:lnTo>
                <a:lnTo>
                  <a:pt x="0" y="33"/>
                </a:lnTo>
                <a:lnTo>
                  <a:pt x="0" y="35"/>
                </a:lnTo>
                <a:lnTo>
                  <a:pt x="0" y="36"/>
                </a:lnTo>
                <a:lnTo>
                  <a:pt x="0" y="39"/>
                </a:lnTo>
              </a:path>
            </a:pathLst>
          </a:custGeom>
          <a:solidFill>
            <a:schemeClr val="bg1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Freeform 109"/>
          <p:cNvSpPr>
            <a:spLocks/>
          </p:cNvSpPr>
          <p:nvPr/>
        </p:nvSpPr>
        <p:spPr bwMode="auto">
          <a:xfrm>
            <a:off x="4584700" y="3565525"/>
            <a:ext cx="61913" cy="61913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" y="48"/>
              </a:cxn>
              <a:cxn ang="0">
                <a:pos x="2" y="53"/>
              </a:cxn>
              <a:cxn ang="0">
                <a:pos x="5" y="58"/>
              </a:cxn>
              <a:cxn ang="0">
                <a:pos x="8" y="63"/>
              </a:cxn>
              <a:cxn ang="0">
                <a:pos x="13" y="67"/>
              </a:cxn>
              <a:cxn ang="0">
                <a:pos x="16" y="71"/>
              </a:cxn>
              <a:cxn ang="0">
                <a:pos x="22" y="73"/>
              </a:cxn>
              <a:cxn ang="0">
                <a:pos x="27" y="76"/>
              </a:cxn>
              <a:cxn ang="0">
                <a:pos x="33" y="77"/>
              </a:cxn>
              <a:cxn ang="0">
                <a:pos x="38" y="78"/>
              </a:cxn>
              <a:cxn ang="0">
                <a:pos x="42" y="77"/>
              </a:cxn>
              <a:cxn ang="0">
                <a:pos x="48" y="76"/>
              </a:cxn>
              <a:cxn ang="0">
                <a:pos x="54" y="74"/>
              </a:cxn>
              <a:cxn ang="0">
                <a:pos x="58" y="72"/>
              </a:cxn>
              <a:cxn ang="0">
                <a:pos x="63" y="69"/>
              </a:cxn>
              <a:cxn ang="0">
                <a:pos x="68" y="65"/>
              </a:cxn>
              <a:cxn ang="0">
                <a:pos x="71" y="60"/>
              </a:cxn>
              <a:cxn ang="0">
                <a:pos x="73" y="56"/>
              </a:cxn>
              <a:cxn ang="0">
                <a:pos x="76" y="50"/>
              </a:cxn>
              <a:cxn ang="0">
                <a:pos x="77" y="44"/>
              </a:cxn>
              <a:cxn ang="0">
                <a:pos x="77" y="38"/>
              </a:cxn>
              <a:cxn ang="0">
                <a:pos x="77" y="35"/>
              </a:cxn>
              <a:cxn ang="0">
                <a:pos x="76" y="29"/>
              </a:cxn>
              <a:cxn ang="0">
                <a:pos x="75" y="23"/>
              </a:cxn>
              <a:cxn ang="0">
                <a:pos x="72" y="18"/>
              </a:cxn>
              <a:cxn ang="0">
                <a:pos x="69" y="14"/>
              </a:cxn>
              <a:cxn ang="0">
                <a:pos x="64" y="9"/>
              </a:cxn>
              <a:cxn ang="0">
                <a:pos x="61" y="5"/>
              </a:cxn>
              <a:cxn ang="0">
                <a:pos x="55" y="3"/>
              </a:cxn>
              <a:cxn ang="0">
                <a:pos x="50" y="1"/>
              </a:cxn>
              <a:cxn ang="0">
                <a:pos x="44" y="0"/>
              </a:cxn>
              <a:cxn ang="0">
                <a:pos x="38" y="0"/>
              </a:cxn>
              <a:cxn ang="0">
                <a:pos x="35" y="0"/>
              </a:cxn>
              <a:cxn ang="0">
                <a:pos x="29" y="1"/>
              </a:cxn>
              <a:cxn ang="0">
                <a:pos x="23" y="2"/>
              </a:cxn>
              <a:cxn ang="0">
                <a:pos x="19" y="5"/>
              </a:cxn>
              <a:cxn ang="0">
                <a:pos x="14" y="8"/>
              </a:cxn>
              <a:cxn ang="0">
                <a:pos x="9" y="12"/>
              </a:cxn>
              <a:cxn ang="0">
                <a:pos x="6" y="16"/>
              </a:cxn>
              <a:cxn ang="0">
                <a:pos x="3" y="22"/>
              </a:cxn>
              <a:cxn ang="0">
                <a:pos x="1" y="27"/>
              </a:cxn>
              <a:cxn ang="0">
                <a:pos x="0" y="32"/>
              </a:cxn>
              <a:cxn ang="0">
                <a:pos x="0" y="38"/>
              </a:cxn>
            </a:cxnLst>
            <a:rect l="0" t="0" r="r" b="b"/>
            <a:pathLst>
              <a:path w="77" h="78">
                <a:moveTo>
                  <a:pt x="0" y="38"/>
                </a:moveTo>
                <a:lnTo>
                  <a:pt x="0" y="41"/>
                </a:lnTo>
                <a:lnTo>
                  <a:pt x="0" y="43"/>
                </a:lnTo>
                <a:lnTo>
                  <a:pt x="0" y="44"/>
                </a:lnTo>
                <a:lnTo>
                  <a:pt x="0" y="46"/>
                </a:lnTo>
                <a:lnTo>
                  <a:pt x="1" y="48"/>
                </a:lnTo>
                <a:lnTo>
                  <a:pt x="1" y="50"/>
                </a:lnTo>
                <a:lnTo>
                  <a:pt x="2" y="52"/>
                </a:lnTo>
                <a:lnTo>
                  <a:pt x="2" y="53"/>
                </a:lnTo>
                <a:lnTo>
                  <a:pt x="3" y="56"/>
                </a:lnTo>
                <a:lnTo>
                  <a:pt x="5" y="57"/>
                </a:lnTo>
                <a:lnTo>
                  <a:pt x="5" y="58"/>
                </a:lnTo>
                <a:lnTo>
                  <a:pt x="6" y="60"/>
                </a:lnTo>
                <a:lnTo>
                  <a:pt x="7" y="62"/>
                </a:lnTo>
                <a:lnTo>
                  <a:pt x="8" y="63"/>
                </a:lnTo>
                <a:lnTo>
                  <a:pt x="9" y="65"/>
                </a:lnTo>
                <a:lnTo>
                  <a:pt x="10" y="66"/>
                </a:lnTo>
                <a:lnTo>
                  <a:pt x="13" y="67"/>
                </a:lnTo>
                <a:lnTo>
                  <a:pt x="14" y="69"/>
                </a:lnTo>
                <a:lnTo>
                  <a:pt x="15" y="70"/>
                </a:lnTo>
                <a:lnTo>
                  <a:pt x="16" y="71"/>
                </a:lnTo>
                <a:lnTo>
                  <a:pt x="19" y="72"/>
                </a:lnTo>
                <a:lnTo>
                  <a:pt x="20" y="73"/>
                </a:lnTo>
                <a:lnTo>
                  <a:pt x="22" y="73"/>
                </a:lnTo>
                <a:lnTo>
                  <a:pt x="23" y="74"/>
                </a:lnTo>
                <a:lnTo>
                  <a:pt x="26" y="76"/>
                </a:lnTo>
                <a:lnTo>
                  <a:pt x="27" y="76"/>
                </a:lnTo>
                <a:lnTo>
                  <a:pt x="29" y="76"/>
                </a:lnTo>
                <a:lnTo>
                  <a:pt x="30" y="77"/>
                </a:lnTo>
                <a:lnTo>
                  <a:pt x="33" y="77"/>
                </a:lnTo>
                <a:lnTo>
                  <a:pt x="35" y="77"/>
                </a:lnTo>
                <a:lnTo>
                  <a:pt x="36" y="77"/>
                </a:lnTo>
                <a:lnTo>
                  <a:pt x="38" y="78"/>
                </a:lnTo>
                <a:lnTo>
                  <a:pt x="38" y="78"/>
                </a:lnTo>
                <a:lnTo>
                  <a:pt x="41" y="77"/>
                </a:lnTo>
                <a:lnTo>
                  <a:pt x="42" y="77"/>
                </a:lnTo>
                <a:lnTo>
                  <a:pt x="44" y="77"/>
                </a:lnTo>
                <a:lnTo>
                  <a:pt x="47" y="77"/>
                </a:lnTo>
                <a:lnTo>
                  <a:pt x="48" y="76"/>
                </a:lnTo>
                <a:lnTo>
                  <a:pt x="50" y="76"/>
                </a:lnTo>
                <a:lnTo>
                  <a:pt x="51" y="76"/>
                </a:lnTo>
                <a:lnTo>
                  <a:pt x="54" y="74"/>
                </a:lnTo>
                <a:lnTo>
                  <a:pt x="55" y="73"/>
                </a:lnTo>
                <a:lnTo>
                  <a:pt x="57" y="73"/>
                </a:lnTo>
                <a:lnTo>
                  <a:pt x="58" y="72"/>
                </a:lnTo>
                <a:lnTo>
                  <a:pt x="61" y="71"/>
                </a:lnTo>
                <a:lnTo>
                  <a:pt x="62" y="70"/>
                </a:lnTo>
                <a:lnTo>
                  <a:pt x="63" y="69"/>
                </a:lnTo>
                <a:lnTo>
                  <a:pt x="64" y="67"/>
                </a:lnTo>
                <a:lnTo>
                  <a:pt x="66" y="66"/>
                </a:lnTo>
                <a:lnTo>
                  <a:pt x="68" y="65"/>
                </a:lnTo>
                <a:lnTo>
                  <a:pt x="69" y="63"/>
                </a:lnTo>
                <a:lnTo>
                  <a:pt x="70" y="62"/>
                </a:lnTo>
                <a:lnTo>
                  <a:pt x="71" y="60"/>
                </a:lnTo>
                <a:lnTo>
                  <a:pt x="72" y="58"/>
                </a:lnTo>
                <a:lnTo>
                  <a:pt x="72" y="57"/>
                </a:lnTo>
                <a:lnTo>
                  <a:pt x="73" y="56"/>
                </a:lnTo>
                <a:lnTo>
                  <a:pt x="75" y="53"/>
                </a:lnTo>
                <a:lnTo>
                  <a:pt x="75" y="52"/>
                </a:lnTo>
                <a:lnTo>
                  <a:pt x="76" y="50"/>
                </a:lnTo>
                <a:lnTo>
                  <a:pt x="76" y="48"/>
                </a:lnTo>
                <a:lnTo>
                  <a:pt x="77" y="46"/>
                </a:lnTo>
                <a:lnTo>
                  <a:pt x="77" y="44"/>
                </a:lnTo>
                <a:lnTo>
                  <a:pt x="77" y="43"/>
                </a:lnTo>
                <a:lnTo>
                  <a:pt x="77" y="41"/>
                </a:lnTo>
                <a:lnTo>
                  <a:pt x="77" y="38"/>
                </a:lnTo>
                <a:lnTo>
                  <a:pt x="77" y="38"/>
                </a:lnTo>
                <a:lnTo>
                  <a:pt x="77" y="36"/>
                </a:lnTo>
                <a:lnTo>
                  <a:pt x="77" y="35"/>
                </a:lnTo>
                <a:lnTo>
                  <a:pt x="77" y="32"/>
                </a:lnTo>
                <a:lnTo>
                  <a:pt x="77" y="30"/>
                </a:lnTo>
                <a:lnTo>
                  <a:pt x="76" y="29"/>
                </a:lnTo>
                <a:lnTo>
                  <a:pt x="76" y="27"/>
                </a:lnTo>
                <a:lnTo>
                  <a:pt x="75" y="25"/>
                </a:lnTo>
                <a:lnTo>
                  <a:pt x="75" y="23"/>
                </a:lnTo>
                <a:lnTo>
                  <a:pt x="73" y="22"/>
                </a:lnTo>
                <a:lnTo>
                  <a:pt x="72" y="20"/>
                </a:lnTo>
                <a:lnTo>
                  <a:pt x="72" y="18"/>
                </a:lnTo>
                <a:lnTo>
                  <a:pt x="71" y="16"/>
                </a:lnTo>
                <a:lnTo>
                  <a:pt x="70" y="15"/>
                </a:lnTo>
                <a:lnTo>
                  <a:pt x="69" y="14"/>
                </a:lnTo>
                <a:lnTo>
                  <a:pt x="68" y="12"/>
                </a:lnTo>
                <a:lnTo>
                  <a:pt x="66" y="11"/>
                </a:lnTo>
                <a:lnTo>
                  <a:pt x="64" y="9"/>
                </a:lnTo>
                <a:lnTo>
                  <a:pt x="63" y="8"/>
                </a:lnTo>
                <a:lnTo>
                  <a:pt x="62" y="7"/>
                </a:lnTo>
                <a:lnTo>
                  <a:pt x="61" y="5"/>
                </a:lnTo>
                <a:lnTo>
                  <a:pt x="58" y="5"/>
                </a:lnTo>
                <a:lnTo>
                  <a:pt x="57" y="4"/>
                </a:lnTo>
                <a:lnTo>
                  <a:pt x="55" y="3"/>
                </a:lnTo>
                <a:lnTo>
                  <a:pt x="54" y="2"/>
                </a:lnTo>
                <a:lnTo>
                  <a:pt x="51" y="2"/>
                </a:lnTo>
                <a:lnTo>
                  <a:pt x="50" y="1"/>
                </a:lnTo>
                <a:lnTo>
                  <a:pt x="48" y="1"/>
                </a:lnTo>
                <a:lnTo>
                  <a:pt x="47" y="0"/>
                </a:lnTo>
                <a:lnTo>
                  <a:pt x="44" y="0"/>
                </a:lnTo>
                <a:lnTo>
                  <a:pt x="42" y="0"/>
                </a:lnTo>
                <a:lnTo>
                  <a:pt x="41" y="0"/>
                </a:lnTo>
                <a:lnTo>
                  <a:pt x="38" y="0"/>
                </a:lnTo>
                <a:lnTo>
                  <a:pt x="38" y="0"/>
                </a:lnTo>
                <a:lnTo>
                  <a:pt x="36" y="0"/>
                </a:lnTo>
                <a:lnTo>
                  <a:pt x="35" y="0"/>
                </a:lnTo>
                <a:lnTo>
                  <a:pt x="33" y="0"/>
                </a:lnTo>
                <a:lnTo>
                  <a:pt x="30" y="0"/>
                </a:lnTo>
                <a:lnTo>
                  <a:pt x="29" y="1"/>
                </a:lnTo>
                <a:lnTo>
                  <a:pt x="27" y="1"/>
                </a:lnTo>
                <a:lnTo>
                  <a:pt x="26" y="2"/>
                </a:lnTo>
                <a:lnTo>
                  <a:pt x="23" y="2"/>
                </a:lnTo>
                <a:lnTo>
                  <a:pt x="22" y="3"/>
                </a:lnTo>
                <a:lnTo>
                  <a:pt x="20" y="4"/>
                </a:lnTo>
                <a:lnTo>
                  <a:pt x="19" y="5"/>
                </a:lnTo>
                <a:lnTo>
                  <a:pt x="16" y="5"/>
                </a:lnTo>
                <a:lnTo>
                  <a:pt x="15" y="7"/>
                </a:lnTo>
                <a:lnTo>
                  <a:pt x="14" y="8"/>
                </a:lnTo>
                <a:lnTo>
                  <a:pt x="13" y="9"/>
                </a:lnTo>
                <a:lnTo>
                  <a:pt x="10" y="11"/>
                </a:lnTo>
                <a:lnTo>
                  <a:pt x="9" y="12"/>
                </a:lnTo>
                <a:lnTo>
                  <a:pt x="8" y="14"/>
                </a:lnTo>
                <a:lnTo>
                  <a:pt x="7" y="15"/>
                </a:lnTo>
                <a:lnTo>
                  <a:pt x="6" y="16"/>
                </a:lnTo>
                <a:lnTo>
                  <a:pt x="5" y="18"/>
                </a:lnTo>
                <a:lnTo>
                  <a:pt x="5" y="20"/>
                </a:lnTo>
                <a:lnTo>
                  <a:pt x="3" y="22"/>
                </a:lnTo>
                <a:lnTo>
                  <a:pt x="2" y="23"/>
                </a:lnTo>
                <a:lnTo>
                  <a:pt x="2" y="25"/>
                </a:lnTo>
                <a:lnTo>
                  <a:pt x="1" y="27"/>
                </a:lnTo>
                <a:lnTo>
                  <a:pt x="1" y="29"/>
                </a:lnTo>
                <a:lnTo>
                  <a:pt x="0" y="30"/>
                </a:lnTo>
                <a:lnTo>
                  <a:pt x="0" y="32"/>
                </a:lnTo>
                <a:lnTo>
                  <a:pt x="0" y="35"/>
                </a:lnTo>
                <a:lnTo>
                  <a:pt x="0" y="36"/>
                </a:lnTo>
                <a:lnTo>
                  <a:pt x="0" y="38"/>
                </a:lnTo>
              </a:path>
            </a:pathLst>
          </a:custGeom>
          <a:solidFill>
            <a:schemeClr val="bg1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59" name="Group 124"/>
          <p:cNvGrpSpPr>
            <a:grpSpLocks/>
          </p:cNvGrpSpPr>
          <p:nvPr/>
        </p:nvGrpSpPr>
        <p:grpSpPr bwMode="auto">
          <a:xfrm>
            <a:off x="3148013" y="3190875"/>
            <a:ext cx="130175" cy="388938"/>
            <a:chOff x="2242" y="2666"/>
            <a:chExt cx="82" cy="245"/>
          </a:xfrm>
        </p:grpSpPr>
        <p:sp>
          <p:nvSpPr>
            <p:cNvPr id="160" name="Line 125"/>
            <p:cNvSpPr>
              <a:spLocks noChangeShapeType="1"/>
            </p:cNvSpPr>
            <p:nvPr/>
          </p:nvSpPr>
          <p:spPr bwMode="auto">
            <a:xfrm flipH="1">
              <a:off x="2242" y="2666"/>
              <a:ext cx="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126"/>
            <p:cNvSpPr>
              <a:spLocks noChangeShapeType="1"/>
            </p:cNvSpPr>
            <p:nvPr/>
          </p:nvSpPr>
          <p:spPr bwMode="auto">
            <a:xfrm>
              <a:off x="2242" y="2666"/>
              <a:ext cx="0" cy="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27"/>
            <p:cNvSpPr>
              <a:spLocks noChangeShapeType="1"/>
            </p:cNvSpPr>
            <p:nvPr/>
          </p:nvSpPr>
          <p:spPr bwMode="auto">
            <a:xfrm>
              <a:off x="2242" y="2911"/>
              <a:ext cx="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" name="Freeform 128"/>
          <p:cNvSpPr>
            <a:spLocks/>
          </p:cNvSpPr>
          <p:nvPr/>
        </p:nvSpPr>
        <p:spPr bwMode="auto">
          <a:xfrm>
            <a:off x="6197600" y="3563938"/>
            <a:ext cx="61913" cy="63500"/>
          </a:xfrm>
          <a:custGeom>
            <a:avLst/>
            <a:gdLst/>
            <a:ahLst/>
            <a:cxnLst>
              <a:cxn ang="0">
                <a:pos x="0" y="43"/>
              </a:cxn>
              <a:cxn ang="0">
                <a:pos x="1" y="48"/>
              </a:cxn>
              <a:cxn ang="0">
                <a:pos x="2" y="54"/>
              </a:cxn>
              <a:cxn ang="0">
                <a:pos x="5" y="58"/>
              </a:cxn>
              <a:cxn ang="0">
                <a:pos x="8" y="63"/>
              </a:cxn>
              <a:cxn ang="0">
                <a:pos x="13" y="68"/>
              </a:cxn>
              <a:cxn ang="0">
                <a:pos x="16" y="71"/>
              </a:cxn>
              <a:cxn ang="0">
                <a:pos x="22" y="74"/>
              </a:cxn>
              <a:cxn ang="0">
                <a:pos x="27" y="76"/>
              </a:cxn>
              <a:cxn ang="0">
                <a:pos x="33" y="77"/>
              </a:cxn>
              <a:cxn ang="0">
                <a:pos x="39" y="78"/>
              </a:cxn>
              <a:cxn ang="0">
                <a:pos x="42" y="77"/>
              </a:cxn>
              <a:cxn ang="0">
                <a:pos x="48" y="76"/>
              </a:cxn>
              <a:cxn ang="0">
                <a:pos x="54" y="75"/>
              </a:cxn>
              <a:cxn ang="0">
                <a:pos x="58" y="72"/>
              </a:cxn>
              <a:cxn ang="0">
                <a:pos x="63" y="69"/>
              </a:cxn>
              <a:cxn ang="0">
                <a:pos x="68" y="65"/>
              </a:cxn>
              <a:cxn ang="0">
                <a:pos x="71" y="61"/>
              </a:cxn>
              <a:cxn ang="0">
                <a:pos x="74" y="56"/>
              </a:cxn>
              <a:cxn ang="0">
                <a:pos x="76" y="50"/>
              </a:cxn>
              <a:cxn ang="0">
                <a:pos x="77" y="44"/>
              </a:cxn>
              <a:cxn ang="0">
                <a:pos x="77" y="39"/>
              </a:cxn>
              <a:cxn ang="0">
                <a:pos x="77" y="35"/>
              </a:cxn>
              <a:cxn ang="0">
                <a:pos x="76" y="29"/>
              </a:cxn>
              <a:cxn ang="0">
                <a:pos x="75" y="23"/>
              </a:cxn>
              <a:cxn ang="0">
                <a:pos x="72" y="19"/>
              </a:cxn>
              <a:cxn ang="0">
                <a:pos x="69" y="14"/>
              </a:cxn>
              <a:cxn ang="0">
                <a:pos x="64" y="9"/>
              </a:cxn>
              <a:cxn ang="0">
                <a:pos x="61" y="6"/>
              </a:cxn>
              <a:cxn ang="0">
                <a:pos x="55" y="3"/>
              </a:cxn>
              <a:cxn ang="0">
                <a:pos x="50" y="1"/>
              </a:cxn>
              <a:cxn ang="0">
                <a:pos x="44" y="0"/>
              </a:cxn>
              <a:cxn ang="0">
                <a:pos x="39" y="0"/>
              </a:cxn>
              <a:cxn ang="0">
                <a:pos x="35" y="0"/>
              </a:cxn>
              <a:cxn ang="0">
                <a:pos x="29" y="1"/>
              </a:cxn>
              <a:cxn ang="0">
                <a:pos x="23" y="2"/>
              </a:cxn>
              <a:cxn ang="0">
                <a:pos x="19" y="6"/>
              </a:cxn>
              <a:cxn ang="0">
                <a:pos x="14" y="8"/>
              </a:cxn>
              <a:cxn ang="0">
                <a:pos x="9" y="13"/>
              </a:cxn>
              <a:cxn ang="0">
                <a:pos x="6" y="16"/>
              </a:cxn>
              <a:cxn ang="0">
                <a:pos x="4" y="22"/>
              </a:cxn>
              <a:cxn ang="0">
                <a:pos x="1" y="27"/>
              </a:cxn>
              <a:cxn ang="0">
                <a:pos x="0" y="33"/>
              </a:cxn>
              <a:cxn ang="0">
                <a:pos x="0" y="39"/>
              </a:cxn>
            </a:cxnLst>
            <a:rect l="0" t="0" r="r" b="b"/>
            <a:pathLst>
              <a:path w="77" h="78">
                <a:moveTo>
                  <a:pt x="0" y="39"/>
                </a:moveTo>
                <a:lnTo>
                  <a:pt x="0" y="41"/>
                </a:lnTo>
                <a:lnTo>
                  <a:pt x="0" y="43"/>
                </a:lnTo>
                <a:lnTo>
                  <a:pt x="0" y="44"/>
                </a:lnTo>
                <a:lnTo>
                  <a:pt x="0" y="47"/>
                </a:lnTo>
                <a:lnTo>
                  <a:pt x="1" y="48"/>
                </a:lnTo>
                <a:lnTo>
                  <a:pt x="1" y="50"/>
                </a:lnTo>
                <a:lnTo>
                  <a:pt x="2" y="53"/>
                </a:lnTo>
                <a:lnTo>
                  <a:pt x="2" y="54"/>
                </a:lnTo>
                <a:lnTo>
                  <a:pt x="4" y="56"/>
                </a:lnTo>
                <a:lnTo>
                  <a:pt x="5" y="57"/>
                </a:lnTo>
                <a:lnTo>
                  <a:pt x="5" y="58"/>
                </a:lnTo>
                <a:lnTo>
                  <a:pt x="6" y="61"/>
                </a:lnTo>
                <a:lnTo>
                  <a:pt x="7" y="62"/>
                </a:lnTo>
                <a:lnTo>
                  <a:pt x="8" y="63"/>
                </a:lnTo>
                <a:lnTo>
                  <a:pt x="9" y="65"/>
                </a:lnTo>
                <a:lnTo>
                  <a:pt x="11" y="67"/>
                </a:lnTo>
                <a:lnTo>
                  <a:pt x="13" y="68"/>
                </a:lnTo>
                <a:lnTo>
                  <a:pt x="14" y="69"/>
                </a:lnTo>
                <a:lnTo>
                  <a:pt x="15" y="70"/>
                </a:lnTo>
                <a:lnTo>
                  <a:pt x="16" y="71"/>
                </a:lnTo>
                <a:lnTo>
                  <a:pt x="19" y="72"/>
                </a:lnTo>
                <a:lnTo>
                  <a:pt x="20" y="74"/>
                </a:lnTo>
                <a:lnTo>
                  <a:pt x="22" y="74"/>
                </a:lnTo>
                <a:lnTo>
                  <a:pt x="23" y="75"/>
                </a:lnTo>
                <a:lnTo>
                  <a:pt x="26" y="76"/>
                </a:lnTo>
                <a:lnTo>
                  <a:pt x="27" y="76"/>
                </a:lnTo>
                <a:lnTo>
                  <a:pt x="29" y="76"/>
                </a:lnTo>
                <a:lnTo>
                  <a:pt x="30" y="77"/>
                </a:lnTo>
                <a:lnTo>
                  <a:pt x="33" y="77"/>
                </a:lnTo>
                <a:lnTo>
                  <a:pt x="35" y="77"/>
                </a:lnTo>
                <a:lnTo>
                  <a:pt x="36" y="77"/>
                </a:lnTo>
                <a:lnTo>
                  <a:pt x="39" y="78"/>
                </a:lnTo>
                <a:lnTo>
                  <a:pt x="39" y="78"/>
                </a:lnTo>
                <a:lnTo>
                  <a:pt x="41" y="77"/>
                </a:lnTo>
                <a:lnTo>
                  <a:pt x="42" y="77"/>
                </a:lnTo>
                <a:lnTo>
                  <a:pt x="44" y="77"/>
                </a:lnTo>
                <a:lnTo>
                  <a:pt x="47" y="77"/>
                </a:lnTo>
                <a:lnTo>
                  <a:pt x="48" y="76"/>
                </a:lnTo>
                <a:lnTo>
                  <a:pt x="50" y="76"/>
                </a:lnTo>
                <a:lnTo>
                  <a:pt x="51" y="76"/>
                </a:lnTo>
                <a:lnTo>
                  <a:pt x="54" y="75"/>
                </a:lnTo>
                <a:lnTo>
                  <a:pt x="55" y="74"/>
                </a:lnTo>
                <a:lnTo>
                  <a:pt x="57" y="74"/>
                </a:lnTo>
                <a:lnTo>
                  <a:pt x="58" y="72"/>
                </a:lnTo>
                <a:lnTo>
                  <a:pt x="61" y="71"/>
                </a:lnTo>
                <a:lnTo>
                  <a:pt x="62" y="70"/>
                </a:lnTo>
                <a:lnTo>
                  <a:pt x="63" y="69"/>
                </a:lnTo>
                <a:lnTo>
                  <a:pt x="64" y="68"/>
                </a:lnTo>
                <a:lnTo>
                  <a:pt x="67" y="67"/>
                </a:lnTo>
                <a:lnTo>
                  <a:pt x="68" y="65"/>
                </a:lnTo>
                <a:lnTo>
                  <a:pt x="69" y="63"/>
                </a:lnTo>
                <a:lnTo>
                  <a:pt x="70" y="62"/>
                </a:lnTo>
                <a:lnTo>
                  <a:pt x="71" y="61"/>
                </a:lnTo>
                <a:lnTo>
                  <a:pt x="72" y="58"/>
                </a:lnTo>
                <a:lnTo>
                  <a:pt x="72" y="57"/>
                </a:lnTo>
                <a:lnTo>
                  <a:pt x="74" y="56"/>
                </a:lnTo>
                <a:lnTo>
                  <a:pt x="75" y="54"/>
                </a:lnTo>
                <a:lnTo>
                  <a:pt x="75" y="53"/>
                </a:lnTo>
                <a:lnTo>
                  <a:pt x="76" y="50"/>
                </a:lnTo>
                <a:lnTo>
                  <a:pt x="76" y="48"/>
                </a:lnTo>
                <a:lnTo>
                  <a:pt x="77" y="47"/>
                </a:lnTo>
                <a:lnTo>
                  <a:pt x="77" y="44"/>
                </a:lnTo>
                <a:lnTo>
                  <a:pt x="77" y="43"/>
                </a:lnTo>
                <a:lnTo>
                  <a:pt x="77" y="41"/>
                </a:lnTo>
                <a:lnTo>
                  <a:pt x="77" y="39"/>
                </a:lnTo>
                <a:lnTo>
                  <a:pt x="77" y="39"/>
                </a:lnTo>
                <a:lnTo>
                  <a:pt x="77" y="36"/>
                </a:lnTo>
                <a:lnTo>
                  <a:pt x="77" y="35"/>
                </a:lnTo>
                <a:lnTo>
                  <a:pt x="77" y="33"/>
                </a:lnTo>
                <a:lnTo>
                  <a:pt x="77" y="30"/>
                </a:lnTo>
                <a:lnTo>
                  <a:pt x="76" y="29"/>
                </a:lnTo>
                <a:lnTo>
                  <a:pt x="76" y="27"/>
                </a:lnTo>
                <a:lnTo>
                  <a:pt x="75" y="26"/>
                </a:lnTo>
                <a:lnTo>
                  <a:pt x="75" y="23"/>
                </a:lnTo>
                <a:lnTo>
                  <a:pt x="74" y="22"/>
                </a:lnTo>
                <a:lnTo>
                  <a:pt x="72" y="20"/>
                </a:lnTo>
                <a:lnTo>
                  <a:pt x="72" y="19"/>
                </a:lnTo>
                <a:lnTo>
                  <a:pt x="71" y="16"/>
                </a:lnTo>
                <a:lnTo>
                  <a:pt x="70" y="15"/>
                </a:lnTo>
                <a:lnTo>
                  <a:pt x="69" y="14"/>
                </a:lnTo>
                <a:lnTo>
                  <a:pt x="68" y="13"/>
                </a:lnTo>
                <a:lnTo>
                  <a:pt x="67" y="12"/>
                </a:lnTo>
                <a:lnTo>
                  <a:pt x="64" y="9"/>
                </a:lnTo>
                <a:lnTo>
                  <a:pt x="63" y="8"/>
                </a:lnTo>
                <a:lnTo>
                  <a:pt x="62" y="7"/>
                </a:lnTo>
                <a:lnTo>
                  <a:pt x="61" y="6"/>
                </a:lnTo>
                <a:lnTo>
                  <a:pt x="58" y="6"/>
                </a:lnTo>
                <a:lnTo>
                  <a:pt x="57" y="5"/>
                </a:lnTo>
                <a:lnTo>
                  <a:pt x="55" y="3"/>
                </a:lnTo>
                <a:lnTo>
                  <a:pt x="54" y="2"/>
                </a:lnTo>
                <a:lnTo>
                  <a:pt x="51" y="2"/>
                </a:lnTo>
                <a:lnTo>
                  <a:pt x="50" y="1"/>
                </a:lnTo>
                <a:lnTo>
                  <a:pt x="48" y="1"/>
                </a:lnTo>
                <a:lnTo>
                  <a:pt x="47" y="0"/>
                </a:lnTo>
                <a:lnTo>
                  <a:pt x="44" y="0"/>
                </a:lnTo>
                <a:lnTo>
                  <a:pt x="42" y="0"/>
                </a:lnTo>
                <a:lnTo>
                  <a:pt x="41" y="0"/>
                </a:lnTo>
                <a:lnTo>
                  <a:pt x="39" y="0"/>
                </a:lnTo>
                <a:lnTo>
                  <a:pt x="39" y="0"/>
                </a:lnTo>
                <a:lnTo>
                  <a:pt x="36" y="0"/>
                </a:lnTo>
                <a:lnTo>
                  <a:pt x="35" y="0"/>
                </a:lnTo>
                <a:lnTo>
                  <a:pt x="33" y="0"/>
                </a:lnTo>
                <a:lnTo>
                  <a:pt x="30" y="0"/>
                </a:lnTo>
                <a:lnTo>
                  <a:pt x="29" y="1"/>
                </a:lnTo>
                <a:lnTo>
                  <a:pt x="27" y="1"/>
                </a:lnTo>
                <a:lnTo>
                  <a:pt x="26" y="2"/>
                </a:lnTo>
                <a:lnTo>
                  <a:pt x="23" y="2"/>
                </a:lnTo>
                <a:lnTo>
                  <a:pt x="22" y="3"/>
                </a:lnTo>
                <a:lnTo>
                  <a:pt x="20" y="5"/>
                </a:lnTo>
                <a:lnTo>
                  <a:pt x="19" y="6"/>
                </a:lnTo>
                <a:lnTo>
                  <a:pt x="16" y="6"/>
                </a:lnTo>
                <a:lnTo>
                  <a:pt x="15" y="7"/>
                </a:lnTo>
                <a:lnTo>
                  <a:pt x="14" y="8"/>
                </a:lnTo>
                <a:lnTo>
                  <a:pt x="13" y="9"/>
                </a:lnTo>
                <a:lnTo>
                  <a:pt x="11" y="12"/>
                </a:lnTo>
                <a:lnTo>
                  <a:pt x="9" y="13"/>
                </a:lnTo>
                <a:lnTo>
                  <a:pt x="8" y="14"/>
                </a:lnTo>
                <a:lnTo>
                  <a:pt x="7" y="15"/>
                </a:lnTo>
                <a:lnTo>
                  <a:pt x="6" y="16"/>
                </a:lnTo>
                <a:lnTo>
                  <a:pt x="5" y="19"/>
                </a:lnTo>
                <a:lnTo>
                  <a:pt x="5" y="20"/>
                </a:lnTo>
                <a:lnTo>
                  <a:pt x="4" y="22"/>
                </a:lnTo>
                <a:lnTo>
                  <a:pt x="2" y="23"/>
                </a:lnTo>
                <a:lnTo>
                  <a:pt x="2" y="26"/>
                </a:lnTo>
                <a:lnTo>
                  <a:pt x="1" y="27"/>
                </a:lnTo>
                <a:lnTo>
                  <a:pt x="1" y="29"/>
                </a:lnTo>
                <a:lnTo>
                  <a:pt x="0" y="30"/>
                </a:lnTo>
                <a:lnTo>
                  <a:pt x="0" y="33"/>
                </a:lnTo>
                <a:lnTo>
                  <a:pt x="0" y="35"/>
                </a:lnTo>
                <a:lnTo>
                  <a:pt x="0" y="36"/>
                </a:lnTo>
                <a:lnTo>
                  <a:pt x="0" y="39"/>
                </a:lnTo>
              </a:path>
            </a:pathLst>
          </a:custGeom>
          <a:solidFill>
            <a:schemeClr val="bg1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ED2-4944-4B4E-B703-3C556B8ABC83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PMOS transistor</a:t>
            </a:r>
            <a:endParaRPr lang="en-US" dirty="0"/>
          </a:p>
        </p:txBody>
      </p:sp>
      <p:sp>
        <p:nvSpPr>
          <p:cNvPr id="111" name="Line 16"/>
          <p:cNvSpPr>
            <a:spLocks noChangeShapeType="1"/>
          </p:cNvSpPr>
          <p:nvPr/>
        </p:nvSpPr>
        <p:spPr bwMode="auto">
          <a:xfrm>
            <a:off x="3255963" y="3592513"/>
            <a:ext cx="0" cy="3905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Rectangle 28"/>
          <p:cNvSpPr>
            <a:spLocks noChangeArrowheads="1"/>
          </p:cNvSpPr>
          <p:nvPr/>
        </p:nvSpPr>
        <p:spPr bwMode="auto">
          <a:xfrm>
            <a:off x="2936875" y="2547938"/>
            <a:ext cx="142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13" name="Rectangle 29"/>
          <p:cNvSpPr>
            <a:spLocks noChangeArrowheads="1"/>
          </p:cNvSpPr>
          <p:nvPr/>
        </p:nvSpPr>
        <p:spPr bwMode="auto">
          <a:xfrm>
            <a:off x="3040063" y="2619375"/>
            <a:ext cx="10477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S </a:t>
            </a:r>
            <a:endParaRPr lang="en-US" sz="2400"/>
          </a:p>
        </p:txBody>
      </p:sp>
      <p:sp>
        <p:nvSpPr>
          <p:cNvPr id="114" name="Rectangle 30"/>
          <p:cNvSpPr>
            <a:spLocks noChangeArrowheads="1"/>
          </p:cNvSpPr>
          <p:nvPr/>
        </p:nvSpPr>
        <p:spPr bwMode="auto">
          <a:xfrm>
            <a:off x="3140075" y="2547938"/>
            <a:ext cx="1349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= </a:t>
            </a:r>
            <a:endParaRPr lang="en-US" sz="2400"/>
          </a:p>
        </p:txBody>
      </p:sp>
      <p:sp>
        <p:nvSpPr>
          <p:cNvPr id="115" name="Rectangle 31"/>
          <p:cNvSpPr>
            <a:spLocks noChangeArrowheads="1"/>
          </p:cNvSpPr>
          <p:nvPr/>
        </p:nvSpPr>
        <p:spPr bwMode="auto">
          <a:xfrm>
            <a:off x="3276600" y="2547938"/>
            <a:ext cx="142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16" name="Rectangle 32"/>
          <p:cNvSpPr>
            <a:spLocks noChangeArrowheads="1"/>
          </p:cNvSpPr>
          <p:nvPr/>
        </p:nvSpPr>
        <p:spPr bwMode="auto">
          <a:xfrm>
            <a:off x="3378200" y="2619375"/>
            <a:ext cx="203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DD</a:t>
            </a:r>
            <a:endParaRPr lang="en-US" sz="2400"/>
          </a:p>
        </p:txBody>
      </p:sp>
      <p:sp>
        <p:nvSpPr>
          <p:cNvPr id="117" name="Rectangle 33"/>
          <p:cNvSpPr>
            <a:spLocks noChangeArrowheads="1"/>
          </p:cNvSpPr>
          <p:nvPr/>
        </p:nvSpPr>
        <p:spPr bwMode="auto">
          <a:xfrm>
            <a:off x="3198813" y="4037013"/>
            <a:ext cx="142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18" name="Rectangle 34"/>
          <p:cNvSpPr>
            <a:spLocks noChangeArrowheads="1"/>
          </p:cNvSpPr>
          <p:nvPr/>
        </p:nvSpPr>
        <p:spPr bwMode="auto">
          <a:xfrm>
            <a:off x="3300413" y="4108450"/>
            <a:ext cx="136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D </a:t>
            </a:r>
            <a:endParaRPr lang="en-US" sz="2400"/>
          </a:p>
        </p:txBody>
      </p:sp>
      <p:sp>
        <p:nvSpPr>
          <p:cNvPr id="119" name="Rectangle 35"/>
          <p:cNvSpPr>
            <a:spLocks noChangeArrowheads="1"/>
          </p:cNvSpPr>
          <p:nvPr/>
        </p:nvSpPr>
        <p:spPr bwMode="auto">
          <a:xfrm>
            <a:off x="2419350" y="3306763"/>
            <a:ext cx="142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20" name="Freeform 36"/>
          <p:cNvSpPr>
            <a:spLocks/>
          </p:cNvSpPr>
          <p:nvPr/>
        </p:nvSpPr>
        <p:spPr bwMode="auto">
          <a:xfrm>
            <a:off x="3238500" y="2759075"/>
            <a:ext cx="55563" cy="111125"/>
          </a:xfrm>
          <a:custGeom>
            <a:avLst/>
            <a:gdLst/>
            <a:ahLst/>
            <a:cxnLst>
              <a:cxn ang="0">
                <a:pos x="71" y="141"/>
              </a:cxn>
              <a:cxn ang="0">
                <a:pos x="24" y="0"/>
              </a:cxn>
              <a:cxn ang="0">
                <a:pos x="0" y="141"/>
              </a:cxn>
              <a:cxn ang="0">
                <a:pos x="24" y="141"/>
              </a:cxn>
              <a:cxn ang="0">
                <a:pos x="71" y="141"/>
              </a:cxn>
            </a:cxnLst>
            <a:rect l="0" t="0" r="r" b="b"/>
            <a:pathLst>
              <a:path w="71" h="141">
                <a:moveTo>
                  <a:pt x="71" y="141"/>
                </a:moveTo>
                <a:lnTo>
                  <a:pt x="24" y="0"/>
                </a:lnTo>
                <a:lnTo>
                  <a:pt x="0" y="141"/>
                </a:lnTo>
                <a:lnTo>
                  <a:pt x="24" y="141"/>
                </a:lnTo>
                <a:lnTo>
                  <a:pt x="71" y="141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Line 37"/>
          <p:cNvSpPr>
            <a:spLocks noChangeShapeType="1"/>
          </p:cNvSpPr>
          <p:nvPr/>
        </p:nvSpPr>
        <p:spPr bwMode="auto">
          <a:xfrm>
            <a:off x="3257550" y="2887663"/>
            <a:ext cx="0" cy="3159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Rectangle 38"/>
          <p:cNvSpPr>
            <a:spLocks noChangeArrowheads="1"/>
          </p:cNvSpPr>
          <p:nvPr/>
        </p:nvSpPr>
        <p:spPr bwMode="auto">
          <a:xfrm>
            <a:off x="2522538" y="3376613"/>
            <a:ext cx="136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G </a:t>
            </a:r>
            <a:endParaRPr lang="en-US" sz="2400"/>
          </a:p>
        </p:txBody>
      </p:sp>
      <p:sp>
        <p:nvSpPr>
          <p:cNvPr id="123" name="Freeform 61"/>
          <p:cNvSpPr>
            <a:spLocks/>
          </p:cNvSpPr>
          <p:nvPr/>
        </p:nvSpPr>
        <p:spPr bwMode="auto">
          <a:xfrm>
            <a:off x="4665663" y="2814638"/>
            <a:ext cx="57150" cy="111125"/>
          </a:xfrm>
          <a:custGeom>
            <a:avLst/>
            <a:gdLst/>
            <a:ahLst/>
            <a:cxnLst>
              <a:cxn ang="0">
                <a:pos x="70" y="140"/>
              </a:cxn>
              <a:cxn ang="0">
                <a:pos x="47" y="0"/>
              </a:cxn>
              <a:cxn ang="0">
                <a:pos x="0" y="140"/>
              </a:cxn>
              <a:cxn ang="0">
                <a:pos x="47" y="140"/>
              </a:cxn>
              <a:cxn ang="0">
                <a:pos x="70" y="140"/>
              </a:cxn>
            </a:cxnLst>
            <a:rect l="0" t="0" r="r" b="b"/>
            <a:pathLst>
              <a:path w="70" h="140">
                <a:moveTo>
                  <a:pt x="70" y="140"/>
                </a:moveTo>
                <a:lnTo>
                  <a:pt x="47" y="0"/>
                </a:lnTo>
                <a:lnTo>
                  <a:pt x="0" y="140"/>
                </a:lnTo>
                <a:lnTo>
                  <a:pt x="47" y="140"/>
                </a:lnTo>
                <a:lnTo>
                  <a:pt x="70" y="14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Line 62"/>
          <p:cNvSpPr>
            <a:spLocks noChangeShapeType="1"/>
          </p:cNvSpPr>
          <p:nvPr/>
        </p:nvSpPr>
        <p:spPr bwMode="auto">
          <a:xfrm flipV="1">
            <a:off x="4703763" y="2925763"/>
            <a:ext cx="0" cy="241300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Line 63"/>
          <p:cNvSpPr>
            <a:spLocks noChangeShapeType="1"/>
          </p:cNvSpPr>
          <p:nvPr/>
        </p:nvSpPr>
        <p:spPr bwMode="auto">
          <a:xfrm flipV="1">
            <a:off x="4705350" y="3575050"/>
            <a:ext cx="0" cy="38893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Line 64"/>
          <p:cNvSpPr>
            <a:spLocks noChangeShapeType="1"/>
          </p:cNvSpPr>
          <p:nvPr/>
        </p:nvSpPr>
        <p:spPr bwMode="auto">
          <a:xfrm flipV="1">
            <a:off x="4425950" y="3167063"/>
            <a:ext cx="277813" cy="277812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Freeform 66"/>
          <p:cNvSpPr>
            <a:spLocks/>
          </p:cNvSpPr>
          <p:nvPr/>
        </p:nvSpPr>
        <p:spPr bwMode="auto">
          <a:xfrm>
            <a:off x="4673600" y="3151188"/>
            <a:ext cx="60325" cy="63500"/>
          </a:xfrm>
          <a:custGeom>
            <a:avLst/>
            <a:gdLst/>
            <a:ahLst/>
            <a:cxnLst>
              <a:cxn ang="0">
                <a:pos x="77" y="35"/>
              </a:cxn>
              <a:cxn ang="0">
                <a:pos x="76" y="29"/>
              </a:cxn>
              <a:cxn ang="0">
                <a:pos x="74" y="23"/>
              </a:cxn>
              <a:cxn ang="0">
                <a:pos x="72" y="18"/>
              </a:cxn>
              <a:cxn ang="0">
                <a:pos x="69" y="14"/>
              </a:cxn>
              <a:cxn ang="0">
                <a:pos x="64" y="9"/>
              </a:cxn>
              <a:cxn ang="0">
                <a:pos x="60" y="6"/>
              </a:cxn>
              <a:cxn ang="0">
                <a:pos x="55" y="3"/>
              </a:cxn>
              <a:cxn ang="0">
                <a:pos x="50" y="1"/>
              </a:cxn>
              <a:cxn ang="0">
                <a:pos x="44" y="0"/>
              </a:cxn>
              <a:cxn ang="0">
                <a:pos x="38" y="0"/>
              </a:cxn>
              <a:cxn ang="0">
                <a:pos x="35" y="0"/>
              </a:cxn>
              <a:cxn ang="0">
                <a:pos x="29" y="1"/>
              </a:cxn>
              <a:cxn ang="0">
                <a:pos x="23" y="2"/>
              </a:cxn>
              <a:cxn ang="0">
                <a:pos x="18" y="6"/>
              </a:cxn>
              <a:cxn ang="0">
                <a:pos x="14" y="8"/>
              </a:cxn>
              <a:cxn ang="0">
                <a:pos x="9" y="13"/>
              </a:cxn>
              <a:cxn ang="0">
                <a:pos x="5" y="16"/>
              </a:cxn>
              <a:cxn ang="0">
                <a:pos x="3" y="22"/>
              </a:cxn>
              <a:cxn ang="0">
                <a:pos x="1" y="27"/>
              </a:cxn>
              <a:cxn ang="0">
                <a:pos x="0" y="32"/>
              </a:cxn>
              <a:cxn ang="0">
                <a:pos x="0" y="38"/>
              </a:cxn>
              <a:cxn ang="0">
                <a:pos x="0" y="43"/>
              </a:cxn>
              <a:cxn ang="0">
                <a:pos x="1" y="48"/>
              </a:cxn>
              <a:cxn ang="0">
                <a:pos x="2" y="54"/>
              </a:cxn>
              <a:cxn ang="0">
                <a:pos x="4" y="58"/>
              </a:cxn>
              <a:cxn ang="0">
                <a:pos x="8" y="63"/>
              </a:cxn>
              <a:cxn ang="0">
                <a:pos x="12" y="68"/>
              </a:cxn>
              <a:cxn ang="0">
                <a:pos x="16" y="71"/>
              </a:cxn>
              <a:cxn ang="0">
                <a:pos x="22" y="73"/>
              </a:cxn>
              <a:cxn ang="0">
                <a:pos x="26" y="76"/>
              </a:cxn>
              <a:cxn ang="0">
                <a:pos x="32" y="77"/>
              </a:cxn>
              <a:cxn ang="0">
                <a:pos x="38" y="78"/>
              </a:cxn>
              <a:cxn ang="0">
                <a:pos x="42" y="77"/>
              </a:cxn>
              <a:cxn ang="0">
                <a:pos x="48" y="76"/>
              </a:cxn>
              <a:cxn ang="0">
                <a:pos x="53" y="75"/>
              </a:cxn>
              <a:cxn ang="0">
                <a:pos x="58" y="72"/>
              </a:cxn>
              <a:cxn ang="0">
                <a:pos x="63" y="69"/>
              </a:cxn>
              <a:cxn ang="0">
                <a:pos x="67" y="65"/>
              </a:cxn>
              <a:cxn ang="0">
                <a:pos x="71" y="61"/>
              </a:cxn>
              <a:cxn ang="0">
                <a:pos x="73" y="56"/>
              </a:cxn>
              <a:cxn ang="0">
                <a:pos x="76" y="50"/>
              </a:cxn>
              <a:cxn ang="0">
                <a:pos x="77" y="44"/>
              </a:cxn>
              <a:cxn ang="0">
                <a:pos x="77" y="38"/>
              </a:cxn>
            </a:cxnLst>
            <a:rect l="0" t="0" r="r" b="b"/>
            <a:pathLst>
              <a:path w="77" h="78">
                <a:moveTo>
                  <a:pt x="77" y="38"/>
                </a:moveTo>
                <a:lnTo>
                  <a:pt x="77" y="36"/>
                </a:lnTo>
                <a:lnTo>
                  <a:pt x="77" y="35"/>
                </a:lnTo>
                <a:lnTo>
                  <a:pt x="77" y="32"/>
                </a:lnTo>
                <a:lnTo>
                  <a:pt x="77" y="30"/>
                </a:lnTo>
                <a:lnTo>
                  <a:pt x="76" y="29"/>
                </a:lnTo>
                <a:lnTo>
                  <a:pt x="76" y="27"/>
                </a:lnTo>
                <a:lnTo>
                  <a:pt x="74" y="25"/>
                </a:lnTo>
                <a:lnTo>
                  <a:pt x="74" y="23"/>
                </a:lnTo>
                <a:lnTo>
                  <a:pt x="73" y="22"/>
                </a:lnTo>
                <a:lnTo>
                  <a:pt x="72" y="20"/>
                </a:lnTo>
                <a:lnTo>
                  <a:pt x="72" y="18"/>
                </a:lnTo>
                <a:lnTo>
                  <a:pt x="71" y="16"/>
                </a:lnTo>
                <a:lnTo>
                  <a:pt x="70" y="15"/>
                </a:lnTo>
                <a:lnTo>
                  <a:pt x="69" y="14"/>
                </a:lnTo>
                <a:lnTo>
                  <a:pt x="67" y="13"/>
                </a:lnTo>
                <a:lnTo>
                  <a:pt x="66" y="11"/>
                </a:lnTo>
                <a:lnTo>
                  <a:pt x="64" y="9"/>
                </a:lnTo>
                <a:lnTo>
                  <a:pt x="63" y="8"/>
                </a:lnTo>
                <a:lnTo>
                  <a:pt x="62" y="7"/>
                </a:lnTo>
                <a:lnTo>
                  <a:pt x="60" y="6"/>
                </a:lnTo>
                <a:lnTo>
                  <a:pt x="58" y="6"/>
                </a:lnTo>
                <a:lnTo>
                  <a:pt x="57" y="4"/>
                </a:lnTo>
                <a:lnTo>
                  <a:pt x="55" y="3"/>
                </a:lnTo>
                <a:lnTo>
                  <a:pt x="53" y="2"/>
                </a:lnTo>
                <a:lnTo>
                  <a:pt x="51" y="2"/>
                </a:lnTo>
                <a:lnTo>
                  <a:pt x="50" y="1"/>
                </a:lnTo>
                <a:lnTo>
                  <a:pt x="48" y="1"/>
                </a:lnTo>
                <a:lnTo>
                  <a:pt x="46" y="0"/>
                </a:lnTo>
                <a:lnTo>
                  <a:pt x="44" y="0"/>
                </a:lnTo>
                <a:lnTo>
                  <a:pt x="42" y="0"/>
                </a:lnTo>
                <a:lnTo>
                  <a:pt x="41" y="0"/>
                </a:lnTo>
                <a:lnTo>
                  <a:pt x="38" y="0"/>
                </a:lnTo>
                <a:lnTo>
                  <a:pt x="38" y="0"/>
                </a:lnTo>
                <a:lnTo>
                  <a:pt x="36" y="0"/>
                </a:lnTo>
                <a:lnTo>
                  <a:pt x="35" y="0"/>
                </a:lnTo>
                <a:lnTo>
                  <a:pt x="32" y="0"/>
                </a:lnTo>
                <a:lnTo>
                  <a:pt x="30" y="0"/>
                </a:lnTo>
                <a:lnTo>
                  <a:pt x="29" y="1"/>
                </a:lnTo>
                <a:lnTo>
                  <a:pt x="26" y="1"/>
                </a:lnTo>
                <a:lnTo>
                  <a:pt x="25" y="2"/>
                </a:lnTo>
                <a:lnTo>
                  <a:pt x="23" y="2"/>
                </a:lnTo>
                <a:lnTo>
                  <a:pt x="22" y="3"/>
                </a:lnTo>
                <a:lnTo>
                  <a:pt x="19" y="4"/>
                </a:lnTo>
                <a:lnTo>
                  <a:pt x="18" y="6"/>
                </a:lnTo>
                <a:lnTo>
                  <a:pt x="16" y="6"/>
                </a:lnTo>
                <a:lnTo>
                  <a:pt x="15" y="7"/>
                </a:lnTo>
                <a:lnTo>
                  <a:pt x="14" y="8"/>
                </a:lnTo>
                <a:lnTo>
                  <a:pt x="12" y="9"/>
                </a:lnTo>
                <a:lnTo>
                  <a:pt x="10" y="11"/>
                </a:lnTo>
                <a:lnTo>
                  <a:pt x="9" y="13"/>
                </a:lnTo>
                <a:lnTo>
                  <a:pt x="8" y="14"/>
                </a:lnTo>
                <a:lnTo>
                  <a:pt x="7" y="15"/>
                </a:lnTo>
                <a:lnTo>
                  <a:pt x="5" y="16"/>
                </a:lnTo>
                <a:lnTo>
                  <a:pt x="4" y="18"/>
                </a:lnTo>
                <a:lnTo>
                  <a:pt x="4" y="20"/>
                </a:lnTo>
                <a:lnTo>
                  <a:pt x="3" y="22"/>
                </a:lnTo>
                <a:lnTo>
                  <a:pt x="2" y="23"/>
                </a:lnTo>
                <a:lnTo>
                  <a:pt x="2" y="25"/>
                </a:lnTo>
                <a:lnTo>
                  <a:pt x="1" y="27"/>
                </a:lnTo>
                <a:lnTo>
                  <a:pt x="1" y="29"/>
                </a:lnTo>
                <a:lnTo>
                  <a:pt x="0" y="30"/>
                </a:lnTo>
                <a:lnTo>
                  <a:pt x="0" y="32"/>
                </a:lnTo>
                <a:lnTo>
                  <a:pt x="0" y="35"/>
                </a:lnTo>
                <a:lnTo>
                  <a:pt x="0" y="36"/>
                </a:lnTo>
                <a:lnTo>
                  <a:pt x="0" y="38"/>
                </a:lnTo>
                <a:lnTo>
                  <a:pt x="0" y="38"/>
                </a:lnTo>
                <a:lnTo>
                  <a:pt x="0" y="41"/>
                </a:lnTo>
                <a:lnTo>
                  <a:pt x="0" y="43"/>
                </a:lnTo>
                <a:lnTo>
                  <a:pt x="0" y="44"/>
                </a:lnTo>
                <a:lnTo>
                  <a:pt x="0" y="47"/>
                </a:lnTo>
                <a:lnTo>
                  <a:pt x="1" y="48"/>
                </a:lnTo>
                <a:lnTo>
                  <a:pt x="1" y="50"/>
                </a:lnTo>
                <a:lnTo>
                  <a:pt x="2" y="52"/>
                </a:lnTo>
                <a:lnTo>
                  <a:pt x="2" y="54"/>
                </a:lnTo>
                <a:lnTo>
                  <a:pt x="3" y="56"/>
                </a:lnTo>
                <a:lnTo>
                  <a:pt x="4" y="57"/>
                </a:lnTo>
                <a:lnTo>
                  <a:pt x="4" y="58"/>
                </a:lnTo>
                <a:lnTo>
                  <a:pt x="5" y="61"/>
                </a:lnTo>
                <a:lnTo>
                  <a:pt x="7" y="62"/>
                </a:lnTo>
                <a:lnTo>
                  <a:pt x="8" y="63"/>
                </a:lnTo>
                <a:lnTo>
                  <a:pt x="9" y="65"/>
                </a:lnTo>
                <a:lnTo>
                  <a:pt x="10" y="66"/>
                </a:lnTo>
                <a:lnTo>
                  <a:pt x="12" y="68"/>
                </a:lnTo>
                <a:lnTo>
                  <a:pt x="14" y="69"/>
                </a:lnTo>
                <a:lnTo>
                  <a:pt x="15" y="70"/>
                </a:lnTo>
                <a:lnTo>
                  <a:pt x="16" y="71"/>
                </a:lnTo>
                <a:lnTo>
                  <a:pt x="18" y="72"/>
                </a:lnTo>
                <a:lnTo>
                  <a:pt x="19" y="73"/>
                </a:lnTo>
                <a:lnTo>
                  <a:pt x="22" y="73"/>
                </a:lnTo>
                <a:lnTo>
                  <a:pt x="23" y="75"/>
                </a:lnTo>
                <a:lnTo>
                  <a:pt x="25" y="76"/>
                </a:lnTo>
                <a:lnTo>
                  <a:pt x="26" y="76"/>
                </a:lnTo>
                <a:lnTo>
                  <a:pt x="29" y="76"/>
                </a:lnTo>
                <a:lnTo>
                  <a:pt x="30" y="77"/>
                </a:lnTo>
                <a:lnTo>
                  <a:pt x="32" y="77"/>
                </a:lnTo>
                <a:lnTo>
                  <a:pt x="35" y="77"/>
                </a:lnTo>
                <a:lnTo>
                  <a:pt x="36" y="77"/>
                </a:lnTo>
                <a:lnTo>
                  <a:pt x="38" y="78"/>
                </a:lnTo>
                <a:lnTo>
                  <a:pt x="38" y="78"/>
                </a:lnTo>
                <a:lnTo>
                  <a:pt x="41" y="77"/>
                </a:lnTo>
                <a:lnTo>
                  <a:pt x="42" y="77"/>
                </a:lnTo>
                <a:lnTo>
                  <a:pt x="44" y="77"/>
                </a:lnTo>
                <a:lnTo>
                  <a:pt x="46" y="77"/>
                </a:lnTo>
                <a:lnTo>
                  <a:pt x="48" y="76"/>
                </a:lnTo>
                <a:lnTo>
                  <a:pt x="50" y="76"/>
                </a:lnTo>
                <a:lnTo>
                  <a:pt x="51" y="76"/>
                </a:lnTo>
                <a:lnTo>
                  <a:pt x="53" y="75"/>
                </a:lnTo>
                <a:lnTo>
                  <a:pt x="55" y="73"/>
                </a:lnTo>
                <a:lnTo>
                  <a:pt x="57" y="73"/>
                </a:lnTo>
                <a:lnTo>
                  <a:pt x="58" y="72"/>
                </a:lnTo>
                <a:lnTo>
                  <a:pt x="60" y="71"/>
                </a:lnTo>
                <a:lnTo>
                  <a:pt x="62" y="70"/>
                </a:lnTo>
                <a:lnTo>
                  <a:pt x="63" y="69"/>
                </a:lnTo>
                <a:lnTo>
                  <a:pt x="64" y="68"/>
                </a:lnTo>
                <a:lnTo>
                  <a:pt x="66" y="66"/>
                </a:lnTo>
                <a:lnTo>
                  <a:pt x="67" y="65"/>
                </a:lnTo>
                <a:lnTo>
                  <a:pt x="69" y="63"/>
                </a:lnTo>
                <a:lnTo>
                  <a:pt x="70" y="62"/>
                </a:lnTo>
                <a:lnTo>
                  <a:pt x="71" y="61"/>
                </a:lnTo>
                <a:lnTo>
                  <a:pt x="72" y="58"/>
                </a:lnTo>
                <a:lnTo>
                  <a:pt x="72" y="57"/>
                </a:lnTo>
                <a:lnTo>
                  <a:pt x="73" y="56"/>
                </a:lnTo>
                <a:lnTo>
                  <a:pt x="74" y="54"/>
                </a:lnTo>
                <a:lnTo>
                  <a:pt x="74" y="52"/>
                </a:lnTo>
                <a:lnTo>
                  <a:pt x="76" y="50"/>
                </a:lnTo>
                <a:lnTo>
                  <a:pt x="76" y="48"/>
                </a:lnTo>
                <a:lnTo>
                  <a:pt x="77" y="47"/>
                </a:lnTo>
                <a:lnTo>
                  <a:pt x="77" y="44"/>
                </a:lnTo>
                <a:lnTo>
                  <a:pt x="77" y="43"/>
                </a:lnTo>
                <a:lnTo>
                  <a:pt x="77" y="41"/>
                </a:lnTo>
                <a:lnTo>
                  <a:pt x="77" y="38"/>
                </a:lnTo>
              </a:path>
            </a:pathLst>
          </a:custGeom>
          <a:solidFill>
            <a:schemeClr val="bg1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Rectangle 68"/>
          <p:cNvSpPr>
            <a:spLocks noChangeArrowheads="1"/>
          </p:cNvSpPr>
          <p:nvPr/>
        </p:nvSpPr>
        <p:spPr bwMode="auto">
          <a:xfrm>
            <a:off x="4116388" y="4344988"/>
            <a:ext cx="8699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dirty="0">
                <a:solidFill>
                  <a:srgbClr val="000000"/>
                </a:solidFill>
                <a:latin typeface="Times-Roman" charset="0"/>
              </a:rPr>
              <a:t>Open switch </a:t>
            </a:r>
            <a:endParaRPr lang="en-US" sz="2400" dirty="0"/>
          </a:p>
        </p:txBody>
      </p:sp>
      <p:sp>
        <p:nvSpPr>
          <p:cNvPr id="129" name="Rectangle 69"/>
          <p:cNvSpPr>
            <a:spLocks noChangeArrowheads="1"/>
          </p:cNvSpPr>
          <p:nvPr/>
        </p:nvSpPr>
        <p:spPr bwMode="auto">
          <a:xfrm>
            <a:off x="4116388" y="4564063"/>
            <a:ext cx="3571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when</a:t>
            </a:r>
            <a:endParaRPr lang="en-US" sz="2400"/>
          </a:p>
        </p:txBody>
      </p:sp>
      <p:sp>
        <p:nvSpPr>
          <p:cNvPr id="130" name="Rectangle 70"/>
          <p:cNvSpPr>
            <a:spLocks noChangeArrowheads="1"/>
          </p:cNvSpPr>
          <p:nvPr/>
        </p:nvSpPr>
        <p:spPr bwMode="auto">
          <a:xfrm>
            <a:off x="4519613" y="4564063"/>
            <a:ext cx="142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31" name="Rectangle 71"/>
          <p:cNvSpPr>
            <a:spLocks noChangeArrowheads="1"/>
          </p:cNvSpPr>
          <p:nvPr/>
        </p:nvSpPr>
        <p:spPr bwMode="auto">
          <a:xfrm>
            <a:off x="4621213" y="4633913"/>
            <a:ext cx="136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G </a:t>
            </a:r>
            <a:endParaRPr lang="en-US" sz="2400"/>
          </a:p>
        </p:txBody>
      </p:sp>
      <p:sp>
        <p:nvSpPr>
          <p:cNvPr id="132" name="Rectangle 72"/>
          <p:cNvSpPr>
            <a:spLocks noChangeArrowheads="1"/>
          </p:cNvSpPr>
          <p:nvPr/>
        </p:nvSpPr>
        <p:spPr bwMode="auto">
          <a:xfrm>
            <a:off x="4718050" y="4564063"/>
            <a:ext cx="1349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 =</a:t>
            </a:r>
            <a:endParaRPr lang="en-US" sz="2400"/>
          </a:p>
        </p:txBody>
      </p:sp>
      <p:sp>
        <p:nvSpPr>
          <p:cNvPr id="133" name="Rectangle 73"/>
          <p:cNvSpPr>
            <a:spLocks noChangeArrowheads="1"/>
          </p:cNvSpPr>
          <p:nvPr/>
        </p:nvSpPr>
        <p:spPr bwMode="auto">
          <a:xfrm>
            <a:off x="4895850" y="4564063"/>
            <a:ext cx="142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34" name="Rectangle 74"/>
          <p:cNvSpPr>
            <a:spLocks noChangeArrowheads="1"/>
          </p:cNvSpPr>
          <p:nvPr/>
        </p:nvSpPr>
        <p:spPr bwMode="auto">
          <a:xfrm>
            <a:off x="4997450" y="4633913"/>
            <a:ext cx="203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DD</a:t>
            </a:r>
            <a:endParaRPr lang="en-US" sz="2400"/>
          </a:p>
        </p:txBody>
      </p:sp>
      <p:sp>
        <p:nvSpPr>
          <p:cNvPr id="135" name="Rectangle 75"/>
          <p:cNvSpPr>
            <a:spLocks noChangeArrowheads="1"/>
          </p:cNvSpPr>
          <p:nvPr/>
        </p:nvSpPr>
        <p:spPr bwMode="auto">
          <a:xfrm>
            <a:off x="4641850" y="4037013"/>
            <a:ext cx="142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36" name="Rectangle 76"/>
          <p:cNvSpPr>
            <a:spLocks noChangeArrowheads="1"/>
          </p:cNvSpPr>
          <p:nvPr/>
        </p:nvSpPr>
        <p:spPr bwMode="auto">
          <a:xfrm>
            <a:off x="4743450" y="4108450"/>
            <a:ext cx="136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D </a:t>
            </a:r>
            <a:endParaRPr lang="en-US" sz="2400"/>
          </a:p>
        </p:txBody>
      </p:sp>
      <p:sp>
        <p:nvSpPr>
          <p:cNvPr id="137" name="Rectangle 77"/>
          <p:cNvSpPr>
            <a:spLocks noChangeArrowheads="1"/>
          </p:cNvSpPr>
          <p:nvPr/>
        </p:nvSpPr>
        <p:spPr bwMode="auto">
          <a:xfrm>
            <a:off x="4635500" y="2547938"/>
            <a:ext cx="142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38" name="Freeform 78"/>
          <p:cNvSpPr>
            <a:spLocks/>
          </p:cNvSpPr>
          <p:nvPr/>
        </p:nvSpPr>
        <p:spPr bwMode="auto">
          <a:xfrm>
            <a:off x="6261100" y="2814638"/>
            <a:ext cx="38100" cy="111125"/>
          </a:xfrm>
          <a:custGeom>
            <a:avLst/>
            <a:gdLst/>
            <a:ahLst/>
            <a:cxnLst>
              <a:cxn ang="0">
                <a:pos x="46" y="140"/>
              </a:cxn>
              <a:cxn ang="0">
                <a:pos x="23" y="0"/>
              </a:cxn>
              <a:cxn ang="0">
                <a:pos x="0" y="140"/>
              </a:cxn>
              <a:cxn ang="0">
                <a:pos x="23" y="140"/>
              </a:cxn>
              <a:cxn ang="0">
                <a:pos x="46" y="140"/>
              </a:cxn>
            </a:cxnLst>
            <a:rect l="0" t="0" r="r" b="b"/>
            <a:pathLst>
              <a:path w="46" h="140">
                <a:moveTo>
                  <a:pt x="46" y="140"/>
                </a:moveTo>
                <a:lnTo>
                  <a:pt x="23" y="0"/>
                </a:lnTo>
                <a:lnTo>
                  <a:pt x="0" y="140"/>
                </a:lnTo>
                <a:lnTo>
                  <a:pt x="23" y="140"/>
                </a:lnTo>
                <a:lnTo>
                  <a:pt x="46" y="140"/>
                </a:lnTo>
                <a:close/>
              </a:path>
            </a:pathLst>
          </a:custGeom>
          <a:solidFill>
            <a:srgbClr val="000000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" name="Line 79"/>
          <p:cNvSpPr>
            <a:spLocks noChangeShapeType="1"/>
          </p:cNvSpPr>
          <p:nvPr/>
        </p:nvSpPr>
        <p:spPr bwMode="auto">
          <a:xfrm flipV="1">
            <a:off x="6281738" y="2925763"/>
            <a:ext cx="0" cy="103822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Freeform 82"/>
          <p:cNvSpPr>
            <a:spLocks/>
          </p:cNvSpPr>
          <p:nvPr/>
        </p:nvSpPr>
        <p:spPr bwMode="auto">
          <a:xfrm>
            <a:off x="6249988" y="3151188"/>
            <a:ext cx="61912" cy="63500"/>
          </a:xfrm>
          <a:custGeom>
            <a:avLst/>
            <a:gdLst/>
            <a:ahLst/>
            <a:cxnLst>
              <a:cxn ang="0">
                <a:pos x="77" y="35"/>
              </a:cxn>
              <a:cxn ang="0">
                <a:pos x="76" y="29"/>
              </a:cxn>
              <a:cxn ang="0">
                <a:pos x="75" y="23"/>
              </a:cxn>
              <a:cxn ang="0">
                <a:pos x="72" y="18"/>
              </a:cxn>
              <a:cxn ang="0">
                <a:pos x="69" y="14"/>
              </a:cxn>
              <a:cxn ang="0">
                <a:pos x="64" y="9"/>
              </a:cxn>
              <a:cxn ang="0">
                <a:pos x="61" y="6"/>
              </a:cxn>
              <a:cxn ang="0">
                <a:pos x="55" y="3"/>
              </a:cxn>
              <a:cxn ang="0">
                <a:pos x="50" y="1"/>
              </a:cxn>
              <a:cxn ang="0">
                <a:pos x="44" y="0"/>
              </a:cxn>
              <a:cxn ang="0">
                <a:pos x="39" y="0"/>
              </a:cxn>
              <a:cxn ang="0">
                <a:pos x="35" y="0"/>
              </a:cxn>
              <a:cxn ang="0">
                <a:pos x="29" y="1"/>
              </a:cxn>
              <a:cxn ang="0">
                <a:pos x="23" y="2"/>
              </a:cxn>
              <a:cxn ang="0">
                <a:pos x="19" y="6"/>
              </a:cxn>
              <a:cxn ang="0">
                <a:pos x="14" y="8"/>
              </a:cxn>
              <a:cxn ang="0">
                <a:pos x="9" y="13"/>
              </a:cxn>
              <a:cxn ang="0">
                <a:pos x="6" y="16"/>
              </a:cxn>
              <a:cxn ang="0">
                <a:pos x="4" y="22"/>
              </a:cxn>
              <a:cxn ang="0">
                <a:pos x="1" y="27"/>
              </a:cxn>
              <a:cxn ang="0">
                <a:pos x="0" y="32"/>
              </a:cxn>
              <a:cxn ang="0">
                <a:pos x="0" y="38"/>
              </a:cxn>
              <a:cxn ang="0">
                <a:pos x="0" y="43"/>
              </a:cxn>
              <a:cxn ang="0">
                <a:pos x="1" y="48"/>
              </a:cxn>
              <a:cxn ang="0">
                <a:pos x="2" y="54"/>
              </a:cxn>
              <a:cxn ang="0">
                <a:pos x="5" y="58"/>
              </a:cxn>
              <a:cxn ang="0">
                <a:pos x="8" y="63"/>
              </a:cxn>
              <a:cxn ang="0">
                <a:pos x="13" y="68"/>
              </a:cxn>
              <a:cxn ang="0">
                <a:pos x="16" y="71"/>
              </a:cxn>
              <a:cxn ang="0">
                <a:pos x="22" y="73"/>
              </a:cxn>
              <a:cxn ang="0">
                <a:pos x="27" y="76"/>
              </a:cxn>
              <a:cxn ang="0">
                <a:pos x="33" y="77"/>
              </a:cxn>
              <a:cxn ang="0">
                <a:pos x="39" y="78"/>
              </a:cxn>
              <a:cxn ang="0">
                <a:pos x="42" y="77"/>
              </a:cxn>
              <a:cxn ang="0">
                <a:pos x="48" y="76"/>
              </a:cxn>
              <a:cxn ang="0">
                <a:pos x="54" y="75"/>
              </a:cxn>
              <a:cxn ang="0">
                <a:pos x="58" y="72"/>
              </a:cxn>
              <a:cxn ang="0">
                <a:pos x="63" y="69"/>
              </a:cxn>
              <a:cxn ang="0">
                <a:pos x="68" y="65"/>
              </a:cxn>
              <a:cxn ang="0">
                <a:pos x="71" y="61"/>
              </a:cxn>
              <a:cxn ang="0">
                <a:pos x="74" y="56"/>
              </a:cxn>
              <a:cxn ang="0">
                <a:pos x="76" y="50"/>
              </a:cxn>
              <a:cxn ang="0">
                <a:pos x="77" y="44"/>
              </a:cxn>
              <a:cxn ang="0">
                <a:pos x="77" y="38"/>
              </a:cxn>
            </a:cxnLst>
            <a:rect l="0" t="0" r="r" b="b"/>
            <a:pathLst>
              <a:path w="77" h="78">
                <a:moveTo>
                  <a:pt x="77" y="38"/>
                </a:moveTo>
                <a:lnTo>
                  <a:pt x="77" y="36"/>
                </a:lnTo>
                <a:lnTo>
                  <a:pt x="77" y="35"/>
                </a:lnTo>
                <a:lnTo>
                  <a:pt x="77" y="32"/>
                </a:lnTo>
                <a:lnTo>
                  <a:pt x="77" y="30"/>
                </a:lnTo>
                <a:lnTo>
                  <a:pt x="76" y="29"/>
                </a:lnTo>
                <a:lnTo>
                  <a:pt x="76" y="27"/>
                </a:lnTo>
                <a:lnTo>
                  <a:pt x="75" y="25"/>
                </a:lnTo>
                <a:lnTo>
                  <a:pt x="75" y="23"/>
                </a:lnTo>
                <a:lnTo>
                  <a:pt x="74" y="22"/>
                </a:lnTo>
                <a:lnTo>
                  <a:pt x="72" y="20"/>
                </a:lnTo>
                <a:lnTo>
                  <a:pt x="72" y="18"/>
                </a:lnTo>
                <a:lnTo>
                  <a:pt x="71" y="16"/>
                </a:lnTo>
                <a:lnTo>
                  <a:pt x="70" y="15"/>
                </a:lnTo>
                <a:lnTo>
                  <a:pt x="69" y="14"/>
                </a:lnTo>
                <a:lnTo>
                  <a:pt x="68" y="13"/>
                </a:lnTo>
                <a:lnTo>
                  <a:pt x="67" y="11"/>
                </a:lnTo>
                <a:lnTo>
                  <a:pt x="64" y="9"/>
                </a:lnTo>
                <a:lnTo>
                  <a:pt x="63" y="8"/>
                </a:lnTo>
                <a:lnTo>
                  <a:pt x="62" y="7"/>
                </a:lnTo>
                <a:lnTo>
                  <a:pt x="61" y="6"/>
                </a:lnTo>
                <a:lnTo>
                  <a:pt x="58" y="6"/>
                </a:lnTo>
                <a:lnTo>
                  <a:pt x="57" y="4"/>
                </a:lnTo>
                <a:lnTo>
                  <a:pt x="55" y="3"/>
                </a:lnTo>
                <a:lnTo>
                  <a:pt x="54" y="2"/>
                </a:lnTo>
                <a:lnTo>
                  <a:pt x="51" y="2"/>
                </a:lnTo>
                <a:lnTo>
                  <a:pt x="50" y="1"/>
                </a:lnTo>
                <a:lnTo>
                  <a:pt x="48" y="1"/>
                </a:lnTo>
                <a:lnTo>
                  <a:pt x="47" y="0"/>
                </a:lnTo>
                <a:lnTo>
                  <a:pt x="44" y="0"/>
                </a:lnTo>
                <a:lnTo>
                  <a:pt x="42" y="0"/>
                </a:lnTo>
                <a:lnTo>
                  <a:pt x="41" y="0"/>
                </a:lnTo>
                <a:lnTo>
                  <a:pt x="39" y="0"/>
                </a:lnTo>
                <a:lnTo>
                  <a:pt x="39" y="0"/>
                </a:lnTo>
                <a:lnTo>
                  <a:pt x="36" y="0"/>
                </a:lnTo>
                <a:lnTo>
                  <a:pt x="35" y="0"/>
                </a:lnTo>
                <a:lnTo>
                  <a:pt x="33" y="0"/>
                </a:lnTo>
                <a:lnTo>
                  <a:pt x="30" y="0"/>
                </a:lnTo>
                <a:lnTo>
                  <a:pt x="29" y="1"/>
                </a:lnTo>
                <a:lnTo>
                  <a:pt x="27" y="1"/>
                </a:lnTo>
                <a:lnTo>
                  <a:pt x="26" y="2"/>
                </a:lnTo>
                <a:lnTo>
                  <a:pt x="23" y="2"/>
                </a:lnTo>
                <a:lnTo>
                  <a:pt x="22" y="3"/>
                </a:lnTo>
                <a:lnTo>
                  <a:pt x="20" y="4"/>
                </a:lnTo>
                <a:lnTo>
                  <a:pt x="19" y="6"/>
                </a:lnTo>
                <a:lnTo>
                  <a:pt x="16" y="6"/>
                </a:lnTo>
                <a:lnTo>
                  <a:pt x="15" y="7"/>
                </a:lnTo>
                <a:lnTo>
                  <a:pt x="14" y="8"/>
                </a:lnTo>
                <a:lnTo>
                  <a:pt x="13" y="9"/>
                </a:lnTo>
                <a:lnTo>
                  <a:pt x="11" y="11"/>
                </a:lnTo>
                <a:lnTo>
                  <a:pt x="9" y="13"/>
                </a:lnTo>
                <a:lnTo>
                  <a:pt x="8" y="14"/>
                </a:lnTo>
                <a:lnTo>
                  <a:pt x="7" y="15"/>
                </a:lnTo>
                <a:lnTo>
                  <a:pt x="6" y="16"/>
                </a:lnTo>
                <a:lnTo>
                  <a:pt x="5" y="18"/>
                </a:lnTo>
                <a:lnTo>
                  <a:pt x="5" y="20"/>
                </a:lnTo>
                <a:lnTo>
                  <a:pt x="4" y="22"/>
                </a:lnTo>
                <a:lnTo>
                  <a:pt x="2" y="23"/>
                </a:lnTo>
                <a:lnTo>
                  <a:pt x="2" y="25"/>
                </a:lnTo>
                <a:lnTo>
                  <a:pt x="1" y="27"/>
                </a:lnTo>
                <a:lnTo>
                  <a:pt x="1" y="29"/>
                </a:lnTo>
                <a:lnTo>
                  <a:pt x="0" y="30"/>
                </a:lnTo>
                <a:lnTo>
                  <a:pt x="0" y="32"/>
                </a:lnTo>
                <a:lnTo>
                  <a:pt x="0" y="35"/>
                </a:lnTo>
                <a:lnTo>
                  <a:pt x="0" y="36"/>
                </a:lnTo>
                <a:lnTo>
                  <a:pt x="0" y="38"/>
                </a:lnTo>
                <a:lnTo>
                  <a:pt x="0" y="38"/>
                </a:lnTo>
                <a:lnTo>
                  <a:pt x="0" y="41"/>
                </a:lnTo>
                <a:lnTo>
                  <a:pt x="0" y="43"/>
                </a:lnTo>
                <a:lnTo>
                  <a:pt x="0" y="44"/>
                </a:lnTo>
                <a:lnTo>
                  <a:pt x="0" y="47"/>
                </a:lnTo>
                <a:lnTo>
                  <a:pt x="1" y="48"/>
                </a:lnTo>
                <a:lnTo>
                  <a:pt x="1" y="50"/>
                </a:lnTo>
                <a:lnTo>
                  <a:pt x="2" y="52"/>
                </a:lnTo>
                <a:lnTo>
                  <a:pt x="2" y="54"/>
                </a:lnTo>
                <a:lnTo>
                  <a:pt x="4" y="56"/>
                </a:lnTo>
                <a:lnTo>
                  <a:pt x="5" y="57"/>
                </a:lnTo>
                <a:lnTo>
                  <a:pt x="5" y="58"/>
                </a:lnTo>
                <a:lnTo>
                  <a:pt x="6" y="61"/>
                </a:lnTo>
                <a:lnTo>
                  <a:pt x="7" y="62"/>
                </a:lnTo>
                <a:lnTo>
                  <a:pt x="8" y="63"/>
                </a:lnTo>
                <a:lnTo>
                  <a:pt x="9" y="65"/>
                </a:lnTo>
                <a:lnTo>
                  <a:pt x="11" y="66"/>
                </a:lnTo>
                <a:lnTo>
                  <a:pt x="13" y="68"/>
                </a:lnTo>
                <a:lnTo>
                  <a:pt x="14" y="69"/>
                </a:lnTo>
                <a:lnTo>
                  <a:pt x="15" y="70"/>
                </a:lnTo>
                <a:lnTo>
                  <a:pt x="16" y="71"/>
                </a:lnTo>
                <a:lnTo>
                  <a:pt x="19" y="72"/>
                </a:lnTo>
                <a:lnTo>
                  <a:pt x="20" y="73"/>
                </a:lnTo>
                <a:lnTo>
                  <a:pt x="22" y="73"/>
                </a:lnTo>
                <a:lnTo>
                  <a:pt x="23" y="75"/>
                </a:lnTo>
                <a:lnTo>
                  <a:pt x="26" y="76"/>
                </a:lnTo>
                <a:lnTo>
                  <a:pt x="27" y="76"/>
                </a:lnTo>
                <a:lnTo>
                  <a:pt x="29" y="76"/>
                </a:lnTo>
                <a:lnTo>
                  <a:pt x="30" y="77"/>
                </a:lnTo>
                <a:lnTo>
                  <a:pt x="33" y="77"/>
                </a:lnTo>
                <a:lnTo>
                  <a:pt x="35" y="77"/>
                </a:lnTo>
                <a:lnTo>
                  <a:pt x="36" y="77"/>
                </a:lnTo>
                <a:lnTo>
                  <a:pt x="39" y="78"/>
                </a:lnTo>
                <a:lnTo>
                  <a:pt x="39" y="78"/>
                </a:lnTo>
                <a:lnTo>
                  <a:pt x="41" y="77"/>
                </a:lnTo>
                <a:lnTo>
                  <a:pt x="42" y="77"/>
                </a:lnTo>
                <a:lnTo>
                  <a:pt x="44" y="77"/>
                </a:lnTo>
                <a:lnTo>
                  <a:pt x="47" y="77"/>
                </a:lnTo>
                <a:lnTo>
                  <a:pt x="48" y="76"/>
                </a:lnTo>
                <a:lnTo>
                  <a:pt x="50" y="76"/>
                </a:lnTo>
                <a:lnTo>
                  <a:pt x="51" y="76"/>
                </a:lnTo>
                <a:lnTo>
                  <a:pt x="54" y="75"/>
                </a:lnTo>
                <a:lnTo>
                  <a:pt x="55" y="73"/>
                </a:lnTo>
                <a:lnTo>
                  <a:pt x="57" y="73"/>
                </a:lnTo>
                <a:lnTo>
                  <a:pt x="58" y="72"/>
                </a:lnTo>
                <a:lnTo>
                  <a:pt x="61" y="71"/>
                </a:lnTo>
                <a:lnTo>
                  <a:pt x="62" y="70"/>
                </a:lnTo>
                <a:lnTo>
                  <a:pt x="63" y="69"/>
                </a:lnTo>
                <a:lnTo>
                  <a:pt x="64" y="68"/>
                </a:lnTo>
                <a:lnTo>
                  <a:pt x="67" y="66"/>
                </a:lnTo>
                <a:lnTo>
                  <a:pt x="68" y="65"/>
                </a:lnTo>
                <a:lnTo>
                  <a:pt x="69" y="63"/>
                </a:lnTo>
                <a:lnTo>
                  <a:pt x="70" y="62"/>
                </a:lnTo>
                <a:lnTo>
                  <a:pt x="71" y="61"/>
                </a:lnTo>
                <a:lnTo>
                  <a:pt x="72" y="58"/>
                </a:lnTo>
                <a:lnTo>
                  <a:pt x="72" y="57"/>
                </a:lnTo>
                <a:lnTo>
                  <a:pt x="74" y="56"/>
                </a:lnTo>
                <a:lnTo>
                  <a:pt x="75" y="54"/>
                </a:lnTo>
                <a:lnTo>
                  <a:pt x="75" y="52"/>
                </a:lnTo>
                <a:lnTo>
                  <a:pt x="76" y="50"/>
                </a:lnTo>
                <a:lnTo>
                  <a:pt x="76" y="48"/>
                </a:lnTo>
                <a:lnTo>
                  <a:pt x="77" y="47"/>
                </a:lnTo>
                <a:lnTo>
                  <a:pt x="77" y="44"/>
                </a:lnTo>
                <a:lnTo>
                  <a:pt x="77" y="43"/>
                </a:lnTo>
                <a:lnTo>
                  <a:pt x="77" y="41"/>
                </a:lnTo>
                <a:lnTo>
                  <a:pt x="77" y="38"/>
                </a:lnTo>
              </a:path>
            </a:pathLst>
          </a:custGeom>
          <a:solidFill>
            <a:schemeClr val="bg1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Freeform 84"/>
          <p:cNvSpPr>
            <a:spLocks/>
          </p:cNvSpPr>
          <p:nvPr/>
        </p:nvSpPr>
        <p:spPr bwMode="auto">
          <a:xfrm>
            <a:off x="6246813" y="3541713"/>
            <a:ext cx="61912" cy="61912"/>
          </a:xfrm>
          <a:custGeom>
            <a:avLst/>
            <a:gdLst/>
            <a:ahLst/>
            <a:cxnLst>
              <a:cxn ang="0">
                <a:pos x="77" y="35"/>
              </a:cxn>
              <a:cxn ang="0">
                <a:pos x="76" y="30"/>
              </a:cxn>
              <a:cxn ang="0">
                <a:pos x="75" y="24"/>
              </a:cxn>
              <a:cxn ang="0">
                <a:pos x="72" y="19"/>
              </a:cxn>
              <a:cxn ang="0">
                <a:pos x="69" y="14"/>
              </a:cxn>
              <a:cxn ang="0">
                <a:pos x="64" y="10"/>
              </a:cxn>
              <a:cxn ang="0">
                <a:pos x="61" y="6"/>
              </a:cxn>
              <a:cxn ang="0">
                <a:pos x="55" y="4"/>
              </a:cxn>
              <a:cxn ang="0">
                <a:pos x="50" y="2"/>
              </a:cxn>
              <a:cxn ang="0">
                <a:pos x="44" y="0"/>
              </a:cxn>
              <a:cxn ang="0">
                <a:pos x="39" y="0"/>
              </a:cxn>
              <a:cxn ang="0">
                <a:pos x="35" y="0"/>
              </a:cxn>
              <a:cxn ang="0">
                <a:pos x="29" y="2"/>
              </a:cxn>
              <a:cxn ang="0">
                <a:pos x="23" y="3"/>
              </a:cxn>
              <a:cxn ang="0">
                <a:pos x="19" y="6"/>
              </a:cxn>
              <a:cxn ang="0">
                <a:pos x="14" y="9"/>
              </a:cxn>
              <a:cxn ang="0">
                <a:pos x="9" y="13"/>
              </a:cxn>
              <a:cxn ang="0">
                <a:pos x="6" y="17"/>
              </a:cxn>
              <a:cxn ang="0">
                <a:pos x="4" y="23"/>
              </a:cxn>
              <a:cxn ang="0">
                <a:pos x="1" y="27"/>
              </a:cxn>
              <a:cxn ang="0">
                <a:pos x="0" y="33"/>
              </a:cxn>
              <a:cxn ang="0">
                <a:pos x="0" y="39"/>
              </a:cxn>
              <a:cxn ang="0">
                <a:pos x="0" y="44"/>
              </a:cxn>
              <a:cxn ang="0">
                <a:pos x="1" y="48"/>
              </a:cxn>
              <a:cxn ang="0">
                <a:pos x="2" y="54"/>
              </a:cxn>
              <a:cxn ang="0">
                <a:pos x="5" y="59"/>
              </a:cxn>
              <a:cxn ang="0">
                <a:pos x="8" y="64"/>
              </a:cxn>
              <a:cxn ang="0">
                <a:pos x="13" y="68"/>
              </a:cxn>
              <a:cxn ang="0">
                <a:pos x="16" y="72"/>
              </a:cxn>
              <a:cxn ang="0">
                <a:pos x="22" y="74"/>
              </a:cxn>
              <a:cxn ang="0">
                <a:pos x="27" y="76"/>
              </a:cxn>
              <a:cxn ang="0">
                <a:pos x="33" y="78"/>
              </a:cxn>
              <a:cxn ang="0">
                <a:pos x="39" y="79"/>
              </a:cxn>
              <a:cxn ang="0">
                <a:pos x="42" y="78"/>
              </a:cxn>
              <a:cxn ang="0">
                <a:pos x="48" y="76"/>
              </a:cxn>
              <a:cxn ang="0">
                <a:pos x="54" y="75"/>
              </a:cxn>
              <a:cxn ang="0">
                <a:pos x="58" y="73"/>
              </a:cxn>
              <a:cxn ang="0">
                <a:pos x="63" y="69"/>
              </a:cxn>
              <a:cxn ang="0">
                <a:pos x="68" y="66"/>
              </a:cxn>
              <a:cxn ang="0">
                <a:pos x="71" y="61"/>
              </a:cxn>
              <a:cxn ang="0">
                <a:pos x="74" y="57"/>
              </a:cxn>
              <a:cxn ang="0">
                <a:pos x="76" y="51"/>
              </a:cxn>
              <a:cxn ang="0">
                <a:pos x="77" y="45"/>
              </a:cxn>
              <a:cxn ang="0">
                <a:pos x="77" y="39"/>
              </a:cxn>
            </a:cxnLst>
            <a:rect l="0" t="0" r="r" b="b"/>
            <a:pathLst>
              <a:path w="77" h="79">
                <a:moveTo>
                  <a:pt x="77" y="39"/>
                </a:moveTo>
                <a:lnTo>
                  <a:pt x="77" y="37"/>
                </a:lnTo>
                <a:lnTo>
                  <a:pt x="77" y="35"/>
                </a:lnTo>
                <a:lnTo>
                  <a:pt x="77" y="33"/>
                </a:lnTo>
                <a:lnTo>
                  <a:pt x="77" y="31"/>
                </a:lnTo>
                <a:lnTo>
                  <a:pt x="76" y="30"/>
                </a:lnTo>
                <a:lnTo>
                  <a:pt x="76" y="27"/>
                </a:lnTo>
                <a:lnTo>
                  <a:pt x="75" y="26"/>
                </a:lnTo>
                <a:lnTo>
                  <a:pt x="75" y="24"/>
                </a:lnTo>
                <a:lnTo>
                  <a:pt x="74" y="23"/>
                </a:lnTo>
                <a:lnTo>
                  <a:pt x="72" y="20"/>
                </a:lnTo>
                <a:lnTo>
                  <a:pt x="72" y="19"/>
                </a:lnTo>
                <a:lnTo>
                  <a:pt x="71" y="17"/>
                </a:lnTo>
                <a:lnTo>
                  <a:pt x="70" y="16"/>
                </a:lnTo>
                <a:lnTo>
                  <a:pt x="69" y="14"/>
                </a:lnTo>
                <a:lnTo>
                  <a:pt x="68" y="13"/>
                </a:lnTo>
                <a:lnTo>
                  <a:pt x="67" y="12"/>
                </a:lnTo>
                <a:lnTo>
                  <a:pt x="64" y="10"/>
                </a:lnTo>
                <a:lnTo>
                  <a:pt x="63" y="9"/>
                </a:lnTo>
                <a:lnTo>
                  <a:pt x="62" y="7"/>
                </a:lnTo>
                <a:lnTo>
                  <a:pt x="61" y="6"/>
                </a:lnTo>
                <a:lnTo>
                  <a:pt x="58" y="6"/>
                </a:lnTo>
                <a:lnTo>
                  <a:pt x="57" y="5"/>
                </a:lnTo>
                <a:lnTo>
                  <a:pt x="55" y="4"/>
                </a:lnTo>
                <a:lnTo>
                  <a:pt x="54" y="3"/>
                </a:lnTo>
                <a:lnTo>
                  <a:pt x="51" y="3"/>
                </a:lnTo>
                <a:lnTo>
                  <a:pt x="50" y="2"/>
                </a:lnTo>
                <a:lnTo>
                  <a:pt x="48" y="2"/>
                </a:lnTo>
                <a:lnTo>
                  <a:pt x="47" y="0"/>
                </a:lnTo>
                <a:lnTo>
                  <a:pt x="44" y="0"/>
                </a:lnTo>
                <a:lnTo>
                  <a:pt x="42" y="0"/>
                </a:lnTo>
                <a:lnTo>
                  <a:pt x="41" y="0"/>
                </a:lnTo>
                <a:lnTo>
                  <a:pt x="39" y="0"/>
                </a:lnTo>
                <a:lnTo>
                  <a:pt x="39" y="0"/>
                </a:lnTo>
                <a:lnTo>
                  <a:pt x="36" y="0"/>
                </a:lnTo>
                <a:lnTo>
                  <a:pt x="35" y="0"/>
                </a:lnTo>
                <a:lnTo>
                  <a:pt x="33" y="0"/>
                </a:lnTo>
                <a:lnTo>
                  <a:pt x="30" y="0"/>
                </a:lnTo>
                <a:lnTo>
                  <a:pt x="29" y="2"/>
                </a:lnTo>
                <a:lnTo>
                  <a:pt x="27" y="2"/>
                </a:lnTo>
                <a:lnTo>
                  <a:pt x="26" y="3"/>
                </a:lnTo>
                <a:lnTo>
                  <a:pt x="23" y="3"/>
                </a:lnTo>
                <a:lnTo>
                  <a:pt x="22" y="4"/>
                </a:lnTo>
                <a:lnTo>
                  <a:pt x="20" y="5"/>
                </a:lnTo>
                <a:lnTo>
                  <a:pt x="19" y="6"/>
                </a:lnTo>
                <a:lnTo>
                  <a:pt x="16" y="6"/>
                </a:lnTo>
                <a:lnTo>
                  <a:pt x="15" y="7"/>
                </a:lnTo>
                <a:lnTo>
                  <a:pt x="14" y="9"/>
                </a:lnTo>
                <a:lnTo>
                  <a:pt x="13" y="10"/>
                </a:lnTo>
                <a:lnTo>
                  <a:pt x="11" y="12"/>
                </a:lnTo>
                <a:lnTo>
                  <a:pt x="9" y="13"/>
                </a:lnTo>
                <a:lnTo>
                  <a:pt x="8" y="14"/>
                </a:lnTo>
                <a:lnTo>
                  <a:pt x="7" y="16"/>
                </a:lnTo>
                <a:lnTo>
                  <a:pt x="6" y="17"/>
                </a:lnTo>
                <a:lnTo>
                  <a:pt x="5" y="19"/>
                </a:lnTo>
                <a:lnTo>
                  <a:pt x="5" y="20"/>
                </a:lnTo>
                <a:lnTo>
                  <a:pt x="4" y="23"/>
                </a:lnTo>
                <a:lnTo>
                  <a:pt x="2" y="24"/>
                </a:lnTo>
                <a:lnTo>
                  <a:pt x="2" y="26"/>
                </a:lnTo>
                <a:lnTo>
                  <a:pt x="1" y="27"/>
                </a:lnTo>
                <a:lnTo>
                  <a:pt x="1" y="30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7"/>
                </a:lnTo>
                <a:lnTo>
                  <a:pt x="0" y="39"/>
                </a:lnTo>
                <a:lnTo>
                  <a:pt x="0" y="39"/>
                </a:lnTo>
                <a:lnTo>
                  <a:pt x="0" y="41"/>
                </a:lnTo>
                <a:lnTo>
                  <a:pt x="0" y="44"/>
                </a:lnTo>
                <a:lnTo>
                  <a:pt x="0" y="45"/>
                </a:lnTo>
                <a:lnTo>
                  <a:pt x="0" y="47"/>
                </a:lnTo>
                <a:lnTo>
                  <a:pt x="1" y="48"/>
                </a:lnTo>
                <a:lnTo>
                  <a:pt x="1" y="51"/>
                </a:lnTo>
                <a:lnTo>
                  <a:pt x="2" y="53"/>
                </a:lnTo>
                <a:lnTo>
                  <a:pt x="2" y="54"/>
                </a:lnTo>
                <a:lnTo>
                  <a:pt x="4" y="57"/>
                </a:lnTo>
                <a:lnTo>
                  <a:pt x="5" y="58"/>
                </a:lnTo>
                <a:lnTo>
                  <a:pt x="5" y="59"/>
                </a:lnTo>
                <a:lnTo>
                  <a:pt x="6" y="61"/>
                </a:lnTo>
                <a:lnTo>
                  <a:pt x="7" y="62"/>
                </a:lnTo>
                <a:lnTo>
                  <a:pt x="8" y="64"/>
                </a:lnTo>
                <a:lnTo>
                  <a:pt x="9" y="66"/>
                </a:lnTo>
                <a:lnTo>
                  <a:pt x="11" y="67"/>
                </a:lnTo>
                <a:lnTo>
                  <a:pt x="13" y="68"/>
                </a:lnTo>
                <a:lnTo>
                  <a:pt x="14" y="69"/>
                </a:lnTo>
                <a:lnTo>
                  <a:pt x="15" y="71"/>
                </a:lnTo>
                <a:lnTo>
                  <a:pt x="16" y="72"/>
                </a:lnTo>
                <a:lnTo>
                  <a:pt x="19" y="73"/>
                </a:lnTo>
                <a:lnTo>
                  <a:pt x="20" y="74"/>
                </a:lnTo>
                <a:lnTo>
                  <a:pt x="22" y="74"/>
                </a:lnTo>
                <a:lnTo>
                  <a:pt x="23" y="75"/>
                </a:lnTo>
                <a:lnTo>
                  <a:pt x="26" y="76"/>
                </a:lnTo>
                <a:lnTo>
                  <a:pt x="27" y="76"/>
                </a:lnTo>
                <a:lnTo>
                  <a:pt x="29" y="76"/>
                </a:lnTo>
                <a:lnTo>
                  <a:pt x="30" y="78"/>
                </a:lnTo>
                <a:lnTo>
                  <a:pt x="33" y="78"/>
                </a:lnTo>
                <a:lnTo>
                  <a:pt x="35" y="78"/>
                </a:lnTo>
                <a:lnTo>
                  <a:pt x="36" y="78"/>
                </a:lnTo>
                <a:lnTo>
                  <a:pt x="39" y="79"/>
                </a:lnTo>
                <a:lnTo>
                  <a:pt x="39" y="79"/>
                </a:lnTo>
                <a:lnTo>
                  <a:pt x="41" y="78"/>
                </a:lnTo>
                <a:lnTo>
                  <a:pt x="42" y="78"/>
                </a:lnTo>
                <a:lnTo>
                  <a:pt x="44" y="78"/>
                </a:lnTo>
                <a:lnTo>
                  <a:pt x="47" y="78"/>
                </a:lnTo>
                <a:lnTo>
                  <a:pt x="48" y="76"/>
                </a:lnTo>
                <a:lnTo>
                  <a:pt x="50" y="76"/>
                </a:lnTo>
                <a:lnTo>
                  <a:pt x="51" y="76"/>
                </a:lnTo>
                <a:lnTo>
                  <a:pt x="54" y="75"/>
                </a:lnTo>
                <a:lnTo>
                  <a:pt x="55" y="74"/>
                </a:lnTo>
                <a:lnTo>
                  <a:pt x="57" y="74"/>
                </a:lnTo>
                <a:lnTo>
                  <a:pt x="58" y="73"/>
                </a:lnTo>
                <a:lnTo>
                  <a:pt x="61" y="72"/>
                </a:lnTo>
                <a:lnTo>
                  <a:pt x="62" y="71"/>
                </a:lnTo>
                <a:lnTo>
                  <a:pt x="63" y="69"/>
                </a:lnTo>
                <a:lnTo>
                  <a:pt x="64" y="68"/>
                </a:lnTo>
                <a:lnTo>
                  <a:pt x="67" y="67"/>
                </a:lnTo>
                <a:lnTo>
                  <a:pt x="68" y="66"/>
                </a:lnTo>
                <a:lnTo>
                  <a:pt x="69" y="64"/>
                </a:lnTo>
                <a:lnTo>
                  <a:pt x="70" y="62"/>
                </a:lnTo>
                <a:lnTo>
                  <a:pt x="71" y="61"/>
                </a:lnTo>
                <a:lnTo>
                  <a:pt x="72" y="59"/>
                </a:lnTo>
                <a:lnTo>
                  <a:pt x="72" y="58"/>
                </a:lnTo>
                <a:lnTo>
                  <a:pt x="74" y="57"/>
                </a:lnTo>
                <a:lnTo>
                  <a:pt x="75" y="54"/>
                </a:lnTo>
                <a:lnTo>
                  <a:pt x="75" y="53"/>
                </a:lnTo>
                <a:lnTo>
                  <a:pt x="76" y="51"/>
                </a:lnTo>
                <a:lnTo>
                  <a:pt x="76" y="48"/>
                </a:lnTo>
                <a:lnTo>
                  <a:pt x="77" y="47"/>
                </a:lnTo>
                <a:lnTo>
                  <a:pt x="77" y="45"/>
                </a:lnTo>
                <a:lnTo>
                  <a:pt x="77" y="44"/>
                </a:lnTo>
                <a:lnTo>
                  <a:pt x="77" y="41"/>
                </a:lnTo>
                <a:lnTo>
                  <a:pt x="77" y="39"/>
                </a:lnTo>
              </a:path>
            </a:pathLst>
          </a:custGeom>
          <a:solidFill>
            <a:schemeClr val="bg1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" name="Rectangle 85"/>
          <p:cNvSpPr>
            <a:spLocks noChangeArrowheads="1"/>
          </p:cNvSpPr>
          <p:nvPr/>
        </p:nvSpPr>
        <p:spPr bwMode="auto">
          <a:xfrm>
            <a:off x="4737100" y="2619375"/>
            <a:ext cx="203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DD</a:t>
            </a:r>
            <a:endParaRPr lang="en-US" sz="2400"/>
          </a:p>
        </p:txBody>
      </p:sp>
      <p:sp>
        <p:nvSpPr>
          <p:cNvPr id="143" name="Rectangle 86"/>
          <p:cNvSpPr>
            <a:spLocks noChangeArrowheads="1"/>
          </p:cNvSpPr>
          <p:nvPr/>
        </p:nvSpPr>
        <p:spPr bwMode="auto">
          <a:xfrm>
            <a:off x="5694363" y="4344988"/>
            <a:ext cx="969962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Closed switch </a:t>
            </a:r>
            <a:endParaRPr lang="en-US" sz="2400"/>
          </a:p>
        </p:txBody>
      </p:sp>
      <p:sp>
        <p:nvSpPr>
          <p:cNvPr id="144" name="Rectangle 87"/>
          <p:cNvSpPr>
            <a:spLocks noChangeArrowheads="1"/>
          </p:cNvSpPr>
          <p:nvPr/>
        </p:nvSpPr>
        <p:spPr bwMode="auto">
          <a:xfrm>
            <a:off x="5694363" y="4564063"/>
            <a:ext cx="357187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when</a:t>
            </a:r>
            <a:endParaRPr lang="en-US" sz="2400"/>
          </a:p>
        </p:txBody>
      </p:sp>
      <p:sp>
        <p:nvSpPr>
          <p:cNvPr id="145" name="Rectangle 88"/>
          <p:cNvSpPr>
            <a:spLocks noChangeArrowheads="1"/>
          </p:cNvSpPr>
          <p:nvPr/>
        </p:nvSpPr>
        <p:spPr bwMode="auto">
          <a:xfrm>
            <a:off x="6097588" y="4564063"/>
            <a:ext cx="142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46" name="Rectangle 89"/>
          <p:cNvSpPr>
            <a:spLocks noChangeArrowheads="1"/>
          </p:cNvSpPr>
          <p:nvPr/>
        </p:nvSpPr>
        <p:spPr bwMode="auto">
          <a:xfrm>
            <a:off x="6199188" y="4633913"/>
            <a:ext cx="136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G </a:t>
            </a:r>
            <a:endParaRPr lang="en-US" sz="2400"/>
          </a:p>
        </p:txBody>
      </p:sp>
      <p:sp>
        <p:nvSpPr>
          <p:cNvPr id="147" name="Rectangle 90"/>
          <p:cNvSpPr>
            <a:spLocks noChangeArrowheads="1"/>
          </p:cNvSpPr>
          <p:nvPr/>
        </p:nvSpPr>
        <p:spPr bwMode="auto">
          <a:xfrm>
            <a:off x="6296025" y="4564063"/>
            <a:ext cx="4191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 = 0 V</a:t>
            </a:r>
            <a:endParaRPr lang="en-US" sz="2400"/>
          </a:p>
        </p:txBody>
      </p:sp>
      <p:sp>
        <p:nvSpPr>
          <p:cNvPr id="148" name="Rectangle 91"/>
          <p:cNvSpPr>
            <a:spLocks noChangeArrowheads="1"/>
          </p:cNvSpPr>
          <p:nvPr/>
        </p:nvSpPr>
        <p:spPr bwMode="auto">
          <a:xfrm>
            <a:off x="5981700" y="4037013"/>
            <a:ext cx="142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49" name="Rectangle 92"/>
          <p:cNvSpPr>
            <a:spLocks noChangeArrowheads="1"/>
          </p:cNvSpPr>
          <p:nvPr/>
        </p:nvSpPr>
        <p:spPr bwMode="auto">
          <a:xfrm>
            <a:off x="6084888" y="4108450"/>
            <a:ext cx="136525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D </a:t>
            </a:r>
            <a:endParaRPr lang="en-US" sz="2400"/>
          </a:p>
        </p:txBody>
      </p:sp>
      <p:sp>
        <p:nvSpPr>
          <p:cNvPr id="150" name="Rectangle 93"/>
          <p:cNvSpPr>
            <a:spLocks noChangeArrowheads="1"/>
          </p:cNvSpPr>
          <p:nvPr/>
        </p:nvSpPr>
        <p:spPr bwMode="auto">
          <a:xfrm>
            <a:off x="6181725" y="4037013"/>
            <a:ext cx="1349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 =</a:t>
            </a:r>
            <a:endParaRPr lang="en-US" sz="2400"/>
          </a:p>
        </p:txBody>
      </p:sp>
      <p:sp>
        <p:nvSpPr>
          <p:cNvPr id="151" name="Rectangle 94"/>
          <p:cNvSpPr>
            <a:spLocks noChangeArrowheads="1"/>
          </p:cNvSpPr>
          <p:nvPr/>
        </p:nvSpPr>
        <p:spPr bwMode="auto">
          <a:xfrm>
            <a:off x="6359525" y="4037013"/>
            <a:ext cx="142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52" name="Rectangle 95"/>
          <p:cNvSpPr>
            <a:spLocks noChangeArrowheads="1"/>
          </p:cNvSpPr>
          <p:nvPr/>
        </p:nvSpPr>
        <p:spPr bwMode="auto">
          <a:xfrm>
            <a:off x="6461125" y="4108450"/>
            <a:ext cx="203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DD</a:t>
            </a:r>
            <a:endParaRPr lang="en-US" sz="2400"/>
          </a:p>
        </p:txBody>
      </p:sp>
      <p:sp>
        <p:nvSpPr>
          <p:cNvPr id="153" name="Rectangle 96"/>
          <p:cNvSpPr>
            <a:spLocks noChangeArrowheads="1"/>
          </p:cNvSpPr>
          <p:nvPr/>
        </p:nvSpPr>
        <p:spPr bwMode="auto">
          <a:xfrm>
            <a:off x="6211888" y="2547938"/>
            <a:ext cx="1428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54" name="Rectangle 97"/>
          <p:cNvSpPr>
            <a:spLocks noChangeArrowheads="1"/>
          </p:cNvSpPr>
          <p:nvPr/>
        </p:nvSpPr>
        <p:spPr bwMode="auto">
          <a:xfrm>
            <a:off x="6315075" y="2619375"/>
            <a:ext cx="2032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100" i="1">
                <a:solidFill>
                  <a:srgbClr val="000000"/>
                </a:solidFill>
                <a:latin typeface="Times-Roman" charset="0"/>
              </a:rPr>
              <a:t>DD</a:t>
            </a:r>
            <a:endParaRPr lang="en-US" sz="2400"/>
          </a:p>
        </p:txBody>
      </p:sp>
      <p:sp>
        <p:nvSpPr>
          <p:cNvPr id="155" name="Line 102"/>
          <p:cNvSpPr>
            <a:spLocks noChangeShapeType="1"/>
          </p:cNvSpPr>
          <p:nvPr/>
        </p:nvSpPr>
        <p:spPr bwMode="auto">
          <a:xfrm flipV="1">
            <a:off x="3033713" y="3203575"/>
            <a:ext cx="1587" cy="3889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" name="Line 103"/>
          <p:cNvSpPr>
            <a:spLocks noChangeShapeType="1"/>
          </p:cNvSpPr>
          <p:nvPr/>
        </p:nvSpPr>
        <p:spPr bwMode="auto">
          <a:xfrm>
            <a:off x="2700338" y="3389313"/>
            <a:ext cx="3333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Freeform 105"/>
          <p:cNvSpPr>
            <a:spLocks/>
          </p:cNvSpPr>
          <p:nvPr/>
        </p:nvSpPr>
        <p:spPr bwMode="auto">
          <a:xfrm>
            <a:off x="2941638" y="3352800"/>
            <a:ext cx="74612" cy="74613"/>
          </a:xfrm>
          <a:custGeom>
            <a:avLst/>
            <a:gdLst/>
            <a:ahLst/>
            <a:cxnLst>
              <a:cxn ang="0">
                <a:pos x="0" y="53"/>
              </a:cxn>
              <a:cxn ang="0">
                <a:pos x="1" y="60"/>
              </a:cxn>
              <a:cxn ang="0">
                <a:pos x="3" y="67"/>
              </a:cxn>
              <a:cxn ang="0">
                <a:pos x="7" y="73"/>
              </a:cxn>
              <a:cxn ang="0">
                <a:pos x="10" y="78"/>
              </a:cxn>
              <a:cxn ang="0">
                <a:pos x="15" y="83"/>
              </a:cxn>
              <a:cxn ang="0">
                <a:pos x="21" y="87"/>
              </a:cxn>
              <a:cxn ang="0">
                <a:pos x="26" y="90"/>
              </a:cxn>
              <a:cxn ang="0">
                <a:pos x="33" y="94"/>
              </a:cxn>
              <a:cxn ang="0">
                <a:pos x="39" y="95"/>
              </a:cxn>
              <a:cxn ang="0">
                <a:pos x="47" y="95"/>
              </a:cxn>
              <a:cxn ang="0">
                <a:pos x="52" y="95"/>
              </a:cxn>
              <a:cxn ang="0">
                <a:pos x="59" y="94"/>
              </a:cxn>
              <a:cxn ang="0">
                <a:pos x="65" y="91"/>
              </a:cxn>
              <a:cxn ang="0">
                <a:pos x="72" y="88"/>
              </a:cxn>
              <a:cxn ang="0">
                <a:pos x="77" y="84"/>
              </a:cxn>
              <a:cxn ang="0">
                <a:pos x="83" y="80"/>
              </a:cxn>
              <a:cxn ang="0">
                <a:pos x="86" y="74"/>
              </a:cxn>
              <a:cxn ang="0">
                <a:pos x="90" y="68"/>
              </a:cxn>
              <a:cxn ang="0">
                <a:pos x="92" y="62"/>
              </a:cxn>
              <a:cxn ang="0">
                <a:pos x="94" y="55"/>
              </a:cxn>
              <a:cxn ang="0">
                <a:pos x="94" y="48"/>
              </a:cxn>
              <a:cxn ang="0">
                <a:pos x="94" y="43"/>
              </a:cxn>
              <a:cxn ang="0">
                <a:pos x="93" y="36"/>
              </a:cxn>
              <a:cxn ang="0">
                <a:pos x="91" y="29"/>
              </a:cxn>
              <a:cxn ang="0">
                <a:pos x="87" y="23"/>
              </a:cxn>
              <a:cxn ang="0">
                <a:pos x="84" y="18"/>
              </a:cxn>
              <a:cxn ang="0">
                <a:pos x="79" y="13"/>
              </a:cxn>
              <a:cxn ang="0">
                <a:pos x="73" y="8"/>
              </a:cxn>
              <a:cxn ang="0">
                <a:pos x="67" y="5"/>
              </a:cxn>
              <a:cxn ang="0">
                <a:pos x="62" y="2"/>
              </a:cxn>
              <a:cxn ang="0">
                <a:pos x="54" y="1"/>
              </a:cxn>
              <a:cxn ang="0">
                <a:pos x="47" y="0"/>
              </a:cxn>
              <a:cxn ang="0">
                <a:pos x="42" y="0"/>
              </a:cxn>
              <a:cxn ang="0">
                <a:pos x="35" y="1"/>
              </a:cxn>
              <a:cxn ang="0">
                <a:pos x="29" y="4"/>
              </a:cxn>
              <a:cxn ang="0">
                <a:pos x="23" y="7"/>
              </a:cxn>
              <a:cxn ang="0">
                <a:pos x="17" y="11"/>
              </a:cxn>
              <a:cxn ang="0">
                <a:pos x="12" y="15"/>
              </a:cxn>
              <a:cxn ang="0">
                <a:pos x="8" y="21"/>
              </a:cxn>
              <a:cxn ang="0">
                <a:pos x="4" y="27"/>
              </a:cxn>
              <a:cxn ang="0">
                <a:pos x="2" y="34"/>
              </a:cxn>
              <a:cxn ang="0">
                <a:pos x="0" y="41"/>
              </a:cxn>
              <a:cxn ang="0">
                <a:pos x="0" y="48"/>
              </a:cxn>
            </a:cxnLst>
            <a:rect l="0" t="0" r="r" b="b"/>
            <a:pathLst>
              <a:path w="94" h="95">
                <a:moveTo>
                  <a:pt x="0" y="48"/>
                </a:moveTo>
                <a:lnTo>
                  <a:pt x="0" y="50"/>
                </a:lnTo>
                <a:lnTo>
                  <a:pt x="0" y="53"/>
                </a:lnTo>
                <a:lnTo>
                  <a:pt x="0" y="55"/>
                </a:lnTo>
                <a:lnTo>
                  <a:pt x="1" y="57"/>
                </a:lnTo>
                <a:lnTo>
                  <a:pt x="1" y="60"/>
                </a:lnTo>
                <a:lnTo>
                  <a:pt x="2" y="62"/>
                </a:lnTo>
                <a:lnTo>
                  <a:pt x="2" y="64"/>
                </a:lnTo>
                <a:lnTo>
                  <a:pt x="3" y="67"/>
                </a:lnTo>
                <a:lnTo>
                  <a:pt x="4" y="68"/>
                </a:lnTo>
                <a:lnTo>
                  <a:pt x="5" y="70"/>
                </a:lnTo>
                <a:lnTo>
                  <a:pt x="7" y="73"/>
                </a:lnTo>
                <a:lnTo>
                  <a:pt x="8" y="74"/>
                </a:lnTo>
                <a:lnTo>
                  <a:pt x="9" y="76"/>
                </a:lnTo>
                <a:lnTo>
                  <a:pt x="10" y="78"/>
                </a:lnTo>
                <a:lnTo>
                  <a:pt x="12" y="80"/>
                </a:lnTo>
                <a:lnTo>
                  <a:pt x="14" y="81"/>
                </a:lnTo>
                <a:lnTo>
                  <a:pt x="15" y="83"/>
                </a:lnTo>
                <a:lnTo>
                  <a:pt x="17" y="84"/>
                </a:lnTo>
                <a:lnTo>
                  <a:pt x="18" y="85"/>
                </a:lnTo>
                <a:lnTo>
                  <a:pt x="21" y="87"/>
                </a:lnTo>
                <a:lnTo>
                  <a:pt x="23" y="88"/>
                </a:lnTo>
                <a:lnTo>
                  <a:pt x="24" y="89"/>
                </a:lnTo>
                <a:lnTo>
                  <a:pt x="26" y="90"/>
                </a:lnTo>
                <a:lnTo>
                  <a:pt x="29" y="91"/>
                </a:lnTo>
                <a:lnTo>
                  <a:pt x="31" y="92"/>
                </a:lnTo>
                <a:lnTo>
                  <a:pt x="33" y="94"/>
                </a:lnTo>
                <a:lnTo>
                  <a:pt x="35" y="94"/>
                </a:lnTo>
                <a:lnTo>
                  <a:pt x="37" y="95"/>
                </a:lnTo>
                <a:lnTo>
                  <a:pt x="39" y="95"/>
                </a:lnTo>
                <a:lnTo>
                  <a:pt x="42" y="95"/>
                </a:lnTo>
                <a:lnTo>
                  <a:pt x="45" y="95"/>
                </a:lnTo>
                <a:lnTo>
                  <a:pt x="47" y="95"/>
                </a:lnTo>
                <a:lnTo>
                  <a:pt x="47" y="95"/>
                </a:lnTo>
                <a:lnTo>
                  <a:pt x="50" y="95"/>
                </a:lnTo>
                <a:lnTo>
                  <a:pt x="52" y="95"/>
                </a:lnTo>
                <a:lnTo>
                  <a:pt x="54" y="95"/>
                </a:lnTo>
                <a:lnTo>
                  <a:pt x="57" y="95"/>
                </a:lnTo>
                <a:lnTo>
                  <a:pt x="59" y="94"/>
                </a:lnTo>
                <a:lnTo>
                  <a:pt x="62" y="94"/>
                </a:lnTo>
                <a:lnTo>
                  <a:pt x="64" y="92"/>
                </a:lnTo>
                <a:lnTo>
                  <a:pt x="65" y="91"/>
                </a:lnTo>
                <a:lnTo>
                  <a:pt x="67" y="90"/>
                </a:lnTo>
                <a:lnTo>
                  <a:pt x="70" y="89"/>
                </a:lnTo>
                <a:lnTo>
                  <a:pt x="72" y="88"/>
                </a:lnTo>
                <a:lnTo>
                  <a:pt x="73" y="87"/>
                </a:lnTo>
                <a:lnTo>
                  <a:pt x="76" y="85"/>
                </a:lnTo>
                <a:lnTo>
                  <a:pt x="77" y="84"/>
                </a:lnTo>
                <a:lnTo>
                  <a:pt x="79" y="83"/>
                </a:lnTo>
                <a:lnTo>
                  <a:pt x="80" y="81"/>
                </a:lnTo>
                <a:lnTo>
                  <a:pt x="83" y="80"/>
                </a:lnTo>
                <a:lnTo>
                  <a:pt x="84" y="78"/>
                </a:lnTo>
                <a:lnTo>
                  <a:pt x="85" y="76"/>
                </a:lnTo>
                <a:lnTo>
                  <a:pt x="86" y="74"/>
                </a:lnTo>
                <a:lnTo>
                  <a:pt x="87" y="73"/>
                </a:lnTo>
                <a:lnTo>
                  <a:pt x="88" y="70"/>
                </a:lnTo>
                <a:lnTo>
                  <a:pt x="90" y="68"/>
                </a:lnTo>
                <a:lnTo>
                  <a:pt x="91" y="67"/>
                </a:lnTo>
                <a:lnTo>
                  <a:pt x="92" y="64"/>
                </a:lnTo>
                <a:lnTo>
                  <a:pt x="92" y="62"/>
                </a:lnTo>
                <a:lnTo>
                  <a:pt x="93" y="60"/>
                </a:lnTo>
                <a:lnTo>
                  <a:pt x="93" y="57"/>
                </a:lnTo>
                <a:lnTo>
                  <a:pt x="94" y="55"/>
                </a:lnTo>
                <a:lnTo>
                  <a:pt x="94" y="53"/>
                </a:lnTo>
                <a:lnTo>
                  <a:pt x="94" y="50"/>
                </a:lnTo>
                <a:lnTo>
                  <a:pt x="94" y="48"/>
                </a:lnTo>
                <a:lnTo>
                  <a:pt x="94" y="48"/>
                </a:lnTo>
                <a:lnTo>
                  <a:pt x="94" y="46"/>
                </a:lnTo>
                <a:lnTo>
                  <a:pt x="94" y="43"/>
                </a:lnTo>
                <a:lnTo>
                  <a:pt x="94" y="41"/>
                </a:lnTo>
                <a:lnTo>
                  <a:pt x="93" y="39"/>
                </a:lnTo>
                <a:lnTo>
                  <a:pt x="93" y="36"/>
                </a:lnTo>
                <a:lnTo>
                  <a:pt x="92" y="34"/>
                </a:lnTo>
                <a:lnTo>
                  <a:pt x="92" y="32"/>
                </a:lnTo>
                <a:lnTo>
                  <a:pt x="91" y="29"/>
                </a:lnTo>
                <a:lnTo>
                  <a:pt x="90" y="27"/>
                </a:lnTo>
                <a:lnTo>
                  <a:pt x="88" y="25"/>
                </a:lnTo>
                <a:lnTo>
                  <a:pt x="87" y="23"/>
                </a:lnTo>
                <a:lnTo>
                  <a:pt x="86" y="21"/>
                </a:lnTo>
                <a:lnTo>
                  <a:pt x="85" y="19"/>
                </a:lnTo>
                <a:lnTo>
                  <a:pt x="84" y="18"/>
                </a:lnTo>
                <a:lnTo>
                  <a:pt x="83" y="15"/>
                </a:lnTo>
                <a:lnTo>
                  <a:pt x="80" y="14"/>
                </a:lnTo>
                <a:lnTo>
                  <a:pt x="79" y="13"/>
                </a:lnTo>
                <a:lnTo>
                  <a:pt x="77" y="11"/>
                </a:lnTo>
                <a:lnTo>
                  <a:pt x="76" y="9"/>
                </a:lnTo>
                <a:lnTo>
                  <a:pt x="73" y="8"/>
                </a:lnTo>
                <a:lnTo>
                  <a:pt x="72" y="7"/>
                </a:lnTo>
                <a:lnTo>
                  <a:pt x="70" y="6"/>
                </a:lnTo>
                <a:lnTo>
                  <a:pt x="67" y="5"/>
                </a:lnTo>
                <a:lnTo>
                  <a:pt x="65" y="4"/>
                </a:lnTo>
                <a:lnTo>
                  <a:pt x="64" y="4"/>
                </a:lnTo>
                <a:lnTo>
                  <a:pt x="62" y="2"/>
                </a:lnTo>
                <a:lnTo>
                  <a:pt x="59" y="1"/>
                </a:lnTo>
                <a:lnTo>
                  <a:pt x="57" y="1"/>
                </a:lnTo>
                <a:lnTo>
                  <a:pt x="54" y="1"/>
                </a:lnTo>
                <a:lnTo>
                  <a:pt x="52" y="0"/>
                </a:lnTo>
                <a:lnTo>
                  <a:pt x="50" y="0"/>
                </a:lnTo>
                <a:lnTo>
                  <a:pt x="47" y="0"/>
                </a:lnTo>
                <a:lnTo>
                  <a:pt x="47" y="0"/>
                </a:lnTo>
                <a:lnTo>
                  <a:pt x="45" y="0"/>
                </a:lnTo>
                <a:lnTo>
                  <a:pt x="42" y="0"/>
                </a:lnTo>
                <a:lnTo>
                  <a:pt x="39" y="1"/>
                </a:lnTo>
                <a:lnTo>
                  <a:pt x="37" y="1"/>
                </a:lnTo>
                <a:lnTo>
                  <a:pt x="35" y="1"/>
                </a:lnTo>
                <a:lnTo>
                  <a:pt x="33" y="2"/>
                </a:lnTo>
                <a:lnTo>
                  <a:pt x="31" y="4"/>
                </a:lnTo>
                <a:lnTo>
                  <a:pt x="29" y="4"/>
                </a:lnTo>
                <a:lnTo>
                  <a:pt x="26" y="5"/>
                </a:lnTo>
                <a:lnTo>
                  <a:pt x="24" y="6"/>
                </a:lnTo>
                <a:lnTo>
                  <a:pt x="23" y="7"/>
                </a:lnTo>
                <a:lnTo>
                  <a:pt x="21" y="8"/>
                </a:lnTo>
                <a:lnTo>
                  <a:pt x="18" y="9"/>
                </a:lnTo>
                <a:lnTo>
                  <a:pt x="17" y="11"/>
                </a:lnTo>
                <a:lnTo>
                  <a:pt x="15" y="13"/>
                </a:lnTo>
                <a:lnTo>
                  <a:pt x="14" y="14"/>
                </a:lnTo>
                <a:lnTo>
                  <a:pt x="12" y="15"/>
                </a:lnTo>
                <a:lnTo>
                  <a:pt x="10" y="18"/>
                </a:lnTo>
                <a:lnTo>
                  <a:pt x="9" y="19"/>
                </a:lnTo>
                <a:lnTo>
                  <a:pt x="8" y="21"/>
                </a:lnTo>
                <a:lnTo>
                  <a:pt x="7" y="23"/>
                </a:lnTo>
                <a:lnTo>
                  <a:pt x="5" y="25"/>
                </a:lnTo>
                <a:lnTo>
                  <a:pt x="4" y="27"/>
                </a:lnTo>
                <a:lnTo>
                  <a:pt x="3" y="29"/>
                </a:lnTo>
                <a:lnTo>
                  <a:pt x="2" y="32"/>
                </a:lnTo>
                <a:lnTo>
                  <a:pt x="2" y="34"/>
                </a:lnTo>
                <a:lnTo>
                  <a:pt x="1" y="36"/>
                </a:lnTo>
                <a:lnTo>
                  <a:pt x="1" y="39"/>
                </a:lnTo>
                <a:lnTo>
                  <a:pt x="0" y="41"/>
                </a:lnTo>
                <a:lnTo>
                  <a:pt x="0" y="43"/>
                </a:lnTo>
                <a:lnTo>
                  <a:pt x="0" y="46"/>
                </a:lnTo>
                <a:lnTo>
                  <a:pt x="0" y="48"/>
                </a:lnTo>
              </a:path>
            </a:pathLst>
          </a:custGeom>
          <a:solidFill>
            <a:schemeClr val="bg1"/>
          </a:solidFill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Freeform 111"/>
          <p:cNvSpPr>
            <a:spLocks/>
          </p:cNvSpPr>
          <p:nvPr/>
        </p:nvSpPr>
        <p:spPr bwMode="auto">
          <a:xfrm>
            <a:off x="4675188" y="3543300"/>
            <a:ext cx="60325" cy="61913"/>
          </a:xfrm>
          <a:custGeom>
            <a:avLst/>
            <a:gdLst/>
            <a:ahLst/>
            <a:cxnLst>
              <a:cxn ang="0">
                <a:pos x="77" y="35"/>
              </a:cxn>
              <a:cxn ang="0">
                <a:pos x="76" y="30"/>
              </a:cxn>
              <a:cxn ang="0">
                <a:pos x="74" y="24"/>
              </a:cxn>
              <a:cxn ang="0">
                <a:pos x="72" y="19"/>
              </a:cxn>
              <a:cxn ang="0">
                <a:pos x="69" y="14"/>
              </a:cxn>
              <a:cxn ang="0">
                <a:pos x="64" y="10"/>
              </a:cxn>
              <a:cxn ang="0">
                <a:pos x="60" y="6"/>
              </a:cxn>
              <a:cxn ang="0">
                <a:pos x="55" y="4"/>
              </a:cxn>
              <a:cxn ang="0">
                <a:pos x="50" y="2"/>
              </a:cxn>
              <a:cxn ang="0">
                <a:pos x="44" y="0"/>
              </a:cxn>
              <a:cxn ang="0">
                <a:pos x="38" y="0"/>
              </a:cxn>
              <a:cxn ang="0">
                <a:pos x="35" y="0"/>
              </a:cxn>
              <a:cxn ang="0">
                <a:pos x="29" y="2"/>
              </a:cxn>
              <a:cxn ang="0">
                <a:pos x="23" y="3"/>
              </a:cxn>
              <a:cxn ang="0">
                <a:pos x="18" y="6"/>
              </a:cxn>
              <a:cxn ang="0">
                <a:pos x="14" y="9"/>
              </a:cxn>
              <a:cxn ang="0">
                <a:pos x="9" y="13"/>
              </a:cxn>
              <a:cxn ang="0">
                <a:pos x="5" y="17"/>
              </a:cxn>
              <a:cxn ang="0">
                <a:pos x="3" y="23"/>
              </a:cxn>
              <a:cxn ang="0">
                <a:pos x="1" y="27"/>
              </a:cxn>
              <a:cxn ang="0">
                <a:pos x="0" y="33"/>
              </a:cxn>
              <a:cxn ang="0">
                <a:pos x="0" y="39"/>
              </a:cxn>
              <a:cxn ang="0">
                <a:pos x="0" y="44"/>
              </a:cxn>
              <a:cxn ang="0">
                <a:pos x="1" y="48"/>
              </a:cxn>
              <a:cxn ang="0">
                <a:pos x="2" y="54"/>
              </a:cxn>
              <a:cxn ang="0">
                <a:pos x="4" y="59"/>
              </a:cxn>
              <a:cxn ang="0">
                <a:pos x="8" y="64"/>
              </a:cxn>
              <a:cxn ang="0">
                <a:pos x="12" y="68"/>
              </a:cxn>
              <a:cxn ang="0">
                <a:pos x="16" y="72"/>
              </a:cxn>
              <a:cxn ang="0">
                <a:pos x="22" y="74"/>
              </a:cxn>
              <a:cxn ang="0">
                <a:pos x="26" y="76"/>
              </a:cxn>
              <a:cxn ang="0">
                <a:pos x="32" y="78"/>
              </a:cxn>
              <a:cxn ang="0">
                <a:pos x="38" y="79"/>
              </a:cxn>
              <a:cxn ang="0">
                <a:pos x="42" y="78"/>
              </a:cxn>
              <a:cxn ang="0">
                <a:pos x="48" y="76"/>
              </a:cxn>
              <a:cxn ang="0">
                <a:pos x="53" y="75"/>
              </a:cxn>
              <a:cxn ang="0">
                <a:pos x="58" y="73"/>
              </a:cxn>
              <a:cxn ang="0">
                <a:pos x="63" y="69"/>
              </a:cxn>
              <a:cxn ang="0">
                <a:pos x="67" y="66"/>
              </a:cxn>
              <a:cxn ang="0">
                <a:pos x="71" y="61"/>
              </a:cxn>
              <a:cxn ang="0">
                <a:pos x="73" y="57"/>
              </a:cxn>
              <a:cxn ang="0">
                <a:pos x="76" y="51"/>
              </a:cxn>
              <a:cxn ang="0">
                <a:pos x="77" y="45"/>
              </a:cxn>
              <a:cxn ang="0">
                <a:pos x="77" y="39"/>
              </a:cxn>
            </a:cxnLst>
            <a:rect l="0" t="0" r="r" b="b"/>
            <a:pathLst>
              <a:path w="77" h="79">
                <a:moveTo>
                  <a:pt x="77" y="39"/>
                </a:moveTo>
                <a:lnTo>
                  <a:pt x="77" y="37"/>
                </a:lnTo>
                <a:lnTo>
                  <a:pt x="77" y="35"/>
                </a:lnTo>
                <a:lnTo>
                  <a:pt x="77" y="33"/>
                </a:lnTo>
                <a:lnTo>
                  <a:pt x="77" y="31"/>
                </a:lnTo>
                <a:lnTo>
                  <a:pt x="76" y="30"/>
                </a:lnTo>
                <a:lnTo>
                  <a:pt x="76" y="27"/>
                </a:lnTo>
                <a:lnTo>
                  <a:pt x="74" y="26"/>
                </a:lnTo>
                <a:lnTo>
                  <a:pt x="74" y="24"/>
                </a:lnTo>
                <a:lnTo>
                  <a:pt x="73" y="23"/>
                </a:lnTo>
                <a:lnTo>
                  <a:pt x="72" y="20"/>
                </a:lnTo>
                <a:lnTo>
                  <a:pt x="72" y="19"/>
                </a:lnTo>
                <a:lnTo>
                  <a:pt x="71" y="17"/>
                </a:lnTo>
                <a:lnTo>
                  <a:pt x="70" y="16"/>
                </a:lnTo>
                <a:lnTo>
                  <a:pt x="69" y="14"/>
                </a:lnTo>
                <a:lnTo>
                  <a:pt x="67" y="13"/>
                </a:lnTo>
                <a:lnTo>
                  <a:pt x="66" y="12"/>
                </a:lnTo>
                <a:lnTo>
                  <a:pt x="64" y="10"/>
                </a:lnTo>
                <a:lnTo>
                  <a:pt x="63" y="9"/>
                </a:lnTo>
                <a:lnTo>
                  <a:pt x="62" y="7"/>
                </a:lnTo>
                <a:lnTo>
                  <a:pt x="60" y="6"/>
                </a:lnTo>
                <a:lnTo>
                  <a:pt x="58" y="6"/>
                </a:lnTo>
                <a:lnTo>
                  <a:pt x="57" y="5"/>
                </a:lnTo>
                <a:lnTo>
                  <a:pt x="55" y="4"/>
                </a:lnTo>
                <a:lnTo>
                  <a:pt x="53" y="3"/>
                </a:lnTo>
                <a:lnTo>
                  <a:pt x="51" y="3"/>
                </a:lnTo>
                <a:lnTo>
                  <a:pt x="50" y="2"/>
                </a:lnTo>
                <a:lnTo>
                  <a:pt x="48" y="2"/>
                </a:lnTo>
                <a:lnTo>
                  <a:pt x="46" y="0"/>
                </a:lnTo>
                <a:lnTo>
                  <a:pt x="44" y="0"/>
                </a:lnTo>
                <a:lnTo>
                  <a:pt x="42" y="0"/>
                </a:lnTo>
                <a:lnTo>
                  <a:pt x="41" y="0"/>
                </a:lnTo>
                <a:lnTo>
                  <a:pt x="38" y="0"/>
                </a:lnTo>
                <a:lnTo>
                  <a:pt x="38" y="0"/>
                </a:lnTo>
                <a:lnTo>
                  <a:pt x="36" y="0"/>
                </a:lnTo>
                <a:lnTo>
                  <a:pt x="35" y="0"/>
                </a:lnTo>
                <a:lnTo>
                  <a:pt x="32" y="0"/>
                </a:lnTo>
                <a:lnTo>
                  <a:pt x="30" y="0"/>
                </a:lnTo>
                <a:lnTo>
                  <a:pt x="29" y="2"/>
                </a:lnTo>
                <a:lnTo>
                  <a:pt x="26" y="2"/>
                </a:lnTo>
                <a:lnTo>
                  <a:pt x="25" y="3"/>
                </a:lnTo>
                <a:lnTo>
                  <a:pt x="23" y="3"/>
                </a:lnTo>
                <a:lnTo>
                  <a:pt x="22" y="4"/>
                </a:lnTo>
                <a:lnTo>
                  <a:pt x="19" y="5"/>
                </a:lnTo>
                <a:lnTo>
                  <a:pt x="18" y="6"/>
                </a:lnTo>
                <a:lnTo>
                  <a:pt x="16" y="6"/>
                </a:lnTo>
                <a:lnTo>
                  <a:pt x="15" y="7"/>
                </a:lnTo>
                <a:lnTo>
                  <a:pt x="14" y="9"/>
                </a:lnTo>
                <a:lnTo>
                  <a:pt x="12" y="10"/>
                </a:lnTo>
                <a:lnTo>
                  <a:pt x="10" y="12"/>
                </a:lnTo>
                <a:lnTo>
                  <a:pt x="9" y="13"/>
                </a:lnTo>
                <a:lnTo>
                  <a:pt x="8" y="14"/>
                </a:lnTo>
                <a:lnTo>
                  <a:pt x="7" y="16"/>
                </a:lnTo>
                <a:lnTo>
                  <a:pt x="5" y="17"/>
                </a:lnTo>
                <a:lnTo>
                  <a:pt x="4" y="19"/>
                </a:lnTo>
                <a:lnTo>
                  <a:pt x="4" y="20"/>
                </a:lnTo>
                <a:lnTo>
                  <a:pt x="3" y="23"/>
                </a:lnTo>
                <a:lnTo>
                  <a:pt x="2" y="24"/>
                </a:lnTo>
                <a:lnTo>
                  <a:pt x="2" y="26"/>
                </a:lnTo>
                <a:lnTo>
                  <a:pt x="1" y="27"/>
                </a:lnTo>
                <a:lnTo>
                  <a:pt x="1" y="30"/>
                </a:lnTo>
                <a:lnTo>
                  <a:pt x="0" y="31"/>
                </a:lnTo>
                <a:lnTo>
                  <a:pt x="0" y="33"/>
                </a:lnTo>
                <a:lnTo>
                  <a:pt x="0" y="35"/>
                </a:lnTo>
                <a:lnTo>
                  <a:pt x="0" y="37"/>
                </a:lnTo>
                <a:lnTo>
                  <a:pt x="0" y="39"/>
                </a:lnTo>
                <a:lnTo>
                  <a:pt x="0" y="39"/>
                </a:lnTo>
                <a:lnTo>
                  <a:pt x="0" y="41"/>
                </a:lnTo>
                <a:lnTo>
                  <a:pt x="0" y="44"/>
                </a:lnTo>
                <a:lnTo>
                  <a:pt x="0" y="45"/>
                </a:lnTo>
                <a:lnTo>
                  <a:pt x="0" y="47"/>
                </a:lnTo>
                <a:lnTo>
                  <a:pt x="1" y="48"/>
                </a:lnTo>
                <a:lnTo>
                  <a:pt x="1" y="51"/>
                </a:lnTo>
                <a:lnTo>
                  <a:pt x="2" y="53"/>
                </a:lnTo>
                <a:lnTo>
                  <a:pt x="2" y="54"/>
                </a:lnTo>
                <a:lnTo>
                  <a:pt x="3" y="57"/>
                </a:lnTo>
                <a:lnTo>
                  <a:pt x="4" y="58"/>
                </a:lnTo>
                <a:lnTo>
                  <a:pt x="4" y="59"/>
                </a:lnTo>
                <a:lnTo>
                  <a:pt x="5" y="61"/>
                </a:lnTo>
                <a:lnTo>
                  <a:pt x="7" y="62"/>
                </a:lnTo>
                <a:lnTo>
                  <a:pt x="8" y="64"/>
                </a:lnTo>
                <a:lnTo>
                  <a:pt x="9" y="66"/>
                </a:lnTo>
                <a:lnTo>
                  <a:pt x="10" y="67"/>
                </a:lnTo>
                <a:lnTo>
                  <a:pt x="12" y="68"/>
                </a:lnTo>
                <a:lnTo>
                  <a:pt x="14" y="69"/>
                </a:lnTo>
                <a:lnTo>
                  <a:pt x="15" y="71"/>
                </a:lnTo>
                <a:lnTo>
                  <a:pt x="16" y="72"/>
                </a:lnTo>
                <a:lnTo>
                  <a:pt x="18" y="73"/>
                </a:lnTo>
                <a:lnTo>
                  <a:pt x="19" y="74"/>
                </a:lnTo>
                <a:lnTo>
                  <a:pt x="22" y="74"/>
                </a:lnTo>
                <a:lnTo>
                  <a:pt x="23" y="75"/>
                </a:lnTo>
                <a:lnTo>
                  <a:pt x="25" y="76"/>
                </a:lnTo>
                <a:lnTo>
                  <a:pt x="26" y="76"/>
                </a:lnTo>
                <a:lnTo>
                  <a:pt x="29" y="76"/>
                </a:lnTo>
                <a:lnTo>
                  <a:pt x="30" y="78"/>
                </a:lnTo>
                <a:lnTo>
                  <a:pt x="32" y="78"/>
                </a:lnTo>
                <a:lnTo>
                  <a:pt x="35" y="78"/>
                </a:lnTo>
                <a:lnTo>
                  <a:pt x="36" y="78"/>
                </a:lnTo>
                <a:lnTo>
                  <a:pt x="38" y="79"/>
                </a:lnTo>
                <a:lnTo>
                  <a:pt x="38" y="79"/>
                </a:lnTo>
                <a:lnTo>
                  <a:pt x="41" y="78"/>
                </a:lnTo>
                <a:lnTo>
                  <a:pt x="42" y="78"/>
                </a:lnTo>
                <a:lnTo>
                  <a:pt x="44" y="78"/>
                </a:lnTo>
                <a:lnTo>
                  <a:pt x="46" y="78"/>
                </a:lnTo>
                <a:lnTo>
                  <a:pt x="48" y="76"/>
                </a:lnTo>
                <a:lnTo>
                  <a:pt x="50" y="76"/>
                </a:lnTo>
                <a:lnTo>
                  <a:pt x="51" y="76"/>
                </a:lnTo>
                <a:lnTo>
                  <a:pt x="53" y="75"/>
                </a:lnTo>
                <a:lnTo>
                  <a:pt x="55" y="74"/>
                </a:lnTo>
                <a:lnTo>
                  <a:pt x="57" y="74"/>
                </a:lnTo>
                <a:lnTo>
                  <a:pt x="58" y="73"/>
                </a:lnTo>
                <a:lnTo>
                  <a:pt x="60" y="72"/>
                </a:lnTo>
                <a:lnTo>
                  <a:pt x="62" y="71"/>
                </a:lnTo>
                <a:lnTo>
                  <a:pt x="63" y="69"/>
                </a:lnTo>
                <a:lnTo>
                  <a:pt x="64" y="68"/>
                </a:lnTo>
                <a:lnTo>
                  <a:pt x="66" y="67"/>
                </a:lnTo>
                <a:lnTo>
                  <a:pt x="67" y="66"/>
                </a:lnTo>
                <a:lnTo>
                  <a:pt x="69" y="64"/>
                </a:lnTo>
                <a:lnTo>
                  <a:pt x="70" y="62"/>
                </a:lnTo>
                <a:lnTo>
                  <a:pt x="71" y="61"/>
                </a:lnTo>
                <a:lnTo>
                  <a:pt x="72" y="59"/>
                </a:lnTo>
                <a:lnTo>
                  <a:pt x="72" y="58"/>
                </a:lnTo>
                <a:lnTo>
                  <a:pt x="73" y="57"/>
                </a:lnTo>
                <a:lnTo>
                  <a:pt x="74" y="54"/>
                </a:lnTo>
                <a:lnTo>
                  <a:pt x="74" y="53"/>
                </a:lnTo>
                <a:lnTo>
                  <a:pt x="76" y="51"/>
                </a:lnTo>
                <a:lnTo>
                  <a:pt x="76" y="48"/>
                </a:lnTo>
                <a:lnTo>
                  <a:pt x="77" y="47"/>
                </a:lnTo>
                <a:lnTo>
                  <a:pt x="77" y="45"/>
                </a:lnTo>
                <a:lnTo>
                  <a:pt x="77" y="44"/>
                </a:lnTo>
                <a:lnTo>
                  <a:pt x="77" y="41"/>
                </a:lnTo>
                <a:lnTo>
                  <a:pt x="77" y="39"/>
                </a:lnTo>
              </a:path>
            </a:pathLst>
          </a:custGeom>
          <a:noFill/>
          <a:ln w="174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9" name="Rectangle 113"/>
          <p:cNvSpPr>
            <a:spLocks noChangeArrowheads="1"/>
          </p:cNvSpPr>
          <p:nvPr/>
        </p:nvSpPr>
        <p:spPr bwMode="auto">
          <a:xfrm>
            <a:off x="3971925" y="5040313"/>
            <a:ext cx="15081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Helvetica" pitchFamily="34" charset="0"/>
              </a:rPr>
              <a:t>(b) PMOS transistor </a:t>
            </a:r>
            <a:endParaRPr lang="en-US" sz="2400"/>
          </a:p>
        </p:txBody>
      </p:sp>
      <p:grpSp>
        <p:nvGrpSpPr>
          <p:cNvPr id="160" name="Group 119"/>
          <p:cNvGrpSpPr>
            <a:grpSpLocks/>
          </p:cNvGrpSpPr>
          <p:nvPr/>
        </p:nvGrpSpPr>
        <p:grpSpPr bwMode="auto">
          <a:xfrm>
            <a:off x="3127375" y="3203575"/>
            <a:ext cx="130175" cy="388938"/>
            <a:chOff x="2242" y="2666"/>
            <a:chExt cx="82" cy="245"/>
          </a:xfrm>
        </p:grpSpPr>
        <p:sp>
          <p:nvSpPr>
            <p:cNvPr id="161" name="Line 114"/>
            <p:cNvSpPr>
              <a:spLocks noChangeShapeType="1"/>
            </p:cNvSpPr>
            <p:nvPr/>
          </p:nvSpPr>
          <p:spPr bwMode="auto">
            <a:xfrm flipH="1">
              <a:off x="2242" y="2666"/>
              <a:ext cx="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115"/>
            <p:cNvSpPr>
              <a:spLocks noChangeShapeType="1"/>
            </p:cNvSpPr>
            <p:nvPr/>
          </p:nvSpPr>
          <p:spPr bwMode="auto">
            <a:xfrm>
              <a:off x="2242" y="2666"/>
              <a:ext cx="0" cy="2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116"/>
            <p:cNvSpPr>
              <a:spLocks noChangeShapeType="1"/>
            </p:cNvSpPr>
            <p:nvPr/>
          </p:nvSpPr>
          <p:spPr bwMode="auto">
            <a:xfrm>
              <a:off x="2242" y="2911"/>
              <a:ext cx="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ED2-4944-4B4E-B703-3C556B8ABC8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9" name="Footer Placeholder 5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CMOS NOT gate</a:t>
            </a:r>
            <a:endParaRPr 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3097213" y="3397250"/>
            <a:ext cx="1587" cy="6508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97213" y="4537075"/>
            <a:ext cx="1587" cy="4889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2911475" y="5026025"/>
            <a:ext cx="3714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981325" y="5095875"/>
            <a:ext cx="23177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027363" y="5165725"/>
            <a:ext cx="1397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3097213" y="3722688"/>
            <a:ext cx="325437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>
            <a:off x="3073400" y="2395538"/>
            <a:ext cx="47625" cy="139700"/>
          </a:xfrm>
          <a:custGeom>
            <a:avLst/>
            <a:gdLst/>
            <a:ahLst/>
            <a:cxnLst>
              <a:cxn ang="0">
                <a:pos x="58" y="176"/>
              </a:cxn>
              <a:cxn ang="0">
                <a:pos x="29" y="0"/>
              </a:cxn>
              <a:cxn ang="0">
                <a:pos x="0" y="176"/>
              </a:cxn>
              <a:cxn ang="0">
                <a:pos x="29" y="176"/>
              </a:cxn>
              <a:cxn ang="0">
                <a:pos x="58" y="176"/>
              </a:cxn>
            </a:cxnLst>
            <a:rect l="0" t="0" r="r" b="b"/>
            <a:pathLst>
              <a:path w="58" h="176">
                <a:moveTo>
                  <a:pt x="58" y="176"/>
                </a:moveTo>
                <a:lnTo>
                  <a:pt x="29" y="0"/>
                </a:lnTo>
                <a:lnTo>
                  <a:pt x="0" y="176"/>
                </a:lnTo>
                <a:lnTo>
                  <a:pt x="29" y="176"/>
                </a:lnTo>
                <a:lnTo>
                  <a:pt x="58" y="176"/>
                </a:lnTo>
                <a:close/>
              </a:path>
            </a:pathLst>
          </a:custGeom>
          <a:solidFill>
            <a:schemeClr val="tx1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097213" y="2535238"/>
            <a:ext cx="1587" cy="34925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2"/>
          <p:cNvSpPr>
            <a:spLocks noChangeAspect="1"/>
          </p:cNvSpPr>
          <p:nvPr/>
        </p:nvSpPr>
        <p:spPr bwMode="auto">
          <a:xfrm>
            <a:off x="3060700" y="3686175"/>
            <a:ext cx="76200" cy="73025"/>
          </a:xfrm>
          <a:custGeom>
            <a:avLst/>
            <a:gdLst/>
            <a:ahLst/>
            <a:cxnLst>
              <a:cxn ang="0">
                <a:pos x="27" y="0"/>
              </a:cxn>
              <a:cxn ang="0">
                <a:pos x="23" y="2"/>
              </a:cxn>
              <a:cxn ang="0">
                <a:pos x="19" y="3"/>
              </a:cxn>
              <a:cxn ang="0">
                <a:pos x="14" y="4"/>
              </a:cxn>
              <a:cxn ang="0">
                <a:pos x="11" y="6"/>
              </a:cxn>
              <a:cxn ang="0">
                <a:pos x="8" y="9"/>
              </a:cxn>
              <a:cxn ang="0">
                <a:pos x="5" y="12"/>
              </a:cxn>
              <a:cxn ang="0">
                <a:pos x="2" y="16"/>
              </a:cxn>
              <a:cxn ang="0">
                <a:pos x="1" y="21"/>
              </a:cxn>
              <a:cxn ang="0">
                <a:pos x="0" y="24"/>
              </a:cxn>
              <a:cxn ang="0">
                <a:pos x="0" y="28"/>
              </a:cxn>
              <a:cxn ang="0">
                <a:pos x="0" y="31"/>
              </a:cxn>
              <a:cxn ang="0">
                <a:pos x="0" y="35"/>
              </a:cxn>
              <a:cxn ang="0">
                <a:pos x="1" y="40"/>
              </a:cxn>
              <a:cxn ang="0">
                <a:pos x="2" y="44"/>
              </a:cxn>
              <a:cxn ang="0">
                <a:pos x="5" y="47"/>
              </a:cxn>
              <a:cxn ang="0">
                <a:pos x="8" y="51"/>
              </a:cxn>
              <a:cxn ang="0">
                <a:pos x="11" y="53"/>
              </a:cxn>
              <a:cxn ang="0">
                <a:pos x="14" y="56"/>
              </a:cxn>
              <a:cxn ang="0">
                <a:pos x="19" y="57"/>
              </a:cxn>
              <a:cxn ang="0">
                <a:pos x="23" y="59"/>
              </a:cxn>
              <a:cxn ang="0">
                <a:pos x="27" y="59"/>
              </a:cxn>
              <a:cxn ang="0">
                <a:pos x="30" y="59"/>
              </a:cxn>
              <a:cxn ang="0">
                <a:pos x="35" y="59"/>
              </a:cxn>
              <a:cxn ang="0">
                <a:pos x="39" y="57"/>
              </a:cxn>
              <a:cxn ang="0">
                <a:pos x="42" y="56"/>
              </a:cxn>
              <a:cxn ang="0">
                <a:pos x="46" y="53"/>
              </a:cxn>
              <a:cxn ang="0">
                <a:pos x="49" y="51"/>
              </a:cxn>
              <a:cxn ang="0">
                <a:pos x="52" y="47"/>
              </a:cxn>
              <a:cxn ang="0">
                <a:pos x="54" y="44"/>
              </a:cxn>
              <a:cxn ang="0">
                <a:pos x="57" y="40"/>
              </a:cxn>
              <a:cxn ang="0">
                <a:pos x="57" y="35"/>
              </a:cxn>
              <a:cxn ang="0">
                <a:pos x="58" y="31"/>
              </a:cxn>
              <a:cxn ang="0">
                <a:pos x="58" y="28"/>
              </a:cxn>
              <a:cxn ang="0">
                <a:pos x="57" y="24"/>
              </a:cxn>
              <a:cxn ang="0">
                <a:pos x="57" y="21"/>
              </a:cxn>
              <a:cxn ang="0">
                <a:pos x="54" y="16"/>
              </a:cxn>
              <a:cxn ang="0">
                <a:pos x="52" y="12"/>
              </a:cxn>
              <a:cxn ang="0">
                <a:pos x="49" y="9"/>
              </a:cxn>
              <a:cxn ang="0">
                <a:pos x="46" y="6"/>
              </a:cxn>
              <a:cxn ang="0">
                <a:pos x="42" y="4"/>
              </a:cxn>
              <a:cxn ang="0">
                <a:pos x="39" y="3"/>
              </a:cxn>
              <a:cxn ang="0">
                <a:pos x="35" y="2"/>
              </a:cxn>
              <a:cxn ang="0">
                <a:pos x="30" y="0"/>
              </a:cxn>
              <a:cxn ang="0">
                <a:pos x="29" y="29"/>
              </a:cxn>
            </a:cxnLst>
            <a:rect l="0" t="0" r="r" b="b"/>
            <a:pathLst>
              <a:path w="58" h="59">
                <a:moveTo>
                  <a:pt x="29" y="29"/>
                </a:moveTo>
                <a:lnTo>
                  <a:pt x="29" y="0"/>
                </a:lnTo>
                <a:lnTo>
                  <a:pt x="27" y="0"/>
                </a:lnTo>
                <a:lnTo>
                  <a:pt x="26" y="2"/>
                </a:lnTo>
                <a:lnTo>
                  <a:pt x="24" y="2"/>
                </a:lnTo>
                <a:lnTo>
                  <a:pt x="23" y="2"/>
                </a:lnTo>
                <a:lnTo>
                  <a:pt x="22" y="2"/>
                </a:lnTo>
                <a:lnTo>
                  <a:pt x="20" y="2"/>
                </a:lnTo>
                <a:lnTo>
                  <a:pt x="19" y="3"/>
                </a:lnTo>
                <a:lnTo>
                  <a:pt x="17" y="3"/>
                </a:lnTo>
                <a:lnTo>
                  <a:pt x="16" y="3"/>
                </a:lnTo>
                <a:lnTo>
                  <a:pt x="14" y="4"/>
                </a:lnTo>
                <a:lnTo>
                  <a:pt x="14" y="4"/>
                </a:lnTo>
                <a:lnTo>
                  <a:pt x="13" y="6"/>
                </a:lnTo>
                <a:lnTo>
                  <a:pt x="11" y="6"/>
                </a:lnTo>
                <a:lnTo>
                  <a:pt x="10" y="7"/>
                </a:lnTo>
                <a:lnTo>
                  <a:pt x="8" y="9"/>
                </a:lnTo>
                <a:lnTo>
                  <a:pt x="8" y="9"/>
                </a:lnTo>
                <a:lnTo>
                  <a:pt x="7" y="10"/>
                </a:lnTo>
                <a:lnTo>
                  <a:pt x="5" y="12"/>
                </a:lnTo>
                <a:lnTo>
                  <a:pt x="5" y="12"/>
                </a:lnTo>
                <a:lnTo>
                  <a:pt x="4" y="13"/>
                </a:lnTo>
                <a:lnTo>
                  <a:pt x="4" y="15"/>
                </a:lnTo>
                <a:lnTo>
                  <a:pt x="2" y="16"/>
                </a:lnTo>
                <a:lnTo>
                  <a:pt x="2" y="18"/>
                </a:lnTo>
                <a:lnTo>
                  <a:pt x="1" y="19"/>
                </a:lnTo>
                <a:lnTo>
                  <a:pt x="1" y="21"/>
                </a:lnTo>
                <a:lnTo>
                  <a:pt x="1" y="21"/>
                </a:lnTo>
                <a:lnTo>
                  <a:pt x="1" y="22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0" y="29"/>
                </a:lnTo>
                <a:lnTo>
                  <a:pt x="0" y="31"/>
                </a:lnTo>
                <a:lnTo>
                  <a:pt x="0" y="32"/>
                </a:lnTo>
                <a:lnTo>
                  <a:pt x="0" y="34"/>
                </a:lnTo>
                <a:lnTo>
                  <a:pt x="0" y="35"/>
                </a:lnTo>
                <a:lnTo>
                  <a:pt x="1" y="37"/>
                </a:lnTo>
                <a:lnTo>
                  <a:pt x="1" y="38"/>
                </a:lnTo>
                <a:lnTo>
                  <a:pt x="1" y="40"/>
                </a:lnTo>
                <a:lnTo>
                  <a:pt x="1" y="41"/>
                </a:lnTo>
                <a:lnTo>
                  <a:pt x="2" y="43"/>
                </a:lnTo>
                <a:lnTo>
                  <a:pt x="2" y="44"/>
                </a:lnTo>
                <a:lnTo>
                  <a:pt x="4" y="46"/>
                </a:lnTo>
                <a:lnTo>
                  <a:pt x="4" y="47"/>
                </a:lnTo>
                <a:lnTo>
                  <a:pt x="5" y="47"/>
                </a:lnTo>
                <a:lnTo>
                  <a:pt x="5" y="48"/>
                </a:lnTo>
                <a:lnTo>
                  <a:pt x="7" y="50"/>
                </a:lnTo>
                <a:lnTo>
                  <a:pt x="8" y="51"/>
                </a:lnTo>
                <a:lnTo>
                  <a:pt x="8" y="51"/>
                </a:lnTo>
                <a:lnTo>
                  <a:pt x="10" y="53"/>
                </a:lnTo>
                <a:lnTo>
                  <a:pt x="11" y="53"/>
                </a:lnTo>
                <a:lnTo>
                  <a:pt x="13" y="54"/>
                </a:lnTo>
                <a:lnTo>
                  <a:pt x="14" y="56"/>
                </a:lnTo>
                <a:lnTo>
                  <a:pt x="14" y="56"/>
                </a:lnTo>
                <a:lnTo>
                  <a:pt x="16" y="56"/>
                </a:lnTo>
                <a:lnTo>
                  <a:pt x="17" y="57"/>
                </a:lnTo>
                <a:lnTo>
                  <a:pt x="19" y="57"/>
                </a:lnTo>
                <a:lnTo>
                  <a:pt x="20" y="59"/>
                </a:lnTo>
                <a:lnTo>
                  <a:pt x="22" y="59"/>
                </a:lnTo>
                <a:lnTo>
                  <a:pt x="23" y="59"/>
                </a:lnTo>
                <a:lnTo>
                  <a:pt x="24" y="59"/>
                </a:lnTo>
                <a:lnTo>
                  <a:pt x="26" y="59"/>
                </a:lnTo>
                <a:lnTo>
                  <a:pt x="27" y="59"/>
                </a:lnTo>
                <a:lnTo>
                  <a:pt x="29" y="59"/>
                </a:lnTo>
                <a:lnTo>
                  <a:pt x="29" y="59"/>
                </a:lnTo>
                <a:lnTo>
                  <a:pt x="30" y="59"/>
                </a:lnTo>
                <a:lnTo>
                  <a:pt x="32" y="59"/>
                </a:lnTo>
                <a:lnTo>
                  <a:pt x="33" y="59"/>
                </a:lnTo>
                <a:lnTo>
                  <a:pt x="35" y="59"/>
                </a:lnTo>
                <a:lnTo>
                  <a:pt x="36" y="59"/>
                </a:lnTo>
                <a:lnTo>
                  <a:pt x="38" y="59"/>
                </a:lnTo>
                <a:lnTo>
                  <a:pt x="39" y="57"/>
                </a:lnTo>
                <a:lnTo>
                  <a:pt x="41" y="57"/>
                </a:lnTo>
                <a:lnTo>
                  <a:pt x="42" y="56"/>
                </a:lnTo>
                <a:lnTo>
                  <a:pt x="42" y="56"/>
                </a:lnTo>
                <a:lnTo>
                  <a:pt x="44" y="56"/>
                </a:lnTo>
                <a:lnTo>
                  <a:pt x="45" y="54"/>
                </a:lnTo>
                <a:lnTo>
                  <a:pt x="46" y="53"/>
                </a:lnTo>
                <a:lnTo>
                  <a:pt x="48" y="53"/>
                </a:lnTo>
                <a:lnTo>
                  <a:pt x="48" y="51"/>
                </a:lnTo>
                <a:lnTo>
                  <a:pt x="49" y="51"/>
                </a:lnTo>
                <a:lnTo>
                  <a:pt x="51" y="50"/>
                </a:lnTo>
                <a:lnTo>
                  <a:pt x="51" y="48"/>
                </a:lnTo>
                <a:lnTo>
                  <a:pt x="52" y="47"/>
                </a:lnTo>
                <a:lnTo>
                  <a:pt x="52" y="47"/>
                </a:lnTo>
                <a:lnTo>
                  <a:pt x="54" y="46"/>
                </a:lnTo>
                <a:lnTo>
                  <a:pt x="54" y="44"/>
                </a:lnTo>
                <a:lnTo>
                  <a:pt x="55" y="43"/>
                </a:lnTo>
                <a:lnTo>
                  <a:pt x="55" y="41"/>
                </a:lnTo>
                <a:lnTo>
                  <a:pt x="57" y="40"/>
                </a:lnTo>
                <a:lnTo>
                  <a:pt x="57" y="38"/>
                </a:lnTo>
                <a:lnTo>
                  <a:pt x="57" y="37"/>
                </a:lnTo>
                <a:lnTo>
                  <a:pt x="57" y="35"/>
                </a:lnTo>
                <a:lnTo>
                  <a:pt x="58" y="34"/>
                </a:lnTo>
                <a:lnTo>
                  <a:pt x="58" y="32"/>
                </a:lnTo>
                <a:lnTo>
                  <a:pt x="58" y="31"/>
                </a:lnTo>
                <a:lnTo>
                  <a:pt x="58" y="29"/>
                </a:lnTo>
                <a:lnTo>
                  <a:pt x="58" y="29"/>
                </a:lnTo>
                <a:lnTo>
                  <a:pt x="58" y="28"/>
                </a:lnTo>
                <a:lnTo>
                  <a:pt x="58" y="26"/>
                </a:lnTo>
                <a:lnTo>
                  <a:pt x="58" y="25"/>
                </a:lnTo>
                <a:lnTo>
                  <a:pt x="57" y="24"/>
                </a:lnTo>
                <a:lnTo>
                  <a:pt x="57" y="22"/>
                </a:lnTo>
                <a:lnTo>
                  <a:pt x="57" y="21"/>
                </a:lnTo>
                <a:lnTo>
                  <a:pt x="57" y="21"/>
                </a:lnTo>
                <a:lnTo>
                  <a:pt x="55" y="19"/>
                </a:lnTo>
                <a:lnTo>
                  <a:pt x="55" y="18"/>
                </a:lnTo>
                <a:lnTo>
                  <a:pt x="54" y="16"/>
                </a:lnTo>
                <a:lnTo>
                  <a:pt x="54" y="15"/>
                </a:lnTo>
                <a:lnTo>
                  <a:pt x="52" y="13"/>
                </a:lnTo>
                <a:lnTo>
                  <a:pt x="52" y="12"/>
                </a:lnTo>
                <a:lnTo>
                  <a:pt x="51" y="12"/>
                </a:lnTo>
                <a:lnTo>
                  <a:pt x="51" y="10"/>
                </a:lnTo>
                <a:lnTo>
                  <a:pt x="49" y="9"/>
                </a:lnTo>
                <a:lnTo>
                  <a:pt x="48" y="9"/>
                </a:lnTo>
                <a:lnTo>
                  <a:pt x="48" y="7"/>
                </a:lnTo>
                <a:lnTo>
                  <a:pt x="46" y="6"/>
                </a:lnTo>
                <a:lnTo>
                  <a:pt x="45" y="6"/>
                </a:lnTo>
                <a:lnTo>
                  <a:pt x="44" y="4"/>
                </a:lnTo>
                <a:lnTo>
                  <a:pt x="42" y="4"/>
                </a:lnTo>
                <a:lnTo>
                  <a:pt x="42" y="3"/>
                </a:lnTo>
                <a:lnTo>
                  <a:pt x="41" y="3"/>
                </a:lnTo>
                <a:lnTo>
                  <a:pt x="39" y="3"/>
                </a:lnTo>
                <a:lnTo>
                  <a:pt x="38" y="2"/>
                </a:lnTo>
                <a:lnTo>
                  <a:pt x="36" y="2"/>
                </a:lnTo>
                <a:lnTo>
                  <a:pt x="35" y="2"/>
                </a:lnTo>
                <a:lnTo>
                  <a:pt x="33" y="2"/>
                </a:lnTo>
                <a:lnTo>
                  <a:pt x="32" y="2"/>
                </a:lnTo>
                <a:lnTo>
                  <a:pt x="30" y="0"/>
                </a:lnTo>
                <a:lnTo>
                  <a:pt x="29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216150" y="5480050"/>
            <a:ext cx="99536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Helvetica" pitchFamily="34" charset="0"/>
              </a:rPr>
              <a:t>(a) Circuit </a:t>
            </a:r>
            <a:endParaRPr lang="en-US" sz="240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3502025" y="3619500"/>
            <a:ext cx="1857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3627438" y="3706813"/>
            <a:ext cx="93662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 sz="2400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955925" y="2046288"/>
            <a:ext cx="1857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3084513" y="2133600"/>
            <a:ext cx="2571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DD</a:t>
            </a:r>
            <a:endParaRPr lang="en-US" sz="2400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870075" y="3598863"/>
            <a:ext cx="18573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997075" y="3686175"/>
            <a:ext cx="1238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sz="2400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2794000" y="4048125"/>
            <a:ext cx="1588" cy="488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2514600" y="4305300"/>
            <a:ext cx="279400" cy="1588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 flipV="1">
            <a:off x="2794000" y="2884488"/>
            <a:ext cx="1588" cy="51276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6"/>
          <p:cNvSpPr>
            <a:spLocks noChangeShapeType="1"/>
          </p:cNvSpPr>
          <p:nvPr/>
        </p:nvSpPr>
        <p:spPr bwMode="auto">
          <a:xfrm>
            <a:off x="2514600" y="3141663"/>
            <a:ext cx="163513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28"/>
          <p:cNvSpPr>
            <a:spLocks/>
          </p:cNvSpPr>
          <p:nvPr/>
        </p:nvSpPr>
        <p:spPr bwMode="auto">
          <a:xfrm>
            <a:off x="2678113" y="3094038"/>
            <a:ext cx="93662" cy="95250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1" y="74"/>
              </a:cxn>
              <a:cxn ang="0">
                <a:pos x="4" y="83"/>
              </a:cxn>
              <a:cxn ang="0">
                <a:pos x="7" y="90"/>
              </a:cxn>
              <a:cxn ang="0">
                <a:pos x="13" y="98"/>
              </a:cxn>
              <a:cxn ang="0">
                <a:pos x="19" y="104"/>
              </a:cxn>
              <a:cxn ang="0">
                <a:pos x="25" y="108"/>
              </a:cxn>
              <a:cxn ang="0">
                <a:pos x="33" y="112"/>
              </a:cxn>
              <a:cxn ang="0">
                <a:pos x="41" y="117"/>
              </a:cxn>
              <a:cxn ang="0">
                <a:pos x="50" y="118"/>
              </a:cxn>
              <a:cxn ang="0">
                <a:pos x="58" y="118"/>
              </a:cxn>
              <a:cxn ang="0">
                <a:pos x="64" y="118"/>
              </a:cxn>
              <a:cxn ang="0">
                <a:pos x="73" y="117"/>
              </a:cxn>
              <a:cxn ang="0">
                <a:pos x="82" y="114"/>
              </a:cxn>
              <a:cxn ang="0">
                <a:pos x="89" y="110"/>
              </a:cxn>
              <a:cxn ang="0">
                <a:pos x="96" y="105"/>
              </a:cxn>
              <a:cxn ang="0">
                <a:pos x="102" y="99"/>
              </a:cxn>
              <a:cxn ang="0">
                <a:pos x="108" y="92"/>
              </a:cxn>
              <a:cxn ang="0">
                <a:pos x="113" y="85"/>
              </a:cxn>
              <a:cxn ang="0">
                <a:pos x="116" y="77"/>
              </a:cxn>
              <a:cxn ang="0">
                <a:pos x="117" y="69"/>
              </a:cxn>
              <a:cxn ang="0">
                <a:pos x="119" y="60"/>
              </a:cxn>
              <a:cxn ang="0">
                <a:pos x="119" y="54"/>
              </a:cxn>
              <a:cxn ang="0">
                <a:pos x="117" y="45"/>
              </a:cxn>
              <a:cxn ang="0">
                <a:pos x="114" y="36"/>
              </a:cxn>
              <a:cxn ang="0">
                <a:pos x="110" y="29"/>
              </a:cxn>
              <a:cxn ang="0">
                <a:pos x="105" y="22"/>
              </a:cxn>
              <a:cxn ang="0">
                <a:pos x="98" y="16"/>
              </a:cxn>
              <a:cxn ang="0">
                <a:pos x="92" y="10"/>
              </a:cxn>
              <a:cxn ang="0">
                <a:pos x="85" y="5"/>
              </a:cxn>
              <a:cxn ang="0">
                <a:pos x="76" y="3"/>
              </a:cxn>
              <a:cxn ang="0">
                <a:pos x="67" y="1"/>
              </a:cxn>
              <a:cxn ang="0">
                <a:pos x="58" y="0"/>
              </a:cxn>
              <a:cxn ang="0">
                <a:pos x="52" y="0"/>
              </a:cxn>
              <a:cxn ang="0">
                <a:pos x="44" y="1"/>
              </a:cxn>
              <a:cxn ang="0">
                <a:pos x="35" y="4"/>
              </a:cxn>
              <a:cxn ang="0">
                <a:pos x="28" y="8"/>
              </a:cxn>
              <a:cxn ang="0">
                <a:pos x="20" y="13"/>
              </a:cxn>
              <a:cxn ang="0">
                <a:pos x="14" y="19"/>
              </a:cxn>
              <a:cxn ang="0">
                <a:pos x="10" y="26"/>
              </a:cxn>
              <a:cxn ang="0">
                <a:pos x="6" y="33"/>
              </a:cxn>
              <a:cxn ang="0">
                <a:pos x="1" y="42"/>
              </a:cxn>
              <a:cxn ang="0">
                <a:pos x="0" y="51"/>
              </a:cxn>
              <a:cxn ang="0">
                <a:pos x="0" y="60"/>
              </a:cxn>
            </a:cxnLst>
            <a:rect l="0" t="0" r="r" b="b"/>
            <a:pathLst>
              <a:path w="119" h="118">
                <a:moveTo>
                  <a:pt x="0" y="60"/>
                </a:moveTo>
                <a:lnTo>
                  <a:pt x="0" y="63"/>
                </a:lnTo>
                <a:lnTo>
                  <a:pt x="0" y="66"/>
                </a:lnTo>
                <a:lnTo>
                  <a:pt x="0" y="69"/>
                </a:lnTo>
                <a:lnTo>
                  <a:pt x="0" y="71"/>
                </a:lnTo>
                <a:lnTo>
                  <a:pt x="1" y="74"/>
                </a:lnTo>
                <a:lnTo>
                  <a:pt x="1" y="77"/>
                </a:lnTo>
                <a:lnTo>
                  <a:pt x="3" y="80"/>
                </a:lnTo>
                <a:lnTo>
                  <a:pt x="4" y="83"/>
                </a:lnTo>
                <a:lnTo>
                  <a:pt x="6" y="85"/>
                </a:lnTo>
                <a:lnTo>
                  <a:pt x="6" y="88"/>
                </a:lnTo>
                <a:lnTo>
                  <a:pt x="7" y="90"/>
                </a:lnTo>
                <a:lnTo>
                  <a:pt x="10" y="92"/>
                </a:lnTo>
                <a:lnTo>
                  <a:pt x="11" y="95"/>
                </a:lnTo>
                <a:lnTo>
                  <a:pt x="13" y="98"/>
                </a:lnTo>
                <a:lnTo>
                  <a:pt x="14" y="99"/>
                </a:lnTo>
                <a:lnTo>
                  <a:pt x="16" y="101"/>
                </a:lnTo>
                <a:lnTo>
                  <a:pt x="19" y="104"/>
                </a:lnTo>
                <a:lnTo>
                  <a:pt x="20" y="105"/>
                </a:lnTo>
                <a:lnTo>
                  <a:pt x="23" y="107"/>
                </a:lnTo>
                <a:lnTo>
                  <a:pt x="25" y="108"/>
                </a:lnTo>
                <a:lnTo>
                  <a:pt x="28" y="110"/>
                </a:lnTo>
                <a:lnTo>
                  <a:pt x="30" y="111"/>
                </a:lnTo>
                <a:lnTo>
                  <a:pt x="33" y="112"/>
                </a:lnTo>
                <a:lnTo>
                  <a:pt x="35" y="114"/>
                </a:lnTo>
                <a:lnTo>
                  <a:pt x="38" y="115"/>
                </a:lnTo>
                <a:lnTo>
                  <a:pt x="41" y="117"/>
                </a:lnTo>
                <a:lnTo>
                  <a:pt x="44" y="117"/>
                </a:lnTo>
                <a:lnTo>
                  <a:pt x="47" y="118"/>
                </a:lnTo>
                <a:lnTo>
                  <a:pt x="50" y="118"/>
                </a:lnTo>
                <a:lnTo>
                  <a:pt x="52" y="118"/>
                </a:lnTo>
                <a:lnTo>
                  <a:pt x="55" y="118"/>
                </a:lnTo>
                <a:lnTo>
                  <a:pt x="58" y="118"/>
                </a:lnTo>
                <a:lnTo>
                  <a:pt x="58" y="118"/>
                </a:lnTo>
                <a:lnTo>
                  <a:pt x="61" y="118"/>
                </a:lnTo>
                <a:lnTo>
                  <a:pt x="64" y="118"/>
                </a:lnTo>
                <a:lnTo>
                  <a:pt x="67" y="118"/>
                </a:lnTo>
                <a:lnTo>
                  <a:pt x="70" y="118"/>
                </a:lnTo>
                <a:lnTo>
                  <a:pt x="73" y="117"/>
                </a:lnTo>
                <a:lnTo>
                  <a:pt x="76" y="117"/>
                </a:lnTo>
                <a:lnTo>
                  <a:pt x="79" y="115"/>
                </a:lnTo>
                <a:lnTo>
                  <a:pt x="82" y="114"/>
                </a:lnTo>
                <a:lnTo>
                  <a:pt x="85" y="112"/>
                </a:lnTo>
                <a:lnTo>
                  <a:pt x="88" y="111"/>
                </a:lnTo>
                <a:lnTo>
                  <a:pt x="89" y="110"/>
                </a:lnTo>
                <a:lnTo>
                  <a:pt x="92" y="108"/>
                </a:lnTo>
                <a:lnTo>
                  <a:pt x="94" y="107"/>
                </a:lnTo>
                <a:lnTo>
                  <a:pt x="96" y="105"/>
                </a:lnTo>
                <a:lnTo>
                  <a:pt x="98" y="104"/>
                </a:lnTo>
                <a:lnTo>
                  <a:pt x="101" y="101"/>
                </a:lnTo>
                <a:lnTo>
                  <a:pt x="102" y="99"/>
                </a:lnTo>
                <a:lnTo>
                  <a:pt x="105" y="98"/>
                </a:lnTo>
                <a:lnTo>
                  <a:pt x="107" y="95"/>
                </a:lnTo>
                <a:lnTo>
                  <a:pt x="108" y="92"/>
                </a:lnTo>
                <a:lnTo>
                  <a:pt x="110" y="90"/>
                </a:lnTo>
                <a:lnTo>
                  <a:pt x="111" y="88"/>
                </a:lnTo>
                <a:lnTo>
                  <a:pt x="113" y="85"/>
                </a:lnTo>
                <a:lnTo>
                  <a:pt x="114" y="83"/>
                </a:lnTo>
                <a:lnTo>
                  <a:pt x="114" y="80"/>
                </a:lnTo>
                <a:lnTo>
                  <a:pt x="116" y="77"/>
                </a:lnTo>
                <a:lnTo>
                  <a:pt x="117" y="74"/>
                </a:lnTo>
                <a:lnTo>
                  <a:pt x="117" y="71"/>
                </a:lnTo>
                <a:lnTo>
                  <a:pt x="117" y="69"/>
                </a:lnTo>
                <a:lnTo>
                  <a:pt x="119" y="66"/>
                </a:lnTo>
                <a:lnTo>
                  <a:pt x="119" y="63"/>
                </a:lnTo>
                <a:lnTo>
                  <a:pt x="119" y="60"/>
                </a:lnTo>
                <a:lnTo>
                  <a:pt x="119" y="60"/>
                </a:lnTo>
                <a:lnTo>
                  <a:pt x="119" y="57"/>
                </a:lnTo>
                <a:lnTo>
                  <a:pt x="119" y="54"/>
                </a:lnTo>
                <a:lnTo>
                  <a:pt x="117" y="51"/>
                </a:lnTo>
                <a:lnTo>
                  <a:pt x="117" y="48"/>
                </a:lnTo>
                <a:lnTo>
                  <a:pt x="117" y="45"/>
                </a:lnTo>
                <a:lnTo>
                  <a:pt x="116" y="42"/>
                </a:lnTo>
                <a:lnTo>
                  <a:pt x="114" y="39"/>
                </a:lnTo>
                <a:lnTo>
                  <a:pt x="114" y="36"/>
                </a:lnTo>
                <a:lnTo>
                  <a:pt x="113" y="33"/>
                </a:lnTo>
                <a:lnTo>
                  <a:pt x="111" y="30"/>
                </a:lnTo>
                <a:lnTo>
                  <a:pt x="110" y="29"/>
                </a:lnTo>
                <a:lnTo>
                  <a:pt x="108" y="26"/>
                </a:lnTo>
                <a:lnTo>
                  <a:pt x="107" y="23"/>
                </a:lnTo>
                <a:lnTo>
                  <a:pt x="105" y="22"/>
                </a:lnTo>
                <a:lnTo>
                  <a:pt x="102" y="19"/>
                </a:lnTo>
                <a:lnTo>
                  <a:pt x="101" y="17"/>
                </a:lnTo>
                <a:lnTo>
                  <a:pt x="98" y="16"/>
                </a:lnTo>
                <a:lnTo>
                  <a:pt x="96" y="13"/>
                </a:lnTo>
                <a:lnTo>
                  <a:pt x="94" y="11"/>
                </a:lnTo>
                <a:lnTo>
                  <a:pt x="92" y="10"/>
                </a:lnTo>
                <a:lnTo>
                  <a:pt x="89" y="8"/>
                </a:lnTo>
                <a:lnTo>
                  <a:pt x="88" y="7"/>
                </a:lnTo>
                <a:lnTo>
                  <a:pt x="85" y="5"/>
                </a:lnTo>
                <a:lnTo>
                  <a:pt x="82" y="4"/>
                </a:lnTo>
                <a:lnTo>
                  <a:pt x="79" y="4"/>
                </a:lnTo>
                <a:lnTo>
                  <a:pt x="76" y="3"/>
                </a:lnTo>
                <a:lnTo>
                  <a:pt x="73" y="1"/>
                </a:lnTo>
                <a:lnTo>
                  <a:pt x="70" y="1"/>
                </a:lnTo>
                <a:lnTo>
                  <a:pt x="67" y="1"/>
                </a:lnTo>
                <a:lnTo>
                  <a:pt x="64" y="0"/>
                </a:lnTo>
                <a:lnTo>
                  <a:pt x="61" y="0"/>
                </a:lnTo>
                <a:lnTo>
                  <a:pt x="58" y="0"/>
                </a:lnTo>
                <a:lnTo>
                  <a:pt x="58" y="0"/>
                </a:lnTo>
                <a:lnTo>
                  <a:pt x="55" y="0"/>
                </a:lnTo>
                <a:lnTo>
                  <a:pt x="52" y="0"/>
                </a:lnTo>
                <a:lnTo>
                  <a:pt x="50" y="1"/>
                </a:lnTo>
                <a:lnTo>
                  <a:pt x="47" y="1"/>
                </a:lnTo>
                <a:lnTo>
                  <a:pt x="44" y="1"/>
                </a:lnTo>
                <a:lnTo>
                  <a:pt x="41" y="3"/>
                </a:lnTo>
                <a:lnTo>
                  <a:pt x="38" y="4"/>
                </a:lnTo>
                <a:lnTo>
                  <a:pt x="35" y="4"/>
                </a:lnTo>
                <a:lnTo>
                  <a:pt x="33" y="5"/>
                </a:lnTo>
                <a:lnTo>
                  <a:pt x="30" y="7"/>
                </a:lnTo>
                <a:lnTo>
                  <a:pt x="28" y="8"/>
                </a:lnTo>
                <a:lnTo>
                  <a:pt x="25" y="10"/>
                </a:lnTo>
                <a:lnTo>
                  <a:pt x="23" y="11"/>
                </a:lnTo>
                <a:lnTo>
                  <a:pt x="20" y="13"/>
                </a:lnTo>
                <a:lnTo>
                  <a:pt x="19" y="16"/>
                </a:lnTo>
                <a:lnTo>
                  <a:pt x="16" y="17"/>
                </a:lnTo>
                <a:lnTo>
                  <a:pt x="14" y="19"/>
                </a:lnTo>
                <a:lnTo>
                  <a:pt x="13" y="22"/>
                </a:lnTo>
                <a:lnTo>
                  <a:pt x="11" y="23"/>
                </a:lnTo>
                <a:lnTo>
                  <a:pt x="10" y="26"/>
                </a:lnTo>
                <a:lnTo>
                  <a:pt x="7" y="29"/>
                </a:lnTo>
                <a:lnTo>
                  <a:pt x="6" y="30"/>
                </a:lnTo>
                <a:lnTo>
                  <a:pt x="6" y="33"/>
                </a:lnTo>
                <a:lnTo>
                  <a:pt x="4" y="36"/>
                </a:lnTo>
                <a:lnTo>
                  <a:pt x="3" y="39"/>
                </a:lnTo>
                <a:lnTo>
                  <a:pt x="1" y="42"/>
                </a:lnTo>
                <a:lnTo>
                  <a:pt x="1" y="45"/>
                </a:lnTo>
                <a:lnTo>
                  <a:pt x="0" y="48"/>
                </a:lnTo>
                <a:lnTo>
                  <a:pt x="0" y="51"/>
                </a:lnTo>
                <a:lnTo>
                  <a:pt x="0" y="54"/>
                </a:lnTo>
                <a:lnTo>
                  <a:pt x="0" y="57"/>
                </a:lnTo>
                <a:lnTo>
                  <a:pt x="0" y="60"/>
                </a:lnTo>
              </a:path>
            </a:pathLst>
          </a:custGeom>
          <a:noFill/>
          <a:ln w="222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2514600" y="3141663"/>
            <a:ext cx="1588" cy="116363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>
            <a:off x="2165350" y="3722688"/>
            <a:ext cx="349250" cy="1587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31"/>
          <p:cNvSpPr>
            <a:spLocks noChangeAspect="1"/>
          </p:cNvSpPr>
          <p:nvPr/>
        </p:nvSpPr>
        <p:spPr bwMode="auto">
          <a:xfrm>
            <a:off x="2478088" y="3689350"/>
            <a:ext cx="73025" cy="69850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23" y="2"/>
              </a:cxn>
              <a:cxn ang="0">
                <a:pos x="19" y="3"/>
              </a:cxn>
              <a:cxn ang="0">
                <a:pos x="15" y="4"/>
              </a:cxn>
              <a:cxn ang="0">
                <a:pos x="12" y="6"/>
              </a:cxn>
              <a:cxn ang="0">
                <a:pos x="9" y="9"/>
              </a:cxn>
              <a:cxn ang="0">
                <a:pos x="6" y="12"/>
              </a:cxn>
              <a:cxn ang="0">
                <a:pos x="3" y="16"/>
              </a:cxn>
              <a:cxn ang="0">
                <a:pos x="1" y="21"/>
              </a:cxn>
              <a:cxn ang="0">
                <a:pos x="0" y="24"/>
              </a:cxn>
              <a:cxn ang="0">
                <a:pos x="0" y="28"/>
              </a:cxn>
              <a:cxn ang="0">
                <a:pos x="0" y="31"/>
              </a:cxn>
              <a:cxn ang="0">
                <a:pos x="0" y="35"/>
              </a:cxn>
              <a:cxn ang="0">
                <a:pos x="1" y="40"/>
              </a:cxn>
              <a:cxn ang="0">
                <a:pos x="3" y="44"/>
              </a:cxn>
              <a:cxn ang="0">
                <a:pos x="6" y="47"/>
              </a:cxn>
              <a:cxn ang="0">
                <a:pos x="9" y="51"/>
              </a:cxn>
              <a:cxn ang="0">
                <a:pos x="12" y="53"/>
              </a:cxn>
              <a:cxn ang="0">
                <a:pos x="15" y="56"/>
              </a:cxn>
              <a:cxn ang="0">
                <a:pos x="19" y="57"/>
              </a:cxn>
              <a:cxn ang="0">
                <a:pos x="23" y="59"/>
              </a:cxn>
              <a:cxn ang="0">
                <a:pos x="28" y="59"/>
              </a:cxn>
              <a:cxn ang="0">
                <a:pos x="31" y="59"/>
              </a:cxn>
              <a:cxn ang="0">
                <a:pos x="35" y="59"/>
              </a:cxn>
              <a:cxn ang="0">
                <a:pos x="40" y="57"/>
              </a:cxn>
              <a:cxn ang="0">
                <a:pos x="42" y="56"/>
              </a:cxn>
              <a:cxn ang="0">
                <a:pos x="47" y="53"/>
              </a:cxn>
              <a:cxn ang="0">
                <a:pos x="50" y="51"/>
              </a:cxn>
              <a:cxn ang="0">
                <a:pos x="53" y="47"/>
              </a:cxn>
              <a:cxn ang="0">
                <a:pos x="54" y="44"/>
              </a:cxn>
              <a:cxn ang="0">
                <a:pos x="57" y="40"/>
              </a:cxn>
              <a:cxn ang="0">
                <a:pos x="57" y="35"/>
              </a:cxn>
              <a:cxn ang="0">
                <a:pos x="59" y="31"/>
              </a:cxn>
              <a:cxn ang="0">
                <a:pos x="59" y="28"/>
              </a:cxn>
              <a:cxn ang="0">
                <a:pos x="57" y="24"/>
              </a:cxn>
              <a:cxn ang="0">
                <a:pos x="57" y="21"/>
              </a:cxn>
              <a:cxn ang="0">
                <a:pos x="54" y="16"/>
              </a:cxn>
              <a:cxn ang="0">
                <a:pos x="53" y="12"/>
              </a:cxn>
              <a:cxn ang="0">
                <a:pos x="50" y="9"/>
              </a:cxn>
              <a:cxn ang="0">
                <a:pos x="47" y="6"/>
              </a:cxn>
              <a:cxn ang="0">
                <a:pos x="42" y="4"/>
              </a:cxn>
              <a:cxn ang="0">
                <a:pos x="40" y="3"/>
              </a:cxn>
              <a:cxn ang="0">
                <a:pos x="35" y="2"/>
              </a:cxn>
              <a:cxn ang="0">
                <a:pos x="31" y="0"/>
              </a:cxn>
              <a:cxn ang="0">
                <a:pos x="29" y="29"/>
              </a:cxn>
            </a:cxnLst>
            <a:rect l="0" t="0" r="r" b="b"/>
            <a:pathLst>
              <a:path w="59" h="59">
                <a:moveTo>
                  <a:pt x="29" y="29"/>
                </a:moveTo>
                <a:lnTo>
                  <a:pt x="29" y="0"/>
                </a:lnTo>
                <a:lnTo>
                  <a:pt x="28" y="0"/>
                </a:lnTo>
                <a:lnTo>
                  <a:pt x="26" y="2"/>
                </a:lnTo>
                <a:lnTo>
                  <a:pt x="25" y="2"/>
                </a:lnTo>
                <a:lnTo>
                  <a:pt x="23" y="2"/>
                </a:lnTo>
                <a:lnTo>
                  <a:pt x="22" y="2"/>
                </a:lnTo>
                <a:lnTo>
                  <a:pt x="20" y="2"/>
                </a:lnTo>
                <a:lnTo>
                  <a:pt x="19" y="3"/>
                </a:lnTo>
                <a:lnTo>
                  <a:pt x="17" y="3"/>
                </a:lnTo>
                <a:lnTo>
                  <a:pt x="16" y="3"/>
                </a:lnTo>
                <a:lnTo>
                  <a:pt x="15" y="4"/>
                </a:lnTo>
                <a:lnTo>
                  <a:pt x="15" y="4"/>
                </a:lnTo>
                <a:lnTo>
                  <a:pt x="13" y="6"/>
                </a:lnTo>
                <a:lnTo>
                  <a:pt x="12" y="6"/>
                </a:lnTo>
                <a:lnTo>
                  <a:pt x="10" y="7"/>
                </a:lnTo>
                <a:lnTo>
                  <a:pt x="9" y="9"/>
                </a:lnTo>
                <a:lnTo>
                  <a:pt x="9" y="9"/>
                </a:lnTo>
                <a:lnTo>
                  <a:pt x="7" y="10"/>
                </a:lnTo>
                <a:lnTo>
                  <a:pt x="6" y="12"/>
                </a:lnTo>
                <a:lnTo>
                  <a:pt x="6" y="12"/>
                </a:lnTo>
                <a:lnTo>
                  <a:pt x="4" y="13"/>
                </a:lnTo>
                <a:lnTo>
                  <a:pt x="4" y="15"/>
                </a:lnTo>
                <a:lnTo>
                  <a:pt x="3" y="16"/>
                </a:lnTo>
                <a:lnTo>
                  <a:pt x="3" y="18"/>
                </a:lnTo>
                <a:lnTo>
                  <a:pt x="1" y="19"/>
                </a:lnTo>
                <a:lnTo>
                  <a:pt x="1" y="21"/>
                </a:lnTo>
                <a:lnTo>
                  <a:pt x="1" y="21"/>
                </a:lnTo>
                <a:lnTo>
                  <a:pt x="1" y="22"/>
                </a:lnTo>
                <a:lnTo>
                  <a:pt x="0" y="24"/>
                </a:lnTo>
                <a:lnTo>
                  <a:pt x="0" y="25"/>
                </a:lnTo>
                <a:lnTo>
                  <a:pt x="0" y="26"/>
                </a:lnTo>
                <a:lnTo>
                  <a:pt x="0" y="28"/>
                </a:lnTo>
                <a:lnTo>
                  <a:pt x="0" y="29"/>
                </a:lnTo>
                <a:lnTo>
                  <a:pt x="0" y="29"/>
                </a:lnTo>
                <a:lnTo>
                  <a:pt x="0" y="31"/>
                </a:lnTo>
                <a:lnTo>
                  <a:pt x="0" y="32"/>
                </a:lnTo>
                <a:lnTo>
                  <a:pt x="0" y="34"/>
                </a:lnTo>
                <a:lnTo>
                  <a:pt x="0" y="35"/>
                </a:lnTo>
                <a:lnTo>
                  <a:pt x="1" y="37"/>
                </a:lnTo>
                <a:lnTo>
                  <a:pt x="1" y="38"/>
                </a:lnTo>
                <a:lnTo>
                  <a:pt x="1" y="40"/>
                </a:lnTo>
                <a:lnTo>
                  <a:pt x="1" y="41"/>
                </a:lnTo>
                <a:lnTo>
                  <a:pt x="3" y="43"/>
                </a:lnTo>
                <a:lnTo>
                  <a:pt x="3" y="44"/>
                </a:lnTo>
                <a:lnTo>
                  <a:pt x="4" y="46"/>
                </a:lnTo>
                <a:lnTo>
                  <a:pt x="4" y="47"/>
                </a:lnTo>
                <a:lnTo>
                  <a:pt x="6" y="47"/>
                </a:lnTo>
                <a:lnTo>
                  <a:pt x="6" y="48"/>
                </a:lnTo>
                <a:lnTo>
                  <a:pt x="7" y="50"/>
                </a:lnTo>
                <a:lnTo>
                  <a:pt x="9" y="51"/>
                </a:lnTo>
                <a:lnTo>
                  <a:pt x="9" y="51"/>
                </a:lnTo>
                <a:lnTo>
                  <a:pt x="10" y="53"/>
                </a:lnTo>
                <a:lnTo>
                  <a:pt x="12" y="53"/>
                </a:lnTo>
                <a:lnTo>
                  <a:pt x="13" y="54"/>
                </a:lnTo>
                <a:lnTo>
                  <a:pt x="15" y="56"/>
                </a:lnTo>
                <a:lnTo>
                  <a:pt x="15" y="56"/>
                </a:lnTo>
                <a:lnTo>
                  <a:pt x="16" y="56"/>
                </a:lnTo>
                <a:lnTo>
                  <a:pt x="17" y="57"/>
                </a:lnTo>
                <a:lnTo>
                  <a:pt x="19" y="57"/>
                </a:lnTo>
                <a:lnTo>
                  <a:pt x="20" y="59"/>
                </a:lnTo>
                <a:lnTo>
                  <a:pt x="22" y="59"/>
                </a:lnTo>
                <a:lnTo>
                  <a:pt x="23" y="59"/>
                </a:lnTo>
                <a:lnTo>
                  <a:pt x="25" y="59"/>
                </a:lnTo>
                <a:lnTo>
                  <a:pt x="26" y="59"/>
                </a:lnTo>
                <a:lnTo>
                  <a:pt x="28" y="59"/>
                </a:lnTo>
                <a:lnTo>
                  <a:pt x="29" y="59"/>
                </a:lnTo>
                <a:lnTo>
                  <a:pt x="29" y="59"/>
                </a:lnTo>
                <a:lnTo>
                  <a:pt x="31" y="59"/>
                </a:lnTo>
                <a:lnTo>
                  <a:pt x="32" y="59"/>
                </a:lnTo>
                <a:lnTo>
                  <a:pt x="34" y="59"/>
                </a:lnTo>
                <a:lnTo>
                  <a:pt x="35" y="59"/>
                </a:lnTo>
                <a:lnTo>
                  <a:pt x="37" y="59"/>
                </a:lnTo>
                <a:lnTo>
                  <a:pt x="38" y="59"/>
                </a:lnTo>
                <a:lnTo>
                  <a:pt x="40" y="57"/>
                </a:lnTo>
                <a:lnTo>
                  <a:pt x="41" y="57"/>
                </a:lnTo>
                <a:lnTo>
                  <a:pt x="42" y="56"/>
                </a:lnTo>
                <a:lnTo>
                  <a:pt x="42" y="56"/>
                </a:lnTo>
                <a:lnTo>
                  <a:pt x="44" y="56"/>
                </a:lnTo>
                <a:lnTo>
                  <a:pt x="45" y="54"/>
                </a:lnTo>
                <a:lnTo>
                  <a:pt x="47" y="53"/>
                </a:lnTo>
                <a:lnTo>
                  <a:pt x="48" y="53"/>
                </a:lnTo>
                <a:lnTo>
                  <a:pt x="48" y="51"/>
                </a:lnTo>
                <a:lnTo>
                  <a:pt x="50" y="51"/>
                </a:lnTo>
                <a:lnTo>
                  <a:pt x="51" y="50"/>
                </a:lnTo>
                <a:lnTo>
                  <a:pt x="51" y="48"/>
                </a:lnTo>
                <a:lnTo>
                  <a:pt x="53" y="47"/>
                </a:lnTo>
                <a:lnTo>
                  <a:pt x="53" y="47"/>
                </a:lnTo>
                <a:lnTo>
                  <a:pt x="54" y="46"/>
                </a:lnTo>
                <a:lnTo>
                  <a:pt x="54" y="44"/>
                </a:lnTo>
                <a:lnTo>
                  <a:pt x="56" y="43"/>
                </a:lnTo>
                <a:lnTo>
                  <a:pt x="56" y="41"/>
                </a:lnTo>
                <a:lnTo>
                  <a:pt x="57" y="40"/>
                </a:lnTo>
                <a:lnTo>
                  <a:pt x="57" y="38"/>
                </a:lnTo>
                <a:lnTo>
                  <a:pt x="57" y="37"/>
                </a:lnTo>
                <a:lnTo>
                  <a:pt x="57" y="35"/>
                </a:lnTo>
                <a:lnTo>
                  <a:pt x="59" y="34"/>
                </a:lnTo>
                <a:lnTo>
                  <a:pt x="59" y="32"/>
                </a:lnTo>
                <a:lnTo>
                  <a:pt x="59" y="31"/>
                </a:lnTo>
                <a:lnTo>
                  <a:pt x="59" y="29"/>
                </a:lnTo>
                <a:lnTo>
                  <a:pt x="59" y="29"/>
                </a:lnTo>
                <a:lnTo>
                  <a:pt x="59" y="28"/>
                </a:lnTo>
                <a:lnTo>
                  <a:pt x="59" y="26"/>
                </a:lnTo>
                <a:lnTo>
                  <a:pt x="59" y="25"/>
                </a:lnTo>
                <a:lnTo>
                  <a:pt x="57" y="24"/>
                </a:lnTo>
                <a:lnTo>
                  <a:pt x="57" y="22"/>
                </a:lnTo>
                <a:lnTo>
                  <a:pt x="57" y="21"/>
                </a:lnTo>
                <a:lnTo>
                  <a:pt x="57" y="21"/>
                </a:lnTo>
                <a:lnTo>
                  <a:pt x="56" y="19"/>
                </a:lnTo>
                <a:lnTo>
                  <a:pt x="56" y="18"/>
                </a:lnTo>
                <a:lnTo>
                  <a:pt x="54" y="16"/>
                </a:lnTo>
                <a:lnTo>
                  <a:pt x="54" y="15"/>
                </a:lnTo>
                <a:lnTo>
                  <a:pt x="53" y="13"/>
                </a:lnTo>
                <a:lnTo>
                  <a:pt x="53" y="12"/>
                </a:lnTo>
                <a:lnTo>
                  <a:pt x="51" y="12"/>
                </a:lnTo>
                <a:lnTo>
                  <a:pt x="51" y="10"/>
                </a:lnTo>
                <a:lnTo>
                  <a:pt x="50" y="9"/>
                </a:lnTo>
                <a:lnTo>
                  <a:pt x="48" y="9"/>
                </a:lnTo>
                <a:lnTo>
                  <a:pt x="48" y="7"/>
                </a:lnTo>
                <a:lnTo>
                  <a:pt x="47" y="6"/>
                </a:lnTo>
                <a:lnTo>
                  <a:pt x="45" y="6"/>
                </a:lnTo>
                <a:lnTo>
                  <a:pt x="44" y="4"/>
                </a:lnTo>
                <a:lnTo>
                  <a:pt x="42" y="4"/>
                </a:lnTo>
                <a:lnTo>
                  <a:pt x="42" y="3"/>
                </a:lnTo>
                <a:lnTo>
                  <a:pt x="41" y="3"/>
                </a:lnTo>
                <a:lnTo>
                  <a:pt x="40" y="3"/>
                </a:lnTo>
                <a:lnTo>
                  <a:pt x="38" y="2"/>
                </a:lnTo>
                <a:lnTo>
                  <a:pt x="37" y="2"/>
                </a:lnTo>
                <a:lnTo>
                  <a:pt x="35" y="2"/>
                </a:lnTo>
                <a:lnTo>
                  <a:pt x="34" y="2"/>
                </a:lnTo>
                <a:lnTo>
                  <a:pt x="32" y="2"/>
                </a:lnTo>
                <a:lnTo>
                  <a:pt x="31" y="0"/>
                </a:lnTo>
                <a:lnTo>
                  <a:pt x="29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33"/>
          <p:cNvSpPr>
            <a:spLocks noChangeShapeType="1"/>
          </p:cNvSpPr>
          <p:nvPr/>
        </p:nvSpPr>
        <p:spPr bwMode="auto">
          <a:xfrm flipH="1">
            <a:off x="4960938" y="4375150"/>
            <a:ext cx="1816100" cy="1588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V="1">
            <a:off x="6288088" y="3978275"/>
            <a:ext cx="1587" cy="1071563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5"/>
          <p:cNvSpPr>
            <a:spLocks noChangeArrowheads="1"/>
          </p:cNvSpPr>
          <p:nvPr/>
        </p:nvSpPr>
        <p:spPr bwMode="auto">
          <a:xfrm>
            <a:off x="4267200" y="5480050"/>
            <a:ext cx="34290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Helvetica" pitchFamily="34" charset="0"/>
              </a:rPr>
              <a:t>(b) Truth table and transistor states </a:t>
            </a:r>
            <a:endParaRPr lang="en-US" sz="2400"/>
          </a:p>
        </p:txBody>
      </p:sp>
      <p:sp>
        <p:nvSpPr>
          <p:cNvPr id="32" name="Rectangle 36"/>
          <p:cNvSpPr>
            <a:spLocks noChangeArrowheads="1"/>
          </p:cNvSpPr>
          <p:nvPr/>
        </p:nvSpPr>
        <p:spPr bwMode="auto">
          <a:xfrm>
            <a:off x="5591175" y="4503738"/>
            <a:ext cx="215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on</a:t>
            </a:r>
            <a:endParaRPr lang="en-US" sz="2400"/>
          </a:p>
        </p:txBody>
      </p:sp>
      <p:sp>
        <p:nvSpPr>
          <p:cNvPr id="33" name="Rectangle 37"/>
          <p:cNvSpPr>
            <a:spLocks noChangeArrowheads="1"/>
          </p:cNvSpPr>
          <p:nvPr/>
        </p:nvSpPr>
        <p:spPr bwMode="auto">
          <a:xfrm>
            <a:off x="5573713" y="4783138"/>
            <a:ext cx="3048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off </a:t>
            </a:r>
            <a:endParaRPr lang="en-US" sz="2400"/>
          </a:p>
        </p:txBody>
      </p:sp>
      <p:sp>
        <p:nvSpPr>
          <p:cNvPr id="34" name="Rectangle 38"/>
          <p:cNvSpPr>
            <a:spLocks noChangeArrowheads="1"/>
          </p:cNvSpPr>
          <p:nvPr/>
        </p:nvSpPr>
        <p:spPr bwMode="auto">
          <a:xfrm>
            <a:off x="5918200" y="4503738"/>
            <a:ext cx="3048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off </a:t>
            </a:r>
            <a:endParaRPr lang="en-US" sz="2400"/>
          </a:p>
        </p:txBody>
      </p:sp>
      <p:sp>
        <p:nvSpPr>
          <p:cNvPr id="35" name="Rectangle 39"/>
          <p:cNvSpPr>
            <a:spLocks noChangeArrowheads="1"/>
          </p:cNvSpPr>
          <p:nvPr/>
        </p:nvSpPr>
        <p:spPr bwMode="auto">
          <a:xfrm>
            <a:off x="5935663" y="4783138"/>
            <a:ext cx="2159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on</a:t>
            </a:r>
            <a:endParaRPr lang="en-US" sz="2400"/>
          </a:p>
        </p:txBody>
      </p:sp>
      <p:sp>
        <p:nvSpPr>
          <p:cNvPr id="36" name="Rectangle 40"/>
          <p:cNvSpPr>
            <a:spLocks noChangeArrowheads="1"/>
          </p:cNvSpPr>
          <p:nvPr/>
        </p:nvSpPr>
        <p:spPr bwMode="auto">
          <a:xfrm>
            <a:off x="6513513" y="4503738"/>
            <a:ext cx="1619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sz="2400"/>
          </a:p>
        </p:txBody>
      </p:sp>
      <p:sp>
        <p:nvSpPr>
          <p:cNvPr id="37" name="Line 41"/>
          <p:cNvSpPr>
            <a:spLocks noChangeShapeType="1"/>
          </p:cNvSpPr>
          <p:nvPr/>
        </p:nvSpPr>
        <p:spPr bwMode="auto">
          <a:xfrm flipV="1">
            <a:off x="5403850" y="3978275"/>
            <a:ext cx="1588" cy="1071563"/>
          </a:xfrm>
          <a:prstGeom prst="line">
            <a:avLst/>
          </a:prstGeom>
          <a:noFill/>
          <a:ln w="22225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Rectangle 42"/>
          <p:cNvSpPr>
            <a:spLocks noChangeArrowheads="1"/>
          </p:cNvSpPr>
          <p:nvPr/>
        </p:nvSpPr>
        <p:spPr bwMode="auto">
          <a:xfrm>
            <a:off x="6513513" y="4783138"/>
            <a:ext cx="1619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sz="2400"/>
          </a:p>
        </p:txBody>
      </p:sp>
      <p:sp>
        <p:nvSpPr>
          <p:cNvPr id="39" name="Rectangle 43"/>
          <p:cNvSpPr>
            <a:spLocks noChangeArrowheads="1"/>
          </p:cNvSpPr>
          <p:nvPr/>
        </p:nvSpPr>
        <p:spPr bwMode="auto">
          <a:xfrm>
            <a:off x="5070475" y="4503738"/>
            <a:ext cx="1619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sz="2400"/>
          </a:p>
        </p:txBody>
      </p:sp>
      <p:sp>
        <p:nvSpPr>
          <p:cNvPr id="40" name="Rectangle 44"/>
          <p:cNvSpPr>
            <a:spLocks noChangeArrowheads="1"/>
          </p:cNvSpPr>
          <p:nvPr/>
        </p:nvSpPr>
        <p:spPr bwMode="auto">
          <a:xfrm>
            <a:off x="5070475" y="4783138"/>
            <a:ext cx="1619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sz="2400"/>
          </a:p>
        </p:txBody>
      </p:sp>
      <p:sp>
        <p:nvSpPr>
          <p:cNvPr id="41" name="Rectangle 45"/>
          <p:cNvSpPr>
            <a:spLocks noChangeArrowheads="1"/>
          </p:cNvSpPr>
          <p:nvPr/>
        </p:nvSpPr>
        <p:spPr bwMode="auto">
          <a:xfrm>
            <a:off x="6537325" y="4010025"/>
            <a:ext cx="114300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f </a:t>
            </a:r>
            <a:endParaRPr lang="en-US" sz="2400"/>
          </a:p>
        </p:txBody>
      </p:sp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5076825" y="4010025"/>
            <a:ext cx="1492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x </a:t>
            </a:r>
            <a:endParaRPr lang="en-US" sz="2400"/>
          </a:p>
        </p:txBody>
      </p:sp>
      <p:sp>
        <p:nvSpPr>
          <p:cNvPr id="43" name="Rectangle 47"/>
          <p:cNvSpPr>
            <a:spLocks noChangeArrowheads="1"/>
          </p:cNvSpPr>
          <p:nvPr/>
        </p:nvSpPr>
        <p:spPr bwMode="auto">
          <a:xfrm>
            <a:off x="3162300" y="3043238"/>
            <a:ext cx="1746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T </a:t>
            </a:r>
            <a:endParaRPr lang="en-US" sz="2400"/>
          </a:p>
        </p:txBody>
      </p:sp>
      <p:sp>
        <p:nvSpPr>
          <p:cNvPr id="44" name="Rectangle 48"/>
          <p:cNvSpPr>
            <a:spLocks noChangeArrowheads="1"/>
          </p:cNvSpPr>
          <p:nvPr/>
        </p:nvSpPr>
        <p:spPr bwMode="auto">
          <a:xfrm>
            <a:off x="3303588" y="3149600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sz="2400"/>
          </a:p>
        </p:txBody>
      </p:sp>
      <p:sp>
        <p:nvSpPr>
          <p:cNvPr id="45" name="Rectangle 49"/>
          <p:cNvSpPr>
            <a:spLocks noChangeArrowheads="1"/>
          </p:cNvSpPr>
          <p:nvPr/>
        </p:nvSpPr>
        <p:spPr bwMode="auto">
          <a:xfrm>
            <a:off x="3140075" y="4198938"/>
            <a:ext cx="1746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T </a:t>
            </a:r>
            <a:endParaRPr lang="en-US" sz="2400"/>
          </a:p>
        </p:txBody>
      </p:sp>
      <p:sp>
        <p:nvSpPr>
          <p:cNvPr id="46" name="Rectangle 50"/>
          <p:cNvSpPr>
            <a:spLocks noChangeArrowheads="1"/>
          </p:cNvSpPr>
          <p:nvPr/>
        </p:nvSpPr>
        <p:spPr bwMode="auto">
          <a:xfrm>
            <a:off x="3279775" y="4305300"/>
            <a:ext cx="12382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sz="2400"/>
          </a:p>
        </p:txBody>
      </p:sp>
      <p:sp>
        <p:nvSpPr>
          <p:cNvPr id="47" name="Rectangle 51"/>
          <p:cNvSpPr>
            <a:spLocks noChangeArrowheads="1"/>
          </p:cNvSpPr>
          <p:nvPr/>
        </p:nvSpPr>
        <p:spPr bwMode="auto">
          <a:xfrm>
            <a:off x="5572125" y="3995738"/>
            <a:ext cx="1746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T </a:t>
            </a:r>
            <a:endParaRPr lang="en-US" sz="2400"/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5713413" y="41005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1 </a:t>
            </a:r>
            <a:endParaRPr lang="en-US" sz="2400"/>
          </a:p>
        </p:txBody>
      </p:sp>
      <p:sp>
        <p:nvSpPr>
          <p:cNvPr id="49" name="Rectangle 53"/>
          <p:cNvSpPr>
            <a:spLocks noChangeArrowheads="1"/>
          </p:cNvSpPr>
          <p:nvPr/>
        </p:nvSpPr>
        <p:spPr bwMode="auto">
          <a:xfrm>
            <a:off x="5918200" y="3995738"/>
            <a:ext cx="1746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T </a:t>
            </a:r>
            <a:endParaRPr lang="en-US" sz="2400"/>
          </a:p>
        </p:txBody>
      </p:sp>
      <p:sp>
        <p:nvSpPr>
          <p:cNvPr id="50" name="Rectangle 54"/>
          <p:cNvSpPr>
            <a:spLocks noChangeArrowheads="1"/>
          </p:cNvSpPr>
          <p:nvPr/>
        </p:nvSpPr>
        <p:spPr bwMode="auto">
          <a:xfrm>
            <a:off x="6057900" y="4100513"/>
            <a:ext cx="12382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3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sz="2400"/>
          </a:p>
        </p:txBody>
      </p:sp>
      <p:sp>
        <p:nvSpPr>
          <p:cNvPr id="51" name="Line 55"/>
          <p:cNvSpPr>
            <a:spLocks noChangeShapeType="1"/>
          </p:cNvSpPr>
          <p:nvPr/>
        </p:nvSpPr>
        <p:spPr bwMode="auto">
          <a:xfrm flipH="1">
            <a:off x="2933700" y="2884488"/>
            <a:ext cx="165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Line 56"/>
          <p:cNvSpPr>
            <a:spLocks noChangeShapeType="1"/>
          </p:cNvSpPr>
          <p:nvPr/>
        </p:nvSpPr>
        <p:spPr bwMode="auto">
          <a:xfrm>
            <a:off x="2933700" y="2884488"/>
            <a:ext cx="0" cy="512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Line 57"/>
          <p:cNvSpPr>
            <a:spLocks noChangeShapeType="1"/>
          </p:cNvSpPr>
          <p:nvPr/>
        </p:nvSpPr>
        <p:spPr bwMode="auto">
          <a:xfrm>
            <a:off x="2933700" y="3397250"/>
            <a:ext cx="163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8"/>
          <p:cNvSpPr>
            <a:spLocks noChangeShapeType="1"/>
          </p:cNvSpPr>
          <p:nvPr/>
        </p:nvSpPr>
        <p:spPr bwMode="auto">
          <a:xfrm flipH="1">
            <a:off x="2933700" y="4032250"/>
            <a:ext cx="1651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9"/>
          <p:cNvSpPr>
            <a:spLocks noChangeShapeType="1"/>
          </p:cNvSpPr>
          <p:nvPr/>
        </p:nvSpPr>
        <p:spPr bwMode="auto">
          <a:xfrm>
            <a:off x="2933700" y="4032250"/>
            <a:ext cx="0" cy="512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>
            <a:off x="2933700" y="4545013"/>
            <a:ext cx="163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ED2-4944-4B4E-B703-3C556B8ABC8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8" name="Footer Placeholder 5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CMOS NAND gate</a:t>
            </a:r>
            <a:endParaRPr lang="en-US" dirty="0"/>
          </a:p>
        </p:txBody>
      </p:sp>
      <p:pic>
        <p:nvPicPr>
          <p:cNvPr id="5" name="Picture 3" descr="Fig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3300" y="1868488"/>
            <a:ext cx="7086600" cy="4484687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ED2-4944-4B4E-B703-3C556B8ABC8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Fixed vs. Programmable logic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types of logic devices</a:t>
            </a:r>
          </a:p>
          <a:p>
            <a:pPr marL="800100" lvl="1" indent="-342900">
              <a:buFont typeface="Tahoma" pitchFamily="34" charset="0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Fixed devices</a:t>
            </a:r>
            <a:r>
              <a:rPr lang="en-US" sz="1800" dirty="0" smtClean="0"/>
              <a:t>:</a:t>
            </a:r>
          </a:p>
          <a:p>
            <a:pPr lvl="2"/>
            <a:r>
              <a:rPr lang="en-US" dirty="0" smtClean="0"/>
              <a:t>Permanent</a:t>
            </a:r>
          </a:p>
          <a:p>
            <a:pPr lvl="2"/>
            <a:r>
              <a:rPr lang="en-US" dirty="0" smtClean="0"/>
              <a:t>Function cannot be changed after manufacture</a:t>
            </a:r>
          </a:p>
          <a:p>
            <a:pPr lvl="2"/>
            <a:r>
              <a:rPr lang="en-US" dirty="0" smtClean="0"/>
              <a:t>Large times to go from design, prototyping to manufacture</a:t>
            </a:r>
          </a:p>
          <a:p>
            <a:pPr lvl="2">
              <a:buNone/>
            </a:pPr>
            <a:r>
              <a:rPr lang="en-US" dirty="0" smtClean="0"/>
              <a:t>e.g. 7400-series</a:t>
            </a:r>
          </a:p>
          <a:p>
            <a:pPr lvl="2"/>
            <a:endParaRPr lang="en-US" dirty="0" smtClean="0"/>
          </a:p>
          <a:p>
            <a:pPr marL="800100" lvl="1" indent="-342900">
              <a:buFont typeface="Tahoma" pitchFamily="34" charset="0"/>
              <a:buAutoNum type="arabicPeriod"/>
            </a:pPr>
            <a:r>
              <a:rPr lang="en-US" sz="1800" dirty="0" smtClean="0">
                <a:solidFill>
                  <a:srgbClr val="FF0000"/>
                </a:solidFill>
              </a:rPr>
              <a:t>Programmable devices</a:t>
            </a:r>
            <a:r>
              <a:rPr lang="en-US" sz="1800" dirty="0" smtClean="0"/>
              <a:t>:</a:t>
            </a:r>
            <a:endParaRPr lang="en-US" sz="600" dirty="0" smtClean="0"/>
          </a:p>
          <a:p>
            <a:pPr lvl="2"/>
            <a:r>
              <a:rPr lang="en-US" dirty="0" smtClean="0"/>
              <a:t>Customers can program the function into the device.</a:t>
            </a:r>
          </a:p>
          <a:p>
            <a:pPr lvl="2"/>
            <a:r>
              <a:rPr lang="en-US" dirty="0" smtClean="0"/>
              <a:t>Easy to develop and test.</a:t>
            </a:r>
          </a:p>
          <a:p>
            <a:pPr lvl="2"/>
            <a:r>
              <a:rPr lang="en-US" dirty="0" smtClean="0"/>
              <a:t>Examples: PAL, PLA, CPLD, FPGA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CMOS NOR gate</a:t>
            </a:r>
            <a:endParaRPr lang="en-US" dirty="0"/>
          </a:p>
        </p:txBody>
      </p:sp>
      <p:pic>
        <p:nvPicPr>
          <p:cNvPr id="5" name="Picture 2" descr="Fig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5700" y="1801813"/>
            <a:ext cx="7010400" cy="461486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ED2-4944-4B4E-B703-3C556B8ABC83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NMOS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39888" y="3557588"/>
            <a:ext cx="647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2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28875" y="3557588"/>
            <a:ext cx="431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</a:t>
            </a:r>
            <a:endParaRPr lang="en-US" sz="320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81350" y="3557588"/>
            <a:ext cx="647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20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335463" y="3557588"/>
            <a:ext cx="3714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 </a:t>
            </a:r>
            <a:endParaRPr lang="en-US" sz="3200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248150" y="3452813"/>
            <a:ext cx="682625" cy="511175"/>
          </a:xfrm>
          <a:custGeom>
            <a:avLst/>
            <a:gdLst/>
            <a:ahLst/>
            <a:cxnLst>
              <a:cxn ang="0">
                <a:pos x="0" y="201"/>
              </a:cxn>
              <a:cxn ang="0">
                <a:pos x="2" y="147"/>
              </a:cxn>
              <a:cxn ang="0">
                <a:pos x="6" y="103"/>
              </a:cxn>
              <a:cxn ang="0">
                <a:pos x="17" y="68"/>
              </a:cxn>
              <a:cxn ang="0">
                <a:pos x="34" y="43"/>
              </a:cxn>
              <a:cxn ang="0">
                <a:pos x="63" y="25"/>
              </a:cxn>
              <a:cxn ang="0">
                <a:pos x="103" y="13"/>
              </a:cxn>
              <a:cxn ang="0">
                <a:pos x="156" y="6"/>
              </a:cxn>
              <a:cxn ang="0">
                <a:pos x="226" y="2"/>
              </a:cxn>
              <a:cxn ang="0">
                <a:pos x="314" y="0"/>
              </a:cxn>
              <a:cxn ang="0">
                <a:pos x="421" y="0"/>
              </a:cxn>
              <a:cxn ang="0">
                <a:pos x="495" y="0"/>
              </a:cxn>
              <a:cxn ang="0">
                <a:pos x="588" y="2"/>
              </a:cxn>
              <a:cxn ang="0">
                <a:pos x="664" y="3"/>
              </a:cxn>
              <a:cxn ang="0">
                <a:pos x="723" y="11"/>
              </a:cxn>
              <a:cxn ang="0">
                <a:pos x="767" y="21"/>
              </a:cxn>
              <a:cxn ang="0">
                <a:pos x="798" y="37"/>
              </a:cxn>
              <a:cxn ang="0">
                <a:pos x="820" y="60"/>
              </a:cxn>
              <a:cxn ang="0">
                <a:pos x="832" y="91"/>
              </a:cxn>
              <a:cxn ang="0">
                <a:pos x="839" y="131"/>
              </a:cxn>
              <a:cxn ang="0">
                <a:pos x="841" y="181"/>
              </a:cxn>
              <a:cxn ang="0">
                <a:pos x="842" y="244"/>
              </a:cxn>
              <a:cxn ang="0">
                <a:pos x="842" y="287"/>
              </a:cxn>
              <a:cxn ang="0">
                <a:pos x="841" y="342"/>
              </a:cxn>
              <a:cxn ang="0">
                <a:pos x="835" y="385"/>
              </a:cxn>
              <a:cxn ang="0">
                <a:pos x="824" y="419"/>
              </a:cxn>
              <a:cxn ang="0">
                <a:pos x="807" y="444"/>
              </a:cxn>
              <a:cxn ang="0">
                <a:pos x="778" y="462"/>
              </a:cxn>
              <a:cxn ang="0">
                <a:pos x="738" y="475"/>
              </a:cxn>
              <a:cxn ang="0">
                <a:pos x="685" y="483"/>
              </a:cxn>
              <a:cxn ang="0">
                <a:pos x="617" y="486"/>
              </a:cxn>
              <a:cxn ang="0">
                <a:pos x="529" y="487"/>
              </a:cxn>
              <a:cxn ang="0">
                <a:pos x="421" y="487"/>
              </a:cxn>
              <a:cxn ang="0">
                <a:pos x="346" y="487"/>
              </a:cxn>
              <a:cxn ang="0">
                <a:pos x="253" y="487"/>
              </a:cxn>
              <a:cxn ang="0">
                <a:pos x="177" y="484"/>
              </a:cxn>
              <a:cxn ang="0">
                <a:pos x="119" y="478"/>
              </a:cxn>
              <a:cxn ang="0">
                <a:pos x="75" y="468"/>
              </a:cxn>
              <a:cxn ang="0">
                <a:pos x="43" y="452"/>
              </a:cxn>
              <a:cxn ang="0">
                <a:pos x="23" y="428"/>
              </a:cxn>
              <a:cxn ang="0">
                <a:pos x="9" y="397"/>
              </a:cxn>
              <a:cxn ang="0">
                <a:pos x="3" y="356"/>
              </a:cxn>
              <a:cxn ang="0">
                <a:pos x="0" y="306"/>
              </a:cxn>
              <a:cxn ang="0">
                <a:pos x="0" y="244"/>
              </a:cxn>
            </a:cxnLst>
            <a:rect l="0" t="0" r="r" b="b"/>
            <a:pathLst>
              <a:path w="842" h="487">
                <a:moveTo>
                  <a:pt x="0" y="244"/>
                </a:moveTo>
                <a:lnTo>
                  <a:pt x="0" y="221"/>
                </a:lnTo>
                <a:lnTo>
                  <a:pt x="0" y="201"/>
                </a:lnTo>
                <a:lnTo>
                  <a:pt x="0" y="181"/>
                </a:lnTo>
                <a:lnTo>
                  <a:pt x="0" y="163"/>
                </a:lnTo>
                <a:lnTo>
                  <a:pt x="2" y="147"/>
                </a:lnTo>
                <a:lnTo>
                  <a:pt x="3" y="131"/>
                </a:lnTo>
                <a:lnTo>
                  <a:pt x="5" y="116"/>
                </a:lnTo>
                <a:lnTo>
                  <a:pt x="6" y="103"/>
                </a:lnTo>
                <a:lnTo>
                  <a:pt x="9" y="91"/>
                </a:lnTo>
                <a:lnTo>
                  <a:pt x="12" y="79"/>
                </a:lnTo>
                <a:lnTo>
                  <a:pt x="17" y="68"/>
                </a:lnTo>
                <a:lnTo>
                  <a:pt x="23" y="60"/>
                </a:lnTo>
                <a:lnTo>
                  <a:pt x="29" y="51"/>
                </a:lnTo>
                <a:lnTo>
                  <a:pt x="34" y="43"/>
                </a:lnTo>
                <a:lnTo>
                  <a:pt x="43" y="37"/>
                </a:lnTo>
                <a:lnTo>
                  <a:pt x="52" y="30"/>
                </a:lnTo>
                <a:lnTo>
                  <a:pt x="63" y="25"/>
                </a:lnTo>
                <a:lnTo>
                  <a:pt x="75" y="21"/>
                </a:lnTo>
                <a:lnTo>
                  <a:pt x="88" y="16"/>
                </a:lnTo>
                <a:lnTo>
                  <a:pt x="103" y="13"/>
                </a:lnTo>
                <a:lnTo>
                  <a:pt x="119" y="11"/>
                </a:lnTo>
                <a:lnTo>
                  <a:pt x="137" y="8"/>
                </a:lnTo>
                <a:lnTo>
                  <a:pt x="156" y="6"/>
                </a:lnTo>
                <a:lnTo>
                  <a:pt x="177" y="3"/>
                </a:lnTo>
                <a:lnTo>
                  <a:pt x="201" y="3"/>
                </a:lnTo>
                <a:lnTo>
                  <a:pt x="226" y="2"/>
                </a:lnTo>
                <a:lnTo>
                  <a:pt x="253" y="2"/>
                </a:lnTo>
                <a:lnTo>
                  <a:pt x="282" y="0"/>
                </a:lnTo>
                <a:lnTo>
                  <a:pt x="314" y="0"/>
                </a:lnTo>
                <a:lnTo>
                  <a:pt x="346" y="0"/>
                </a:lnTo>
                <a:lnTo>
                  <a:pt x="383" y="0"/>
                </a:lnTo>
                <a:lnTo>
                  <a:pt x="421" y="0"/>
                </a:lnTo>
                <a:lnTo>
                  <a:pt x="421" y="0"/>
                </a:lnTo>
                <a:lnTo>
                  <a:pt x="459" y="0"/>
                </a:lnTo>
                <a:lnTo>
                  <a:pt x="495" y="0"/>
                </a:lnTo>
                <a:lnTo>
                  <a:pt x="529" y="0"/>
                </a:lnTo>
                <a:lnTo>
                  <a:pt x="560" y="0"/>
                </a:lnTo>
                <a:lnTo>
                  <a:pt x="588" y="2"/>
                </a:lnTo>
                <a:lnTo>
                  <a:pt x="617" y="2"/>
                </a:lnTo>
                <a:lnTo>
                  <a:pt x="642" y="3"/>
                </a:lnTo>
                <a:lnTo>
                  <a:pt x="664" y="3"/>
                </a:lnTo>
                <a:lnTo>
                  <a:pt x="685" y="6"/>
                </a:lnTo>
                <a:lnTo>
                  <a:pt x="706" y="8"/>
                </a:lnTo>
                <a:lnTo>
                  <a:pt x="723" y="11"/>
                </a:lnTo>
                <a:lnTo>
                  <a:pt x="738" y="13"/>
                </a:lnTo>
                <a:lnTo>
                  <a:pt x="753" y="16"/>
                </a:lnTo>
                <a:lnTo>
                  <a:pt x="767" y="21"/>
                </a:lnTo>
                <a:lnTo>
                  <a:pt x="778" y="25"/>
                </a:lnTo>
                <a:lnTo>
                  <a:pt x="789" y="30"/>
                </a:lnTo>
                <a:lnTo>
                  <a:pt x="798" y="37"/>
                </a:lnTo>
                <a:lnTo>
                  <a:pt x="807" y="43"/>
                </a:lnTo>
                <a:lnTo>
                  <a:pt x="814" y="51"/>
                </a:lnTo>
                <a:lnTo>
                  <a:pt x="820" y="60"/>
                </a:lnTo>
                <a:lnTo>
                  <a:pt x="824" y="68"/>
                </a:lnTo>
                <a:lnTo>
                  <a:pt x="829" y="79"/>
                </a:lnTo>
                <a:lnTo>
                  <a:pt x="832" y="91"/>
                </a:lnTo>
                <a:lnTo>
                  <a:pt x="835" y="103"/>
                </a:lnTo>
                <a:lnTo>
                  <a:pt x="838" y="116"/>
                </a:lnTo>
                <a:lnTo>
                  <a:pt x="839" y="131"/>
                </a:lnTo>
                <a:lnTo>
                  <a:pt x="841" y="147"/>
                </a:lnTo>
                <a:lnTo>
                  <a:pt x="841" y="163"/>
                </a:lnTo>
                <a:lnTo>
                  <a:pt x="841" y="181"/>
                </a:lnTo>
                <a:lnTo>
                  <a:pt x="842" y="201"/>
                </a:lnTo>
                <a:lnTo>
                  <a:pt x="842" y="221"/>
                </a:lnTo>
                <a:lnTo>
                  <a:pt x="842" y="244"/>
                </a:lnTo>
                <a:lnTo>
                  <a:pt x="842" y="244"/>
                </a:lnTo>
                <a:lnTo>
                  <a:pt x="842" y="266"/>
                </a:lnTo>
                <a:lnTo>
                  <a:pt x="842" y="287"/>
                </a:lnTo>
                <a:lnTo>
                  <a:pt x="841" y="306"/>
                </a:lnTo>
                <a:lnTo>
                  <a:pt x="841" y="324"/>
                </a:lnTo>
                <a:lnTo>
                  <a:pt x="841" y="342"/>
                </a:lnTo>
                <a:lnTo>
                  <a:pt x="839" y="356"/>
                </a:lnTo>
                <a:lnTo>
                  <a:pt x="838" y="371"/>
                </a:lnTo>
                <a:lnTo>
                  <a:pt x="835" y="385"/>
                </a:lnTo>
                <a:lnTo>
                  <a:pt x="832" y="397"/>
                </a:lnTo>
                <a:lnTo>
                  <a:pt x="829" y="408"/>
                </a:lnTo>
                <a:lnTo>
                  <a:pt x="824" y="419"/>
                </a:lnTo>
                <a:lnTo>
                  <a:pt x="820" y="428"/>
                </a:lnTo>
                <a:lnTo>
                  <a:pt x="814" y="437"/>
                </a:lnTo>
                <a:lnTo>
                  <a:pt x="807" y="444"/>
                </a:lnTo>
                <a:lnTo>
                  <a:pt x="798" y="452"/>
                </a:lnTo>
                <a:lnTo>
                  <a:pt x="789" y="457"/>
                </a:lnTo>
                <a:lnTo>
                  <a:pt x="778" y="462"/>
                </a:lnTo>
                <a:lnTo>
                  <a:pt x="767" y="468"/>
                </a:lnTo>
                <a:lnTo>
                  <a:pt x="753" y="471"/>
                </a:lnTo>
                <a:lnTo>
                  <a:pt x="738" y="475"/>
                </a:lnTo>
                <a:lnTo>
                  <a:pt x="723" y="478"/>
                </a:lnTo>
                <a:lnTo>
                  <a:pt x="706" y="480"/>
                </a:lnTo>
                <a:lnTo>
                  <a:pt x="685" y="483"/>
                </a:lnTo>
                <a:lnTo>
                  <a:pt x="664" y="484"/>
                </a:lnTo>
                <a:lnTo>
                  <a:pt x="642" y="486"/>
                </a:lnTo>
                <a:lnTo>
                  <a:pt x="617" y="486"/>
                </a:lnTo>
                <a:lnTo>
                  <a:pt x="588" y="487"/>
                </a:lnTo>
                <a:lnTo>
                  <a:pt x="560" y="487"/>
                </a:lnTo>
                <a:lnTo>
                  <a:pt x="529" y="487"/>
                </a:lnTo>
                <a:lnTo>
                  <a:pt x="495" y="487"/>
                </a:lnTo>
                <a:lnTo>
                  <a:pt x="459" y="487"/>
                </a:lnTo>
                <a:lnTo>
                  <a:pt x="421" y="487"/>
                </a:lnTo>
                <a:lnTo>
                  <a:pt x="421" y="487"/>
                </a:lnTo>
                <a:lnTo>
                  <a:pt x="383" y="487"/>
                </a:lnTo>
                <a:lnTo>
                  <a:pt x="346" y="487"/>
                </a:lnTo>
                <a:lnTo>
                  <a:pt x="314" y="487"/>
                </a:lnTo>
                <a:lnTo>
                  <a:pt x="282" y="487"/>
                </a:lnTo>
                <a:lnTo>
                  <a:pt x="253" y="487"/>
                </a:lnTo>
                <a:lnTo>
                  <a:pt x="226" y="486"/>
                </a:lnTo>
                <a:lnTo>
                  <a:pt x="201" y="486"/>
                </a:lnTo>
                <a:lnTo>
                  <a:pt x="177" y="484"/>
                </a:lnTo>
                <a:lnTo>
                  <a:pt x="156" y="483"/>
                </a:lnTo>
                <a:lnTo>
                  <a:pt x="137" y="480"/>
                </a:lnTo>
                <a:lnTo>
                  <a:pt x="119" y="478"/>
                </a:lnTo>
                <a:lnTo>
                  <a:pt x="103" y="475"/>
                </a:lnTo>
                <a:lnTo>
                  <a:pt x="88" y="471"/>
                </a:lnTo>
                <a:lnTo>
                  <a:pt x="75" y="468"/>
                </a:lnTo>
                <a:lnTo>
                  <a:pt x="63" y="462"/>
                </a:lnTo>
                <a:lnTo>
                  <a:pt x="52" y="457"/>
                </a:lnTo>
                <a:lnTo>
                  <a:pt x="43" y="452"/>
                </a:lnTo>
                <a:lnTo>
                  <a:pt x="34" y="444"/>
                </a:lnTo>
                <a:lnTo>
                  <a:pt x="29" y="437"/>
                </a:lnTo>
                <a:lnTo>
                  <a:pt x="23" y="428"/>
                </a:lnTo>
                <a:lnTo>
                  <a:pt x="17" y="419"/>
                </a:lnTo>
                <a:lnTo>
                  <a:pt x="12" y="408"/>
                </a:lnTo>
                <a:lnTo>
                  <a:pt x="9" y="397"/>
                </a:lnTo>
                <a:lnTo>
                  <a:pt x="6" y="385"/>
                </a:lnTo>
                <a:lnTo>
                  <a:pt x="5" y="371"/>
                </a:lnTo>
                <a:lnTo>
                  <a:pt x="3" y="356"/>
                </a:lnTo>
                <a:lnTo>
                  <a:pt x="2" y="342"/>
                </a:lnTo>
                <a:lnTo>
                  <a:pt x="0" y="324"/>
                </a:lnTo>
                <a:lnTo>
                  <a:pt x="0" y="306"/>
                </a:lnTo>
                <a:lnTo>
                  <a:pt x="0" y="287"/>
                </a:lnTo>
                <a:lnTo>
                  <a:pt x="0" y="266"/>
                </a:lnTo>
                <a:lnTo>
                  <a:pt x="0" y="244"/>
                </a:lnTo>
                <a:lnTo>
                  <a:pt x="0" y="244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>
            <a:off x="4249738" y="2203450"/>
            <a:ext cx="1714500" cy="1341438"/>
          </a:xfrm>
          <a:custGeom>
            <a:avLst/>
            <a:gdLst/>
            <a:ahLst/>
            <a:cxnLst>
              <a:cxn ang="0">
                <a:pos x="832" y="1277"/>
              </a:cxn>
              <a:cxn ang="0">
                <a:pos x="2109" y="0"/>
              </a:cxn>
              <a:cxn ang="0">
                <a:pos x="1248" y="0"/>
              </a:cxn>
              <a:cxn ang="0">
                <a:pos x="0" y="1277"/>
              </a:cxn>
              <a:cxn ang="0">
                <a:pos x="832" y="1277"/>
              </a:cxn>
            </a:cxnLst>
            <a:rect l="0" t="0" r="r" b="b"/>
            <a:pathLst>
              <a:path w="2109" h="1277">
                <a:moveTo>
                  <a:pt x="832" y="1277"/>
                </a:moveTo>
                <a:lnTo>
                  <a:pt x="2109" y="0"/>
                </a:lnTo>
                <a:lnTo>
                  <a:pt x="1248" y="0"/>
                </a:lnTo>
                <a:lnTo>
                  <a:pt x="0" y="1277"/>
                </a:lnTo>
                <a:lnTo>
                  <a:pt x="832" y="1277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994275" y="3557588"/>
            <a:ext cx="647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2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639888" y="3794125"/>
            <a:ext cx="647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20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81350" y="3794125"/>
            <a:ext cx="647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200"/>
          </a:p>
        </p:txBody>
      </p:sp>
      <p:sp>
        <p:nvSpPr>
          <p:cNvPr id="14" name="Freeform 13"/>
          <p:cNvSpPr>
            <a:spLocks/>
          </p:cNvSpPr>
          <p:nvPr/>
        </p:nvSpPr>
        <p:spPr bwMode="auto">
          <a:xfrm>
            <a:off x="2389188" y="3413125"/>
            <a:ext cx="682625" cy="550863"/>
          </a:xfrm>
          <a:custGeom>
            <a:avLst/>
            <a:gdLst/>
            <a:ahLst/>
            <a:cxnLst>
              <a:cxn ang="0">
                <a:pos x="0" y="216"/>
              </a:cxn>
              <a:cxn ang="0">
                <a:pos x="1" y="157"/>
              </a:cxn>
              <a:cxn ang="0">
                <a:pos x="6" y="111"/>
              </a:cxn>
              <a:cxn ang="0">
                <a:pos x="16" y="74"/>
              </a:cxn>
              <a:cxn ang="0">
                <a:pos x="35" y="46"/>
              </a:cxn>
              <a:cxn ang="0">
                <a:pos x="62" y="26"/>
              </a:cxn>
              <a:cxn ang="0">
                <a:pos x="102" y="13"/>
              </a:cxn>
              <a:cxn ang="0">
                <a:pos x="155" y="5"/>
              </a:cxn>
              <a:cxn ang="0">
                <a:pos x="225" y="1"/>
              </a:cxn>
              <a:cxn ang="0">
                <a:pos x="313" y="0"/>
              </a:cxn>
              <a:cxn ang="0">
                <a:pos x="420" y="0"/>
              </a:cxn>
              <a:cxn ang="0">
                <a:pos x="494" y="0"/>
              </a:cxn>
              <a:cxn ang="0">
                <a:pos x="588" y="1"/>
              </a:cxn>
              <a:cxn ang="0">
                <a:pos x="663" y="4"/>
              </a:cxn>
              <a:cxn ang="0">
                <a:pos x="723" y="10"/>
              </a:cxn>
              <a:cxn ang="0">
                <a:pos x="766" y="22"/>
              </a:cxn>
              <a:cxn ang="0">
                <a:pos x="797" y="38"/>
              </a:cxn>
              <a:cxn ang="0">
                <a:pos x="819" y="63"/>
              </a:cxn>
              <a:cxn ang="0">
                <a:pos x="831" y="98"/>
              </a:cxn>
              <a:cxn ang="0">
                <a:pos x="839" y="141"/>
              </a:cxn>
              <a:cxn ang="0">
                <a:pos x="840" y="196"/>
              </a:cxn>
              <a:cxn ang="0">
                <a:pos x="841" y="262"/>
              </a:cxn>
              <a:cxn ang="0">
                <a:pos x="841" y="308"/>
              </a:cxn>
              <a:cxn ang="0">
                <a:pos x="840" y="368"/>
              </a:cxn>
              <a:cxn ang="0">
                <a:pos x="834" y="415"/>
              </a:cxn>
              <a:cxn ang="0">
                <a:pos x="824" y="451"/>
              </a:cxn>
              <a:cxn ang="0">
                <a:pos x="806" y="479"/>
              </a:cxn>
              <a:cxn ang="0">
                <a:pos x="778" y="498"/>
              </a:cxn>
              <a:cxn ang="0">
                <a:pos x="738" y="512"/>
              </a:cxn>
              <a:cxn ang="0">
                <a:pos x="684" y="519"/>
              </a:cxn>
              <a:cxn ang="0">
                <a:pos x="616" y="524"/>
              </a:cxn>
              <a:cxn ang="0">
                <a:pos x="528" y="525"/>
              </a:cxn>
              <a:cxn ang="0">
                <a:pos x="420" y="525"/>
              </a:cxn>
              <a:cxn ang="0">
                <a:pos x="346" y="525"/>
              </a:cxn>
              <a:cxn ang="0">
                <a:pos x="252" y="525"/>
              </a:cxn>
              <a:cxn ang="0">
                <a:pos x="176" y="522"/>
              </a:cxn>
              <a:cxn ang="0">
                <a:pos x="118" y="515"/>
              </a:cxn>
              <a:cxn ang="0">
                <a:pos x="74" y="503"/>
              </a:cxn>
              <a:cxn ang="0">
                <a:pos x="43" y="487"/>
              </a:cxn>
              <a:cxn ang="0">
                <a:pos x="22" y="461"/>
              </a:cxn>
              <a:cxn ang="0">
                <a:pos x="8" y="429"/>
              </a:cxn>
              <a:cxn ang="0">
                <a:pos x="3" y="384"/>
              </a:cxn>
              <a:cxn ang="0">
                <a:pos x="0" y="329"/>
              </a:cxn>
              <a:cxn ang="0">
                <a:pos x="0" y="262"/>
              </a:cxn>
            </a:cxnLst>
            <a:rect l="0" t="0" r="r" b="b"/>
            <a:pathLst>
              <a:path w="841" h="525">
                <a:moveTo>
                  <a:pt x="0" y="262"/>
                </a:moveTo>
                <a:lnTo>
                  <a:pt x="0" y="239"/>
                </a:lnTo>
                <a:lnTo>
                  <a:pt x="0" y="216"/>
                </a:lnTo>
                <a:lnTo>
                  <a:pt x="0" y="196"/>
                </a:lnTo>
                <a:lnTo>
                  <a:pt x="0" y="176"/>
                </a:lnTo>
                <a:lnTo>
                  <a:pt x="1" y="157"/>
                </a:lnTo>
                <a:lnTo>
                  <a:pt x="3" y="141"/>
                </a:lnTo>
                <a:lnTo>
                  <a:pt x="4" y="124"/>
                </a:lnTo>
                <a:lnTo>
                  <a:pt x="6" y="111"/>
                </a:lnTo>
                <a:lnTo>
                  <a:pt x="8" y="98"/>
                </a:lnTo>
                <a:lnTo>
                  <a:pt x="13" y="84"/>
                </a:lnTo>
                <a:lnTo>
                  <a:pt x="16" y="74"/>
                </a:lnTo>
                <a:lnTo>
                  <a:pt x="22" y="63"/>
                </a:lnTo>
                <a:lnTo>
                  <a:pt x="28" y="54"/>
                </a:lnTo>
                <a:lnTo>
                  <a:pt x="35" y="46"/>
                </a:lnTo>
                <a:lnTo>
                  <a:pt x="43" y="38"/>
                </a:lnTo>
                <a:lnTo>
                  <a:pt x="52" y="32"/>
                </a:lnTo>
                <a:lnTo>
                  <a:pt x="62" y="26"/>
                </a:lnTo>
                <a:lnTo>
                  <a:pt x="74" y="22"/>
                </a:lnTo>
                <a:lnTo>
                  <a:pt x="87" y="17"/>
                </a:lnTo>
                <a:lnTo>
                  <a:pt x="102" y="13"/>
                </a:lnTo>
                <a:lnTo>
                  <a:pt x="118" y="10"/>
                </a:lnTo>
                <a:lnTo>
                  <a:pt x="136" y="7"/>
                </a:lnTo>
                <a:lnTo>
                  <a:pt x="155" y="5"/>
                </a:lnTo>
                <a:lnTo>
                  <a:pt x="176" y="4"/>
                </a:lnTo>
                <a:lnTo>
                  <a:pt x="200" y="2"/>
                </a:lnTo>
                <a:lnTo>
                  <a:pt x="225" y="1"/>
                </a:lnTo>
                <a:lnTo>
                  <a:pt x="252" y="1"/>
                </a:lnTo>
                <a:lnTo>
                  <a:pt x="282" y="0"/>
                </a:lnTo>
                <a:lnTo>
                  <a:pt x="313" y="0"/>
                </a:lnTo>
                <a:lnTo>
                  <a:pt x="346" y="0"/>
                </a:lnTo>
                <a:lnTo>
                  <a:pt x="383" y="0"/>
                </a:lnTo>
                <a:lnTo>
                  <a:pt x="420" y="0"/>
                </a:lnTo>
                <a:lnTo>
                  <a:pt x="420" y="0"/>
                </a:lnTo>
                <a:lnTo>
                  <a:pt x="458" y="0"/>
                </a:lnTo>
                <a:lnTo>
                  <a:pt x="494" y="0"/>
                </a:lnTo>
                <a:lnTo>
                  <a:pt x="528" y="0"/>
                </a:lnTo>
                <a:lnTo>
                  <a:pt x="559" y="0"/>
                </a:lnTo>
                <a:lnTo>
                  <a:pt x="588" y="1"/>
                </a:lnTo>
                <a:lnTo>
                  <a:pt x="616" y="1"/>
                </a:lnTo>
                <a:lnTo>
                  <a:pt x="641" y="2"/>
                </a:lnTo>
                <a:lnTo>
                  <a:pt x="663" y="4"/>
                </a:lnTo>
                <a:lnTo>
                  <a:pt x="684" y="5"/>
                </a:lnTo>
                <a:lnTo>
                  <a:pt x="705" y="7"/>
                </a:lnTo>
                <a:lnTo>
                  <a:pt x="723" y="10"/>
                </a:lnTo>
                <a:lnTo>
                  <a:pt x="738" y="13"/>
                </a:lnTo>
                <a:lnTo>
                  <a:pt x="752" y="17"/>
                </a:lnTo>
                <a:lnTo>
                  <a:pt x="766" y="22"/>
                </a:lnTo>
                <a:lnTo>
                  <a:pt x="778" y="26"/>
                </a:lnTo>
                <a:lnTo>
                  <a:pt x="788" y="32"/>
                </a:lnTo>
                <a:lnTo>
                  <a:pt x="797" y="38"/>
                </a:lnTo>
                <a:lnTo>
                  <a:pt x="806" y="46"/>
                </a:lnTo>
                <a:lnTo>
                  <a:pt x="813" y="54"/>
                </a:lnTo>
                <a:lnTo>
                  <a:pt x="819" y="63"/>
                </a:lnTo>
                <a:lnTo>
                  <a:pt x="824" y="74"/>
                </a:lnTo>
                <a:lnTo>
                  <a:pt x="828" y="84"/>
                </a:lnTo>
                <a:lnTo>
                  <a:pt x="831" y="98"/>
                </a:lnTo>
                <a:lnTo>
                  <a:pt x="834" y="111"/>
                </a:lnTo>
                <a:lnTo>
                  <a:pt x="837" y="124"/>
                </a:lnTo>
                <a:lnTo>
                  <a:pt x="839" y="141"/>
                </a:lnTo>
                <a:lnTo>
                  <a:pt x="840" y="157"/>
                </a:lnTo>
                <a:lnTo>
                  <a:pt x="840" y="176"/>
                </a:lnTo>
                <a:lnTo>
                  <a:pt x="840" y="196"/>
                </a:lnTo>
                <a:lnTo>
                  <a:pt x="841" y="216"/>
                </a:lnTo>
                <a:lnTo>
                  <a:pt x="841" y="239"/>
                </a:lnTo>
                <a:lnTo>
                  <a:pt x="841" y="262"/>
                </a:lnTo>
                <a:lnTo>
                  <a:pt x="841" y="262"/>
                </a:lnTo>
                <a:lnTo>
                  <a:pt x="841" y="286"/>
                </a:lnTo>
                <a:lnTo>
                  <a:pt x="841" y="308"/>
                </a:lnTo>
                <a:lnTo>
                  <a:pt x="840" y="329"/>
                </a:lnTo>
                <a:lnTo>
                  <a:pt x="840" y="350"/>
                </a:lnTo>
                <a:lnTo>
                  <a:pt x="840" y="368"/>
                </a:lnTo>
                <a:lnTo>
                  <a:pt x="839" y="384"/>
                </a:lnTo>
                <a:lnTo>
                  <a:pt x="837" y="400"/>
                </a:lnTo>
                <a:lnTo>
                  <a:pt x="834" y="415"/>
                </a:lnTo>
                <a:lnTo>
                  <a:pt x="831" y="429"/>
                </a:lnTo>
                <a:lnTo>
                  <a:pt x="828" y="441"/>
                </a:lnTo>
                <a:lnTo>
                  <a:pt x="824" y="451"/>
                </a:lnTo>
                <a:lnTo>
                  <a:pt x="819" y="461"/>
                </a:lnTo>
                <a:lnTo>
                  <a:pt x="813" y="470"/>
                </a:lnTo>
                <a:lnTo>
                  <a:pt x="806" y="479"/>
                </a:lnTo>
                <a:lnTo>
                  <a:pt x="797" y="487"/>
                </a:lnTo>
                <a:lnTo>
                  <a:pt x="788" y="492"/>
                </a:lnTo>
                <a:lnTo>
                  <a:pt x="778" y="498"/>
                </a:lnTo>
                <a:lnTo>
                  <a:pt x="766" y="503"/>
                </a:lnTo>
                <a:lnTo>
                  <a:pt x="752" y="507"/>
                </a:lnTo>
                <a:lnTo>
                  <a:pt x="738" y="512"/>
                </a:lnTo>
                <a:lnTo>
                  <a:pt x="723" y="515"/>
                </a:lnTo>
                <a:lnTo>
                  <a:pt x="705" y="518"/>
                </a:lnTo>
                <a:lnTo>
                  <a:pt x="684" y="519"/>
                </a:lnTo>
                <a:lnTo>
                  <a:pt x="663" y="522"/>
                </a:lnTo>
                <a:lnTo>
                  <a:pt x="641" y="522"/>
                </a:lnTo>
                <a:lnTo>
                  <a:pt x="616" y="524"/>
                </a:lnTo>
                <a:lnTo>
                  <a:pt x="588" y="525"/>
                </a:lnTo>
                <a:lnTo>
                  <a:pt x="559" y="525"/>
                </a:lnTo>
                <a:lnTo>
                  <a:pt x="528" y="525"/>
                </a:lnTo>
                <a:lnTo>
                  <a:pt x="494" y="525"/>
                </a:lnTo>
                <a:lnTo>
                  <a:pt x="458" y="525"/>
                </a:lnTo>
                <a:lnTo>
                  <a:pt x="420" y="525"/>
                </a:lnTo>
                <a:lnTo>
                  <a:pt x="420" y="525"/>
                </a:lnTo>
                <a:lnTo>
                  <a:pt x="383" y="525"/>
                </a:lnTo>
                <a:lnTo>
                  <a:pt x="346" y="525"/>
                </a:lnTo>
                <a:lnTo>
                  <a:pt x="313" y="525"/>
                </a:lnTo>
                <a:lnTo>
                  <a:pt x="282" y="525"/>
                </a:lnTo>
                <a:lnTo>
                  <a:pt x="252" y="525"/>
                </a:lnTo>
                <a:lnTo>
                  <a:pt x="225" y="524"/>
                </a:lnTo>
                <a:lnTo>
                  <a:pt x="200" y="522"/>
                </a:lnTo>
                <a:lnTo>
                  <a:pt x="176" y="522"/>
                </a:lnTo>
                <a:lnTo>
                  <a:pt x="155" y="519"/>
                </a:lnTo>
                <a:lnTo>
                  <a:pt x="136" y="518"/>
                </a:lnTo>
                <a:lnTo>
                  <a:pt x="118" y="515"/>
                </a:lnTo>
                <a:lnTo>
                  <a:pt x="102" y="512"/>
                </a:lnTo>
                <a:lnTo>
                  <a:pt x="87" y="507"/>
                </a:lnTo>
                <a:lnTo>
                  <a:pt x="74" y="503"/>
                </a:lnTo>
                <a:lnTo>
                  <a:pt x="62" y="498"/>
                </a:lnTo>
                <a:lnTo>
                  <a:pt x="52" y="492"/>
                </a:lnTo>
                <a:lnTo>
                  <a:pt x="43" y="487"/>
                </a:lnTo>
                <a:lnTo>
                  <a:pt x="35" y="479"/>
                </a:lnTo>
                <a:lnTo>
                  <a:pt x="28" y="470"/>
                </a:lnTo>
                <a:lnTo>
                  <a:pt x="22" y="461"/>
                </a:lnTo>
                <a:lnTo>
                  <a:pt x="16" y="451"/>
                </a:lnTo>
                <a:lnTo>
                  <a:pt x="13" y="441"/>
                </a:lnTo>
                <a:lnTo>
                  <a:pt x="8" y="429"/>
                </a:lnTo>
                <a:lnTo>
                  <a:pt x="6" y="415"/>
                </a:lnTo>
                <a:lnTo>
                  <a:pt x="4" y="400"/>
                </a:lnTo>
                <a:lnTo>
                  <a:pt x="3" y="384"/>
                </a:lnTo>
                <a:lnTo>
                  <a:pt x="1" y="368"/>
                </a:lnTo>
                <a:lnTo>
                  <a:pt x="0" y="350"/>
                </a:lnTo>
                <a:lnTo>
                  <a:pt x="0" y="329"/>
                </a:lnTo>
                <a:lnTo>
                  <a:pt x="0" y="308"/>
                </a:lnTo>
                <a:lnTo>
                  <a:pt x="0" y="286"/>
                </a:lnTo>
                <a:lnTo>
                  <a:pt x="0" y="262"/>
                </a:lnTo>
                <a:lnTo>
                  <a:pt x="0" y="262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2392363" y="2203450"/>
            <a:ext cx="1711325" cy="1341438"/>
          </a:xfrm>
          <a:custGeom>
            <a:avLst/>
            <a:gdLst/>
            <a:ahLst/>
            <a:cxnLst>
              <a:cxn ang="0">
                <a:pos x="831" y="1277"/>
              </a:cxn>
              <a:cxn ang="0">
                <a:pos x="2108" y="0"/>
              </a:cxn>
              <a:cxn ang="0">
                <a:pos x="1247" y="0"/>
              </a:cxn>
              <a:cxn ang="0">
                <a:pos x="0" y="1277"/>
              </a:cxn>
              <a:cxn ang="0">
                <a:pos x="831" y="1277"/>
              </a:cxn>
            </a:cxnLst>
            <a:rect l="0" t="0" r="r" b="b"/>
            <a:pathLst>
              <a:path w="2108" h="1277">
                <a:moveTo>
                  <a:pt x="831" y="1277"/>
                </a:moveTo>
                <a:lnTo>
                  <a:pt x="2108" y="0"/>
                </a:lnTo>
                <a:lnTo>
                  <a:pt x="1247" y="0"/>
                </a:lnTo>
                <a:lnTo>
                  <a:pt x="0" y="1277"/>
                </a:lnTo>
                <a:lnTo>
                  <a:pt x="831" y="1277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2994025" y="1984375"/>
            <a:ext cx="1014413" cy="1560513"/>
          </a:xfrm>
          <a:custGeom>
            <a:avLst/>
            <a:gdLst/>
            <a:ahLst/>
            <a:cxnLst>
              <a:cxn ang="0">
                <a:pos x="0" y="1277"/>
              </a:cxn>
              <a:cxn ang="0">
                <a:pos x="1247" y="0"/>
              </a:cxn>
              <a:cxn ang="0">
                <a:pos x="1247" y="208"/>
              </a:cxn>
              <a:cxn ang="0">
                <a:pos x="0" y="1485"/>
              </a:cxn>
              <a:cxn ang="0">
                <a:pos x="0" y="1277"/>
              </a:cxn>
            </a:cxnLst>
            <a:rect l="0" t="0" r="r" b="b"/>
            <a:pathLst>
              <a:path w="1247" h="1485">
                <a:moveTo>
                  <a:pt x="0" y="1277"/>
                </a:moveTo>
                <a:lnTo>
                  <a:pt x="1247" y="0"/>
                </a:lnTo>
                <a:lnTo>
                  <a:pt x="1247" y="208"/>
                </a:lnTo>
                <a:lnTo>
                  <a:pt x="0" y="1485"/>
                </a:lnTo>
                <a:lnTo>
                  <a:pt x="0" y="1277"/>
                </a:lnTo>
                <a:close/>
              </a:path>
            </a:pathLst>
          </a:custGeom>
          <a:solidFill>
            <a:srgbClr val="B2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994025" y="3327400"/>
            <a:ext cx="1350963" cy="217488"/>
          </a:xfrm>
          <a:prstGeom prst="rect">
            <a:avLst/>
          </a:prstGeom>
          <a:solidFill>
            <a:srgbClr val="B2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4344988" y="1984375"/>
            <a:ext cx="1038225" cy="1560513"/>
          </a:xfrm>
          <a:custGeom>
            <a:avLst/>
            <a:gdLst/>
            <a:ahLst/>
            <a:cxnLst>
              <a:cxn ang="0">
                <a:pos x="0" y="1277"/>
              </a:cxn>
              <a:cxn ang="0">
                <a:pos x="1277" y="0"/>
              </a:cxn>
              <a:cxn ang="0">
                <a:pos x="1277" y="208"/>
              </a:cxn>
              <a:cxn ang="0">
                <a:pos x="0" y="1485"/>
              </a:cxn>
              <a:cxn ang="0">
                <a:pos x="0" y="1277"/>
              </a:cxn>
            </a:cxnLst>
            <a:rect l="0" t="0" r="r" b="b"/>
            <a:pathLst>
              <a:path w="1277" h="1485">
                <a:moveTo>
                  <a:pt x="0" y="1277"/>
                </a:moveTo>
                <a:lnTo>
                  <a:pt x="1277" y="0"/>
                </a:lnTo>
                <a:lnTo>
                  <a:pt x="1277" y="208"/>
                </a:lnTo>
                <a:lnTo>
                  <a:pt x="0" y="1485"/>
                </a:lnTo>
                <a:lnTo>
                  <a:pt x="0" y="1277"/>
                </a:lnTo>
                <a:close/>
              </a:path>
            </a:pathLst>
          </a:custGeom>
          <a:solidFill>
            <a:srgbClr val="B2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2994025" y="1984375"/>
            <a:ext cx="2389188" cy="1343025"/>
          </a:xfrm>
          <a:custGeom>
            <a:avLst/>
            <a:gdLst/>
            <a:ahLst/>
            <a:cxnLst>
              <a:cxn ang="0">
                <a:pos x="1663" y="1277"/>
              </a:cxn>
              <a:cxn ang="0">
                <a:pos x="2940" y="0"/>
              </a:cxn>
              <a:cxn ang="0">
                <a:pos x="1247" y="0"/>
              </a:cxn>
              <a:cxn ang="0">
                <a:pos x="0" y="1277"/>
              </a:cxn>
              <a:cxn ang="0">
                <a:pos x="1663" y="1277"/>
              </a:cxn>
            </a:cxnLst>
            <a:rect l="0" t="0" r="r" b="b"/>
            <a:pathLst>
              <a:path w="2940" h="1277">
                <a:moveTo>
                  <a:pt x="1663" y="1277"/>
                </a:moveTo>
                <a:lnTo>
                  <a:pt x="2940" y="0"/>
                </a:lnTo>
                <a:lnTo>
                  <a:pt x="1247" y="0"/>
                </a:lnTo>
                <a:lnTo>
                  <a:pt x="0" y="1277"/>
                </a:lnTo>
                <a:lnTo>
                  <a:pt x="1663" y="1277"/>
                </a:lnTo>
                <a:close/>
              </a:path>
            </a:pathLst>
          </a:custGeom>
          <a:solidFill>
            <a:srgbClr val="B2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2994025" y="1766888"/>
            <a:ext cx="1014413" cy="1560512"/>
          </a:xfrm>
          <a:custGeom>
            <a:avLst/>
            <a:gdLst/>
            <a:ahLst/>
            <a:cxnLst>
              <a:cxn ang="0">
                <a:pos x="0" y="1277"/>
              </a:cxn>
              <a:cxn ang="0">
                <a:pos x="1247" y="0"/>
              </a:cxn>
              <a:cxn ang="0">
                <a:pos x="1247" y="208"/>
              </a:cxn>
              <a:cxn ang="0">
                <a:pos x="0" y="1485"/>
              </a:cxn>
              <a:cxn ang="0">
                <a:pos x="0" y="1277"/>
              </a:cxn>
            </a:cxnLst>
            <a:rect l="0" t="0" r="r" b="b"/>
            <a:pathLst>
              <a:path w="1247" h="1485">
                <a:moveTo>
                  <a:pt x="0" y="1277"/>
                </a:moveTo>
                <a:lnTo>
                  <a:pt x="1247" y="0"/>
                </a:lnTo>
                <a:lnTo>
                  <a:pt x="1247" y="208"/>
                </a:lnTo>
                <a:lnTo>
                  <a:pt x="0" y="1485"/>
                </a:lnTo>
                <a:lnTo>
                  <a:pt x="0" y="1277"/>
                </a:lnTo>
                <a:close/>
              </a:path>
            </a:pathLst>
          </a:cu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994025" y="3108325"/>
            <a:ext cx="1350963" cy="219075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4344988" y="1766888"/>
            <a:ext cx="1038225" cy="1560512"/>
          </a:xfrm>
          <a:custGeom>
            <a:avLst/>
            <a:gdLst/>
            <a:ahLst/>
            <a:cxnLst>
              <a:cxn ang="0">
                <a:pos x="0" y="1277"/>
              </a:cxn>
              <a:cxn ang="0">
                <a:pos x="1277" y="0"/>
              </a:cxn>
              <a:cxn ang="0">
                <a:pos x="1277" y="208"/>
              </a:cxn>
              <a:cxn ang="0">
                <a:pos x="0" y="1485"/>
              </a:cxn>
              <a:cxn ang="0">
                <a:pos x="0" y="1277"/>
              </a:cxn>
            </a:cxnLst>
            <a:rect l="0" t="0" r="r" b="b"/>
            <a:pathLst>
              <a:path w="1277" h="1485">
                <a:moveTo>
                  <a:pt x="0" y="1277"/>
                </a:moveTo>
                <a:lnTo>
                  <a:pt x="1277" y="0"/>
                </a:lnTo>
                <a:lnTo>
                  <a:pt x="1277" y="208"/>
                </a:lnTo>
                <a:lnTo>
                  <a:pt x="0" y="1485"/>
                </a:lnTo>
                <a:lnTo>
                  <a:pt x="0" y="1277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2994025" y="1766888"/>
            <a:ext cx="2389188" cy="1339850"/>
          </a:xfrm>
          <a:custGeom>
            <a:avLst/>
            <a:gdLst/>
            <a:ahLst/>
            <a:cxnLst>
              <a:cxn ang="0">
                <a:pos x="1663" y="1277"/>
              </a:cxn>
              <a:cxn ang="0">
                <a:pos x="2940" y="0"/>
              </a:cxn>
              <a:cxn ang="0">
                <a:pos x="1247" y="0"/>
              </a:cxn>
              <a:cxn ang="0">
                <a:pos x="0" y="1277"/>
              </a:cxn>
              <a:cxn ang="0">
                <a:pos x="1663" y="1277"/>
              </a:cxn>
            </a:cxnLst>
            <a:rect l="0" t="0" r="r" b="b"/>
            <a:pathLst>
              <a:path w="2940" h="1277">
                <a:moveTo>
                  <a:pt x="1663" y="1277"/>
                </a:moveTo>
                <a:lnTo>
                  <a:pt x="2940" y="0"/>
                </a:lnTo>
                <a:lnTo>
                  <a:pt x="1247" y="0"/>
                </a:lnTo>
                <a:lnTo>
                  <a:pt x="0" y="1277"/>
                </a:lnTo>
                <a:lnTo>
                  <a:pt x="1663" y="1277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4926013" y="2203450"/>
            <a:ext cx="2171700" cy="1341438"/>
          </a:xfrm>
          <a:custGeom>
            <a:avLst/>
            <a:gdLst/>
            <a:ahLst/>
            <a:cxnLst>
              <a:cxn ang="0">
                <a:pos x="1396" y="1277"/>
              </a:cxn>
              <a:cxn ang="0">
                <a:pos x="2673" y="0"/>
              </a:cxn>
              <a:cxn ang="0">
                <a:pos x="1277" y="0"/>
              </a:cxn>
              <a:cxn ang="0">
                <a:pos x="0" y="1277"/>
              </a:cxn>
              <a:cxn ang="0">
                <a:pos x="1396" y="1277"/>
              </a:cxn>
            </a:cxnLst>
            <a:rect l="0" t="0" r="r" b="b"/>
            <a:pathLst>
              <a:path w="2673" h="1277">
                <a:moveTo>
                  <a:pt x="1396" y="1277"/>
                </a:moveTo>
                <a:lnTo>
                  <a:pt x="2673" y="0"/>
                </a:lnTo>
                <a:lnTo>
                  <a:pt x="1277" y="0"/>
                </a:lnTo>
                <a:lnTo>
                  <a:pt x="0" y="1277"/>
                </a:lnTo>
                <a:lnTo>
                  <a:pt x="1396" y="1277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1111250" y="2203450"/>
            <a:ext cx="2292350" cy="1341438"/>
          </a:xfrm>
          <a:custGeom>
            <a:avLst/>
            <a:gdLst/>
            <a:ahLst/>
            <a:cxnLst>
              <a:cxn ang="0">
                <a:pos x="1574" y="1277"/>
              </a:cxn>
              <a:cxn ang="0">
                <a:pos x="2821" y="0"/>
              </a:cxn>
              <a:cxn ang="0">
                <a:pos x="1247" y="0"/>
              </a:cxn>
              <a:cxn ang="0">
                <a:pos x="0" y="1277"/>
              </a:cxn>
              <a:cxn ang="0">
                <a:pos x="1574" y="1277"/>
              </a:cxn>
            </a:cxnLst>
            <a:rect l="0" t="0" r="r" b="b"/>
            <a:pathLst>
              <a:path w="2821" h="1277">
                <a:moveTo>
                  <a:pt x="1574" y="1277"/>
                </a:moveTo>
                <a:lnTo>
                  <a:pt x="2821" y="0"/>
                </a:lnTo>
                <a:lnTo>
                  <a:pt x="1247" y="0"/>
                </a:lnTo>
                <a:lnTo>
                  <a:pt x="0" y="1277"/>
                </a:lnTo>
                <a:lnTo>
                  <a:pt x="1574" y="1277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6000750" y="3540125"/>
            <a:ext cx="136525" cy="1327150"/>
          </a:xfrm>
          <a:custGeom>
            <a:avLst/>
            <a:gdLst/>
            <a:ahLst/>
            <a:cxnLst>
              <a:cxn ang="0">
                <a:pos x="70" y="28"/>
              </a:cxn>
              <a:cxn ang="0">
                <a:pos x="52" y="80"/>
              </a:cxn>
              <a:cxn ang="0">
                <a:pos x="37" y="126"/>
              </a:cxn>
              <a:cxn ang="0">
                <a:pos x="26" y="168"/>
              </a:cxn>
              <a:cxn ang="0">
                <a:pos x="15" y="203"/>
              </a:cxn>
              <a:cxn ang="0">
                <a:pos x="8" y="234"/>
              </a:cxn>
              <a:cxn ang="0">
                <a:pos x="3" y="263"/>
              </a:cxn>
              <a:cxn ang="0">
                <a:pos x="0" y="289"/>
              </a:cxn>
              <a:cxn ang="0">
                <a:pos x="0" y="315"/>
              </a:cxn>
              <a:cxn ang="0">
                <a:pos x="3" y="338"/>
              </a:cxn>
              <a:cxn ang="0">
                <a:pos x="8" y="362"/>
              </a:cxn>
              <a:cxn ang="0">
                <a:pos x="15" y="386"/>
              </a:cxn>
              <a:cxn ang="0">
                <a:pos x="26" y="413"/>
              </a:cxn>
              <a:cxn ang="0">
                <a:pos x="37" y="441"/>
              </a:cxn>
              <a:cxn ang="0">
                <a:pos x="52" y="472"/>
              </a:cxn>
              <a:cxn ang="0">
                <a:pos x="70" y="506"/>
              </a:cxn>
              <a:cxn ang="0">
                <a:pos x="79" y="525"/>
              </a:cxn>
              <a:cxn ang="0">
                <a:pos x="98" y="563"/>
              </a:cxn>
              <a:cxn ang="0">
                <a:pos x="113" y="595"/>
              </a:cxn>
              <a:cxn ang="0">
                <a:pos x="128" y="625"/>
              </a:cxn>
              <a:cxn ang="0">
                <a:pos x="138" y="650"/>
              </a:cxn>
              <a:cxn ang="0">
                <a:pos x="149" y="672"/>
              </a:cxn>
              <a:cxn ang="0">
                <a:pos x="156" y="693"/>
              </a:cxn>
              <a:cxn ang="0">
                <a:pos x="161" y="713"/>
              </a:cxn>
              <a:cxn ang="0">
                <a:pos x="165" y="729"/>
              </a:cxn>
              <a:cxn ang="0">
                <a:pos x="167" y="747"/>
              </a:cxn>
              <a:cxn ang="0">
                <a:pos x="167" y="763"/>
              </a:cxn>
              <a:cxn ang="0">
                <a:pos x="164" y="781"/>
              </a:cxn>
              <a:cxn ang="0">
                <a:pos x="161" y="799"/>
              </a:cxn>
              <a:cxn ang="0">
                <a:pos x="155" y="819"/>
              </a:cxn>
              <a:cxn ang="0">
                <a:pos x="149" y="842"/>
              </a:cxn>
              <a:cxn ang="0">
                <a:pos x="141" y="865"/>
              </a:cxn>
              <a:cxn ang="0">
                <a:pos x="131" y="894"/>
              </a:cxn>
              <a:cxn ang="0">
                <a:pos x="127" y="909"/>
              </a:cxn>
              <a:cxn ang="0">
                <a:pos x="118" y="934"/>
              </a:cxn>
              <a:cxn ang="0">
                <a:pos x="110" y="958"/>
              </a:cxn>
              <a:cxn ang="0">
                <a:pos x="104" y="978"/>
              </a:cxn>
              <a:cxn ang="0">
                <a:pos x="98" y="998"/>
              </a:cxn>
              <a:cxn ang="0">
                <a:pos x="94" y="1015"/>
              </a:cxn>
              <a:cxn ang="0">
                <a:pos x="89" y="1033"/>
              </a:cxn>
              <a:cxn ang="0">
                <a:pos x="86" y="1050"/>
              </a:cxn>
              <a:cxn ang="0">
                <a:pos x="85" y="1067"/>
              </a:cxn>
              <a:cxn ang="0">
                <a:pos x="82" y="1085"/>
              </a:cxn>
              <a:cxn ang="0">
                <a:pos x="82" y="1105"/>
              </a:cxn>
              <a:cxn ang="0">
                <a:pos x="81" y="1127"/>
              </a:cxn>
              <a:cxn ang="0">
                <a:pos x="79" y="1151"/>
              </a:cxn>
              <a:cxn ang="0">
                <a:pos x="79" y="1177"/>
              </a:cxn>
              <a:cxn ang="0">
                <a:pos x="79" y="1208"/>
              </a:cxn>
              <a:cxn ang="0">
                <a:pos x="79" y="1243"/>
              </a:cxn>
            </a:cxnLst>
            <a:rect l="0" t="0" r="r" b="b"/>
            <a:pathLst>
              <a:path w="167" h="1262">
                <a:moveTo>
                  <a:pt x="79" y="0"/>
                </a:moveTo>
                <a:lnTo>
                  <a:pt x="70" y="28"/>
                </a:lnTo>
                <a:lnTo>
                  <a:pt x="61" y="55"/>
                </a:lnTo>
                <a:lnTo>
                  <a:pt x="52" y="80"/>
                </a:lnTo>
                <a:lnTo>
                  <a:pt x="45" y="104"/>
                </a:lnTo>
                <a:lnTo>
                  <a:pt x="37" y="126"/>
                </a:lnTo>
                <a:lnTo>
                  <a:pt x="32" y="147"/>
                </a:lnTo>
                <a:lnTo>
                  <a:pt x="26" y="168"/>
                </a:lnTo>
                <a:lnTo>
                  <a:pt x="20" y="185"/>
                </a:lnTo>
                <a:lnTo>
                  <a:pt x="15" y="203"/>
                </a:lnTo>
                <a:lnTo>
                  <a:pt x="11" y="220"/>
                </a:lnTo>
                <a:lnTo>
                  <a:pt x="8" y="234"/>
                </a:lnTo>
                <a:lnTo>
                  <a:pt x="5" y="249"/>
                </a:lnTo>
                <a:lnTo>
                  <a:pt x="3" y="263"/>
                </a:lnTo>
                <a:lnTo>
                  <a:pt x="2" y="277"/>
                </a:lnTo>
                <a:lnTo>
                  <a:pt x="0" y="289"/>
                </a:lnTo>
                <a:lnTo>
                  <a:pt x="0" y="303"/>
                </a:lnTo>
                <a:lnTo>
                  <a:pt x="0" y="315"/>
                </a:lnTo>
                <a:lnTo>
                  <a:pt x="2" y="326"/>
                </a:lnTo>
                <a:lnTo>
                  <a:pt x="3" y="338"/>
                </a:lnTo>
                <a:lnTo>
                  <a:pt x="5" y="350"/>
                </a:lnTo>
                <a:lnTo>
                  <a:pt x="8" y="362"/>
                </a:lnTo>
                <a:lnTo>
                  <a:pt x="11" y="374"/>
                </a:lnTo>
                <a:lnTo>
                  <a:pt x="15" y="386"/>
                </a:lnTo>
                <a:lnTo>
                  <a:pt x="20" y="399"/>
                </a:lnTo>
                <a:lnTo>
                  <a:pt x="26" y="413"/>
                </a:lnTo>
                <a:lnTo>
                  <a:pt x="32" y="426"/>
                </a:lnTo>
                <a:lnTo>
                  <a:pt x="37" y="441"/>
                </a:lnTo>
                <a:lnTo>
                  <a:pt x="45" y="456"/>
                </a:lnTo>
                <a:lnTo>
                  <a:pt x="52" y="472"/>
                </a:lnTo>
                <a:lnTo>
                  <a:pt x="61" y="488"/>
                </a:lnTo>
                <a:lnTo>
                  <a:pt x="70" y="506"/>
                </a:lnTo>
                <a:lnTo>
                  <a:pt x="79" y="525"/>
                </a:lnTo>
                <a:lnTo>
                  <a:pt x="79" y="525"/>
                </a:lnTo>
                <a:lnTo>
                  <a:pt x="89" y="545"/>
                </a:lnTo>
                <a:lnTo>
                  <a:pt x="98" y="563"/>
                </a:lnTo>
                <a:lnTo>
                  <a:pt x="106" y="579"/>
                </a:lnTo>
                <a:lnTo>
                  <a:pt x="113" y="595"/>
                </a:lnTo>
                <a:lnTo>
                  <a:pt x="121" y="610"/>
                </a:lnTo>
                <a:lnTo>
                  <a:pt x="128" y="625"/>
                </a:lnTo>
                <a:lnTo>
                  <a:pt x="134" y="637"/>
                </a:lnTo>
                <a:lnTo>
                  <a:pt x="138" y="650"/>
                </a:lnTo>
                <a:lnTo>
                  <a:pt x="144" y="662"/>
                </a:lnTo>
                <a:lnTo>
                  <a:pt x="149" y="672"/>
                </a:lnTo>
                <a:lnTo>
                  <a:pt x="152" y="683"/>
                </a:lnTo>
                <a:lnTo>
                  <a:pt x="156" y="693"/>
                </a:lnTo>
                <a:lnTo>
                  <a:pt x="159" y="702"/>
                </a:lnTo>
                <a:lnTo>
                  <a:pt x="161" y="713"/>
                </a:lnTo>
                <a:lnTo>
                  <a:pt x="164" y="721"/>
                </a:lnTo>
                <a:lnTo>
                  <a:pt x="165" y="729"/>
                </a:lnTo>
                <a:lnTo>
                  <a:pt x="165" y="738"/>
                </a:lnTo>
                <a:lnTo>
                  <a:pt x="167" y="747"/>
                </a:lnTo>
                <a:lnTo>
                  <a:pt x="167" y="756"/>
                </a:lnTo>
                <a:lnTo>
                  <a:pt x="167" y="763"/>
                </a:lnTo>
                <a:lnTo>
                  <a:pt x="165" y="772"/>
                </a:lnTo>
                <a:lnTo>
                  <a:pt x="164" y="781"/>
                </a:lnTo>
                <a:lnTo>
                  <a:pt x="162" y="790"/>
                </a:lnTo>
                <a:lnTo>
                  <a:pt x="161" y="799"/>
                </a:lnTo>
                <a:lnTo>
                  <a:pt x="158" y="809"/>
                </a:lnTo>
                <a:lnTo>
                  <a:pt x="155" y="819"/>
                </a:lnTo>
                <a:lnTo>
                  <a:pt x="152" y="830"/>
                </a:lnTo>
                <a:lnTo>
                  <a:pt x="149" y="842"/>
                </a:lnTo>
                <a:lnTo>
                  <a:pt x="144" y="854"/>
                </a:lnTo>
                <a:lnTo>
                  <a:pt x="141" y="865"/>
                </a:lnTo>
                <a:lnTo>
                  <a:pt x="137" y="879"/>
                </a:lnTo>
                <a:lnTo>
                  <a:pt x="131" y="894"/>
                </a:lnTo>
                <a:lnTo>
                  <a:pt x="131" y="894"/>
                </a:lnTo>
                <a:lnTo>
                  <a:pt x="127" y="909"/>
                </a:lnTo>
                <a:lnTo>
                  <a:pt x="122" y="922"/>
                </a:lnTo>
                <a:lnTo>
                  <a:pt x="118" y="934"/>
                </a:lnTo>
                <a:lnTo>
                  <a:pt x="115" y="946"/>
                </a:lnTo>
                <a:lnTo>
                  <a:pt x="110" y="958"/>
                </a:lnTo>
                <a:lnTo>
                  <a:pt x="107" y="968"/>
                </a:lnTo>
                <a:lnTo>
                  <a:pt x="104" y="978"/>
                </a:lnTo>
                <a:lnTo>
                  <a:pt x="101" y="989"/>
                </a:lnTo>
                <a:lnTo>
                  <a:pt x="98" y="998"/>
                </a:lnTo>
                <a:lnTo>
                  <a:pt x="97" y="1007"/>
                </a:lnTo>
                <a:lnTo>
                  <a:pt x="94" y="1015"/>
                </a:lnTo>
                <a:lnTo>
                  <a:pt x="92" y="1024"/>
                </a:lnTo>
                <a:lnTo>
                  <a:pt x="89" y="1033"/>
                </a:lnTo>
                <a:lnTo>
                  <a:pt x="88" y="1041"/>
                </a:lnTo>
                <a:lnTo>
                  <a:pt x="86" y="1050"/>
                </a:lnTo>
                <a:lnTo>
                  <a:pt x="86" y="1059"/>
                </a:lnTo>
                <a:lnTo>
                  <a:pt x="85" y="1067"/>
                </a:lnTo>
                <a:lnTo>
                  <a:pt x="83" y="1076"/>
                </a:lnTo>
                <a:lnTo>
                  <a:pt x="82" y="1085"/>
                </a:lnTo>
                <a:lnTo>
                  <a:pt x="82" y="1096"/>
                </a:lnTo>
                <a:lnTo>
                  <a:pt x="82" y="1105"/>
                </a:lnTo>
                <a:lnTo>
                  <a:pt x="81" y="1115"/>
                </a:lnTo>
                <a:lnTo>
                  <a:pt x="81" y="1127"/>
                </a:lnTo>
                <a:lnTo>
                  <a:pt x="81" y="1139"/>
                </a:lnTo>
                <a:lnTo>
                  <a:pt x="79" y="1151"/>
                </a:lnTo>
                <a:lnTo>
                  <a:pt x="79" y="1164"/>
                </a:lnTo>
                <a:lnTo>
                  <a:pt x="79" y="1177"/>
                </a:lnTo>
                <a:lnTo>
                  <a:pt x="79" y="1192"/>
                </a:lnTo>
                <a:lnTo>
                  <a:pt x="79" y="1208"/>
                </a:lnTo>
                <a:lnTo>
                  <a:pt x="79" y="1225"/>
                </a:lnTo>
                <a:lnTo>
                  <a:pt x="79" y="1243"/>
                </a:lnTo>
                <a:lnTo>
                  <a:pt x="79" y="126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7027863" y="2211388"/>
            <a:ext cx="136525" cy="1328737"/>
          </a:xfrm>
          <a:custGeom>
            <a:avLst/>
            <a:gdLst/>
            <a:ahLst/>
            <a:cxnLst>
              <a:cxn ang="0">
                <a:pos x="70" y="30"/>
              </a:cxn>
              <a:cxn ang="0">
                <a:pos x="52" y="82"/>
              </a:cxn>
              <a:cxn ang="0">
                <a:pos x="38" y="128"/>
              </a:cxn>
              <a:cxn ang="0">
                <a:pos x="26" y="168"/>
              </a:cxn>
              <a:cxn ang="0">
                <a:pos x="17" y="204"/>
              </a:cxn>
              <a:cxn ang="0">
                <a:pos x="9" y="236"/>
              </a:cxn>
              <a:cxn ang="0">
                <a:pos x="3" y="264"/>
              </a:cxn>
              <a:cxn ang="0">
                <a:pos x="2" y="291"/>
              </a:cxn>
              <a:cxn ang="0">
                <a:pos x="2" y="315"/>
              </a:cxn>
              <a:cxn ang="0">
                <a:pos x="3" y="339"/>
              </a:cxn>
              <a:cxn ang="0">
                <a:pos x="9" y="362"/>
              </a:cxn>
              <a:cxn ang="0">
                <a:pos x="17" y="388"/>
              </a:cxn>
              <a:cxn ang="0">
                <a:pos x="26" y="413"/>
              </a:cxn>
              <a:cxn ang="0">
                <a:pos x="38" y="441"/>
              </a:cxn>
              <a:cxn ang="0">
                <a:pos x="52" y="472"/>
              </a:cxn>
              <a:cxn ang="0">
                <a:pos x="70" y="508"/>
              </a:cxn>
              <a:cxn ang="0">
                <a:pos x="79" y="527"/>
              </a:cxn>
              <a:cxn ang="0">
                <a:pos x="98" y="564"/>
              </a:cxn>
              <a:cxn ang="0">
                <a:pos x="115" y="597"/>
              </a:cxn>
              <a:cxn ang="0">
                <a:pos x="128" y="625"/>
              </a:cxn>
              <a:cxn ang="0">
                <a:pos x="140" y="651"/>
              </a:cxn>
              <a:cxn ang="0">
                <a:pos x="149" y="674"/>
              </a:cxn>
              <a:cxn ang="0">
                <a:pos x="156" y="694"/>
              </a:cxn>
              <a:cxn ang="0">
                <a:pos x="162" y="713"/>
              </a:cxn>
              <a:cxn ang="0">
                <a:pos x="165" y="731"/>
              </a:cxn>
              <a:cxn ang="0">
                <a:pos x="167" y="749"/>
              </a:cxn>
              <a:cxn ang="0">
                <a:pos x="167" y="765"/>
              </a:cxn>
              <a:cxn ang="0">
                <a:pos x="165" y="783"/>
              </a:cxn>
              <a:cxn ang="0">
                <a:pos x="161" y="800"/>
              </a:cxn>
              <a:cxn ang="0">
                <a:pos x="156" y="821"/>
              </a:cxn>
              <a:cxn ang="0">
                <a:pos x="149" y="842"/>
              </a:cxn>
              <a:cxn ang="0">
                <a:pos x="142" y="867"/>
              </a:cxn>
              <a:cxn ang="0">
                <a:pos x="133" y="896"/>
              </a:cxn>
              <a:cxn ang="0">
                <a:pos x="128" y="909"/>
              </a:cxn>
              <a:cxn ang="0">
                <a:pos x="119" y="936"/>
              </a:cxn>
              <a:cxn ang="0">
                <a:pos x="112" y="959"/>
              </a:cxn>
              <a:cxn ang="0">
                <a:pos x="104" y="980"/>
              </a:cxn>
              <a:cxn ang="0">
                <a:pos x="100" y="999"/>
              </a:cxn>
              <a:cxn ang="0">
                <a:pos x="94" y="1017"/>
              </a:cxn>
              <a:cxn ang="0">
                <a:pos x="91" y="1034"/>
              </a:cxn>
              <a:cxn ang="0">
                <a:pos x="88" y="1051"/>
              </a:cxn>
              <a:cxn ang="0">
                <a:pos x="85" y="1068"/>
              </a:cxn>
              <a:cxn ang="0">
                <a:pos x="84" y="1087"/>
              </a:cxn>
              <a:cxn ang="0">
                <a:pos x="82" y="1106"/>
              </a:cxn>
              <a:cxn ang="0">
                <a:pos x="81" y="1127"/>
              </a:cxn>
              <a:cxn ang="0">
                <a:pos x="81" y="1152"/>
              </a:cxn>
              <a:cxn ang="0">
                <a:pos x="81" y="1179"/>
              </a:cxn>
              <a:cxn ang="0">
                <a:pos x="81" y="1210"/>
              </a:cxn>
              <a:cxn ang="0">
                <a:pos x="79" y="1244"/>
              </a:cxn>
            </a:cxnLst>
            <a:rect l="0" t="0" r="r" b="b"/>
            <a:pathLst>
              <a:path w="167" h="1264">
                <a:moveTo>
                  <a:pt x="79" y="0"/>
                </a:moveTo>
                <a:lnTo>
                  <a:pt x="70" y="30"/>
                </a:lnTo>
                <a:lnTo>
                  <a:pt x="61" y="57"/>
                </a:lnTo>
                <a:lnTo>
                  <a:pt x="52" y="82"/>
                </a:lnTo>
                <a:lnTo>
                  <a:pt x="45" y="106"/>
                </a:lnTo>
                <a:lnTo>
                  <a:pt x="38" y="128"/>
                </a:lnTo>
                <a:lnTo>
                  <a:pt x="32" y="149"/>
                </a:lnTo>
                <a:lnTo>
                  <a:pt x="26" y="168"/>
                </a:lnTo>
                <a:lnTo>
                  <a:pt x="21" y="187"/>
                </a:lnTo>
                <a:lnTo>
                  <a:pt x="17" y="204"/>
                </a:lnTo>
                <a:lnTo>
                  <a:pt x="12" y="220"/>
                </a:lnTo>
                <a:lnTo>
                  <a:pt x="9" y="236"/>
                </a:lnTo>
                <a:lnTo>
                  <a:pt x="6" y="251"/>
                </a:lnTo>
                <a:lnTo>
                  <a:pt x="3" y="264"/>
                </a:lnTo>
                <a:lnTo>
                  <a:pt x="2" y="278"/>
                </a:lnTo>
                <a:lnTo>
                  <a:pt x="2" y="291"/>
                </a:lnTo>
                <a:lnTo>
                  <a:pt x="0" y="303"/>
                </a:lnTo>
                <a:lnTo>
                  <a:pt x="2" y="315"/>
                </a:lnTo>
                <a:lnTo>
                  <a:pt x="2" y="327"/>
                </a:lnTo>
                <a:lnTo>
                  <a:pt x="3" y="339"/>
                </a:lnTo>
                <a:lnTo>
                  <a:pt x="6" y="351"/>
                </a:lnTo>
                <a:lnTo>
                  <a:pt x="9" y="362"/>
                </a:lnTo>
                <a:lnTo>
                  <a:pt x="12" y="376"/>
                </a:lnTo>
                <a:lnTo>
                  <a:pt x="17" y="388"/>
                </a:lnTo>
                <a:lnTo>
                  <a:pt x="21" y="401"/>
                </a:lnTo>
                <a:lnTo>
                  <a:pt x="26" y="413"/>
                </a:lnTo>
                <a:lnTo>
                  <a:pt x="32" y="428"/>
                </a:lnTo>
                <a:lnTo>
                  <a:pt x="38" y="441"/>
                </a:lnTo>
                <a:lnTo>
                  <a:pt x="45" y="457"/>
                </a:lnTo>
                <a:lnTo>
                  <a:pt x="52" y="472"/>
                </a:lnTo>
                <a:lnTo>
                  <a:pt x="61" y="490"/>
                </a:lnTo>
                <a:lnTo>
                  <a:pt x="70" y="508"/>
                </a:lnTo>
                <a:lnTo>
                  <a:pt x="79" y="527"/>
                </a:lnTo>
                <a:lnTo>
                  <a:pt x="79" y="527"/>
                </a:lnTo>
                <a:lnTo>
                  <a:pt x="90" y="547"/>
                </a:lnTo>
                <a:lnTo>
                  <a:pt x="98" y="564"/>
                </a:lnTo>
                <a:lnTo>
                  <a:pt x="107" y="581"/>
                </a:lnTo>
                <a:lnTo>
                  <a:pt x="115" y="597"/>
                </a:lnTo>
                <a:lnTo>
                  <a:pt x="122" y="612"/>
                </a:lnTo>
                <a:lnTo>
                  <a:pt x="128" y="625"/>
                </a:lnTo>
                <a:lnTo>
                  <a:pt x="134" y="639"/>
                </a:lnTo>
                <a:lnTo>
                  <a:pt x="140" y="651"/>
                </a:lnTo>
                <a:lnTo>
                  <a:pt x="145" y="662"/>
                </a:lnTo>
                <a:lnTo>
                  <a:pt x="149" y="674"/>
                </a:lnTo>
                <a:lnTo>
                  <a:pt x="153" y="685"/>
                </a:lnTo>
                <a:lnTo>
                  <a:pt x="156" y="694"/>
                </a:lnTo>
                <a:lnTo>
                  <a:pt x="159" y="704"/>
                </a:lnTo>
                <a:lnTo>
                  <a:pt x="162" y="713"/>
                </a:lnTo>
                <a:lnTo>
                  <a:pt x="164" y="722"/>
                </a:lnTo>
                <a:lnTo>
                  <a:pt x="165" y="731"/>
                </a:lnTo>
                <a:lnTo>
                  <a:pt x="167" y="740"/>
                </a:lnTo>
                <a:lnTo>
                  <a:pt x="167" y="749"/>
                </a:lnTo>
                <a:lnTo>
                  <a:pt x="167" y="756"/>
                </a:lnTo>
                <a:lnTo>
                  <a:pt x="167" y="765"/>
                </a:lnTo>
                <a:lnTo>
                  <a:pt x="165" y="774"/>
                </a:lnTo>
                <a:lnTo>
                  <a:pt x="165" y="783"/>
                </a:lnTo>
                <a:lnTo>
                  <a:pt x="164" y="792"/>
                </a:lnTo>
                <a:lnTo>
                  <a:pt x="161" y="800"/>
                </a:lnTo>
                <a:lnTo>
                  <a:pt x="159" y="811"/>
                </a:lnTo>
                <a:lnTo>
                  <a:pt x="156" y="821"/>
                </a:lnTo>
                <a:lnTo>
                  <a:pt x="153" y="832"/>
                </a:lnTo>
                <a:lnTo>
                  <a:pt x="149" y="842"/>
                </a:lnTo>
                <a:lnTo>
                  <a:pt x="146" y="854"/>
                </a:lnTo>
                <a:lnTo>
                  <a:pt x="142" y="867"/>
                </a:lnTo>
                <a:lnTo>
                  <a:pt x="137" y="881"/>
                </a:lnTo>
                <a:lnTo>
                  <a:pt x="133" y="896"/>
                </a:lnTo>
                <a:lnTo>
                  <a:pt x="133" y="896"/>
                </a:lnTo>
                <a:lnTo>
                  <a:pt x="128" y="909"/>
                </a:lnTo>
                <a:lnTo>
                  <a:pt x="124" y="922"/>
                </a:lnTo>
                <a:lnTo>
                  <a:pt x="119" y="936"/>
                </a:lnTo>
                <a:lnTo>
                  <a:pt x="115" y="947"/>
                </a:lnTo>
                <a:lnTo>
                  <a:pt x="112" y="959"/>
                </a:lnTo>
                <a:lnTo>
                  <a:pt x="107" y="970"/>
                </a:lnTo>
                <a:lnTo>
                  <a:pt x="104" y="980"/>
                </a:lnTo>
                <a:lnTo>
                  <a:pt x="101" y="989"/>
                </a:lnTo>
                <a:lnTo>
                  <a:pt x="100" y="999"/>
                </a:lnTo>
                <a:lnTo>
                  <a:pt x="97" y="1008"/>
                </a:lnTo>
                <a:lnTo>
                  <a:pt x="94" y="1017"/>
                </a:lnTo>
                <a:lnTo>
                  <a:pt x="93" y="1026"/>
                </a:lnTo>
                <a:lnTo>
                  <a:pt x="91" y="1034"/>
                </a:lnTo>
                <a:lnTo>
                  <a:pt x="90" y="1043"/>
                </a:lnTo>
                <a:lnTo>
                  <a:pt x="88" y="1051"/>
                </a:lnTo>
                <a:lnTo>
                  <a:pt x="87" y="1060"/>
                </a:lnTo>
                <a:lnTo>
                  <a:pt x="85" y="1068"/>
                </a:lnTo>
                <a:lnTo>
                  <a:pt x="84" y="1077"/>
                </a:lnTo>
                <a:lnTo>
                  <a:pt x="84" y="1087"/>
                </a:lnTo>
                <a:lnTo>
                  <a:pt x="82" y="1096"/>
                </a:lnTo>
                <a:lnTo>
                  <a:pt x="82" y="1106"/>
                </a:lnTo>
                <a:lnTo>
                  <a:pt x="82" y="1117"/>
                </a:lnTo>
                <a:lnTo>
                  <a:pt x="81" y="1127"/>
                </a:lnTo>
                <a:lnTo>
                  <a:pt x="81" y="1139"/>
                </a:lnTo>
                <a:lnTo>
                  <a:pt x="81" y="1152"/>
                </a:lnTo>
                <a:lnTo>
                  <a:pt x="81" y="1164"/>
                </a:lnTo>
                <a:lnTo>
                  <a:pt x="81" y="1179"/>
                </a:lnTo>
                <a:lnTo>
                  <a:pt x="81" y="1194"/>
                </a:lnTo>
                <a:lnTo>
                  <a:pt x="81" y="1210"/>
                </a:lnTo>
                <a:lnTo>
                  <a:pt x="79" y="1227"/>
                </a:lnTo>
                <a:lnTo>
                  <a:pt x="79" y="1244"/>
                </a:lnTo>
                <a:lnTo>
                  <a:pt x="79" y="1264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>
            <a:off x="1041400" y="3540125"/>
            <a:ext cx="136525" cy="1327150"/>
          </a:xfrm>
          <a:custGeom>
            <a:avLst/>
            <a:gdLst/>
            <a:ahLst/>
            <a:cxnLst>
              <a:cxn ang="0">
                <a:pos x="69" y="28"/>
              </a:cxn>
              <a:cxn ang="0">
                <a:pos x="52" y="80"/>
              </a:cxn>
              <a:cxn ang="0">
                <a:pos x="38" y="126"/>
              </a:cxn>
              <a:cxn ang="0">
                <a:pos x="26" y="168"/>
              </a:cxn>
              <a:cxn ang="0">
                <a:pos x="15" y="203"/>
              </a:cxn>
              <a:cxn ang="0">
                <a:pos x="8" y="234"/>
              </a:cxn>
              <a:cxn ang="0">
                <a:pos x="3" y="263"/>
              </a:cxn>
              <a:cxn ang="0">
                <a:pos x="0" y="289"/>
              </a:cxn>
              <a:cxn ang="0">
                <a:pos x="0" y="315"/>
              </a:cxn>
              <a:cxn ang="0">
                <a:pos x="3" y="338"/>
              </a:cxn>
              <a:cxn ang="0">
                <a:pos x="8" y="362"/>
              </a:cxn>
              <a:cxn ang="0">
                <a:pos x="15" y="386"/>
              </a:cxn>
              <a:cxn ang="0">
                <a:pos x="26" y="413"/>
              </a:cxn>
              <a:cxn ang="0">
                <a:pos x="38" y="441"/>
              </a:cxn>
              <a:cxn ang="0">
                <a:pos x="52" y="472"/>
              </a:cxn>
              <a:cxn ang="0">
                <a:pos x="69" y="506"/>
              </a:cxn>
              <a:cxn ang="0">
                <a:pos x="79" y="525"/>
              </a:cxn>
              <a:cxn ang="0">
                <a:pos x="97" y="563"/>
              </a:cxn>
              <a:cxn ang="0">
                <a:pos x="113" y="595"/>
              </a:cxn>
              <a:cxn ang="0">
                <a:pos x="127" y="625"/>
              </a:cxn>
              <a:cxn ang="0">
                <a:pos x="139" y="650"/>
              </a:cxn>
              <a:cxn ang="0">
                <a:pos x="149" y="672"/>
              </a:cxn>
              <a:cxn ang="0">
                <a:pos x="156" y="693"/>
              </a:cxn>
              <a:cxn ang="0">
                <a:pos x="161" y="713"/>
              </a:cxn>
              <a:cxn ang="0">
                <a:pos x="164" y="729"/>
              </a:cxn>
              <a:cxn ang="0">
                <a:pos x="165" y="747"/>
              </a:cxn>
              <a:cxn ang="0">
                <a:pos x="165" y="763"/>
              </a:cxn>
              <a:cxn ang="0">
                <a:pos x="164" y="781"/>
              </a:cxn>
              <a:cxn ang="0">
                <a:pos x="161" y="799"/>
              </a:cxn>
              <a:cxn ang="0">
                <a:pos x="155" y="819"/>
              </a:cxn>
              <a:cxn ang="0">
                <a:pos x="149" y="842"/>
              </a:cxn>
              <a:cxn ang="0">
                <a:pos x="141" y="865"/>
              </a:cxn>
              <a:cxn ang="0">
                <a:pos x="131" y="894"/>
              </a:cxn>
              <a:cxn ang="0">
                <a:pos x="127" y="909"/>
              </a:cxn>
              <a:cxn ang="0">
                <a:pos x="118" y="934"/>
              </a:cxn>
              <a:cxn ang="0">
                <a:pos x="110" y="958"/>
              </a:cxn>
              <a:cxn ang="0">
                <a:pos x="104" y="978"/>
              </a:cxn>
              <a:cxn ang="0">
                <a:pos x="98" y="998"/>
              </a:cxn>
              <a:cxn ang="0">
                <a:pos x="94" y="1015"/>
              </a:cxn>
              <a:cxn ang="0">
                <a:pos x="90" y="1033"/>
              </a:cxn>
              <a:cxn ang="0">
                <a:pos x="87" y="1050"/>
              </a:cxn>
              <a:cxn ang="0">
                <a:pos x="85" y="1067"/>
              </a:cxn>
              <a:cxn ang="0">
                <a:pos x="82" y="1085"/>
              </a:cxn>
              <a:cxn ang="0">
                <a:pos x="81" y="1105"/>
              </a:cxn>
              <a:cxn ang="0">
                <a:pos x="81" y="1127"/>
              </a:cxn>
              <a:cxn ang="0">
                <a:pos x="79" y="1151"/>
              </a:cxn>
              <a:cxn ang="0">
                <a:pos x="79" y="1177"/>
              </a:cxn>
              <a:cxn ang="0">
                <a:pos x="79" y="1208"/>
              </a:cxn>
              <a:cxn ang="0">
                <a:pos x="79" y="1243"/>
              </a:cxn>
            </a:cxnLst>
            <a:rect l="0" t="0" r="r" b="b"/>
            <a:pathLst>
              <a:path w="167" h="1262">
                <a:moveTo>
                  <a:pt x="79" y="0"/>
                </a:moveTo>
                <a:lnTo>
                  <a:pt x="69" y="28"/>
                </a:lnTo>
                <a:lnTo>
                  <a:pt x="60" y="55"/>
                </a:lnTo>
                <a:lnTo>
                  <a:pt x="52" y="80"/>
                </a:lnTo>
                <a:lnTo>
                  <a:pt x="45" y="104"/>
                </a:lnTo>
                <a:lnTo>
                  <a:pt x="38" y="126"/>
                </a:lnTo>
                <a:lnTo>
                  <a:pt x="32" y="147"/>
                </a:lnTo>
                <a:lnTo>
                  <a:pt x="26" y="168"/>
                </a:lnTo>
                <a:lnTo>
                  <a:pt x="20" y="185"/>
                </a:lnTo>
                <a:lnTo>
                  <a:pt x="15" y="203"/>
                </a:lnTo>
                <a:lnTo>
                  <a:pt x="11" y="220"/>
                </a:lnTo>
                <a:lnTo>
                  <a:pt x="8" y="234"/>
                </a:lnTo>
                <a:lnTo>
                  <a:pt x="5" y="249"/>
                </a:lnTo>
                <a:lnTo>
                  <a:pt x="3" y="263"/>
                </a:lnTo>
                <a:lnTo>
                  <a:pt x="2" y="277"/>
                </a:lnTo>
                <a:lnTo>
                  <a:pt x="0" y="289"/>
                </a:lnTo>
                <a:lnTo>
                  <a:pt x="0" y="303"/>
                </a:lnTo>
                <a:lnTo>
                  <a:pt x="0" y="315"/>
                </a:lnTo>
                <a:lnTo>
                  <a:pt x="2" y="326"/>
                </a:lnTo>
                <a:lnTo>
                  <a:pt x="3" y="338"/>
                </a:lnTo>
                <a:lnTo>
                  <a:pt x="5" y="350"/>
                </a:lnTo>
                <a:lnTo>
                  <a:pt x="8" y="362"/>
                </a:lnTo>
                <a:lnTo>
                  <a:pt x="11" y="374"/>
                </a:lnTo>
                <a:lnTo>
                  <a:pt x="15" y="386"/>
                </a:lnTo>
                <a:lnTo>
                  <a:pt x="20" y="399"/>
                </a:lnTo>
                <a:lnTo>
                  <a:pt x="26" y="413"/>
                </a:lnTo>
                <a:lnTo>
                  <a:pt x="32" y="426"/>
                </a:lnTo>
                <a:lnTo>
                  <a:pt x="38" y="441"/>
                </a:lnTo>
                <a:lnTo>
                  <a:pt x="45" y="456"/>
                </a:lnTo>
                <a:lnTo>
                  <a:pt x="52" y="472"/>
                </a:lnTo>
                <a:lnTo>
                  <a:pt x="60" y="488"/>
                </a:lnTo>
                <a:lnTo>
                  <a:pt x="69" y="506"/>
                </a:lnTo>
                <a:lnTo>
                  <a:pt x="79" y="525"/>
                </a:lnTo>
                <a:lnTo>
                  <a:pt x="79" y="525"/>
                </a:lnTo>
                <a:lnTo>
                  <a:pt x="88" y="545"/>
                </a:lnTo>
                <a:lnTo>
                  <a:pt x="97" y="563"/>
                </a:lnTo>
                <a:lnTo>
                  <a:pt x="106" y="579"/>
                </a:lnTo>
                <a:lnTo>
                  <a:pt x="113" y="595"/>
                </a:lnTo>
                <a:lnTo>
                  <a:pt x="121" y="610"/>
                </a:lnTo>
                <a:lnTo>
                  <a:pt x="127" y="625"/>
                </a:lnTo>
                <a:lnTo>
                  <a:pt x="134" y="637"/>
                </a:lnTo>
                <a:lnTo>
                  <a:pt x="139" y="650"/>
                </a:lnTo>
                <a:lnTo>
                  <a:pt x="144" y="662"/>
                </a:lnTo>
                <a:lnTo>
                  <a:pt x="149" y="672"/>
                </a:lnTo>
                <a:lnTo>
                  <a:pt x="152" y="683"/>
                </a:lnTo>
                <a:lnTo>
                  <a:pt x="156" y="693"/>
                </a:lnTo>
                <a:lnTo>
                  <a:pt x="158" y="702"/>
                </a:lnTo>
                <a:lnTo>
                  <a:pt x="161" y="713"/>
                </a:lnTo>
                <a:lnTo>
                  <a:pt x="162" y="721"/>
                </a:lnTo>
                <a:lnTo>
                  <a:pt x="164" y="729"/>
                </a:lnTo>
                <a:lnTo>
                  <a:pt x="165" y="738"/>
                </a:lnTo>
                <a:lnTo>
                  <a:pt x="165" y="747"/>
                </a:lnTo>
                <a:lnTo>
                  <a:pt x="167" y="756"/>
                </a:lnTo>
                <a:lnTo>
                  <a:pt x="165" y="763"/>
                </a:lnTo>
                <a:lnTo>
                  <a:pt x="165" y="772"/>
                </a:lnTo>
                <a:lnTo>
                  <a:pt x="164" y="781"/>
                </a:lnTo>
                <a:lnTo>
                  <a:pt x="162" y="790"/>
                </a:lnTo>
                <a:lnTo>
                  <a:pt x="161" y="799"/>
                </a:lnTo>
                <a:lnTo>
                  <a:pt x="158" y="809"/>
                </a:lnTo>
                <a:lnTo>
                  <a:pt x="155" y="819"/>
                </a:lnTo>
                <a:lnTo>
                  <a:pt x="152" y="830"/>
                </a:lnTo>
                <a:lnTo>
                  <a:pt x="149" y="842"/>
                </a:lnTo>
                <a:lnTo>
                  <a:pt x="144" y="854"/>
                </a:lnTo>
                <a:lnTo>
                  <a:pt x="141" y="865"/>
                </a:lnTo>
                <a:lnTo>
                  <a:pt x="137" y="879"/>
                </a:lnTo>
                <a:lnTo>
                  <a:pt x="131" y="894"/>
                </a:lnTo>
                <a:lnTo>
                  <a:pt x="131" y="894"/>
                </a:lnTo>
                <a:lnTo>
                  <a:pt x="127" y="909"/>
                </a:lnTo>
                <a:lnTo>
                  <a:pt x="122" y="922"/>
                </a:lnTo>
                <a:lnTo>
                  <a:pt x="118" y="934"/>
                </a:lnTo>
                <a:lnTo>
                  <a:pt x="115" y="946"/>
                </a:lnTo>
                <a:lnTo>
                  <a:pt x="110" y="958"/>
                </a:lnTo>
                <a:lnTo>
                  <a:pt x="107" y="968"/>
                </a:lnTo>
                <a:lnTo>
                  <a:pt x="104" y="978"/>
                </a:lnTo>
                <a:lnTo>
                  <a:pt x="101" y="989"/>
                </a:lnTo>
                <a:lnTo>
                  <a:pt x="98" y="998"/>
                </a:lnTo>
                <a:lnTo>
                  <a:pt x="95" y="1007"/>
                </a:lnTo>
                <a:lnTo>
                  <a:pt x="94" y="1015"/>
                </a:lnTo>
                <a:lnTo>
                  <a:pt x="92" y="1024"/>
                </a:lnTo>
                <a:lnTo>
                  <a:pt x="90" y="1033"/>
                </a:lnTo>
                <a:lnTo>
                  <a:pt x="88" y="1041"/>
                </a:lnTo>
                <a:lnTo>
                  <a:pt x="87" y="1050"/>
                </a:lnTo>
                <a:lnTo>
                  <a:pt x="85" y="1059"/>
                </a:lnTo>
                <a:lnTo>
                  <a:pt x="85" y="1067"/>
                </a:lnTo>
                <a:lnTo>
                  <a:pt x="84" y="1076"/>
                </a:lnTo>
                <a:lnTo>
                  <a:pt x="82" y="1085"/>
                </a:lnTo>
                <a:lnTo>
                  <a:pt x="82" y="1096"/>
                </a:lnTo>
                <a:lnTo>
                  <a:pt x="81" y="1105"/>
                </a:lnTo>
                <a:lnTo>
                  <a:pt x="81" y="1115"/>
                </a:lnTo>
                <a:lnTo>
                  <a:pt x="81" y="1127"/>
                </a:lnTo>
                <a:lnTo>
                  <a:pt x="79" y="1139"/>
                </a:lnTo>
                <a:lnTo>
                  <a:pt x="79" y="1151"/>
                </a:lnTo>
                <a:lnTo>
                  <a:pt x="79" y="1164"/>
                </a:lnTo>
                <a:lnTo>
                  <a:pt x="79" y="1177"/>
                </a:lnTo>
                <a:lnTo>
                  <a:pt x="79" y="1192"/>
                </a:lnTo>
                <a:lnTo>
                  <a:pt x="79" y="1208"/>
                </a:lnTo>
                <a:lnTo>
                  <a:pt x="79" y="1225"/>
                </a:lnTo>
                <a:lnTo>
                  <a:pt x="79" y="1243"/>
                </a:lnTo>
                <a:lnTo>
                  <a:pt x="79" y="126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8"/>
          <p:cNvSpPr>
            <a:spLocks/>
          </p:cNvSpPr>
          <p:nvPr/>
        </p:nvSpPr>
        <p:spPr bwMode="auto">
          <a:xfrm>
            <a:off x="1111250" y="4762500"/>
            <a:ext cx="4948238" cy="217488"/>
          </a:xfrm>
          <a:custGeom>
            <a:avLst/>
            <a:gdLst/>
            <a:ahLst/>
            <a:cxnLst>
              <a:cxn ang="0">
                <a:pos x="6088" y="89"/>
              </a:cxn>
              <a:cxn ang="0">
                <a:pos x="5672" y="0"/>
              </a:cxn>
              <a:cxn ang="0">
                <a:pos x="5256" y="208"/>
              </a:cxn>
              <a:cxn ang="0">
                <a:pos x="4632" y="0"/>
              </a:cxn>
              <a:cxn ang="0">
                <a:pos x="4098" y="208"/>
              </a:cxn>
              <a:cxn ang="0">
                <a:pos x="3266" y="0"/>
              </a:cxn>
              <a:cxn ang="0">
                <a:pos x="2613" y="208"/>
              </a:cxn>
              <a:cxn ang="0">
                <a:pos x="1900" y="0"/>
              </a:cxn>
              <a:cxn ang="0">
                <a:pos x="1247" y="208"/>
              </a:cxn>
              <a:cxn ang="0">
                <a:pos x="415" y="0"/>
              </a:cxn>
              <a:cxn ang="0">
                <a:pos x="0" y="89"/>
              </a:cxn>
            </a:cxnLst>
            <a:rect l="0" t="0" r="r" b="b"/>
            <a:pathLst>
              <a:path w="6088" h="208">
                <a:moveTo>
                  <a:pt x="6088" y="89"/>
                </a:moveTo>
                <a:lnTo>
                  <a:pt x="5672" y="0"/>
                </a:lnTo>
                <a:lnTo>
                  <a:pt x="5256" y="208"/>
                </a:lnTo>
                <a:lnTo>
                  <a:pt x="4632" y="0"/>
                </a:lnTo>
                <a:lnTo>
                  <a:pt x="4098" y="208"/>
                </a:lnTo>
                <a:lnTo>
                  <a:pt x="3266" y="0"/>
                </a:lnTo>
                <a:lnTo>
                  <a:pt x="2613" y="208"/>
                </a:lnTo>
                <a:lnTo>
                  <a:pt x="1900" y="0"/>
                </a:lnTo>
                <a:lnTo>
                  <a:pt x="1247" y="208"/>
                </a:lnTo>
                <a:lnTo>
                  <a:pt x="415" y="0"/>
                </a:lnTo>
                <a:lnTo>
                  <a:pt x="0" y="89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6059488" y="3544888"/>
            <a:ext cx="1014412" cy="13112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4994275" y="3794125"/>
            <a:ext cx="647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20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1639888" y="4286250"/>
            <a:ext cx="1019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+++++++++ </a:t>
            </a:r>
            <a:endParaRPr lang="en-US" sz="3200"/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4498975" y="4286250"/>
            <a:ext cx="10191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+++++++++ </a:t>
            </a:r>
            <a:endParaRPr lang="en-US" sz="3200"/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1639888" y="4046538"/>
            <a:ext cx="12350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+++++++++++ </a:t>
            </a:r>
            <a:endParaRPr lang="en-US" sz="3200"/>
          </a:p>
        </p:txBody>
      </p:sp>
      <p:sp>
        <p:nvSpPr>
          <p:cNvPr id="35" name="Line 34"/>
          <p:cNvSpPr>
            <a:spLocks noChangeShapeType="1"/>
          </p:cNvSpPr>
          <p:nvPr/>
        </p:nvSpPr>
        <p:spPr bwMode="auto">
          <a:xfrm flipH="1">
            <a:off x="2994025" y="3106738"/>
            <a:ext cx="1350963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Freeform 35"/>
          <p:cNvSpPr>
            <a:spLocks/>
          </p:cNvSpPr>
          <p:nvPr/>
        </p:nvSpPr>
        <p:spPr bwMode="auto">
          <a:xfrm>
            <a:off x="4344988" y="1766888"/>
            <a:ext cx="1038225" cy="1339850"/>
          </a:xfrm>
          <a:custGeom>
            <a:avLst/>
            <a:gdLst/>
            <a:ahLst/>
            <a:cxnLst>
              <a:cxn ang="0">
                <a:pos x="1277" y="0"/>
              </a:cxn>
              <a:cxn ang="0">
                <a:pos x="0" y="1277"/>
              </a:cxn>
              <a:cxn ang="0">
                <a:pos x="1277" y="0"/>
              </a:cxn>
            </a:cxnLst>
            <a:rect l="0" t="0" r="r" b="b"/>
            <a:pathLst>
              <a:path w="1277" h="1277">
                <a:moveTo>
                  <a:pt x="1277" y="0"/>
                </a:moveTo>
                <a:lnTo>
                  <a:pt x="0" y="1277"/>
                </a:lnTo>
                <a:lnTo>
                  <a:pt x="1277" y="0"/>
                </a:lnTo>
                <a:close/>
              </a:path>
            </a:pathLst>
          </a:custGeom>
          <a:solidFill>
            <a:srgbClr val="E5E5E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 flipH="1">
            <a:off x="4344988" y="1766888"/>
            <a:ext cx="1038225" cy="13398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4008438" y="1766888"/>
            <a:ext cx="1374775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2994025" y="1766888"/>
            <a:ext cx="1014413" cy="13398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39"/>
          <p:cNvSpPr>
            <a:spLocks noChangeShapeType="1"/>
          </p:cNvSpPr>
          <p:nvPr/>
        </p:nvSpPr>
        <p:spPr bwMode="auto">
          <a:xfrm flipH="1">
            <a:off x="2994025" y="3327400"/>
            <a:ext cx="1350963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40"/>
          <p:cNvSpPr>
            <a:spLocks noChangeShapeType="1"/>
          </p:cNvSpPr>
          <p:nvPr/>
        </p:nvSpPr>
        <p:spPr bwMode="auto">
          <a:xfrm>
            <a:off x="4344988" y="3106738"/>
            <a:ext cx="3175" cy="2206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Line 41"/>
          <p:cNvSpPr>
            <a:spLocks noChangeShapeType="1"/>
          </p:cNvSpPr>
          <p:nvPr/>
        </p:nvSpPr>
        <p:spPr bwMode="auto">
          <a:xfrm>
            <a:off x="2994025" y="3106738"/>
            <a:ext cx="3175" cy="2206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2"/>
          <p:cNvSpPr>
            <a:spLocks noChangeShapeType="1"/>
          </p:cNvSpPr>
          <p:nvPr/>
        </p:nvSpPr>
        <p:spPr bwMode="auto">
          <a:xfrm flipV="1">
            <a:off x="4344988" y="3327400"/>
            <a:ext cx="3175" cy="2174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Freeform 43"/>
          <p:cNvSpPr>
            <a:spLocks/>
          </p:cNvSpPr>
          <p:nvPr/>
        </p:nvSpPr>
        <p:spPr bwMode="auto">
          <a:xfrm>
            <a:off x="2994025" y="3544888"/>
            <a:ext cx="1350963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663" y="0"/>
              </a:cxn>
              <a:cxn ang="0">
                <a:pos x="0" y="0"/>
              </a:cxn>
            </a:cxnLst>
            <a:rect l="0" t="0" r="r" b="b"/>
            <a:pathLst>
              <a:path w="1663">
                <a:moveTo>
                  <a:pt x="0" y="0"/>
                </a:moveTo>
                <a:lnTo>
                  <a:pt x="1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Line 44"/>
          <p:cNvSpPr>
            <a:spLocks noChangeShapeType="1"/>
          </p:cNvSpPr>
          <p:nvPr/>
        </p:nvSpPr>
        <p:spPr bwMode="auto">
          <a:xfrm>
            <a:off x="2994025" y="3544888"/>
            <a:ext cx="1350963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5"/>
          <p:cNvSpPr>
            <a:spLocks noChangeShapeType="1"/>
          </p:cNvSpPr>
          <p:nvPr/>
        </p:nvSpPr>
        <p:spPr bwMode="auto">
          <a:xfrm>
            <a:off x="2994025" y="3327400"/>
            <a:ext cx="3175" cy="2174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5383213" y="1766888"/>
            <a:ext cx="3175" cy="217487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7"/>
          <p:cNvSpPr>
            <a:spLocks noChangeShapeType="1"/>
          </p:cNvSpPr>
          <p:nvPr/>
        </p:nvSpPr>
        <p:spPr bwMode="auto">
          <a:xfrm flipV="1">
            <a:off x="4344988" y="1984375"/>
            <a:ext cx="1038225" cy="13430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 flipH="1">
            <a:off x="4344988" y="2203450"/>
            <a:ext cx="1038225" cy="13414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5383213" y="1984375"/>
            <a:ext cx="3175" cy="2190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50"/>
          <p:cNvSpPr>
            <a:spLocks/>
          </p:cNvSpPr>
          <p:nvPr/>
        </p:nvSpPr>
        <p:spPr bwMode="auto">
          <a:xfrm>
            <a:off x="579438" y="3201988"/>
            <a:ext cx="2246312" cy="655637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0" y="0"/>
              </a:cxn>
              <a:cxn ang="0">
                <a:pos x="2762" y="0"/>
              </a:cxn>
            </a:cxnLst>
            <a:rect l="0" t="0" r="r" b="b"/>
            <a:pathLst>
              <a:path w="2762" h="624">
                <a:moveTo>
                  <a:pt x="0" y="624"/>
                </a:moveTo>
                <a:lnTo>
                  <a:pt x="0" y="0"/>
                </a:lnTo>
                <a:lnTo>
                  <a:pt x="276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>
            <a:off x="4876800" y="3201988"/>
            <a:ext cx="2462213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Freeform 52"/>
          <p:cNvSpPr>
            <a:spLocks/>
          </p:cNvSpPr>
          <p:nvPr/>
        </p:nvSpPr>
        <p:spPr bwMode="auto">
          <a:xfrm>
            <a:off x="4851400" y="3170238"/>
            <a:ext cx="49213" cy="61912"/>
          </a:xfrm>
          <a:custGeom>
            <a:avLst/>
            <a:gdLst/>
            <a:ahLst/>
            <a:cxnLst>
              <a:cxn ang="0">
                <a:pos x="28" y="2"/>
              </a:cxn>
              <a:cxn ang="0">
                <a:pos x="23" y="2"/>
              </a:cxn>
              <a:cxn ang="0">
                <a:pos x="21" y="3"/>
              </a:cxn>
              <a:cxn ang="0">
                <a:pos x="16" y="5"/>
              </a:cxn>
              <a:cxn ang="0">
                <a:pos x="13" y="6"/>
              </a:cxn>
              <a:cxn ang="0">
                <a:pos x="9" y="9"/>
              </a:cxn>
              <a:cxn ang="0">
                <a:pos x="6" y="14"/>
              </a:cxn>
              <a:cxn ang="0">
                <a:pos x="4" y="17"/>
              </a:cxn>
              <a:cxn ang="0">
                <a:pos x="3" y="21"/>
              </a:cxn>
              <a:cxn ang="0">
                <a:pos x="1" y="24"/>
              </a:cxn>
              <a:cxn ang="0">
                <a:pos x="1" y="29"/>
              </a:cxn>
              <a:cxn ang="0">
                <a:pos x="1" y="33"/>
              </a:cxn>
              <a:cxn ang="0">
                <a:pos x="1" y="37"/>
              </a:cxn>
              <a:cxn ang="0">
                <a:pos x="3" y="40"/>
              </a:cxn>
              <a:cxn ang="0">
                <a:pos x="4" y="45"/>
              </a:cxn>
              <a:cxn ang="0">
                <a:pos x="6" y="48"/>
              </a:cxn>
              <a:cxn ang="0">
                <a:pos x="9" y="52"/>
              </a:cxn>
              <a:cxn ang="0">
                <a:pos x="13" y="55"/>
              </a:cxn>
              <a:cxn ang="0">
                <a:pos x="16" y="57"/>
              </a:cxn>
              <a:cxn ang="0">
                <a:pos x="21" y="58"/>
              </a:cxn>
              <a:cxn ang="0">
                <a:pos x="23" y="60"/>
              </a:cxn>
              <a:cxn ang="0">
                <a:pos x="28" y="60"/>
              </a:cxn>
              <a:cxn ang="0">
                <a:pos x="32" y="60"/>
              </a:cxn>
              <a:cxn ang="0">
                <a:pos x="37" y="60"/>
              </a:cxn>
              <a:cxn ang="0">
                <a:pos x="40" y="58"/>
              </a:cxn>
              <a:cxn ang="0">
                <a:pos x="44" y="57"/>
              </a:cxn>
              <a:cxn ang="0">
                <a:pos x="47" y="55"/>
              </a:cxn>
              <a:cxn ang="0">
                <a:pos x="52" y="52"/>
              </a:cxn>
              <a:cxn ang="0">
                <a:pos x="55" y="48"/>
              </a:cxn>
              <a:cxn ang="0">
                <a:pos x="56" y="45"/>
              </a:cxn>
              <a:cxn ang="0">
                <a:pos x="58" y="40"/>
              </a:cxn>
              <a:cxn ang="0">
                <a:pos x="59" y="37"/>
              </a:cxn>
              <a:cxn ang="0">
                <a:pos x="59" y="33"/>
              </a:cxn>
              <a:cxn ang="0">
                <a:pos x="59" y="29"/>
              </a:cxn>
              <a:cxn ang="0">
                <a:pos x="59" y="24"/>
              </a:cxn>
              <a:cxn ang="0">
                <a:pos x="58" y="21"/>
              </a:cxn>
              <a:cxn ang="0">
                <a:pos x="56" y="17"/>
              </a:cxn>
              <a:cxn ang="0">
                <a:pos x="55" y="14"/>
              </a:cxn>
              <a:cxn ang="0">
                <a:pos x="52" y="9"/>
              </a:cxn>
              <a:cxn ang="0">
                <a:pos x="47" y="6"/>
              </a:cxn>
              <a:cxn ang="0">
                <a:pos x="44" y="5"/>
              </a:cxn>
              <a:cxn ang="0">
                <a:pos x="40" y="3"/>
              </a:cxn>
              <a:cxn ang="0">
                <a:pos x="37" y="2"/>
              </a:cxn>
              <a:cxn ang="0">
                <a:pos x="32" y="2"/>
              </a:cxn>
              <a:cxn ang="0">
                <a:pos x="29" y="30"/>
              </a:cxn>
            </a:cxnLst>
            <a:rect l="0" t="0" r="r" b="b"/>
            <a:pathLst>
              <a:path w="59" h="60">
                <a:moveTo>
                  <a:pt x="29" y="30"/>
                </a:moveTo>
                <a:lnTo>
                  <a:pt x="29" y="0"/>
                </a:lnTo>
                <a:lnTo>
                  <a:pt x="28" y="2"/>
                </a:lnTo>
                <a:lnTo>
                  <a:pt x="26" y="2"/>
                </a:lnTo>
                <a:lnTo>
                  <a:pt x="25" y="2"/>
                </a:lnTo>
                <a:lnTo>
                  <a:pt x="23" y="2"/>
                </a:lnTo>
                <a:lnTo>
                  <a:pt x="22" y="2"/>
                </a:lnTo>
                <a:lnTo>
                  <a:pt x="22" y="2"/>
                </a:lnTo>
                <a:lnTo>
                  <a:pt x="21" y="3"/>
                </a:lnTo>
                <a:lnTo>
                  <a:pt x="19" y="3"/>
                </a:lnTo>
                <a:lnTo>
                  <a:pt x="18" y="3"/>
                </a:lnTo>
                <a:lnTo>
                  <a:pt x="16" y="5"/>
                </a:lnTo>
                <a:lnTo>
                  <a:pt x="15" y="5"/>
                </a:lnTo>
                <a:lnTo>
                  <a:pt x="13" y="6"/>
                </a:lnTo>
                <a:lnTo>
                  <a:pt x="13" y="6"/>
                </a:lnTo>
                <a:lnTo>
                  <a:pt x="12" y="8"/>
                </a:lnTo>
                <a:lnTo>
                  <a:pt x="10" y="9"/>
                </a:lnTo>
                <a:lnTo>
                  <a:pt x="9" y="9"/>
                </a:lnTo>
                <a:lnTo>
                  <a:pt x="9" y="11"/>
                </a:lnTo>
                <a:lnTo>
                  <a:pt x="7" y="12"/>
                </a:lnTo>
                <a:lnTo>
                  <a:pt x="6" y="14"/>
                </a:lnTo>
                <a:lnTo>
                  <a:pt x="6" y="14"/>
                </a:lnTo>
                <a:lnTo>
                  <a:pt x="4" y="15"/>
                </a:lnTo>
                <a:lnTo>
                  <a:pt x="4" y="17"/>
                </a:lnTo>
                <a:lnTo>
                  <a:pt x="3" y="18"/>
                </a:lnTo>
                <a:lnTo>
                  <a:pt x="3" y="20"/>
                </a:lnTo>
                <a:lnTo>
                  <a:pt x="3" y="21"/>
                </a:lnTo>
                <a:lnTo>
                  <a:pt x="1" y="23"/>
                </a:lnTo>
                <a:lnTo>
                  <a:pt x="1" y="23"/>
                </a:lnTo>
                <a:lnTo>
                  <a:pt x="1" y="24"/>
                </a:lnTo>
                <a:lnTo>
                  <a:pt x="1" y="26"/>
                </a:lnTo>
                <a:lnTo>
                  <a:pt x="1" y="27"/>
                </a:lnTo>
                <a:lnTo>
                  <a:pt x="1" y="29"/>
                </a:lnTo>
                <a:lnTo>
                  <a:pt x="0" y="30"/>
                </a:lnTo>
                <a:lnTo>
                  <a:pt x="0" y="30"/>
                </a:lnTo>
                <a:lnTo>
                  <a:pt x="1" y="33"/>
                </a:lnTo>
                <a:lnTo>
                  <a:pt x="1" y="34"/>
                </a:lnTo>
                <a:lnTo>
                  <a:pt x="1" y="36"/>
                </a:lnTo>
                <a:lnTo>
                  <a:pt x="1" y="37"/>
                </a:lnTo>
                <a:lnTo>
                  <a:pt x="1" y="37"/>
                </a:lnTo>
                <a:lnTo>
                  <a:pt x="1" y="39"/>
                </a:lnTo>
                <a:lnTo>
                  <a:pt x="3" y="40"/>
                </a:lnTo>
                <a:lnTo>
                  <a:pt x="3" y="42"/>
                </a:lnTo>
                <a:lnTo>
                  <a:pt x="3" y="43"/>
                </a:lnTo>
                <a:lnTo>
                  <a:pt x="4" y="45"/>
                </a:lnTo>
                <a:lnTo>
                  <a:pt x="4" y="46"/>
                </a:lnTo>
                <a:lnTo>
                  <a:pt x="6" y="48"/>
                </a:lnTo>
                <a:lnTo>
                  <a:pt x="6" y="48"/>
                </a:lnTo>
                <a:lnTo>
                  <a:pt x="7" y="49"/>
                </a:lnTo>
                <a:lnTo>
                  <a:pt x="9" y="51"/>
                </a:lnTo>
                <a:lnTo>
                  <a:pt x="9" y="52"/>
                </a:lnTo>
                <a:lnTo>
                  <a:pt x="10" y="52"/>
                </a:lnTo>
                <a:lnTo>
                  <a:pt x="12" y="54"/>
                </a:lnTo>
                <a:lnTo>
                  <a:pt x="13" y="55"/>
                </a:lnTo>
                <a:lnTo>
                  <a:pt x="13" y="55"/>
                </a:lnTo>
                <a:lnTo>
                  <a:pt x="15" y="57"/>
                </a:lnTo>
                <a:lnTo>
                  <a:pt x="16" y="57"/>
                </a:lnTo>
                <a:lnTo>
                  <a:pt x="18" y="58"/>
                </a:lnTo>
                <a:lnTo>
                  <a:pt x="19" y="58"/>
                </a:lnTo>
                <a:lnTo>
                  <a:pt x="21" y="58"/>
                </a:lnTo>
                <a:lnTo>
                  <a:pt x="22" y="60"/>
                </a:lnTo>
                <a:lnTo>
                  <a:pt x="22" y="60"/>
                </a:lnTo>
                <a:lnTo>
                  <a:pt x="23" y="60"/>
                </a:lnTo>
                <a:lnTo>
                  <a:pt x="25" y="60"/>
                </a:lnTo>
                <a:lnTo>
                  <a:pt x="26" y="60"/>
                </a:lnTo>
                <a:lnTo>
                  <a:pt x="28" y="60"/>
                </a:lnTo>
                <a:lnTo>
                  <a:pt x="29" y="60"/>
                </a:lnTo>
                <a:lnTo>
                  <a:pt x="29" y="60"/>
                </a:lnTo>
                <a:lnTo>
                  <a:pt x="32" y="60"/>
                </a:lnTo>
                <a:lnTo>
                  <a:pt x="34" y="60"/>
                </a:lnTo>
                <a:lnTo>
                  <a:pt x="35" y="60"/>
                </a:lnTo>
                <a:lnTo>
                  <a:pt x="37" y="60"/>
                </a:lnTo>
                <a:lnTo>
                  <a:pt x="37" y="60"/>
                </a:lnTo>
                <a:lnTo>
                  <a:pt x="38" y="60"/>
                </a:lnTo>
                <a:lnTo>
                  <a:pt x="40" y="58"/>
                </a:lnTo>
                <a:lnTo>
                  <a:pt x="41" y="58"/>
                </a:lnTo>
                <a:lnTo>
                  <a:pt x="43" y="58"/>
                </a:lnTo>
                <a:lnTo>
                  <a:pt x="44" y="57"/>
                </a:lnTo>
                <a:lnTo>
                  <a:pt x="46" y="57"/>
                </a:lnTo>
                <a:lnTo>
                  <a:pt x="47" y="55"/>
                </a:lnTo>
                <a:lnTo>
                  <a:pt x="47" y="55"/>
                </a:lnTo>
                <a:lnTo>
                  <a:pt x="49" y="54"/>
                </a:lnTo>
                <a:lnTo>
                  <a:pt x="50" y="52"/>
                </a:lnTo>
                <a:lnTo>
                  <a:pt x="52" y="52"/>
                </a:lnTo>
                <a:lnTo>
                  <a:pt x="52" y="51"/>
                </a:lnTo>
                <a:lnTo>
                  <a:pt x="53" y="49"/>
                </a:lnTo>
                <a:lnTo>
                  <a:pt x="55" y="48"/>
                </a:lnTo>
                <a:lnTo>
                  <a:pt x="55" y="48"/>
                </a:lnTo>
                <a:lnTo>
                  <a:pt x="56" y="46"/>
                </a:lnTo>
                <a:lnTo>
                  <a:pt x="56" y="45"/>
                </a:lnTo>
                <a:lnTo>
                  <a:pt x="58" y="43"/>
                </a:lnTo>
                <a:lnTo>
                  <a:pt x="58" y="42"/>
                </a:lnTo>
                <a:lnTo>
                  <a:pt x="58" y="40"/>
                </a:lnTo>
                <a:lnTo>
                  <a:pt x="59" y="39"/>
                </a:lnTo>
                <a:lnTo>
                  <a:pt x="59" y="37"/>
                </a:lnTo>
                <a:lnTo>
                  <a:pt x="59" y="37"/>
                </a:lnTo>
                <a:lnTo>
                  <a:pt x="59" y="36"/>
                </a:lnTo>
                <a:lnTo>
                  <a:pt x="59" y="34"/>
                </a:lnTo>
                <a:lnTo>
                  <a:pt x="59" y="33"/>
                </a:lnTo>
                <a:lnTo>
                  <a:pt x="59" y="30"/>
                </a:lnTo>
                <a:lnTo>
                  <a:pt x="59" y="30"/>
                </a:lnTo>
                <a:lnTo>
                  <a:pt x="59" y="29"/>
                </a:lnTo>
                <a:lnTo>
                  <a:pt x="59" y="27"/>
                </a:lnTo>
                <a:lnTo>
                  <a:pt x="59" y="26"/>
                </a:lnTo>
                <a:lnTo>
                  <a:pt x="59" y="24"/>
                </a:lnTo>
                <a:lnTo>
                  <a:pt x="59" y="23"/>
                </a:lnTo>
                <a:lnTo>
                  <a:pt x="59" y="23"/>
                </a:lnTo>
                <a:lnTo>
                  <a:pt x="58" y="21"/>
                </a:lnTo>
                <a:lnTo>
                  <a:pt x="58" y="20"/>
                </a:lnTo>
                <a:lnTo>
                  <a:pt x="58" y="18"/>
                </a:lnTo>
                <a:lnTo>
                  <a:pt x="56" y="17"/>
                </a:lnTo>
                <a:lnTo>
                  <a:pt x="56" y="15"/>
                </a:lnTo>
                <a:lnTo>
                  <a:pt x="55" y="14"/>
                </a:lnTo>
                <a:lnTo>
                  <a:pt x="55" y="14"/>
                </a:lnTo>
                <a:lnTo>
                  <a:pt x="53" y="12"/>
                </a:lnTo>
                <a:lnTo>
                  <a:pt x="52" y="11"/>
                </a:lnTo>
                <a:lnTo>
                  <a:pt x="52" y="9"/>
                </a:lnTo>
                <a:lnTo>
                  <a:pt x="50" y="9"/>
                </a:lnTo>
                <a:lnTo>
                  <a:pt x="49" y="8"/>
                </a:lnTo>
                <a:lnTo>
                  <a:pt x="47" y="6"/>
                </a:lnTo>
                <a:lnTo>
                  <a:pt x="47" y="6"/>
                </a:lnTo>
                <a:lnTo>
                  <a:pt x="46" y="5"/>
                </a:lnTo>
                <a:lnTo>
                  <a:pt x="44" y="5"/>
                </a:lnTo>
                <a:lnTo>
                  <a:pt x="43" y="3"/>
                </a:lnTo>
                <a:lnTo>
                  <a:pt x="41" y="3"/>
                </a:lnTo>
                <a:lnTo>
                  <a:pt x="40" y="3"/>
                </a:lnTo>
                <a:lnTo>
                  <a:pt x="38" y="2"/>
                </a:lnTo>
                <a:lnTo>
                  <a:pt x="37" y="2"/>
                </a:lnTo>
                <a:lnTo>
                  <a:pt x="37" y="2"/>
                </a:lnTo>
                <a:lnTo>
                  <a:pt x="35" y="2"/>
                </a:lnTo>
                <a:lnTo>
                  <a:pt x="34" y="2"/>
                </a:lnTo>
                <a:lnTo>
                  <a:pt x="32" y="2"/>
                </a:lnTo>
                <a:lnTo>
                  <a:pt x="29" y="0"/>
                </a:lnTo>
                <a:lnTo>
                  <a:pt x="29" y="0"/>
                </a:lnTo>
                <a:lnTo>
                  <a:pt x="29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Freeform 54"/>
          <p:cNvSpPr>
            <a:spLocks/>
          </p:cNvSpPr>
          <p:nvPr/>
        </p:nvSpPr>
        <p:spPr bwMode="auto">
          <a:xfrm>
            <a:off x="2801938" y="3170238"/>
            <a:ext cx="47625" cy="61912"/>
          </a:xfrm>
          <a:custGeom>
            <a:avLst/>
            <a:gdLst/>
            <a:ahLst/>
            <a:cxnLst>
              <a:cxn ang="0">
                <a:pos x="29" y="2"/>
              </a:cxn>
              <a:cxn ang="0">
                <a:pos x="24" y="2"/>
              </a:cxn>
              <a:cxn ang="0">
                <a:pos x="21" y="3"/>
              </a:cxn>
              <a:cxn ang="0">
                <a:pos x="17" y="5"/>
              </a:cxn>
              <a:cxn ang="0">
                <a:pos x="14" y="6"/>
              </a:cxn>
              <a:cxn ang="0">
                <a:pos x="9" y="9"/>
              </a:cxn>
              <a:cxn ang="0">
                <a:pos x="6" y="14"/>
              </a:cxn>
              <a:cxn ang="0">
                <a:pos x="5" y="17"/>
              </a:cxn>
              <a:cxn ang="0">
                <a:pos x="3" y="21"/>
              </a:cxn>
              <a:cxn ang="0">
                <a:pos x="2" y="24"/>
              </a:cxn>
              <a:cxn ang="0">
                <a:pos x="2" y="29"/>
              </a:cxn>
              <a:cxn ang="0">
                <a:pos x="2" y="33"/>
              </a:cxn>
              <a:cxn ang="0">
                <a:pos x="2" y="37"/>
              </a:cxn>
              <a:cxn ang="0">
                <a:pos x="3" y="40"/>
              </a:cxn>
              <a:cxn ang="0">
                <a:pos x="5" y="45"/>
              </a:cxn>
              <a:cxn ang="0">
                <a:pos x="6" y="48"/>
              </a:cxn>
              <a:cxn ang="0">
                <a:pos x="9" y="52"/>
              </a:cxn>
              <a:cxn ang="0">
                <a:pos x="14" y="55"/>
              </a:cxn>
              <a:cxn ang="0">
                <a:pos x="17" y="57"/>
              </a:cxn>
              <a:cxn ang="0">
                <a:pos x="21" y="58"/>
              </a:cxn>
              <a:cxn ang="0">
                <a:pos x="24" y="60"/>
              </a:cxn>
              <a:cxn ang="0">
                <a:pos x="29" y="60"/>
              </a:cxn>
              <a:cxn ang="0">
                <a:pos x="33" y="60"/>
              </a:cxn>
              <a:cxn ang="0">
                <a:pos x="38" y="60"/>
              </a:cxn>
              <a:cxn ang="0">
                <a:pos x="40" y="58"/>
              </a:cxn>
              <a:cxn ang="0">
                <a:pos x="45" y="57"/>
              </a:cxn>
              <a:cxn ang="0">
                <a:pos x="48" y="55"/>
              </a:cxn>
              <a:cxn ang="0">
                <a:pos x="52" y="52"/>
              </a:cxn>
              <a:cxn ang="0">
                <a:pos x="55" y="48"/>
              </a:cxn>
              <a:cxn ang="0">
                <a:pos x="57" y="45"/>
              </a:cxn>
              <a:cxn ang="0">
                <a:pos x="58" y="40"/>
              </a:cxn>
              <a:cxn ang="0">
                <a:pos x="60" y="37"/>
              </a:cxn>
              <a:cxn ang="0">
                <a:pos x="60" y="33"/>
              </a:cxn>
              <a:cxn ang="0">
                <a:pos x="60" y="29"/>
              </a:cxn>
              <a:cxn ang="0">
                <a:pos x="60" y="24"/>
              </a:cxn>
              <a:cxn ang="0">
                <a:pos x="58" y="21"/>
              </a:cxn>
              <a:cxn ang="0">
                <a:pos x="57" y="17"/>
              </a:cxn>
              <a:cxn ang="0">
                <a:pos x="55" y="14"/>
              </a:cxn>
              <a:cxn ang="0">
                <a:pos x="52" y="9"/>
              </a:cxn>
              <a:cxn ang="0">
                <a:pos x="48" y="6"/>
              </a:cxn>
              <a:cxn ang="0">
                <a:pos x="45" y="5"/>
              </a:cxn>
              <a:cxn ang="0">
                <a:pos x="40" y="3"/>
              </a:cxn>
              <a:cxn ang="0">
                <a:pos x="38" y="2"/>
              </a:cxn>
              <a:cxn ang="0">
                <a:pos x="33" y="2"/>
              </a:cxn>
              <a:cxn ang="0">
                <a:pos x="30" y="30"/>
              </a:cxn>
            </a:cxnLst>
            <a:rect l="0" t="0" r="r" b="b"/>
            <a:pathLst>
              <a:path w="60" h="60">
                <a:moveTo>
                  <a:pt x="30" y="30"/>
                </a:moveTo>
                <a:lnTo>
                  <a:pt x="30" y="0"/>
                </a:lnTo>
                <a:lnTo>
                  <a:pt x="29" y="2"/>
                </a:lnTo>
                <a:lnTo>
                  <a:pt x="27" y="2"/>
                </a:lnTo>
                <a:lnTo>
                  <a:pt x="26" y="2"/>
                </a:lnTo>
                <a:lnTo>
                  <a:pt x="24" y="2"/>
                </a:lnTo>
                <a:lnTo>
                  <a:pt x="23" y="2"/>
                </a:lnTo>
                <a:lnTo>
                  <a:pt x="23" y="2"/>
                </a:lnTo>
                <a:lnTo>
                  <a:pt x="21" y="3"/>
                </a:lnTo>
                <a:lnTo>
                  <a:pt x="20" y="3"/>
                </a:lnTo>
                <a:lnTo>
                  <a:pt x="18" y="3"/>
                </a:lnTo>
                <a:lnTo>
                  <a:pt x="17" y="5"/>
                </a:lnTo>
                <a:lnTo>
                  <a:pt x="15" y="5"/>
                </a:lnTo>
                <a:lnTo>
                  <a:pt x="14" y="6"/>
                </a:lnTo>
                <a:lnTo>
                  <a:pt x="14" y="6"/>
                </a:lnTo>
                <a:lnTo>
                  <a:pt x="12" y="8"/>
                </a:lnTo>
                <a:lnTo>
                  <a:pt x="11" y="9"/>
                </a:lnTo>
                <a:lnTo>
                  <a:pt x="9" y="9"/>
                </a:lnTo>
                <a:lnTo>
                  <a:pt x="9" y="11"/>
                </a:lnTo>
                <a:lnTo>
                  <a:pt x="8" y="12"/>
                </a:lnTo>
                <a:lnTo>
                  <a:pt x="6" y="14"/>
                </a:lnTo>
                <a:lnTo>
                  <a:pt x="6" y="14"/>
                </a:lnTo>
                <a:lnTo>
                  <a:pt x="5" y="15"/>
                </a:lnTo>
                <a:lnTo>
                  <a:pt x="5" y="17"/>
                </a:lnTo>
                <a:lnTo>
                  <a:pt x="3" y="18"/>
                </a:lnTo>
                <a:lnTo>
                  <a:pt x="3" y="20"/>
                </a:lnTo>
                <a:lnTo>
                  <a:pt x="3" y="21"/>
                </a:lnTo>
                <a:lnTo>
                  <a:pt x="2" y="23"/>
                </a:lnTo>
                <a:lnTo>
                  <a:pt x="2" y="23"/>
                </a:lnTo>
                <a:lnTo>
                  <a:pt x="2" y="24"/>
                </a:lnTo>
                <a:lnTo>
                  <a:pt x="2" y="26"/>
                </a:lnTo>
                <a:lnTo>
                  <a:pt x="2" y="27"/>
                </a:lnTo>
                <a:lnTo>
                  <a:pt x="2" y="29"/>
                </a:lnTo>
                <a:lnTo>
                  <a:pt x="0" y="30"/>
                </a:lnTo>
                <a:lnTo>
                  <a:pt x="0" y="30"/>
                </a:lnTo>
                <a:lnTo>
                  <a:pt x="2" y="33"/>
                </a:lnTo>
                <a:lnTo>
                  <a:pt x="2" y="34"/>
                </a:lnTo>
                <a:lnTo>
                  <a:pt x="2" y="36"/>
                </a:lnTo>
                <a:lnTo>
                  <a:pt x="2" y="37"/>
                </a:lnTo>
                <a:lnTo>
                  <a:pt x="2" y="37"/>
                </a:lnTo>
                <a:lnTo>
                  <a:pt x="2" y="39"/>
                </a:lnTo>
                <a:lnTo>
                  <a:pt x="3" y="40"/>
                </a:lnTo>
                <a:lnTo>
                  <a:pt x="3" y="42"/>
                </a:lnTo>
                <a:lnTo>
                  <a:pt x="3" y="43"/>
                </a:lnTo>
                <a:lnTo>
                  <a:pt x="5" y="45"/>
                </a:lnTo>
                <a:lnTo>
                  <a:pt x="5" y="46"/>
                </a:lnTo>
                <a:lnTo>
                  <a:pt x="6" y="48"/>
                </a:lnTo>
                <a:lnTo>
                  <a:pt x="6" y="48"/>
                </a:lnTo>
                <a:lnTo>
                  <a:pt x="8" y="49"/>
                </a:lnTo>
                <a:lnTo>
                  <a:pt x="9" y="51"/>
                </a:lnTo>
                <a:lnTo>
                  <a:pt x="9" y="52"/>
                </a:lnTo>
                <a:lnTo>
                  <a:pt x="11" y="52"/>
                </a:lnTo>
                <a:lnTo>
                  <a:pt x="12" y="54"/>
                </a:lnTo>
                <a:lnTo>
                  <a:pt x="14" y="55"/>
                </a:lnTo>
                <a:lnTo>
                  <a:pt x="14" y="55"/>
                </a:lnTo>
                <a:lnTo>
                  <a:pt x="15" y="57"/>
                </a:lnTo>
                <a:lnTo>
                  <a:pt x="17" y="57"/>
                </a:lnTo>
                <a:lnTo>
                  <a:pt x="18" y="58"/>
                </a:lnTo>
                <a:lnTo>
                  <a:pt x="20" y="58"/>
                </a:lnTo>
                <a:lnTo>
                  <a:pt x="21" y="58"/>
                </a:lnTo>
                <a:lnTo>
                  <a:pt x="23" y="60"/>
                </a:lnTo>
                <a:lnTo>
                  <a:pt x="23" y="60"/>
                </a:lnTo>
                <a:lnTo>
                  <a:pt x="24" y="60"/>
                </a:lnTo>
                <a:lnTo>
                  <a:pt x="26" y="60"/>
                </a:lnTo>
                <a:lnTo>
                  <a:pt x="27" y="60"/>
                </a:lnTo>
                <a:lnTo>
                  <a:pt x="29" y="60"/>
                </a:lnTo>
                <a:lnTo>
                  <a:pt x="30" y="60"/>
                </a:lnTo>
                <a:lnTo>
                  <a:pt x="30" y="60"/>
                </a:lnTo>
                <a:lnTo>
                  <a:pt x="33" y="60"/>
                </a:lnTo>
                <a:lnTo>
                  <a:pt x="35" y="60"/>
                </a:lnTo>
                <a:lnTo>
                  <a:pt x="36" y="60"/>
                </a:lnTo>
                <a:lnTo>
                  <a:pt x="38" y="60"/>
                </a:lnTo>
                <a:lnTo>
                  <a:pt x="38" y="60"/>
                </a:lnTo>
                <a:lnTo>
                  <a:pt x="39" y="60"/>
                </a:lnTo>
                <a:lnTo>
                  <a:pt x="40" y="58"/>
                </a:lnTo>
                <a:lnTo>
                  <a:pt x="42" y="58"/>
                </a:lnTo>
                <a:lnTo>
                  <a:pt x="43" y="58"/>
                </a:lnTo>
                <a:lnTo>
                  <a:pt x="45" y="57"/>
                </a:lnTo>
                <a:lnTo>
                  <a:pt x="46" y="57"/>
                </a:lnTo>
                <a:lnTo>
                  <a:pt x="48" y="55"/>
                </a:lnTo>
                <a:lnTo>
                  <a:pt x="48" y="55"/>
                </a:lnTo>
                <a:lnTo>
                  <a:pt x="49" y="54"/>
                </a:lnTo>
                <a:lnTo>
                  <a:pt x="51" y="52"/>
                </a:lnTo>
                <a:lnTo>
                  <a:pt x="52" y="52"/>
                </a:lnTo>
                <a:lnTo>
                  <a:pt x="52" y="51"/>
                </a:lnTo>
                <a:lnTo>
                  <a:pt x="54" y="49"/>
                </a:lnTo>
                <a:lnTo>
                  <a:pt x="55" y="48"/>
                </a:lnTo>
                <a:lnTo>
                  <a:pt x="55" y="48"/>
                </a:lnTo>
                <a:lnTo>
                  <a:pt x="57" y="46"/>
                </a:lnTo>
                <a:lnTo>
                  <a:pt x="57" y="45"/>
                </a:lnTo>
                <a:lnTo>
                  <a:pt x="58" y="43"/>
                </a:lnTo>
                <a:lnTo>
                  <a:pt x="58" y="42"/>
                </a:lnTo>
                <a:lnTo>
                  <a:pt x="58" y="40"/>
                </a:lnTo>
                <a:lnTo>
                  <a:pt x="60" y="39"/>
                </a:lnTo>
                <a:lnTo>
                  <a:pt x="60" y="37"/>
                </a:lnTo>
                <a:lnTo>
                  <a:pt x="60" y="37"/>
                </a:lnTo>
                <a:lnTo>
                  <a:pt x="60" y="36"/>
                </a:lnTo>
                <a:lnTo>
                  <a:pt x="60" y="34"/>
                </a:lnTo>
                <a:lnTo>
                  <a:pt x="60" y="33"/>
                </a:lnTo>
                <a:lnTo>
                  <a:pt x="60" y="30"/>
                </a:lnTo>
                <a:lnTo>
                  <a:pt x="60" y="30"/>
                </a:lnTo>
                <a:lnTo>
                  <a:pt x="60" y="29"/>
                </a:lnTo>
                <a:lnTo>
                  <a:pt x="60" y="27"/>
                </a:lnTo>
                <a:lnTo>
                  <a:pt x="60" y="26"/>
                </a:lnTo>
                <a:lnTo>
                  <a:pt x="60" y="24"/>
                </a:lnTo>
                <a:lnTo>
                  <a:pt x="60" y="23"/>
                </a:lnTo>
                <a:lnTo>
                  <a:pt x="60" y="23"/>
                </a:lnTo>
                <a:lnTo>
                  <a:pt x="58" y="21"/>
                </a:lnTo>
                <a:lnTo>
                  <a:pt x="58" y="20"/>
                </a:lnTo>
                <a:lnTo>
                  <a:pt x="58" y="18"/>
                </a:lnTo>
                <a:lnTo>
                  <a:pt x="57" y="17"/>
                </a:lnTo>
                <a:lnTo>
                  <a:pt x="57" y="15"/>
                </a:lnTo>
                <a:lnTo>
                  <a:pt x="55" y="14"/>
                </a:lnTo>
                <a:lnTo>
                  <a:pt x="55" y="14"/>
                </a:lnTo>
                <a:lnTo>
                  <a:pt x="54" y="12"/>
                </a:lnTo>
                <a:lnTo>
                  <a:pt x="52" y="11"/>
                </a:lnTo>
                <a:lnTo>
                  <a:pt x="52" y="9"/>
                </a:lnTo>
                <a:lnTo>
                  <a:pt x="51" y="9"/>
                </a:lnTo>
                <a:lnTo>
                  <a:pt x="49" y="8"/>
                </a:lnTo>
                <a:lnTo>
                  <a:pt x="48" y="6"/>
                </a:lnTo>
                <a:lnTo>
                  <a:pt x="48" y="6"/>
                </a:lnTo>
                <a:lnTo>
                  <a:pt x="46" y="5"/>
                </a:lnTo>
                <a:lnTo>
                  <a:pt x="45" y="5"/>
                </a:lnTo>
                <a:lnTo>
                  <a:pt x="43" y="3"/>
                </a:lnTo>
                <a:lnTo>
                  <a:pt x="42" y="3"/>
                </a:lnTo>
                <a:lnTo>
                  <a:pt x="40" y="3"/>
                </a:lnTo>
                <a:lnTo>
                  <a:pt x="39" y="2"/>
                </a:lnTo>
                <a:lnTo>
                  <a:pt x="38" y="2"/>
                </a:lnTo>
                <a:lnTo>
                  <a:pt x="38" y="2"/>
                </a:lnTo>
                <a:lnTo>
                  <a:pt x="36" y="2"/>
                </a:lnTo>
                <a:lnTo>
                  <a:pt x="35" y="2"/>
                </a:lnTo>
                <a:lnTo>
                  <a:pt x="33" y="2"/>
                </a:lnTo>
                <a:lnTo>
                  <a:pt x="30" y="0"/>
                </a:lnTo>
                <a:lnTo>
                  <a:pt x="30" y="0"/>
                </a:lnTo>
                <a:lnTo>
                  <a:pt x="30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 flipH="1">
            <a:off x="387350" y="3857625"/>
            <a:ext cx="385763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 flipH="1">
            <a:off x="460375" y="3952875"/>
            <a:ext cx="263525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Line 58"/>
          <p:cNvSpPr>
            <a:spLocks noChangeShapeType="1"/>
          </p:cNvSpPr>
          <p:nvPr/>
        </p:nvSpPr>
        <p:spPr bwMode="auto">
          <a:xfrm flipH="1">
            <a:off x="531813" y="4043363"/>
            <a:ext cx="122237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" name="Freeform 59"/>
          <p:cNvSpPr>
            <a:spLocks/>
          </p:cNvSpPr>
          <p:nvPr/>
        </p:nvSpPr>
        <p:spPr bwMode="auto">
          <a:xfrm>
            <a:off x="4176713" y="890588"/>
            <a:ext cx="1811337" cy="1531937"/>
          </a:xfrm>
          <a:custGeom>
            <a:avLst/>
            <a:gdLst/>
            <a:ahLst/>
            <a:cxnLst>
              <a:cxn ang="0">
                <a:pos x="2228" y="505"/>
              </a:cxn>
              <a:cxn ang="0">
                <a:pos x="2228" y="0"/>
              </a:cxn>
              <a:cxn ang="0">
                <a:pos x="0" y="0"/>
              </a:cxn>
              <a:cxn ang="0">
                <a:pos x="0" y="1456"/>
              </a:cxn>
            </a:cxnLst>
            <a:rect l="0" t="0" r="r" b="b"/>
            <a:pathLst>
              <a:path w="2228" h="1456">
                <a:moveTo>
                  <a:pt x="2228" y="505"/>
                </a:moveTo>
                <a:lnTo>
                  <a:pt x="2228" y="0"/>
                </a:lnTo>
                <a:lnTo>
                  <a:pt x="0" y="0"/>
                </a:lnTo>
                <a:lnTo>
                  <a:pt x="0" y="1456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9" name="Line 60"/>
          <p:cNvSpPr>
            <a:spLocks noChangeShapeType="1"/>
          </p:cNvSpPr>
          <p:nvPr/>
        </p:nvSpPr>
        <p:spPr bwMode="auto">
          <a:xfrm flipH="1">
            <a:off x="5792788" y="1422400"/>
            <a:ext cx="388937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Line 61"/>
          <p:cNvSpPr>
            <a:spLocks noChangeShapeType="1"/>
          </p:cNvSpPr>
          <p:nvPr/>
        </p:nvSpPr>
        <p:spPr bwMode="auto">
          <a:xfrm flipH="1">
            <a:off x="5842000" y="1514475"/>
            <a:ext cx="266700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Line 62"/>
          <p:cNvSpPr>
            <a:spLocks noChangeShapeType="1"/>
          </p:cNvSpPr>
          <p:nvPr/>
        </p:nvSpPr>
        <p:spPr bwMode="auto">
          <a:xfrm flipH="1">
            <a:off x="5915025" y="1608138"/>
            <a:ext cx="119063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63"/>
          <p:cNvSpPr>
            <a:spLocks/>
          </p:cNvSpPr>
          <p:nvPr/>
        </p:nvSpPr>
        <p:spPr bwMode="auto">
          <a:xfrm>
            <a:off x="4152900" y="2390775"/>
            <a:ext cx="47625" cy="60325"/>
          </a:xfrm>
          <a:custGeom>
            <a:avLst/>
            <a:gdLst/>
            <a:ahLst/>
            <a:cxnLst>
              <a:cxn ang="0">
                <a:pos x="29" y="1"/>
              </a:cxn>
              <a:cxn ang="0">
                <a:pos x="24" y="1"/>
              </a:cxn>
              <a:cxn ang="0">
                <a:pos x="21" y="3"/>
              </a:cxn>
              <a:cxn ang="0">
                <a:pos x="17" y="4"/>
              </a:cxn>
              <a:cxn ang="0">
                <a:pos x="14" y="6"/>
              </a:cxn>
              <a:cxn ang="0">
                <a:pos x="9" y="9"/>
              </a:cxn>
              <a:cxn ang="0">
                <a:pos x="6" y="13"/>
              </a:cxn>
              <a:cxn ang="0">
                <a:pos x="5" y="16"/>
              </a:cxn>
              <a:cxn ang="0">
                <a:pos x="3" y="21"/>
              </a:cxn>
              <a:cxn ang="0">
                <a:pos x="2" y="24"/>
              </a:cxn>
              <a:cxn ang="0">
                <a:pos x="2" y="28"/>
              </a:cxn>
              <a:cxn ang="0">
                <a:pos x="2" y="33"/>
              </a:cxn>
              <a:cxn ang="0">
                <a:pos x="2" y="37"/>
              </a:cxn>
              <a:cxn ang="0">
                <a:pos x="3" y="40"/>
              </a:cxn>
              <a:cxn ang="0">
                <a:pos x="5" y="44"/>
              </a:cxn>
              <a:cxn ang="0">
                <a:pos x="6" y="47"/>
              </a:cxn>
              <a:cxn ang="0">
                <a:pos x="9" y="52"/>
              </a:cxn>
              <a:cxn ang="0">
                <a:pos x="14" y="55"/>
              </a:cxn>
              <a:cxn ang="0">
                <a:pos x="17" y="56"/>
              </a:cxn>
              <a:cxn ang="0">
                <a:pos x="21" y="58"/>
              </a:cxn>
              <a:cxn ang="0">
                <a:pos x="24" y="59"/>
              </a:cxn>
              <a:cxn ang="0">
                <a:pos x="29" y="59"/>
              </a:cxn>
              <a:cxn ang="0">
                <a:pos x="33" y="59"/>
              </a:cxn>
              <a:cxn ang="0">
                <a:pos x="38" y="59"/>
              </a:cxn>
              <a:cxn ang="0">
                <a:pos x="41" y="58"/>
              </a:cxn>
              <a:cxn ang="0">
                <a:pos x="45" y="56"/>
              </a:cxn>
              <a:cxn ang="0">
                <a:pos x="48" y="55"/>
              </a:cxn>
              <a:cxn ang="0">
                <a:pos x="52" y="52"/>
              </a:cxn>
              <a:cxn ang="0">
                <a:pos x="55" y="47"/>
              </a:cxn>
              <a:cxn ang="0">
                <a:pos x="57" y="44"/>
              </a:cxn>
              <a:cxn ang="0">
                <a:pos x="58" y="40"/>
              </a:cxn>
              <a:cxn ang="0">
                <a:pos x="60" y="37"/>
              </a:cxn>
              <a:cxn ang="0">
                <a:pos x="60" y="33"/>
              </a:cxn>
              <a:cxn ang="0">
                <a:pos x="60" y="28"/>
              </a:cxn>
              <a:cxn ang="0">
                <a:pos x="60" y="24"/>
              </a:cxn>
              <a:cxn ang="0">
                <a:pos x="58" y="21"/>
              </a:cxn>
              <a:cxn ang="0">
                <a:pos x="57" y="16"/>
              </a:cxn>
              <a:cxn ang="0">
                <a:pos x="55" y="13"/>
              </a:cxn>
              <a:cxn ang="0">
                <a:pos x="52" y="9"/>
              </a:cxn>
              <a:cxn ang="0">
                <a:pos x="48" y="6"/>
              </a:cxn>
              <a:cxn ang="0">
                <a:pos x="45" y="4"/>
              </a:cxn>
              <a:cxn ang="0">
                <a:pos x="41" y="3"/>
              </a:cxn>
              <a:cxn ang="0">
                <a:pos x="38" y="1"/>
              </a:cxn>
              <a:cxn ang="0">
                <a:pos x="33" y="1"/>
              </a:cxn>
              <a:cxn ang="0">
                <a:pos x="30" y="30"/>
              </a:cxn>
            </a:cxnLst>
            <a:rect l="0" t="0" r="r" b="b"/>
            <a:pathLst>
              <a:path w="60" h="59">
                <a:moveTo>
                  <a:pt x="30" y="30"/>
                </a:moveTo>
                <a:lnTo>
                  <a:pt x="30" y="0"/>
                </a:lnTo>
                <a:lnTo>
                  <a:pt x="29" y="1"/>
                </a:lnTo>
                <a:lnTo>
                  <a:pt x="27" y="1"/>
                </a:lnTo>
                <a:lnTo>
                  <a:pt x="26" y="1"/>
                </a:lnTo>
                <a:lnTo>
                  <a:pt x="24" y="1"/>
                </a:lnTo>
                <a:lnTo>
                  <a:pt x="23" y="1"/>
                </a:lnTo>
                <a:lnTo>
                  <a:pt x="23" y="1"/>
                </a:lnTo>
                <a:lnTo>
                  <a:pt x="21" y="3"/>
                </a:lnTo>
                <a:lnTo>
                  <a:pt x="20" y="3"/>
                </a:lnTo>
                <a:lnTo>
                  <a:pt x="18" y="3"/>
                </a:lnTo>
                <a:lnTo>
                  <a:pt x="17" y="4"/>
                </a:lnTo>
                <a:lnTo>
                  <a:pt x="15" y="4"/>
                </a:lnTo>
                <a:lnTo>
                  <a:pt x="14" y="6"/>
                </a:lnTo>
                <a:lnTo>
                  <a:pt x="14" y="6"/>
                </a:lnTo>
                <a:lnTo>
                  <a:pt x="12" y="7"/>
                </a:lnTo>
                <a:lnTo>
                  <a:pt x="11" y="9"/>
                </a:lnTo>
                <a:lnTo>
                  <a:pt x="9" y="9"/>
                </a:lnTo>
                <a:lnTo>
                  <a:pt x="9" y="10"/>
                </a:lnTo>
                <a:lnTo>
                  <a:pt x="8" y="12"/>
                </a:lnTo>
                <a:lnTo>
                  <a:pt x="6" y="13"/>
                </a:lnTo>
                <a:lnTo>
                  <a:pt x="6" y="13"/>
                </a:lnTo>
                <a:lnTo>
                  <a:pt x="5" y="15"/>
                </a:lnTo>
                <a:lnTo>
                  <a:pt x="5" y="16"/>
                </a:lnTo>
                <a:lnTo>
                  <a:pt x="3" y="18"/>
                </a:lnTo>
                <a:lnTo>
                  <a:pt x="3" y="19"/>
                </a:lnTo>
                <a:lnTo>
                  <a:pt x="3" y="21"/>
                </a:lnTo>
                <a:lnTo>
                  <a:pt x="2" y="22"/>
                </a:lnTo>
                <a:lnTo>
                  <a:pt x="2" y="24"/>
                </a:lnTo>
                <a:lnTo>
                  <a:pt x="2" y="24"/>
                </a:lnTo>
                <a:lnTo>
                  <a:pt x="2" y="25"/>
                </a:lnTo>
                <a:lnTo>
                  <a:pt x="2" y="27"/>
                </a:lnTo>
                <a:lnTo>
                  <a:pt x="2" y="28"/>
                </a:lnTo>
                <a:lnTo>
                  <a:pt x="0" y="30"/>
                </a:lnTo>
                <a:lnTo>
                  <a:pt x="0" y="30"/>
                </a:lnTo>
                <a:lnTo>
                  <a:pt x="2" y="33"/>
                </a:lnTo>
                <a:lnTo>
                  <a:pt x="2" y="34"/>
                </a:lnTo>
                <a:lnTo>
                  <a:pt x="2" y="36"/>
                </a:lnTo>
                <a:lnTo>
                  <a:pt x="2" y="37"/>
                </a:lnTo>
                <a:lnTo>
                  <a:pt x="2" y="37"/>
                </a:lnTo>
                <a:lnTo>
                  <a:pt x="2" y="38"/>
                </a:lnTo>
                <a:lnTo>
                  <a:pt x="3" y="40"/>
                </a:lnTo>
                <a:lnTo>
                  <a:pt x="3" y="41"/>
                </a:lnTo>
                <a:lnTo>
                  <a:pt x="3" y="43"/>
                </a:lnTo>
                <a:lnTo>
                  <a:pt x="5" y="44"/>
                </a:lnTo>
                <a:lnTo>
                  <a:pt x="5" y="46"/>
                </a:lnTo>
                <a:lnTo>
                  <a:pt x="6" y="47"/>
                </a:lnTo>
                <a:lnTo>
                  <a:pt x="6" y="47"/>
                </a:lnTo>
                <a:lnTo>
                  <a:pt x="8" y="49"/>
                </a:lnTo>
                <a:lnTo>
                  <a:pt x="9" y="50"/>
                </a:lnTo>
                <a:lnTo>
                  <a:pt x="9" y="52"/>
                </a:lnTo>
                <a:lnTo>
                  <a:pt x="11" y="52"/>
                </a:lnTo>
                <a:lnTo>
                  <a:pt x="12" y="53"/>
                </a:lnTo>
                <a:lnTo>
                  <a:pt x="14" y="55"/>
                </a:lnTo>
                <a:lnTo>
                  <a:pt x="14" y="55"/>
                </a:lnTo>
                <a:lnTo>
                  <a:pt x="15" y="56"/>
                </a:lnTo>
                <a:lnTo>
                  <a:pt x="17" y="56"/>
                </a:lnTo>
                <a:lnTo>
                  <a:pt x="18" y="58"/>
                </a:lnTo>
                <a:lnTo>
                  <a:pt x="20" y="58"/>
                </a:lnTo>
                <a:lnTo>
                  <a:pt x="21" y="58"/>
                </a:lnTo>
                <a:lnTo>
                  <a:pt x="23" y="59"/>
                </a:lnTo>
                <a:lnTo>
                  <a:pt x="23" y="59"/>
                </a:lnTo>
                <a:lnTo>
                  <a:pt x="24" y="59"/>
                </a:lnTo>
                <a:lnTo>
                  <a:pt x="26" y="59"/>
                </a:lnTo>
                <a:lnTo>
                  <a:pt x="27" y="59"/>
                </a:lnTo>
                <a:lnTo>
                  <a:pt x="29" y="59"/>
                </a:lnTo>
                <a:lnTo>
                  <a:pt x="30" y="59"/>
                </a:lnTo>
                <a:lnTo>
                  <a:pt x="30" y="59"/>
                </a:lnTo>
                <a:lnTo>
                  <a:pt x="33" y="59"/>
                </a:lnTo>
                <a:lnTo>
                  <a:pt x="35" y="59"/>
                </a:lnTo>
                <a:lnTo>
                  <a:pt x="36" y="59"/>
                </a:lnTo>
                <a:lnTo>
                  <a:pt x="38" y="59"/>
                </a:lnTo>
                <a:lnTo>
                  <a:pt x="38" y="59"/>
                </a:lnTo>
                <a:lnTo>
                  <a:pt x="39" y="59"/>
                </a:lnTo>
                <a:lnTo>
                  <a:pt x="41" y="58"/>
                </a:lnTo>
                <a:lnTo>
                  <a:pt x="42" y="58"/>
                </a:lnTo>
                <a:lnTo>
                  <a:pt x="44" y="58"/>
                </a:lnTo>
                <a:lnTo>
                  <a:pt x="45" y="56"/>
                </a:lnTo>
                <a:lnTo>
                  <a:pt x="47" y="56"/>
                </a:lnTo>
                <a:lnTo>
                  <a:pt x="48" y="55"/>
                </a:lnTo>
                <a:lnTo>
                  <a:pt x="48" y="55"/>
                </a:lnTo>
                <a:lnTo>
                  <a:pt x="49" y="53"/>
                </a:lnTo>
                <a:lnTo>
                  <a:pt x="51" y="52"/>
                </a:lnTo>
                <a:lnTo>
                  <a:pt x="52" y="52"/>
                </a:lnTo>
                <a:lnTo>
                  <a:pt x="52" y="50"/>
                </a:lnTo>
                <a:lnTo>
                  <a:pt x="54" y="49"/>
                </a:lnTo>
                <a:lnTo>
                  <a:pt x="55" y="47"/>
                </a:lnTo>
                <a:lnTo>
                  <a:pt x="55" y="47"/>
                </a:lnTo>
                <a:lnTo>
                  <a:pt x="57" y="46"/>
                </a:lnTo>
                <a:lnTo>
                  <a:pt x="57" y="44"/>
                </a:lnTo>
                <a:lnTo>
                  <a:pt x="58" y="43"/>
                </a:lnTo>
                <a:lnTo>
                  <a:pt x="58" y="41"/>
                </a:lnTo>
                <a:lnTo>
                  <a:pt x="58" y="40"/>
                </a:lnTo>
                <a:lnTo>
                  <a:pt x="60" y="38"/>
                </a:lnTo>
                <a:lnTo>
                  <a:pt x="60" y="37"/>
                </a:lnTo>
                <a:lnTo>
                  <a:pt x="60" y="37"/>
                </a:lnTo>
                <a:lnTo>
                  <a:pt x="60" y="36"/>
                </a:lnTo>
                <a:lnTo>
                  <a:pt x="60" y="34"/>
                </a:lnTo>
                <a:lnTo>
                  <a:pt x="60" y="33"/>
                </a:lnTo>
                <a:lnTo>
                  <a:pt x="60" y="30"/>
                </a:lnTo>
                <a:lnTo>
                  <a:pt x="60" y="30"/>
                </a:lnTo>
                <a:lnTo>
                  <a:pt x="60" y="28"/>
                </a:lnTo>
                <a:lnTo>
                  <a:pt x="60" y="27"/>
                </a:lnTo>
                <a:lnTo>
                  <a:pt x="60" y="25"/>
                </a:lnTo>
                <a:lnTo>
                  <a:pt x="60" y="24"/>
                </a:lnTo>
                <a:lnTo>
                  <a:pt x="60" y="24"/>
                </a:lnTo>
                <a:lnTo>
                  <a:pt x="60" y="22"/>
                </a:lnTo>
                <a:lnTo>
                  <a:pt x="58" y="21"/>
                </a:lnTo>
                <a:lnTo>
                  <a:pt x="58" y="19"/>
                </a:lnTo>
                <a:lnTo>
                  <a:pt x="58" y="18"/>
                </a:lnTo>
                <a:lnTo>
                  <a:pt x="57" y="16"/>
                </a:lnTo>
                <a:lnTo>
                  <a:pt x="57" y="15"/>
                </a:lnTo>
                <a:lnTo>
                  <a:pt x="55" y="13"/>
                </a:lnTo>
                <a:lnTo>
                  <a:pt x="55" y="13"/>
                </a:lnTo>
                <a:lnTo>
                  <a:pt x="54" y="12"/>
                </a:lnTo>
                <a:lnTo>
                  <a:pt x="52" y="10"/>
                </a:lnTo>
                <a:lnTo>
                  <a:pt x="52" y="9"/>
                </a:lnTo>
                <a:lnTo>
                  <a:pt x="51" y="9"/>
                </a:lnTo>
                <a:lnTo>
                  <a:pt x="49" y="7"/>
                </a:lnTo>
                <a:lnTo>
                  <a:pt x="48" y="6"/>
                </a:lnTo>
                <a:lnTo>
                  <a:pt x="48" y="6"/>
                </a:lnTo>
                <a:lnTo>
                  <a:pt x="47" y="4"/>
                </a:lnTo>
                <a:lnTo>
                  <a:pt x="45" y="4"/>
                </a:lnTo>
                <a:lnTo>
                  <a:pt x="44" y="3"/>
                </a:lnTo>
                <a:lnTo>
                  <a:pt x="42" y="3"/>
                </a:lnTo>
                <a:lnTo>
                  <a:pt x="41" y="3"/>
                </a:lnTo>
                <a:lnTo>
                  <a:pt x="39" y="1"/>
                </a:lnTo>
                <a:lnTo>
                  <a:pt x="38" y="1"/>
                </a:lnTo>
                <a:lnTo>
                  <a:pt x="38" y="1"/>
                </a:lnTo>
                <a:lnTo>
                  <a:pt x="36" y="1"/>
                </a:lnTo>
                <a:lnTo>
                  <a:pt x="35" y="1"/>
                </a:lnTo>
                <a:lnTo>
                  <a:pt x="33" y="1"/>
                </a:lnTo>
                <a:lnTo>
                  <a:pt x="30" y="0"/>
                </a:lnTo>
                <a:lnTo>
                  <a:pt x="30" y="0"/>
                </a:lnTo>
                <a:lnTo>
                  <a:pt x="30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" name="Rectangle 65"/>
          <p:cNvSpPr>
            <a:spLocks noChangeArrowheads="1"/>
          </p:cNvSpPr>
          <p:nvPr/>
        </p:nvSpPr>
        <p:spPr bwMode="auto">
          <a:xfrm>
            <a:off x="4168775" y="4046538"/>
            <a:ext cx="12350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+++++++++++ </a:t>
            </a:r>
            <a:endParaRPr lang="en-US" sz="3200"/>
          </a:p>
        </p:txBody>
      </p:sp>
      <p:sp>
        <p:nvSpPr>
          <p:cNvPr id="64" name="Rectangle 66"/>
          <p:cNvSpPr>
            <a:spLocks noChangeArrowheads="1"/>
          </p:cNvSpPr>
          <p:nvPr/>
        </p:nvSpPr>
        <p:spPr bwMode="auto">
          <a:xfrm>
            <a:off x="5195888" y="5178425"/>
            <a:ext cx="10779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-Roman" charset="0"/>
              </a:rPr>
              <a:t>Drain (type n)</a:t>
            </a:r>
            <a:endParaRPr lang="en-US" sz="3200"/>
          </a:p>
        </p:txBody>
      </p:sp>
      <p:sp>
        <p:nvSpPr>
          <p:cNvPr id="65" name="Rectangle 67"/>
          <p:cNvSpPr>
            <a:spLocks noChangeArrowheads="1"/>
          </p:cNvSpPr>
          <p:nvPr/>
        </p:nvSpPr>
        <p:spPr bwMode="auto">
          <a:xfrm>
            <a:off x="795338" y="5162550"/>
            <a:ext cx="122078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-Roman" charset="0"/>
              </a:rPr>
              <a:t>Source (type n) </a:t>
            </a:r>
            <a:endParaRPr lang="en-US" sz="3200"/>
          </a:p>
        </p:txBody>
      </p:sp>
      <p:sp>
        <p:nvSpPr>
          <p:cNvPr id="66" name="Rectangle 68"/>
          <p:cNvSpPr>
            <a:spLocks noChangeArrowheads="1"/>
          </p:cNvSpPr>
          <p:nvPr/>
        </p:nvSpPr>
        <p:spPr bwMode="auto">
          <a:xfrm>
            <a:off x="2881313" y="4289425"/>
            <a:ext cx="13525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-Roman" charset="0"/>
              </a:rPr>
              <a:t>Substrate (type p)</a:t>
            </a:r>
            <a:endParaRPr lang="en-US" sz="3200"/>
          </a:p>
        </p:txBody>
      </p:sp>
      <p:sp>
        <p:nvSpPr>
          <p:cNvPr id="67" name="Rectangle 69"/>
          <p:cNvSpPr>
            <a:spLocks noChangeArrowheads="1"/>
          </p:cNvSpPr>
          <p:nvPr/>
        </p:nvSpPr>
        <p:spPr bwMode="auto">
          <a:xfrm>
            <a:off x="6346825" y="1662113"/>
            <a:ext cx="3444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-Roman" charset="0"/>
              </a:rPr>
              <a:t>SiO </a:t>
            </a:r>
            <a:endParaRPr lang="en-US" sz="3200"/>
          </a:p>
        </p:txBody>
      </p:sp>
      <p:sp>
        <p:nvSpPr>
          <p:cNvPr id="68" name="Freeform 70"/>
          <p:cNvSpPr>
            <a:spLocks/>
          </p:cNvSpPr>
          <p:nvPr/>
        </p:nvSpPr>
        <p:spPr bwMode="auto">
          <a:xfrm>
            <a:off x="4946650" y="2003425"/>
            <a:ext cx="1539875" cy="665163"/>
          </a:xfrm>
          <a:custGeom>
            <a:avLst/>
            <a:gdLst/>
            <a:ahLst/>
            <a:cxnLst>
              <a:cxn ang="0">
                <a:pos x="0" y="631"/>
              </a:cxn>
              <a:cxn ang="0">
                <a:pos x="98" y="631"/>
              </a:cxn>
              <a:cxn ang="0">
                <a:pos x="194" y="628"/>
              </a:cxn>
              <a:cxn ang="0">
                <a:pos x="289" y="624"/>
              </a:cxn>
              <a:cxn ang="0">
                <a:pos x="381" y="619"/>
              </a:cxn>
              <a:cxn ang="0">
                <a:pos x="473" y="612"/>
              </a:cxn>
              <a:cxn ang="0">
                <a:pos x="564" y="603"/>
              </a:cxn>
              <a:cxn ang="0">
                <a:pos x="651" y="593"/>
              </a:cxn>
              <a:cxn ang="0">
                <a:pos x="738" y="582"/>
              </a:cxn>
              <a:cxn ang="0">
                <a:pos x="821" y="569"/>
              </a:cxn>
              <a:cxn ang="0">
                <a:pos x="902" y="555"/>
              </a:cxn>
              <a:cxn ang="0">
                <a:pos x="983" y="541"/>
              </a:cxn>
              <a:cxn ang="0">
                <a:pos x="1058" y="524"/>
              </a:cxn>
              <a:cxn ang="0">
                <a:pos x="1133" y="506"/>
              </a:cxn>
              <a:cxn ang="0">
                <a:pos x="1205" y="487"/>
              </a:cxn>
              <a:cxn ang="0">
                <a:pos x="1274" y="468"/>
              </a:cxn>
              <a:cxn ang="0">
                <a:pos x="1339" y="447"/>
              </a:cxn>
              <a:cxn ang="0">
                <a:pos x="1403" y="425"/>
              </a:cxn>
              <a:cxn ang="0">
                <a:pos x="1462" y="403"/>
              </a:cxn>
              <a:cxn ang="0">
                <a:pos x="1517" y="379"/>
              </a:cxn>
              <a:cxn ang="0">
                <a:pos x="1571" y="354"/>
              </a:cxn>
              <a:cxn ang="0">
                <a:pos x="1620" y="328"/>
              </a:cxn>
              <a:cxn ang="0">
                <a:pos x="1666" y="302"/>
              </a:cxn>
              <a:cxn ang="0">
                <a:pos x="1707" y="273"/>
              </a:cxn>
              <a:cxn ang="0">
                <a:pos x="1746" y="247"/>
              </a:cxn>
              <a:cxn ang="0">
                <a:pos x="1778" y="217"/>
              </a:cxn>
              <a:cxn ang="0">
                <a:pos x="1810" y="189"/>
              </a:cxn>
              <a:cxn ang="0">
                <a:pos x="1835" y="158"/>
              </a:cxn>
              <a:cxn ang="0">
                <a:pos x="1856" y="128"/>
              </a:cxn>
              <a:cxn ang="0">
                <a:pos x="1872" y="97"/>
              </a:cxn>
              <a:cxn ang="0">
                <a:pos x="1884" y="65"/>
              </a:cxn>
              <a:cxn ang="0">
                <a:pos x="1891" y="33"/>
              </a:cxn>
              <a:cxn ang="0">
                <a:pos x="1894" y="0"/>
              </a:cxn>
            </a:cxnLst>
            <a:rect l="0" t="0" r="r" b="b"/>
            <a:pathLst>
              <a:path w="1894" h="631">
                <a:moveTo>
                  <a:pt x="0" y="631"/>
                </a:moveTo>
                <a:lnTo>
                  <a:pt x="98" y="631"/>
                </a:lnTo>
                <a:lnTo>
                  <a:pt x="194" y="628"/>
                </a:lnTo>
                <a:lnTo>
                  <a:pt x="289" y="624"/>
                </a:lnTo>
                <a:lnTo>
                  <a:pt x="381" y="619"/>
                </a:lnTo>
                <a:lnTo>
                  <a:pt x="473" y="612"/>
                </a:lnTo>
                <a:lnTo>
                  <a:pt x="564" y="603"/>
                </a:lnTo>
                <a:lnTo>
                  <a:pt x="651" y="593"/>
                </a:lnTo>
                <a:lnTo>
                  <a:pt x="738" y="582"/>
                </a:lnTo>
                <a:lnTo>
                  <a:pt x="821" y="569"/>
                </a:lnTo>
                <a:lnTo>
                  <a:pt x="902" y="555"/>
                </a:lnTo>
                <a:lnTo>
                  <a:pt x="983" y="541"/>
                </a:lnTo>
                <a:lnTo>
                  <a:pt x="1058" y="524"/>
                </a:lnTo>
                <a:lnTo>
                  <a:pt x="1133" y="506"/>
                </a:lnTo>
                <a:lnTo>
                  <a:pt x="1205" y="487"/>
                </a:lnTo>
                <a:lnTo>
                  <a:pt x="1274" y="468"/>
                </a:lnTo>
                <a:lnTo>
                  <a:pt x="1339" y="447"/>
                </a:lnTo>
                <a:lnTo>
                  <a:pt x="1403" y="425"/>
                </a:lnTo>
                <a:lnTo>
                  <a:pt x="1462" y="403"/>
                </a:lnTo>
                <a:lnTo>
                  <a:pt x="1517" y="379"/>
                </a:lnTo>
                <a:lnTo>
                  <a:pt x="1571" y="354"/>
                </a:lnTo>
                <a:lnTo>
                  <a:pt x="1620" y="328"/>
                </a:lnTo>
                <a:lnTo>
                  <a:pt x="1666" y="302"/>
                </a:lnTo>
                <a:lnTo>
                  <a:pt x="1707" y="273"/>
                </a:lnTo>
                <a:lnTo>
                  <a:pt x="1746" y="247"/>
                </a:lnTo>
                <a:lnTo>
                  <a:pt x="1778" y="217"/>
                </a:lnTo>
                <a:lnTo>
                  <a:pt x="1810" y="189"/>
                </a:lnTo>
                <a:lnTo>
                  <a:pt x="1835" y="158"/>
                </a:lnTo>
                <a:lnTo>
                  <a:pt x="1856" y="128"/>
                </a:lnTo>
                <a:lnTo>
                  <a:pt x="1872" y="97"/>
                </a:lnTo>
                <a:lnTo>
                  <a:pt x="1884" y="65"/>
                </a:lnTo>
                <a:lnTo>
                  <a:pt x="1891" y="33"/>
                </a:lnTo>
                <a:lnTo>
                  <a:pt x="1894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9" name="Rectangle 71"/>
          <p:cNvSpPr>
            <a:spLocks noChangeArrowheads="1"/>
          </p:cNvSpPr>
          <p:nvPr/>
        </p:nvSpPr>
        <p:spPr bwMode="auto">
          <a:xfrm>
            <a:off x="6688138" y="1779588"/>
            <a:ext cx="114300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sz="3200"/>
          </a:p>
        </p:txBody>
      </p:sp>
      <p:sp>
        <p:nvSpPr>
          <p:cNvPr id="70" name="Rectangle 72"/>
          <p:cNvSpPr>
            <a:spLocks noChangeArrowheads="1"/>
          </p:cNvSpPr>
          <p:nvPr/>
        </p:nvSpPr>
        <p:spPr bwMode="auto">
          <a:xfrm>
            <a:off x="2335213" y="6035675"/>
            <a:ext cx="7842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Helvetica" pitchFamily="34" charset="0"/>
              </a:rPr>
              <a:t>(a) When</a:t>
            </a:r>
            <a:endParaRPr lang="en-US" sz="3200"/>
          </a:p>
        </p:txBody>
      </p:sp>
      <p:sp>
        <p:nvSpPr>
          <p:cNvPr id="71" name="Rectangle 73"/>
          <p:cNvSpPr>
            <a:spLocks noChangeArrowheads="1"/>
          </p:cNvSpPr>
          <p:nvPr/>
        </p:nvSpPr>
        <p:spPr bwMode="auto">
          <a:xfrm>
            <a:off x="3136900" y="6035675"/>
            <a:ext cx="17938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Helvetica" pitchFamily="34" charset="0"/>
              </a:rPr>
              <a:t>V </a:t>
            </a:r>
            <a:endParaRPr lang="en-US" sz="3200"/>
          </a:p>
        </p:txBody>
      </p:sp>
      <p:sp>
        <p:nvSpPr>
          <p:cNvPr id="72" name="Rectangle 74"/>
          <p:cNvSpPr>
            <a:spLocks noChangeArrowheads="1"/>
          </p:cNvSpPr>
          <p:nvPr/>
        </p:nvSpPr>
        <p:spPr bwMode="auto">
          <a:xfrm>
            <a:off x="3276600" y="6149975"/>
            <a:ext cx="220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Helvetica" pitchFamily="34" charset="0"/>
              </a:rPr>
              <a:t>GS</a:t>
            </a:r>
            <a:endParaRPr lang="en-US" sz="3200"/>
          </a:p>
        </p:txBody>
      </p:sp>
      <p:sp>
        <p:nvSpPr>
          <p:cNvPr id="73" name="Rectangle 75"/>
          <p:cNvSpPr>
            <a:spLocks noChangeArrowheads="1"/>
          </p:cNvSpPr>
          <p:nvPr/>
        </p:nvSpPr>
        <p:spPr bwMode="auto">
          <a:xfrm>
            <a:off x="3527425" y="6035675"/>
            <a:ext cx="22145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Helvetica" pitchFamily="34" charset="0"/>
              </a:rPr>
              <a:t> = 0 V, the transistor is off </a:t>
            </a:r>
            <a:endParaRPr lang="en-US" sz="3200"/>
          </a:p>
        </p:txBody>
      </p:sp>
      <p:sp>
        <p:nvSpPr>
          <p:cNvPr id="74" name="Rectangle 146"/>
          <p:cNvSpPr>
            <a:spLocks noChangeArrowheads="1"/>
          </p:cNvSpPr>
          <p:nvPr/>
        </p:nvSpPr>
        <p:spPr bwMode="auto">
          <a:xfrm>
            <a:off x="277813" y="2728913"/>
            <a:ext cx="163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3200"/>
          </a:p>
        </p:txBody>
      </p:sp>
      <p:sp>
        <p:nvSpPr>
          <p:cNvPr id="75" name="Rectangle 147"/>
          <p:cNvSpPr>
            <a:spLocks noChangeArrowheads="1"/>
          </p:cNvSpPr>
          <p:nvPr/>
        </p:nvSpPr>
        <p:spPr bwMode="auto">
          <a:xfrm>
            <a:off x="436563" y="2867025"/>
            <a:ext cx="1143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Times-Roman" charset="0"/>
              </a:rPr>
              <a:t>S </a:t>
            </a:r>
            <a:endParaRPr lang="en-US" sz="3200"/>
          </a:p>
        </p:txBody>
      </p:sp>
      <p:sp>
        <p:nvSpPr>
          <p:cNvPr id="76" name="Rectangle 148"/>
          <p:cNvSpPr>
            <a:spLocks noChangeArrowheads="1"/>
          </p:cNvSpPr>
          <p:nvPr/>
        </p:nvSpPr>
        <p:spPr bwMode="auto">
          <a:xfrm>
            <a:off x="860425" y="2728913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sz="3200"/>
          </a:p>
        </p:txBody>
      </p:sp>
      <p:sp>
        <p:nvSpPr>
          <p:cNvPr id="77" name="Rectangle 149"/>
          <p:cNvSpPr>
            <a:spLocks noChangeArrowheads="1"/>
          </p:cNvSpPr>
          <p:nvPr/>
        </p:nvSpPr>
        <p:spPr bwMode="auto">
          <a:xfrm>
            <a:off x="1038225" y="2728913"/>
            <a:ext cx="185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3200"/>
          </a:p>
        </p:txBody>
      </p:sp>
      <p:sp>
        <p:nvSpPr>
          <p:cNvPr id="78" name="Rectangle 150"/>
          <p:cNvSpPr>
            <a:spLocks noChangeArrowheads="1"/>
          </p:cNvSpPr>
          <p:nvPr/>
        </p:nvSpPr>
        <p:spPr bwMode="auto">
          <a:xfrm>
            <a:off x="631825" y="2728913"/>
            <a:ext cx="155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-Roman" charset="0"/>
              </a:rPr>
              <a:t>= </a:t>
            </a:r>
            <a:endParaRPr lang="en-US" sz="3200"/>
          </a:p>
        </p:txBody>
      </p:sp>
      <p:sp>
        <p:nvSpPr>
          <p:cNvPr id="79" name="Rectangle 151"/>
          <p:cNvSpPr>
            <a:spLocks noChangeArrowheads="1"/>
          </p:cNvSpPr>
          <p:nvPr/>
        </p:nvSpPr>
        <p:spPr bwMode="auto">
          <a:xfrm>
            <a:off x="4281488" y="1069975"/>
            <a:ext cx="163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3200"/>
          </a:p>
        </p:txBody>
      </p:sp>
      <p:sp>
        <p:nvSpPr>
          <p:cNvPr id="80" name="Rectangle 152"/>
          <p:cNvSpPr>
            <a:spLocks noChangeArrowheads="1"/>
          </p:cNvSpPr>
          <p:nvPr/>
        </p:nvSpPr>
        <p:spPr bwMode="auto">
          <a:xfrm>
            <a:off x="4440238" y="1208088"/>
            <a:ext cx="1476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Times-Roman" charset="0"/>
              </a:rPr>
              <a:t>G </a:t>
            </a:r>
            <a:endParaRPr lang="en-US" sz="3200"/>
          </a:p>
        </p:txBody>
      </p:sp>
      <p:sp>
        <p:nvSpPr>
          <p:cNvPr id="81" name="Rectangle 153"/>
          <p:cNvSpPr>
            <a:spLocks noChangeArrowheads="1"/>
          </p:cNvSpPr>
          <p:nvPr/>
        </p:nvSpPr>
        <p:spPr bwMode="auto">
          <a:xfrm>
            <a:off x="4900613" y="1069975"/>
            <a:ext cx="1428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sz="3200"/>
          </a:p>
        </p:txBody>
      </p:sp>
      <p:sp>
        <p:nvSpPr>
          <p:cNvPr id="82" name="Rectangle 154"/>
          <p:cNvSpPr>
            <a:spLocks noChangeArrowheads="1"/>
          </p:cNvSpPr>
          <p:nvPr/>
        </p:nvSpPr>
        <p:spPr bwMode="auto">
          <a:xfrm>
            <a:off x="5073650" y="1069975"/>
            <a:ext cx="1857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3200"/>
          </a:p>
        </p:txBody>
      </p:sp>
      <p:sp>
        <p:nvSpPr>
          <p:cNvPr id="83" name="Rectangle 155"/>
          <p:cNvSpPr>
            <a:spLocks noChangeArrowheads="1"/>
          </p:cNvSpPr>
          <p:nvPr/>
        </p:nvSpPr>
        <p:spPr bwMode="auto">
          <a:xfrm>
            <a:off x="4668838" y="1069975"/>
            <a:ext cx="1555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0000"/>
                </a:solidFill>
                <a:latin typeface="Times-Roman" charset="0"/>
              </a:rPr>
              <a:t>= </a:t>
            </a:r>
            <a:endParaRPr lang="en-US" sz="3200"/>
          </a:p>
        </p:txBody>
      </p:sp>
      <p:sp>
        <p:nvSpPr>
          <p:cNvPr id="84" name="Rectangle 156"/>
          <p:cNvSpPr>
            <a:spLocks noChangeArrowheads="1"/>
          </p:cNvSpPr>
          <p:nvPr/>
        </p:nvSpPr>
        <p:spPr bwMode="auto">
          <a:xfrm>
            <a:off x="7466013" y="3001963"/>
            <a:ext cx="1635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3200"/>
          </a:p>
        </p:txBody>
      </p:sp>
      <p:sp>
        <p:nvSpPr>
          <p:cNvPr id="85" name="Rectangle 157"/>
          <p:cNvSpPr>
            <a:spLocks noChangeArrowheads="1"/>
          </p:cNvSpPr>
          <p:nvPr/>
        </p:nvSpPr>
        <p:spPr bwMode="auto">
          <a:xfrm>
            <a:off x="7621588" y="3144838"/>
            <a:ext cx="147637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 i="1">
                <a:solidFill>
                  <a:srgbClr val="000000"/>
                </a:solidFill>
                <a:latin typeface="Times-Roman" charset="0"/>
              </a:rPr>
              <a:t>D </a:t>
            </a:r>
            <a:endParaRPr lang="en-US" sz="3200"/>
          </a:p>
        </p:txBody>
      </p:sp>
      <p:sp>
        <p:nvSpPr>
          <p:cNvPr id="86" name="Line 200"/>
          <p:cNvSpPr>
            <a:spLocks noChangeShapeType="1"/>
          </p:cNvSpPr>
          <p:nvPr/>
        </p:nvSpPr>
        <p:spPr bwMode="auto">
          <a:xfrm flipH="1">
            <a:off x="2487613" y="3671888"/>
            <a:ext cx="96837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Line 201"/>
          <p:cNvSpPr>
            <a:spLocks noChangeShapeType="1"/>
          </p:cNvSpPr>
          <p:nvPr/>
        </p:nvSpPr>
        <p:spPr bwMode="auto">
          <a:xfrm flipH="1">
            <a:off x="2679700" y="3671888"/>
            <a:ext cx="96838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202"/>
          <p:cNvSpPr>
            <a:spLocks noChangeShapeType="1"/>
          </p:cNvSpPr>
          <p:nvPr/>
        </p:nvSpPr>
        <p:spPr bwMode="auto">
          <a:xfrm flipH="1">
            <a:off x="2871788" y="3671888"/>
            <a:ext cx="98425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Line 203"/>
          <p:cNvSpPr>
            <a:spLocks noChangeShapeType="1"/>
          </p:cNvSpPr>
          <p:nvPr/>
        </p:nvSpPr>
        <p:spPr bwMode="auto">
          <a:xfrm flipH="1">
            <a:off x="2487613" y="3825875"/>
            <a:ext cx="96837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Line 205"/>
          <p:cNvSpPr>
            <a:spLocks noChangeShapeType="1"/>
          </p:cNvSpPr>
          <p:nvPr/>
        </p:nvSpPr>
        <p:spPr bwMode="auto">
          <a:xfrm flipH="1">
            <a:off x="2679700" y="3825875"/>
            <a:ext cx="96838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206"/>
          <p:cNvSpPr>
            <a:spLocks noChangeShapeType="1"/>
          </p:cNvSpPr>
          <p:nvPr/>
        </p:nvSpPr>
        <p:spPr bwMode="auto">
          <a:xfrm flipH="1">
            <a:off x="2871788" y="3825875"/>
            <a:ext cx="98425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" name="Line 207"/>
          <p:cNvSpPr>
            <a:spLocks noChangeShapeType="1"/>
          </p:cNvSpPr>
          <p:nvPr/>
        </p:nvSpPr>
        <p:spPr bwMode="auto">
          <a:xfrm flipH="1">
            <a:off x="4344988" y="3671888"/>
            <a:ext cx="73025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Line 208"/>
          <p:cNvSpPr>
            <a:spLocks noChangeShapeType="1"/>
          </p:cNvSpPr>
          <p:nvPr/>
        </p:nvSpPr>
        <p:spPr bwMode="auto">
          <a:xfrm flipH="1">
            <a:off x="4540250" y="3671888"/>
            <a:ext cx="95250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Line 209"/>
          <p:cNvSpPr>
            <a:spLocks noChangeShapeType="1"/>
          </p:cNvSpPr>
          <p:nvPr/>
        </p:nvSpPr>
        <p:spPr bwMode="auto">
          <a:xfrm flipH="1">
            <a:off x="4732338" y="3671888"/>
            <a:ext cx="95250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210"/>
          <p:cNvSpPr>
            <a:spLocks noChangeShapeType="1"/>
          </p:cNvSpPr>
          <p:nvPr/>
        </p:nvSpPr>
        <p:spPr bwMode="auto">
          <a:xfrm flipH="1">
            <a:off x="4344988" y="3825875"/>
            <a:ext cx="73025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211"/>
          <p:cNvSpPr>
            <a:spLocks noChangeShapeType="1"/>
          </p:cNvSpPr>
          <p:nvPr/>
        </p:nvSpPr>
        <p:spPr bwMode="auto">
          <a:xfrm flipH="1">
            <a:off x="4540250" y="3825875"/>
            <a:ext cx="95250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212"/>
          <p:cNvSpPr>
            <a:spLocks noChangeShapeType="1"/>
          </p:cNvSpPr>
          <p:nvPr/>
        </p:nvSpPr>
        <p:spPr bwMode="auto">
          <a:xfrm flipH="1">
            <a:off x="4732338" y="3825875"/>
            <a:ext cx="95250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Freeform 213"/>
          <p:cNvSpPr>
            <a:spLocks/>
          </p:cNvSpPr>
          <p:nvPr/>
        </p:nvSpPr>
        <p:spPr bwMode="auto">
          <a:xfrm>
            <a:off x="2214563" y="3949700"/>
            <a:ext cx="509587" cy="1357313"/>
          </a:xfrm>
          <a:custGeom>
            <a:avLst/>
            <a:gdLst/>
            <a:ahLst/>
            <a:cxnLst>
              <a:cxn ang="0">
                <a:pos x="0" y="1293"/>
              </a:cxn>
              <a:cxn ang="0">
                <a:pos x="30" y="1292"/>
              </a:cxn>
              <a:cxn ang="0">
                <a:pos x="60" y="1286"/>
              </a:cxn>
              <a:cxn ang="0">
                <a:pos x="89" y="1278"/>
              </a:cxn>
              <a:cxn ang="0">
                <a:pos x="118" y="1268"/>
              </a:cxn>
              <a:cxn ang="0">
                <a:pos x="146" y="1253"/>
              </a:cxn>
              <a:cxn ang="0">
                <a:pos x="174" y="1237"/>
              </a:cxn>
              <a:cxn ang="0">
                <a:pos x="201" y="1217"/>
              </a:cxn>
              <a:cxn ang="0">
                <a:pos x="227" y="1195"/>
              </a:cxn>
              <a:cxn ang="0">
                <a:pos x="254" y="1170"/>
              </a:cxn>
              <a:cxn ang="0">
                <a:pos x="279" y="1142"/>
              </a:cxn>
              <a:cxn ang="0">
                <a:pos x="305" y="1111"/>
              </a:cxn>
              <a:cxn ang="0">
                <a:pos x="328" y="1078"/>
              </a:cxn>
              <a:cxn ang="0">
                <a:pos x="352" y="1042"/>
              </a:cxn>
              <a:cxn ang="0">
                <a:pos x="374" y="1005"/>
              </a:cxn>
              <a:cxn ang="0">
                <a:pos x="397" y="965"/>
              </a:cxn>
              <a:cxn ang="0">
                <a:pos x="419" y="923"/>
              </a:cxn>
              <a:cxn ang="0">
                <a:pos x="440" y="879"/>
              </a:cxn>
              <a:cxn ang="0">
                <a:pos x="459" y="831"/>
              </a:cxn>
              <a:cxn ang="0">
                <a:pos x="478" y="784"/>
              </a:cxn>
              <a:cxn ang="0">
                <a:pos x="496" y="733"/>
              </a:cxn>
              <a:cxn ang="0">
                <a:pos x="513" y="681"/>
              </a:cxn>
              <a:cxn ang="0">
                <a:pos x="529" y="626"/>
              </a:cxn>
              <a:cxn ang="0">
                <a:pos x="544" y="570"/>
              </a:cxn>
              <a:cxn ang="0">
                <a:pos x="557" y="514"/>
              </a:cxn>
              <a:cxn ang="0">
                <a:pos x="570" y="454"/>
              </a:cxn>
              <a:cxn ang="0">
                <a:pos x="582" y="393"/>
              </a:cxn>
              <a:cxn ang="0">
                <a:pos x="593" y="331"/>
              </a:cxn>
              <a:cxn ang="0">
                <a:pos x="602" y="267"/>
              </a:cxn>
              <a:cxn ang="0">
                <a:pos x="611" y="202"/>
              </a:cxn>
              <a:cxn ang="0">
                <a:pos x="616" y="135"/>
              </a:cxn>
              <a:cxn ang="0">
                <a:pos x="622" y="68"/>
              </a:cxn>
              <a:cxn ang="0">
                <a:pos x="627" y="0"/>
              </a:cxn>
            </a:cxnLst>
            <a:rect l="0" t="0" r="r" b="b"/>
            <a:pathLst>
              <a:path w="627" h="1293">
                <a:moveTo>
                  <a:pt x="0" y="1293"/>
                </a:moveTo>
                <a:lnTo>
                  <a:pt x="30" y="1292"/>
                </a:lnTo>
                <a:lnTo>
                  <a:pt x="60" y="1286"/>
                </a:lnTo>
                <a:lnTo>
                  <a:pt x="89" y="1278"/>
                </a:lnTo>
                <a:lnTo>
                  <a:pt x="118" y="1268"/>
                </a:lnTo>
                <a:lnTo>
                  <a:pt x="146" y="1253"/>
                </a:lnTo>
                <a:lnTo>
                  <a:pt x="174" y="1237"/>
                </a:lnTo>
                <a:lnTo>
                  <a:pt x="201" y="1217"/>
                </a:lnTo>
                <a:lnTo>
                  <a:pt x="227" y="1195"/>
                </a:lnTo>
                <a:lnTo>
                  <a:pt x="254" y="1170"/>
                </a:lnTo>
                <a:lnTo>
                  <a:pt x="279" y="1142"/>
                </a:lnTo>
                <a:lnTo>
                  <a:pt x="305" y="1111"/>
                </a:lnTo>
                <a:lnTo>
                  <a:pt x="328" y="1078"/>
                </a:lnTo>
                <a:lnTo>
                  <a:pt x="352" y="1042"/>
                </a:lnTo>
                <a:lnTo>
                  <a:pt x="374" y="1005"/>
                </a:lnTo>
                <a:lnTo>
                  <a:pt x="397" y="965"/>
                </a:lnTo>
                <a:lnTo>
                  <a:pt x="419" y="923"/>
                </a:lnTo>
                <a:lnTo>
                  <a:pt x="440" y="879"/>
                </a:lnTo>
                <a:lnTo>
                  <a:pt x="459" y="831"/>
                </a:lnTo>
                <a:lnTo>
                  <a:pt x="478" y="784"/>
                </a:lnTo>
                <a:lnTo>
                  <a:pt x="496" y="733"/>
                </a:lnTo>
                <a:lnTo>
                  <a:pt x="513" y="681"/>
                </a:lnTo>
                <a:lnTo>
                  <a:pt x="529" y="626"/>
                </a:lnTo>
                <a:lnTo>
                  <a:pt x="544" y="570"/>
                </a:lnTo>
                <a:lnTo>
                  <a:pt x="557" y="514"/>
                </a:lnTo>
                <a:lnTo>
                  <a:pt x="570" y="454"/>
                </a:lnTo>
                <a:lnTo>
                  <a:pt x="582" y="393"/>
                </a:lnTo>
                <a:lnTo>
                  <a:pt x="593" y="331"/>
                </a:lnTo>
                <a:lnTo>
                  <a:pt x="602" y="267"/>
                </a:lnTo>
                <a:lnTo>
                  <a:pt x="611" y="202"/>
                </a:lnTo>
                <a:lnTo>
                  <a:pt x="616" y="135"/>
                </a:lnTo>
                <a:lnTo>
                  <a:pt x="622" y="68"/>
                </a:lnTo>
                <a:lnTo>
                  <a:pt x="627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Freeform 214"/>
          <p:cNvSpPr>
            <a:spLocks/>
          </p:cNvSpPr>
          <p:nvPr/>
        </p:nvSpPr>
        <p:spPr bwMode="auto">
          <a:xfrm>
            <a:off x="4600575" y="3949700"/>
            <a:ext cx="509588" cy="13573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" y="68"/>
              </a:cxn>
              <a:cxn ang="0">
                <a:pos x="11" y="135"/>
              </a:cxn>
              <a:cxn ang="0">
                <a:pos x="17" y="202"/>
              </a:cxn>
              <a:cxn ang="0">
                <a:pos x="26" y="267"/>
              </a:cxn>
              <a:cxn ang="0">
                <a:pos x="35" y="331"/>
              </a:cxn>
              <a:cxn ang="0">
                <a:pos x="45" y="393"/>
              </a:cxn>
              <a:cxn ang="0">
                <a:pos x="57" y="454"/>
              </a:cxn>
              <a:cxn ang="0">
                <a:pos x="70" y="514"/>
              </a:cxn>
              <a:cxn ang="0">
                <a:pos x="84" y="570"/>
              </a:cxn>
              <a:cxn ang="0">
                <a:pos x="98" y="626"/>
              </a:cxn>
              <a:cxn ang="0">
                <a:pos x="115" y="681"/>
              </a:cxn>
              <a:cxn ang="0">
                <a:pos x="131" y="733"/>
              </a:cxn>
              <a:cxn ang="0">
                <a:pos x="150" y="784"/>
              </a:cxn>
              <a:cxn ang="0">
                <a:pos x="168" y="831"/>
              </a:cxn>
              <a:cxn ang="0">
                <a:pos x="187" y="879"/>
              </a:cxn>
              <a:cxn ang="0">
                <a:pos x="208" y="923"/>
              </a:cxn>
              <a:cxn ang="0">
                <a:pos x="231" y="965"/>
              </a:cxn>
              <a:cxn ang="0">
                <a:pos x="253" y="1005"/>
              </a:cxn>
              <a:cxn ang="0">
                <a:pos x="275" y="1042"/>
              </a:cxn>
              <a:cxn ang="0">
                <a:pos x="299" y="1078"/>
              </a:cxn>
              <a:cxn ang="0">
                <a:pos x="323" y="1111"/>
              </a:cxn>
              <a:cxn ang="0">
                <a:pos x="348" y="1142"/>
              </a:cxn>
              <a:cxn ang="0">
                <a:pos x="375" y="1170"/>
              </a:cxn>
              <a:cxn ang="0">
                <a:pos x="400" y="1195"/>
              </a:cxn>
              <a:cxn ang="0">
                <a:pos x="427" y="1217"/>
              </a:cxn>
              <a:cxn ang="0">
                <a:pos x="455" y="1237"/>
              </a:cxn>
              <a:cxn ang="0">
                <a:pos x="481" y="1253"/>
              </a:cxn>
              <a:cxn ang="0">
                <a:pos x="510" y="1268"/>
              </a:cxn>
              <a:cxn ang="0">
                <a:pos x="539" y="1278"/>
              </a:cxn>
              <a:cxn ang="0">
                <a:pos x="568" y="1286"/>
              </a:cxn>
              <a:cxn ang="0">
                <a:pos x="597" y="1292"/>
              </a:cxn>
              <a:cxn ang="0">
                <a:pos x="627" y="1293"/>
              </a:cxn>
            </a:cxnLst>
            <a:rect l="0" t="0" r="r" b="b"/>
            <a:pathLst>
              <a:path w="627" h="1293">
                <a:moveTo>
                  <a:pt x="0" y="0"/>
                </a:moveTo>
                <a:lnTo>
                  <a:pt x="5" y="68"/>
                </a:lnTo>
                <a:lnTo>
                  <a:pt x="11" y="135"/>
                </a:lnTo>
                <a:lnTo>
                  <a:pt x="17" y="202"/>
                </a:lnTo>
                <a:lnTo>
                  <a:pt x="26" y="267"/>
                </a:lnTo>
                <a:lnTo>
                  <a:pt x="35" y="331"/>
                </a:lnTo>
                <a:lnTo>
                  <a:pt x="45" y="393"/>
                </a:lnTo>
                <a:lnTo>
                  <a:pt x="57" y="454"/>
                </a:lnTo>
                <a:lnTo>
                  <a:pt x="70" y="514"/>
                </a:lnTo>
                <a:lnTo>
                  <a:pt x="84" y="570"/>
                </a:lnTo>
                <a:lnTo>
                  <a:pt x="98" y="626"/>
                </a:lnTo>
                <a:lnTo>
                  <a:pt x="115" y="681"/>
                </a:lnTo>
                <a:lnTo>
                  <a:pt x="131" y="733"/>
                </a:lnTo>
                <a:lnTo>
                  <a:pt x="150" y="784"/>
                </a:lnTo>
                <a:lnTo>
                  <a:pt x="168" y="831"/>
                </a:lnTo>
                <a:lnTo>
                  <a:pt x="187" y="879"/>
                </a:lnTo>
                <a:lnTo>
                  <a:pt x="208" y="923"/>
                </a:lnTo>
                <a:lnTo>
                  <a:pt x="231" y="965"/>
                </a:lnTo>
                <a:lnTo>
                  <a:pt x="253" y="1005"/>
                </a:lnTo>
                <a:lnTo>
                  <a:pt x="275" y="1042"/>
                </a:lnTo>
                <a:lnTo>
                  <a:pt x="299" y="1078"/>
                </a:lnTo>
                <a:lnTo>
                  <a:pt x="323" y="1111"/>
                </a:lnTo>
                <a:lnTo>
                  <a:pt x="348" y="1142"/>
                </a:lnTo>
                <a:lnTo>
                  <a:pt x="375" y="1170"/>
                </a:lnTo>
                <a:lnTo>
                  <a:pt x="400" y="1195"/>
                </a:lnTo>
                <a:lnTo>
                  <a:pt x="427" y="1217"/>
                </a:lnTo>
                <a:lnTo>
                  <a:pt x="455" y="1237"/>
                </a:lnTo>
                <a:lnTo>
                  <a:pt x="481" y="1253"/>
                </a:lnTo>
                <a:lnTo>
                  <a:pt x="510" y="1268"/>
                </a:lnTo>
                <a:lnTo>
                  <a:pt x="539" y="1278"/>
                </a:lnTo>
                <a:lnTo>
                  <a:pt x="568" y="1286"/>
                </a:lnTo>
                <a:lnTo>
                  <a:pt x="597" y="1292"/>
                </a:lnTo>
                <a:lnTo>
                  <a:pt x="627" y="1293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215"/>
          <p:cNvSpPr>
            <a:spLocks noChangeShapeType="1"/>
          </p:cNvSpPr>
          <p:nvPr/>
        </p:nvSpPr>
        <p:spPr bwMode="auto">
          <a:xfrm flipH="1">
            <a:off x="3476625" y="5259388"/>
            <a:ext cx="385763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216"/>
          <p:cNvSpPr>
            <a:spLocks noChangeShapeType="1"/>
          </p:cNvSpPr>
          <p:nvPr/>
        </p:nvSpPr>
        <p:spPr bwMode="auto">
          <a:xfrm flipH="1">
            <a:off x="3549650" y="5322888"/>
            <a:ext cx="241300" cy="47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Line 217"/>
          <p:cNvSpPr>
            <a:spLocks noChangeShapeType="1"/>
          </p:cNvSpPr>
          <p:nvPr/>
        </p:nvSpPr>
        <p:spPr bwMode="auto">
          <a:xfrm flipH="1">
            <a:off x="3595688" y="5418138"/>
            <a:ext cx="147637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218"/>
          <p:cNvSpPr>
            <a:spLocks noChangeShapeType="1"/>
          </p:cNvSpPr>
          <p:nvPr/>
        </p:nvSpPr>
        <p:spPr bwMode="auto">
          <a:xfrm>
            <a:off x="3670300" y="4667250"/>
            <a:ext cx="1588" cy="5921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Rectangle 224"/>
          <p:cNvSpPr>
            <a:spLocks noChangeArrowheads="1"/>
          </p:cNvSpPr>
          <p:nvPr/>
        </p:nvSpPr>
        <p:spPr bwMode="auto">
          <a:xfrm>
            <a:off x="3181350" y="4046538"/>
            <a:ext cx="647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200"/>
          </a:p>
        </p:txBody>
      </p:sp>
      <p:sp>
        <p:nvSpPr>
          <p:cNvPr id="105" name="Rectangle 229"/>
          <p:cNvSpPr>
            <a:spLocks noChangeArrowheads="1"/>
          </p:cNvSpPr>
          <p:nvPr/>
        </p:nvSpPr>
        <p:spPr bwMode="auto">
          <a:xfrm>
            <a:off x="3659188" y="3559175"/>
            <a:ext cx="647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200"/>
          </a:p>
        </p:txBody>
      </p:sp>
      <p:sp>
        <p:nvSpPr>
          <p:cNvPr id="106" name="Rectangle 230"/>
          <p:cNvSpPr>
            <a:spLocks noChangeArrowheads="1"/>
          </p:cNvSpPr>
          <p:nvPr/>
        </p:nvSpPr>
        <p:spPr bwMode="auto">
          <a:xfrm>
            <a:off x="3659188" y="3795713"/>
            <a:ext cx="647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200"/>
          </a:p>
        </p:txBody>
      </p:sp>
      <p:sp>
        <p:nvSpPr>
          <p:cNvPr id="107" name="Rectangle 231"/>
          <p:cNvSpPr>
            <a:spLocks noChangeArrowheads="1"/>
          </p:cNvSpPr>
          <p:nvPr/>
        </p:nvSpPr>
        <p:spPr bwMode="auto">
          <a:xfrm>
            <a:off x="3662363" y="4044950"/>
            <a:ext cx="6477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200"/>
          </a:p>
        </p:txBody>
      </p:sp>
      <p:sp>
        <p:nvSpPr>
          <p:cNvPr id="108" name="Slide Number Placeholder 1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ED2-4944-4B4E-B703-3C556B8ABC8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09" name="Footer Placeholder 10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NMOS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7175" y="3932238"/>
            <a:ext cx="7334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6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530475" y="3932238"/>
            <a:ext cx="4889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FFFF"/>
                </a:solidFill>
                <a:latin typeface="Times-Roman" charset="0"/>
              </a:rPr>
              <a:t>++++</a:t>
            </a:r>
            <a:endParaRPr lang="en-US" sz="36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302125" y="3932238"/>
            <a:ext cx="420688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FFFF"/>
                </a:solidFill>
                <a:latin typeface="Times-Roman" charset="0"/>
              </a:rPr>
              <a:t>+++ </a:t>
            </a:r>
            <a:endParaRPr lang="en-US" sz="36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4222750" y="3835400"/>
            <a:ext cx="636588" cy="469900"/>
          </a:xfrm>
          <a:custGeom>
            <a:avLst/>
            <a:gdLst/>
            <a:ahLst/>
            <a:cxnLst>
              <a:cxn ang="0">
                <a:pos x="0" y="202"/>
              </a:cxn>
              <a:cxn ang="0">
                <a:pos x="1" y="147"/>
              </a:cxn>
              <a:cxn ang="0">
                <a:pos x="5" y="104"/>
              </a:cxn>
              <a:cxn ang="0">
                <a:pos x="16" y="70"/>
              </a:cxn>
              <a:cxn ang="0">
                <a:pos x="34" y="44"/>
              </a:cxn>
              <a:cxn ang="0">
                <a:pos x="62" y="25"/>
              </a:cxn>
              <a:cxn ang="0">
                <a:pos x="102" y="13"/>
              </a:cxn>
              <a:cxn ang="0">
                <a:pos x="155" y="6"/>
              </a:cxn>
              <a:cxn ang="0">
                <a:pos x="225" y="3"/>
              </a:cxn>
              <a:cxn ang="0">
                <a:pos x="313" y="1"/>
              </a:cxn>
              <a:cxn ang="0">
                <a:pos x="420" y="0"/>
              </a:cxn>
              <a:cxn ang="0">
                <a:pos x="494" y="1"/>
              </a:cxn>
              <a:cxn ang="0">
                <a:pos x="588" y="1"/>
              </a:cxn>
              <a:cxn ang="0">
                <a:pos x="663" y="4"/>
              </a:cxn>
              <a:cxn ang="0">
                <a:pos x="721" y="10"/>
              </a:cxn>
              <a:cxn ang="0">
                <a:pos x="766" y="21"/>
              </a:cxn>
              <a:cxn ang="0">
                <a:pos x="797" y="37"/>
              </a:cxn>
              <a:cxn ang="0">
                <a:pos x="819" y="61"/>
              </a:cxn>
              <a:cxn ang="0">
                <a:pos x="831" y="92"/>
              </a:cxn>
              <a:cxn ang="0">
                <a:pos x="839" y="132"/>
              </a:cxn>
              <a:cxn ang="0">
                <a:pos x="840" y="182"/>
              </a:cxn>
              <a:cxn ang="0">
                <a:pos x="840" y="245"/>
              </a:cxn>
              <a:cxn ang="0">
                <a:pos x="840" y="288"/>
              </a:cxn>
              <a:cxn ang="0">
                <a:pos x="839" y="341"/>
              </a:cxn>
              <a:cxn ang="0">
                <a:pos x="834" y="386"/>
              </a:cxn>
              <a:cxn ang="0">
                <a:pos x="824" y="420"/>
              </a:cxn>
              <a:cxn ang="0">
                <a:pos x="806" y="445"/>
              </a:cxn>
              <a:cxn ang="0">
                <a:pos x="778" y="463"/>
              </a:cxn>
              <a:cxn ang="0">
                <a:pos x="738" y="475"/>
              </a:cxn>
              <a:cxn ang="0">
                <a:pos x="684" y="482"/>
              </a:cxn>
              <a:cxn ang="0">
                <a:pos x="614" y="487"/>
              </a:cxn>
              <a:cxn ang="0">
                <a:pos x="528" y="488"/>
              </a:cxn>
              <a:cxn ang="0">
                <a:pos x="420" y="488"/>
              </a:cxn>
              <a:cxn ang="0">
                <a:pos x="346" y="488"/>
              </a:cxn>
              <a:cxn ang="0">
                <a:pos x="252" y="487"/>
              </a:cxn>
              <a:cxn ang="0">
                <a:pos x="176" y="485"/>
              </a:cxn>
              <a:cxn ang="0">
                <a:pos x="118" y="478"/>
              </a:cxn>
              <a:cxn ang="0">
                <a:pos x="74" y="468"/>
              </a:cxn>
              <a:cxn ang="0">
                <a:pos x="43" y="451"/>
              </a:cxn>
              <a:cxn ang="0">
                <a:pos x="22" y="429"/>
              </a:cxn>
              <a:cxn ang="0">
                <a:pos x="8" y="398"/>
              </a:cxn>
              <a:cxn ang="0">
                <a:pos x="3" y="358"/>
              </a:cxn>
              <a:cxn ang="0">
                <a:pos x="0" y="307"/>
              </a:cxn>
              <a:cxn ang="0">
                <a:pos x="0" y="245"/>
              </a:cxn>
            </a:cxnLst>
            <a:rect l="0" t="0" r="r" b="b"/>
            <a:pathLst>
              <a:path w="840" h="488">
                <a:moveTo>
                  <a:pt x="0" y="245"/>
                </a:moveTo>
                <a:lnTo>
                  <a:pt x="0" y="223"/>
                </a:lnTo>
                <a:lnTo>
                  <a:pt x="0" y="202"/>
                </a:lnTo>
                <a:lnTo>
                  <a:pt x="0" y="182"/>
                </a:lnTo>
                <a:lnTo>
                  <a:pt x="0" y="165"/>
                </a:lnTo>
                <a:lnTo>
                  <a:pt x="1" y="147"/>
                </a:lnTo>
                <a:lnTo>
                  <a:pt x="3" y="132"/>
                </a:lnTo>
                <a:lnTo>
                  <a:pt x="4" y="117"/>
                </a:lnTo>
                <a:lnTo>
                  <a:pt x="5" y="104"/>
                </a:lnTo>
                <a:lnTo>
                  <a:pt x="8" y="92"/>
                </a:lnTo>
                <a:lnTo>
                  <a:pt x="11" y="80"/>
                </a:lnTo>
                <a:lnTo>
                  <a:pt x="16" y="70"/>
                </a:lnTo>
                <a:lnTo>
                  <a:pt x="22" y="61"/>
                </a:lnTo>
                <a:lnTo>
                  <a:pt x="28" y="52"/>
                </a:lnTo>
                <a:lnTo>
                  <a:pt x="34" y="44"/>
                </a:lnTo>
                <a:lnTo>
                  <a:pt x="43" y="37"/>
                </a:lnTo>
                <a:lnTo>
                  <a:pt x="52" y="31"/>
                </a:lnTo>
                <a:lnTo>
                  <a:pt x="62" y="25"/>
                </a:lnTo>
                <a:lnTo>
                  <a:pt x="74" y="21"/>
                </a:lnTo>
                <a:lnTo>
                  <a:pt x="87" y="18"/>
                </a:lnTo>
                <a:lnTo>
                  <a:pt x="102" y="13"/>
                </a:lnTo>
                <a:lnTo>
                  <a:pt x="118" y="10"/>
                </a:lnTo>
                <a:lnTo>
                  <a:pt x="136" y="9"/>
                </a:lnTo>
                <a:lnTo>
                  <a:pt x="155" y="6"/>
                </a:lnTo>
                <a:lnTo>
                  <a:pt x="176" y="4"/>
                </a:lnTo>
                <a:lnTo>
                  <a:pt x="200" y="3"/>
                </a:lnTo>
                <a:lnTo>
                  <a:pt x="225" y="3"/>
                </a:lnTo>
                <a:lnTo>
                  <a:pt x="252" y="1"/>
                </a:lnTo>
                <a:lnTo>
                  <a:pt x="282" y="1"/>
                </a:lnTo>
                <a:lnTo>
                  <a:pt x="313" y="1"/>
                </a:lnTo>
                <a:lnTo>
                  <a:pt x="346" y="1"/>
                </a:lnTo>
                <a:lnTo>
                  <a:pt x="381" y="0"/>
                </a:lnTo>
                <a:lnTo>
                  <a:pt x="420" y="0"/>
                </a:lnTo>
                <a:lnTo>
                  <a:pt x="420" y="0"/>
                </a:lnTo>
                <a:lnTo>
                  <a:pt x="458" y="0"/>
                </a:lnTo>
                <a:lnTo>
                  <a:pt x="494" y="1"/>
                </a:lnTo>
                <a:lnTo>
                  <a:pt x="528" y="1"/>
                </a:lnTo>
                <a:lnTo>
                  <a:pt x="559" y="1"/>
                </a:lnTo>
                <a:lnTo>
                  <a:pt x="588" y="1"/>
                </a:lnTo>
                <a:lnTo>
                  <a:pt x="614" y="3"/>
                </a:lnTo>
                <a:lnTo>
                  <a:pt x="640" y="3"/>
                </a:lnTo>
                <a:lnTo>
                  <a:pt x="663" y="4"/>
                </a:lnTo>
                <a:lnTo>
                  <a:pt x="684" y="6"/>
                </a:lnTo>
                <a:lnTo>
                  <a:pt x="703" y="9"/>
                </a:lnTo>
                <a:lnTo>
                  <a:pt x="721" y="10"/>
                </a:lnTo>
                <a:lnTo>
                  <a:pt x="738" y="13"/>
                </a:lnTo>
                <a:lnTo>
                  <a:pt x="752" y="18"/>
                </a:lnTo>
                <a:lnTo>
                  <a:pt x="766" y="21"/>
                </a:lnTo>
                <a:lnTo>
                  <a:pt x="778" y="25"/>
                </a:lnTo>
                <a:lnTo>
                  <a:pt x="788" y="31"/>
                </a:lnTo>
                <a:lnTo>
                  <a:pt x="797" y="37"/>
                </a:lnTo>
                <a:lnTo>
                  <a:pt x="806" y="44"/>
                </a:lnTo>
                <a:lnTo>
                  <a:pt x="812" y="52"/>
                </a:lnTo>
                <a:lnTo>
                  <a:pt x="819" y="61"/>
                </a:lnTo>
                <a:lnTo>
                  <a:pt x="824" y="70"/>
                </a:lnTo>
                <a:lnTo>
                  <a:pt x="828" y="80"/>
                </a:lnTo>
                <a:lnTo>
                  <a:pt x="831" y="92"/>
                </a:lnTo>
                <a:lnTo>
                  <a:pt x="834" y="104"/>
                </a:lnTo>
                <a:lnTo>
                  <a:pt x="837" y="117"/>
                </a:lnTo>
                <a:lnTo>
                  <a:pt x="839" y="132"/>
                </a:lnTo>
                <a:lnTo>
                  <a:pt x="839" y="147"/>
                </a:lnTo>
                <a:lnTo>
                  <a:pt x="840" y="165"/>
                </a:lnTo>
                <a:lnTo>
                  <a:pt x="840" y="182"/>
                </a:lnTo>
                <a:lnTo>
                  <a:pt x="840" y="202"/>
                </a:lnTo>
                <a:lnTo>
                  <a:pt x="840" y="223"/>
                </a:lnTo>
                <a:lnTo>
                  <a:pt x="840" y="245"/>
                </a:lnTo>
                <a:lnTo>
                  <a:pt x="840" y="245"/>
                </a:lnTo>
                <a:lnTo>
                  <a:pt x="840" y="267"/>
                </a:lnTo>
                <a:lnTo>
                  <a:pt x="840" y="288"/>
                </a:lnTo>
                <a:lnTo>
                  <a:pt x="840" y="307"/>
                </a:lnTo>
                <a:lnTo>
                  <a:pt x="840" y="325"/>
                </a:lnTo>
                <a:lnTo>
                  <a:pt x="839" y="341"/>
                </a:lnTo>
                <a:lnTo>
                  <a:pt x="839" y="358"/>
                </a:lnTo>
                <a:lnTo>
                  <a:pt x="837" y="373"/>
                </a:lnTo>
                <a:lnTo>
                  <a:pt x="834" y="386"/>
                </a:lnTo>
                <a:lnTo>
                  <a:pt x="831" y="398"/>
                </a:lnTo>
                <a:lnTo>
                  <a:pt x="828" y="410"/>
                </a:lnTo>
                <a:lnTo>
                  <a:pt x="824" y="420"/>
                </a:lnTo>
                <a:lnTo>
                  <a:pt x="819" y="429"/>
                </a:lnTo>
                <a:lnTo>
                  <a:pt x="812" y="438"/>
                </a:lnTo>
                <a:lnTo>
                  <a:pt x="806" y="445"/>
                </a:lnTo>
                <a:lnTo>
                  <a:pt x="797" y="451"/>
                </a:lnTo>
                <a:lnTo>
                  <a:pt x="788" y="459"/>
                </a:lnTo>
                <a:lnTo>
                  <a:pt x="778" y="463"/>
                </a:lnTo>
                <a:lnTo>
                  <a:pt x="766" y="468"/>
                </a:lnTo>
                <a:lnTo>
                  <a:pt x="752" y="472"/>
                </a:lnTo>
                <a:lnTo>
                  <a:pt x="738" y="475"/>
                </a:lnTo>
                <a:lnTo>
                  <a:pt x="721" y="478"/>
                </a:lnTo>
                <a:lnTo>
                  <a:pt x="703" y="481"/>
                </a:lnTo>
                <a:lnTo>
                  <a:pt x="684" y="482"/>
                </a:lnTo>
                <a:lnTo>
                  <a:pt x="663" y="485"/>
                </a:lnTo>
                <a:lnTo>
                  <a:pt x="640" y="485"/>
                </a:lnTo>
                <a:lnTo>
                  <a:pt x="614" y="487"/>
                </a:lnTo>
                <a:lnTo>
                  <a:pt x="588" y="487"/>
                </a:lnTo>
                <a:lnTo>
                  <a:pt x="559" y="488"/>
                </a:lnTo>
                <a:lnTo>
                  <a:pt x="528" y="488"/>
                </a:lnTo>
                <a:lnTo>
                  <a:pt x="494" y="488"/>
                </a:lnTo>
                <a:lnTo>
                  <a:pt x="458" y="488"/>
                </a:lnTo>
                <a:lnTo>
                  <a:pt x="420" y="488"/>
                </a:lnTo>
                <a:lnTo>
                  <a:pt x="420" y="488"/>
                </a:lnTo>
                <a:lnTo>
                  <a:pt x="381" y="488"/>
                </a:lnTo>
                <a:lnTo>
                  <a:pt x="346" y="488"/>
                </a:lnTo>
                <a:lnTo>
                  <a:pt x="313" y="488"/>
                </a:lnTo>
                <a:lnTo>
                  <a:pt x="282" y="488"/>
                </a:lnTo>
                <a:lnTo>
                  <a:pt x="252" y="487"/>
                </a:lnTo>
                <a:lnTo>
                  <a:pt x="225" y="487"/>
                </a:lnTo>
                <a:lnTo>
                  <a:pt x="200" y="485"/>
                </a:lnTo>
                <a:lnTo>
                  <a:pt x="176" y="485"/>
                </a:lnTo>
                <a:lnTo>
                  <a:pt x="155" y="482"/>
                </a:lnTo>
                <a:lnTo>
                  <a:pt x="136" y="481"/>
                </a:lnTo>
                <a:lnTo>
                  <a:pt x="118" y="478"/>
                </a:lnTo>
                <a:lnTo>
                  <a:pt x="102" y="475"/>
                </a:lnTo>
                <a:lnTo>
                  <a:pt x="87" y="472"/>
                </a:lnTo>
                <a:lnTo>
                  <a:pt x="74" y="468"/>
                </a:lnTo>
                <a:lnTo>
                  <a:pt x="62" y="463"/>
                </a:lnTo>
                <a:lnTo>
                  <a:pt x="52" y="459"/>
                </a:lnTo>
                <a:lnTo>
                  <a:pt x="43" y="451"/>
                </a:lnTo>
                <a:lnTo>
                  <a:pt x="34" y="445"/>
                </a:lnTo>
                <a:lnTo>
                  <a:pt x="28" y="438"/>
                </a:lnTo>
                <a:lnTo>
                  <a:pt x="22" y="429"/>
                </a:lnTo>
                <a:lnTo>
                  <a:pt x="16" y="420"/>
                </a:lnTo>
                <a:lnTo>
                  <a:pt x="11" y="410"/>
                </a:lnTo>
                <a:lnTo>
                  <a:pt x="8" y="398"/>
                </a:lnTo>
                <a:lnTo>
                  <a:pt x="5" y="386"/>
                </a:lnTo>
                <a:lnTo>
                  <a:pt x="4" y="373"/>
                </a:lnTo>
                <a:lnTo>
                  <a:pt x="3" y="358"/>
                </a:lnTo>
                <a:lnTo>
                  <a:pt x="1" y="341"/>
                </a:lnTo>
                <a:lnTo>
                  <a:pt x="0" y="325"/>
                </a:lnTo>
                <a:lnTo>
                  <a:pt x="0" y="307"/>
                </a:lnTo>
                <a:lnTo>
                  <a:pt x="0" y="288"/>
                </a:lnTo>
                <a:lnTo>
                  <a:pt x="0" y="267"/>
                </a:lnTo>
                <a:lnTo>
                  <a:pt x="0" y="245"/>
                </a:lnTo>
                <a:lnTo>
                  <a:pt x="0" y="245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4214813" y="2692400"/>
            <a:ext cx="1592262" cy="1227138"/>
          </a:xfrm>
          <a:custGeom>
            <a:avLst/>
            <a:gdLst/>
            <a:ahLst/>
            <a:cxnLst>
              <a:cxn ang="0">
                <a:pos x="861" y="1277"/>
              </a:cxn>
              <a:cxn ang="0">
                <a:pos x="2108" y="0"/>
              </a:cxn>
              <a:cxn ang="0">
                <a:pos x="1277" y="0"/>
              </a:cxn>
              <a:cxn ang="0">
                <a:pos x="0" y="1277"/>
              </a:cxn>
              <a:cxn ang="0">
                <a:pos x="861" y="1277"/>
              </a:cxn>
            </a:cxnLst>
            <a:rect l="0" t="0" r="r" b="b"/>
            <a:pathLst>
              <a:path w="2108" h="1277">
                <a:moveTo>
                  <a:pt x="861" y="1277"/>
                </a:moveTo>
                <a:lnTo>
                  <a:pt x="2108" y="0"/>
                </a:lnTo>
                <a:lnTo>
                  <a:pt x="1277" y="0"/>
                </a:lnTo>
                <a:lnTo>
                  <a:pt x="0" y="1277"/>
                </a:lnTo>
                <a:lnTo>
                  <a:pt x="861" y="1277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914900" y="3932238"/>
            <a:ext cx="7334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600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527175" y="4149725"/>
            <a:ext cx="7334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600"/>
          </a:p>
        </p:txBody>
      </p:sp>
      <p:sp>
        <p:nvSpPr>
          <p:cNvPr id="12" name="Freeform 10"/>
          <p:cNvSpPr>
            <a:spLocks/>
          </p:cNvSpPr>
          <p:nvPr/>
        </p:nvSpPr>
        <p:spPr bwMode="auto">
          <a:xfrm>
            <a:off x="2492375" y="3802063"/>
            <a:ext cx="636588" cy="503237"/>
          </a:xfrm>
          <a:custGeom>
            <a:avLst/>
            <a:gdLst/>
            <a:ahLst/>
            <a:cxnLst>
              <a:cxn ang="0">
                <a:pos x="0" y="216"/>
              </a:cxn>
              <a:cxn ang="0">
                <a:pos x="1" y="157"/>
              </a:cxn>
              <a:cxn ang="0">
                <a:pos x="6" y="110"/>
              </a:cxn>
              <a:cxn ang="0">
                <a:pos x="16" y="74"/>
              </a:cxn>
              <a:cxn ang="0">
                <a:pos x="34" y="46"/>
              </a:cxn>
              <a:cxn ang="0">
                <a:pos x="62" y="26"/>
              </a:cxn>
              <a:cxn ang="0">
                <a:pos x="102" y="13"/>
              </a:cxn>
              <a:cxn ang="0">
                <a:pos x="156" y="6"/>
              </a:cxn>
              <a:cxn ang="0">
                <a:pos x="226" y="1"/>
              </a:cxn>
              <a:cxn ang="0">
                <a:pos x="313" y="0"/>
              </a:cxn>
              <a:cxn ang="0">
                <a:pos x="420" y="0"/>
              </a:cxn>
              <a:cxn ang="0">
                <a:pos x="494" y="0"/>
              </a:cxn>
              <a:cxn ang="0">
                <a:pos x="588" y="0"/>
              </a:cxn>
              <a:cxn ang="0">
                <a:pos x="664" y="3"/>
              </a:cxn>
              <a:cxn ang="0">
                <a:pos x="723" y="10"/>
              </a:cxn>
              <a:cxn ang="0">
                <a:pos x="766" y="22"/>
              </a:cxn>
              <a:cxn ang="0">
                <a:pos x="797" y="38"/>
              </a:cxn>
              <a:cxn ang="0">
                <a:pos x="819" y="64"/>
              </a:cxn>
              <a:cxn ang="0">
                <a:pos x="831" y="96"/>
              </a:cxn>
              <a:cxn ang="0">
                <a:pos x="839" y="141"/>
              </a:cxn>
              <a:cxn ang="0">
                <a:pos x="840" y="196"/>
              </a:cxn>
              <a:cxn ang="0">
                <a:pos x="842" y="263"/>
              </a:cxn>
              <a:cxn ang="0">
                <a:pos x="842" y="309"/>
              </a:cxn>
              <a:cxn ang="0">
                <a:pos x="840" y="368"/>
              </a:cxn>
              <a:cxn ang="0">
                <a:pos x="834" y="414"/>
              </a:cxn>
              <a:cxn ang="0">
                <a:pos x="824" y="451"/>
              </a:cxn>
              <a:cxn ang="0">
                <a:pos x="806" y="479"/>
              </a:cxn>
              <a:cxn ang="0">
                <a:pos x="778" y="499"/>
              </a:cxn>
              <a:cxn ang="0">
                <a:pos x="738" y="512"/>
              </a:cxn>
              <a:cxn ang="0">
                <a:pos x="684" y="519"/>
              </a:cxn>
              <a:cxn ang="0">
                <a:pos x="616" y="524"/>
              </a:cxn>
              <a:cxn ang="0">
                <a:pos x="528" y="525"/>
              </a:cxn>
              <a:cxn ang="0">
                <a:pos x="420" y="525"/>
              </a:cxn>
              <a:cxn ang="0">
                <a:pos x="346" y="525"/>
              </a:cxn>
              <a:cxn ang="0">
                <a:pos x="252" y="524"/>
              </a:cxn>
              <a:cxn ang="0">
                <a:pos x="177" y="521"/>
              </a:cxn>
              <a:cxn ang="0">
                <a:pos x="119" y="515"/>
              </a:cxn>
              <a:cxn ang="0">
                <a:pos x="74" y="503"/>
              </a:cxn>
              <a:cxn ang="0">
                <a:pos x="43" y="487"/>
              </a:cxn>
              <a:cxn ang="0">
                <a:pos x="22" y="462"/>
              </a:cxn>
              <a:cxn ang="0">
                <a:pos x="9" y="427"/>
              </a:cxn>
              <a:cxn ang="0">
                <a:pos x="3" y="384"/>
              </a:cxn>
              <a:cxn ang="0">
                <a:pos x="0" y="329"/>
              </a:cxn>
              <a:cxn ang="0">
                <a:pos x="0" y="263"/>
              </a:cxn>
            </a:cxnLst>
            <a:rect l="0" t="0" r="r" b="b"/>
            <a:pathLst>
              <a:path w="842" h="525">
                <a:moveTo>
                  <a:pt x="0" y="263"/>
                </a:moveTo>
                <a:lnTo>
                  <a:pt x="0" y="239"/>
                </a:lnTo>
                <a:lnTo>
                  <a:pt x="0" y="216"/>
                </a:lnTo>
                <a:lnTo>
                  <a:pt x="0" y="196"/>
                </a:lnTo>
                <a:lnTo>
                  <a:pt x="0" y="175"/>
                </a:lnTo>
                <a:lnTo>
                  <a:pt x="1" y="157"/>
                </a:lnTo>
                <a:lnTo>
                  <a:pt x="3" y="141"/>
                </a:lnTo>
                <a:lnTo>
                  <a:pt x="4" y="124"/>
                </a:lnTo>
                <a:lnTo>
                  <a:pt x="6" y="110"/>
                </a:lnTo>
                <a:lnTo>
                  <a:pt x="9" y="96"/>
                </a:lnTo>
                <a:lnTo>
                  <a:pt x="12" y="84"/>
                </a:lnTo>
                <a:lnTo>
                  <a:pt x="16" y="74"/>
                </a:lnTo>
                <a:lnTo>
                  <a:pt x="22" y="64"/>
                </a:lnTo>
                <a:lnTo>
                  <a:pt x="28" y="55"/>
                </a:lnTo>
                <a:lnTo>
                  <a:pt x="34" y="46"/>
                </a:lnTo>
                <a:lnTo>
                  <a:pt x="43" y="38"/>
                </a:lnTo>
                <a:lnTo>
                  <a:pt x="52" y="32"/>
                </a:lnTo>
                <a:lnTo>
                  <a:pt x="62" y="26"/>
                </a:lnTo>
                <a:lnTo>
                  <a:pt x="74" y="22"/>
                </a:lnTo>
                <a:lnTo>
                  <a:pt x="87" y="18"/>
                </a:lnTo>
                <a:lnTo>
                  <a:pt x="102" y="13"/>
                </a:lnTo>
                <a:lnTo>
                  <a:pt x="119" y="10"/>
                </a:lnTo>
                <a:lnTo>
                  <a:pt x="136" y="7"/>
                </a:lnTo>
                <a:lnTo>
                  <a:pt x="156" y="6"/>
                </a:lnTo>
                <a:lnTo>
                  <a:pt x="177" y="3"/>
                </a:lnTo>
                <a:lnTo>
                  <a:pt x="200" y="3"/>
                </a:lnTo>
                <a:lnTo>
                  <a:pt x="226" y="1"/>
                </a:lnTo>
                <a:lnTo>
                  <a:pt x="252" y="0"/>
                </a:lnTo>
                <a:lnTo>
                  <a:pt x="282" y="0"/>
                </a:lnTo>
                <a:lnTo>
                  <a:pt x="313" y="0"/>
                </a:lnTo>
                <a:lnTo>
                  <a:pt x="346" y="0"/>
                </a:lnTo>
                <a:lnTo>
                  <a:pt x="381" y="0"/>
                </a:lnTo>
                <a:lnTo>
                  <a:pt x="420" y="0"/>
                </a:lnTo>
                <a:lnTo>
                  <a:pt x="420" y="0"/>
                </a:lnTo>
                <a:lnTo>
                  <a:pt x="459" y="0"/>
                </a:lnTo>
                <a:lnTo>
                  <a:pt x="494" y="0"/>
                </a:lnTo>
                <a:lnTo>
                  <a:pt x="528" y="0"/>
                </a:lnTo>
                <a:lnTo>
                  <a:pt x="560" y="0"/>
                </a:lnTo>
                <a:lnTo>
                  <a:pt x="588" y="0"/>
                </a:lnTo>
                <a:lnTo>
                  <a:pt x="616" y="1"/>
                </a:lnTo>
                <a:lnTo>
                  <a:pt x="640" y="3"/>
                </a:lnTo>
                <a:lnTo>
                  <a:pt x="664" y="3"/>
                </a:lnTo>
                <a:lnTo>
                  <a:pt x="684" y="6"/>
                </a:lnTo>
                <a:lnTo>
                  <a:pt x="705" y="7"/>
                </a:lnTo>
                <a:lnTo>
                  <a:pt x="723" y="10"/>
                </a:lnTo>
                <a:lnTo>
                  <a:pt x="738" y="13"/>
                </a:lnTo>
                <a:lnTo>
                  <a:pt x="753" y="18"/>
                </a:lnTo>
                <a:lnTo>
                  <a:pt x="766" y="22"/>
                </a:lnTo>
                <a:lnTo>
                  <a:pt x="778" y="26"/>
                </a:lnTo>
                <a:lnTo>
                  <a:pt x="788" y="32"/>
                </a:lnTo>
                <a:lnTo>
                  <a:pt x="797" y="38"/>
                </a:lnTo>
                <a:lnTo>
                  <a:pt x="806" y="46"/>
                </a:lnTo>
                <a:lnTo>
                  <a:pt x="814" y="55"/>
                </a:lnTo>
                <a:lnTo>
                  <a:pt x="819" y="64"/>
                </a:lnTo>
                <a:lnTo>
                  <a:pt x="824" y="74"/>
                </a:lnTo>
                <a:lnTo>
                  <a:pt x="828" y="84"/>
                </a:lnTo>
                <a:lnTo>
                  <a:pt x="831" y="96"/>
                </a:lnTo>
                <a:lnTo>
                  <a:pt x="834" y="110"/>
                </a:lnTo>
                <a:lnTo>
                  <a:pt x="837" y="124"/>
                </a:lnTo>
                <a:lnTo>
                  <a:pt x="839" y="141"/>
                </a:lnTo>
                <a:lnTo>
                  <a:pt x="840" y="157"/>
                </a:lnTo>
                <a:lnTo>
                  <a:pt x="840" y="175"/>
                </a:lnTo>
                <a:lnTo>
                  <a:pt x="840" y="196"/>
                </a:lnTo>
                <a:lnTo>
                  <a:pt x="842" y="216"/>
                </a:lnTo>
                <a:lnTo>
                  <a:pt x="842" y="239"/>
                </a:lnTo>
                <a:lnTo>
                  <a:pt x="842" y="263"/>
                </a:lnTo>
                <a:lnTo>
                  <a:pt x="842" y="263"/>
                </a:lnTo>
                <a:lnTo>
                  <a:pt x="842" y="286"/>
                </a:lnTo>
                <a:lnTo>
                  <a:pt x="842" y="309"/>
                </a:lnTo>
                <a:lnTo>
                  <a:pt x="840" y="329"/>
                </a:lnTo>
                <a:lnTo>
                  <a:pt x="840" y="349"/>
                </a:lnTo>
                <a:lnTo>
                  <a:pt x="840" y="368"/>
                </a:lnTo>
                <a:lnTo>
                  <a:pt x="839" y="384"/>
                </a:lnTo>
                <a:lnTo>
                  <a:pt x="837" y="401"/>
                </a:lnTo>
                <a:lnTo>
                  <a:pt x="834" y="414"/>
                </a:lnTo>
                <a:lnTo>
                  <a:pt x="831" y="427"/>
                </a:lnTo>
                <a:lnTo>
                  <a:pt x="828" y="441"/>
                </a:lnTo>
                <a:lnTo>
                  <a:pt x="824" y="451"/>
                </a:lnTo>
                <a:lnTo>
                  <a:pt x="819" y="462"/>
                </a:lnTo>
                <a:lnTo>
                  <a:pt x="814" y="470"/>
                </a:lnTo>
                <a:lnTo>
                  <a:pt x="806" y="479"/>
                </a:lnTo>
                <a:lnTo>
                  <a:pt x="797" y="487"/>
                </a:lnTo>
                <a:lnTo>
                  <a:pt x="788" y="493"/>
                </a:lnTo>
                <a:lnTo>
                  <a:pt x="778" y="499"/>
                </a:lnTo>
                <a:lnTo>
                  <a:pt x="766" y="503"/>
                </a:lnTo>
                <a:lnTo>
                  <a:pt x="753" y="508"/>
                </a:lnTo>
                <a:lnTo>
                  <a:pt x="738" y="512"/>
                </a:lnTo>
                <a:lnTo>
                  <a:pt x="723" y="515"/>
                </a:lnTo>
                <a:lnTo>
                  <a:pt x="705" y="518"/>
                </a:lnTo>
                <a:lnTo>
                  <a:pt x="684" y="519"/>
                </a:lnTo>
                <a:lnTo>
                  <a:pt x="664" y="521"/>
                </a:lnTo>
                <a:lnTo>
                  <a:pt x="640" y="522"/>
                </a:lnTo>
                <a:lnTo>
                  <a:pt x="616" y="524"/>
                </a:lnTo>
                <a:lnTo>
                  <a:pt x="588" y="524"/>
                </a:lnTo>
                <a:lnTo>
                  <a:pt x="560" y="525"/>
                </a:lnTo>
                <a:lnTo>
                  <a:pt x="528" y="525"/>
                </a:lnTo>
                <a:lnTo>
                  <a:pt x="494" y="525"/>
                </a:lnTo>
                <a:lnTo>
                  <a:pt x="459" y="525"/>
                </a:lnTo>
                <a:lnTo>
                  <a:pt x="420" y="525"/>
                </a:lnTo>
                <a:lnTo>
                  <a:pt x="420" y="525"/>
                </a:lnTo>
                <a:lnTo>
                  <a:pt x="381" y="525"/>
                </a:lnTo>
                <a:lnTo>
                  <a:pt x="346" y="525"/>
                </a:lnTo>
                <a:lnTo>
                  <a:pt x="313" y="525"/>
                </a:lnTo>
                <a:lnTo>
                  <a:pt x="282" y="525"/>
                </a:lnTo>
                <a:lnTo>
                  <a:pt x="252" y="524"/>
                </a:lnTo>
                <a:lnTo>
                  <a:pt x="226" y="524"/>
                </a:lnTo>
                <a:lnTo>
                  <a:pt x="200" y="522"/>
                </a:lnTo>
                <a:lnTo>
                  <a:pt x="177" y="521"/>
                </a:lnTo>
                <a:lnTo>
                  <a:pt x="156" y="519"/>
                </a:lnTo>
                <a:lnTo>
                  <a:pt x="136" y="518"/>
                </a:lnTo>
                <a:lnTo>
                  <a:pt x="119" y="515"/>
                </a:lnTo>
                <a:lnTo>
                  <a:pt x="102" y="512"/>
                </a:lnTo>
                <a:lnTo>
                  <a:pt x="87" y="508"/>
                </a:lnTo>
                <a:lnTo>
                  <a:pt x="74" y="503"/>
                </a:lnTo>
                <a:lnTo>
                  <a:pt x="62" y="499"/>
                </a:lnTo>
                <a:lnTo>
                  <a:pt x="52" y="493"/>
                </a:lnTo>
                <a:lnTo>
                  <a:pt x="43" y="487"/>
                </a:lnTo>
                <a:lnTo>
                  <a:pt x="34" y="479"/>
                </a:lnTo>
                <a:lnTo>
                  <a:pt x="28" y="470"/>
                </a:lnTo>
                <a:lnTo>
                  <a:pt x="22" y="462"/>
                </a:lnTo>
                <a:lnTo>
                  <a:pt x="16" y="451"/>
                </a:lnTo>
                <a:lnTo>
                  <a:pt x="12" y="441"/>
                </a:lnTo>
                <a:lnTo>
                  <a:pt x="9" y="427"/>
                </a:lnTo>
                <a:lnTo>
                  <a:pt x="6" y="414"/>
                </a:lnTo>
                <a:lnTo>
                  <a:pt x="4" y="401"/>
                </a:lnTo>
                <a:lnTo>
                  <a:pt x="3" y="384"/>
                </a:lnTo>
                <a:lnTo>
                  <a:pt x="1" y="368"/>
                </a:lnTo>
                <a:lnTo>
                  <a:pt x="0" y="349"/>
                </a:lnTo>
                <a:lnTo>
                  <a:pt x="0" y="329"/>
                </a:lnTo>
                <a:lnTo>
                  <a:pt x="0" y="309"/>
                </a:lnTo>
                <a:lnTo>
                  <a:pt x="0" y="286"/>
                </a:lnTo>
                <a:lnTo>
                  <a:pt x="0" y="263"/>
                </a:lnTo>
                <a:lnTo>
                  <a:pt x="0" y="263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11"/>
          <p:cNvSpPr>
            <a:spLocks/>
          </p:cNvSpPr>
          <p:nvPr/>
        </p:nvSpPr>
        <p:spPr bwMode="auto">
          <a:xfrm>
            <a:off x="2482850" y="2692400"/>
            <a:ext cx="1595438" cy="1227138"/>
          </a:xfrm>
          <a:custGeom>
            <a:avLst/>
            <a:gdLst/>
            <a:ahLst/>
            <a:cxnLst>
              <a:cxn ang="0">
                <a:pos x="861" y="1277"/>
              </a:cxn>
              <a:cxn ang="0">
                <a:pos x="2108" y="0"/>
              </a:cxn>
              <a:cxn ang="0">
                <a:pos x="1277" y="0"/>
              </a:cxn>
              <a:cxn ang="0">
                <a:pos x="0" y="1277"/>
              </a:cxn>
              <a:cxn ang="0">
                <a:pos x="861" y="1277"/>
              </a:cxn>
            </a:cxnLst>
            <a:rect l="0" t="0" r="r" b="b"/>
            <a:pathLst>
              <a:path w="2108" h="1277">
                <a:moveTo>
                  <a:pt x="861" y="1277"/>
                </a:moveTo>
                <a:lnTo>
                  <a:pt x="2108" y="0"/>
                </a:lnTo>
                <a:lnTo>
                  <a:pt x="1277" y="0"/>
                </a:lnTo>
                <a:lnTo>
                  <a:pt x="0" y="1277"/>
                </a:lnTo>
                <a:lnTo>
                  <a:pt x="861" y="1277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>
            <a:off x="3046413" y="2492375"/>
            <a:ext cx="963612" cy="1427163"/>
          </a:xfrm>
          <a:custGeom>
            <a:avLst/>
            <a:gdLst/>
            <a:ahLst/>
            <a:cxnLst>
              <a:cxn ang="0">
                <a:pos x="0" y="1277"/>
              </a:cxn>
              <a:cxn ang="0">
                <a:pos x="1277" y="0"/>
              </a:cxn>
              <a:cxn ang="0">
                <a:pos x="1277" y="208"/>
              </a:cxn>
              <a:cxn ang="0">
                <a:pos x="0" y="1485"/>
              </a:cxn>
              <a:cxn ang="0">
                <a:pos x="0" y="1277"/>
              </a:cxn>
            </a:cxnLst>
            <a:rect l="0" t="0" r="r" b="b"/>
            <a:pathLst>
              <a:path w="1277" h="1485">
                <a:moveTo>
                  <a:pt x="0" y="1277"/>
                </a:moveTo>
                <a:lnTo>
                  <a:pt x="1277" y="0"/>
                </a:lnTo>
                <a:lnTo>
                  <a:pt x="1277" y="208"/>
                </a:lnTo>
                <a:lnTo>
                  <a:pt x="0" y="1485"/>
                </a:lnTo>
                <a:lnTo>
                  <a:pt x="0" y="1277"/>
                </a:lnTo>
                <a:close/>
              </a:path>
            </a:pathLst>
          </a:custGeom>
          <a:solidFill>
            <a:srgbClr val="B2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3046413" y="3721100"/>
            <a:ext cx="1279525" cy="198438"/>
          </a:xfrm>
          <a:prstGeom prst="rect">
            <a:avLst/>
          </a:prstGeom>
          <a:solidFill>
            <a:srgbClr val="B2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Freeform 14"/>
          <p:cNvSpPr>
            <a:spLocks/>
          </p:cNvSpPr>
          <p:nvPr/>
        </p:nvSpPr>
        <p:spPr bwMode="auto">
          <a:xfrm>
            <a:off x="4325938" y="2492375"/>
            <a:ext cx="942975" cy="1427163"/>
          </a:xfrm>
          <a:custGeom>
            <a:avLst/>
            <a:gdLst/>
            <a:ahLst/>
            <a:cxnLst>
              <a:cxn ang="0">
                <a:pos x="0" y="1277"/>
              </a:cxn>
              <a:cxn ang="0">
                <a:pos x="1247" y="0"/>
              </a:cxn>
              <a:cxn ang="0">
                <a:pos x="1247" y="208"/>
              </a:cxn>
              <a:cxn ang="0">
                <a:pos x="0" y="1485"/>
              </a:cxn>
              <a:cxn ang="0">
                <a:pos x="0" y="1277"/>
              </a:cxn>
            </a:cxnLst>
            <a:rect l="0" t="0" r="r" b="b"/>
            <a:pathLst>
              <a:path w="1247" h="1485">
                <a:moveTo>
                  <a:pt x="0" y="1277"/>
                </a:moveTo>
                <a:lnTo>
                  <a:pt x="1247" y="0"/>
                </a:lnTo>
                <a:lnTo>
                  <a:pt x="1247" y="208"/>
                </a:lnTo>
                <a:lnTo>
                  <a:pt x="0" y="1485"/>
                </a:lnTo>
                <a:lnTo>
                  <a:pt x="0" y="1277"/>
                </a:lnTo>
                <a:close/>
              </a:path>
            </a:pathLst>
          </a:custGeom>
          <a:solidFill>
            <a:srgbClr val="B2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5"/>
          <p:cNvSpPr>
            <a:spLocks/>
          </p:cNvSpPr>
          <p:nvPr/>
        </p:nvSpPr>
        <p:spPr bwMode="auto">
          <a:xfrm>
            <a:off x="3046413" y="2492375"/>
            <a:ext cx="2222500" cy="1228725"/>
          </a:xfrm>
          <a:custGeom>
            <a:avLst/>
            <a:gdLst/>
            <a:ahLst/>
            <a:cxnLst>
              <a:cxn ang="0">
                <a:pos x="1693" y="1277"/>
              </a:cxn>
              <a:cxn ang="0">
                <a:pos x="2940" y="0"/>
              </a:cxn>
              <a:cxn ang="0">
                <a:pos x="1277" y="0"/>
              </a:cxn>
              <a:cxn ang="0">
                <a:pos x="0" y="1277"/>
              </a:cxn>
              <a:cxn ang="0">
                <a:pos x="1693" y="1277"/>
              </a:cxn>
            </a:cxnLst>
            <a:rect l="0" t="0" r="r" b="b"/>
            <a:pathLst>
              <a:path w="2940" h="1277">
                <a:moveTo>
                  <a:pt x="1693" y="1277"/>
                </a:moveTo>
                <a:lnTo>
                  <a:pt x="2940" y="0"/>
                </a:lnTo>
                <a:lnTo>
                  <a:pt x="1277" y="0"/>
                </a:lnTo>
                <a:lnTo>
                  <a:pt x="0" y="1277"/>
                </a:lnTo>
                <a:lnTo>
                  <a:pt x="1693" y="1277"/>
                </a:lnTo>
                <a:close/>
              </a:path>
            </a:pathLst>
          </a:custGeom>
          <a:solidFill>
            <a:srgbClr val="B2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6"/>
          <p:cNvSpPr>
            <a:spLocks/>
          </p:cNvSpPr>
          <p:nvPr/>
        </p:nvSpPr>
        <p:spPr bwMode="auto">
          <a:xfrm>
            <a:off x="3046413" y="2295525"/>
            <a:ext cx="963612" cy="1425575"/>
          </a:xfrm>
          <a:custGeom>
            <a:avLst/>
            <a:gdLst/>
            <a:ahLst/>
            <a:cxnLst>
              <a:cxn ang="0">
                <a:pos x="0" y="1277"/>
              </a:cxn>
              <a:cxn ang="0">
                <a:pos x="1277" y="0"/>
              </a:cxn>
              <a:cxn ang="0">
                <a:pos x="1277" y="208"/>
              </a:cxn>
              <a:cxn ang="0">
                <a:pos x="0" y="1485"/>
              </a:cxn>
              <a:cxn ang="0">
                <a:pos x="0" y="1277"/>
              </a:cxn>
            </a:cxnLst>
            <a:rect l="0" t="0" r="r" b="b"/>
            <a:pathLst>
              <a:path w="1277" h="1485">
                <a:moveTo>
                  <a:pt x="0" y="1277"/>
                </a:moveTo>
                <a:lnTo>
                  <a:pt x="1277" y="0"/>
                </a:lnTo>
                <a:lnTo>
                  <a:pt x="1277" y="208"/>
                </a:lnTo>
                <a:lnTo>
                  <a:pt x="0" y="1485"/>
                </a:lnTo>
                <a:lnTo>
                  <a:pt x="0" y="1277"/>
                </a:lnTo>
                <a:close/>
              </a:path>
            </a:pathLst>
          </a:custGeom>
          <a:solidFill>
            <a:srgbClr val="B2B2B2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3046413" y="3519488"/>
            <a:ext cx="1279525" cy="203200"/>
          </a:xfrm>
          <a:prstGeom prst="rect">
            <a:avLst/>
          </a:prstGeom>
          <a:solidFill>
            <a:srgbClr val="7F7F7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18"/>
          <p:cNvSpPr>
            <a:spLocks/>
          </p:cNvSpPr>
          <p:nvPr/>
        </p:nvSpPr>
        <p:spPr bwMode="auto">
          <a:xfrm>
            <a:off x="4325938" y="2295525"/>
            <a:ext cx="942975" cy="1425575"/>
          </a:xfrm>
          <a:custGeom>
            <a:avLst/>
            <a:gdLst/>
            <a:ahLst/>
            <a:cxnLst>
              <a:cxn ang="0">
                <a:pos x="0" y="1277"/>
              </a:cxn>
              <a:cxn ang="0">
                <a:pos x="1247" y="0"/>
              </a:cxn>
              <a:cxn ang="0">
                <a:pos x="1247" y="208"/>
              </a:cxn>
              <a:cxn ang="0">
                <a:pos x="0" y="1485"/>
              </a:cxn>
              <a:cxn ang="0">
                <a:pos x="0" y="1277"/>
              </a:cxn>
            </a:cxnLst>
            <a:rect l="0" t="0" r="r" b="b"/>
            <a:pathLst>
              <a:path w="1247" h="1485">
                <a:moveTo>
                  <a:pt x="0" y="1277"/>
                </a:moveTo>
                <a:lnTo>
                  <a:pt x="1247" y="0"/>
                </a:lnTo>
                <a:lnTo>
                  <a:pt x="1247" y="208"/>
                </a:lnTo>
                <a:lnTo>
                  <a:pt x="0" y="1485"/>
                </a:lnTo>
                <a:lnTo>
                  <a:pt x="0" y="1277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9"/>
          <p:cNvSpPr>
            <a:spLocks/>
          </p:cNvSpPr>
          <p:nvPr/>
        </p:nvSpPr>
        <p:spPr bwMode="auto">
          <a:xfrm>
            <a:off x="3046413" y="2295525"/>
            <a:ext cx="2222500" cy="1222375"/>
          </a:xfrm>
          <a:custGeom>
            <a:avLst/>
            <a:gdLst/>
            <a:ahLst/>
            <a:cxnLst>
              <a:cxn ang="0">
                <a:pos x="1693" y="1277"/>
              </a:cxn>
              <a:cxn ang="0">
                <a:pos x="2940" y="0"/>
              </a:cxn>
              <a:cxn ang="0">
                <a:pos x="1277" y="0"/>
              </a:cxn>
              <a:cxn ang="0">
                <a:pos x="0" y="1277"/>
              </a:cxn>
              <a:cxn ang="0">
                <a:pos x="1693" y="1277"/>
              </a:cxn>
            </a:cxnLst>
            <a:rect l="0" t="0" r="r" b="b"/>
            <a:pathLst>
              <a:path w="2940" h="1277">
                <a:moveTo>
                  <a:pt x="1693" y="1277"/>
                </a:moveTo>
                <a:lnTo>
                  <a:pt x="2940" y="0"/>
                </a:lnTo>
                <a:lnTo>
                  <a:pt x="1277" y="0"/>
                </a:lnTo>
                <a:lnTo>
                  <a:pt x="0" y="1277"/>
                </a:lnTo>
                <a:lnTo>
                  <a:pt x="1693" y="1277"/>
                </a:lnTo>
                <a:close/>
              </a:path>
            </a:pathLst>
          </a:custGeom>
          <a:solidFill>
            <a:srgbClr val="7F7F7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4865688" y="2692400"/>
            <a:ext cx="1998662" cy="1227138"/>
          </a:xfrm>
          <a:custGeom>
            <a:avLst/>
            <a:gdLst/>
            <a:ahLst/>
            <a:cxnLst>
              <a:cxn ang="0">
                <a:pos x="1396" y="1277"/>
              </a:cxn>
              <a:cxn ang="0">
                <a:pos x="2643" y="0"/>
              </a:cxn>
              <a:cxn ang="0">
                <a:pos x="1247" y="0"/>
              </a:cxn>
              <a:cxn ang="0">
                <a:pos x="0" y="1277"/>
              </a:cxn>
              <a:cxn ang="0">
                <a:pos x="1396" y="1277"/>
              </a:cxn>
            </a:cxnLst>
            <a:rect l="0" t="0" r="r" b="b"/>
            <a:pathLst>
              <a:path w="2643" h="1277">
                <a:moveTo>
                  <a:pt x="1396" y="1277"/>
                </a:moveTo>
                <a:lnTo>
                  <a:pt x="2643" y="0"/>
                </a:lnTo>
                <a:lnTo>
                  <a:pt x="1247" y="0"/>
                </a:lnTo>
                <a:lnTo>
                  <a:pt x="0" y="1277"/>
                </a:lnTo>
                <a:lnTo>
                  <a:pt x="1396" y="1277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1"/>
          <p:cNvSpPr>
            <a:spLocks/>
          </p:cNvSpPr>
          <p:nvPr/>
        </p:nvSpPr>
        <p:spPr bwMode="auto">
          <a:xfrm>
            <a:off x="1295400" y="2692400"/>
            <a:ext cx="2154238" cy="1227138"/>
          </a:xfrm>
          <a:custGeom>
            <a:avLst/>
            <a:gdLst/>
            <a:ahLst/>
            <a:cxnLst>
              <a:cxn ang="0">
                <a:pos x="1574" y="1277"/>
              </a:cxn>
              <a:cxn ang="0">
                <a:pos x="2851" y="0"/>
              </a:cxn>
              <a:cxn ang="0">
                <a:pos x="1277" y="0"/>
              </a:cxn>
              <a:cxn ang="0">
                <a:pos x="0" y="1277"/>
              </a:cxn>
              <a:cxn ang="0">
                <a:pos x="1574" y="1277"/>
              </a:cxn>
            </a:cxnLst>
            <a:rect l="0" t="0" r="r" b="b"/>
            <a:pathLst>
              <a:path w="2851" h="1277">
                <a:moveTo>
                  <a:pt x="1574" y="1277"/>
                </a:moveTo>
                <a:lnTo>
                  <a:pt x="2851" y="0"/>
                </a:lnTo>
                <a:lnTo>
                  <a:pt x="1277" y="0"/>
                </a:lnTo>
                <a:lnTo>
                  <a:pt x="0" y="1277"/>
                </a:lnTo>
                <a:lnTo>
                  <a:pt x="1574" y="1277"/>
                </a:lnTo>
                <a:close/>
              </a:path>
            </a:pathLst>
          </a:custGeom>
          <a:solidFill>
            <a:srgbClr val="FFFFFF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22"/>
          <p:cNvSpPr>
            <a:spLocks/>
          </p:cNvSpPr>
          <p:nvPr/>
        </p:nvSpPr>
        <p:spPr bwMode="auto">
          <a:xfrm>
            <a:off x="5854700" y="3913188"/>
            <a:ext cx="127000" cy="1216025"/>
          </a:xfrm>
          <a:custGeom>
            <a:avLst/>
            <a:gdLst/>
            <a:ahLst/>
            <a:cxnLst>
              <a:cxn ang="0">
                <a:pos x="68" y="30"/>
              </a:cxn>
              <a:cxn ang="0">
                <a:pos x="52" y="82"/>
              </a:cxn>
              <a:cxn ang="0">
                <a:pos x="37" y="128"/>
              </a:cxn>
              <a:cxn ang="0">
                <a:pos x="25" y="168"/>
              </a:cxn>
              <a:cxn ang="0">
                <a:pos x="14" y="204"/>
              </a:cxn>
              <a:cxn ang="0">
                <a:pos x="7" y="237"/>
              </a:cxn>
              <a:cxn ang="0">
                <a:pos x="3" y="265"/>
              </a:cxn>
              <a:cxn ang="0">
                <a:pos x="0" y="292"/>
              </a:cxn>
              <a:cxn ang="0">
                <a:pos x="0" y="315"/>
              </a:cxn>
              <a:cxn ang="0">
                <a:pos x="3" y="341"/>
              </a:cxn>
              <a:cxn ang="0">
                <a:pos x="7" y="364"/>
              </a:cxn>
              <a:cxn ang="0">
                <a:pos x="14" y="388"/>
              </a:cxn>
              <a:cxn ang="0">
                <a:pos x="25" y="413"/>
              </a:cxn>
              <a:cxn ang="0">
                <a:pos x="37" y="442"/>
              </a:cxn>
              <a:cxn ang="0">
                <a:pos x="52" y="473"/>
              </a:cxn>
              <a:cxn ang="0">
                <a:pos x="68" y="508"/>
              </a:cxn>
              <a:cxn ang="0">
                <a:pos x="78" y="528"/>
              </a:cxn>
              <a:cxn ang="0">
                <a:pos x="96" y="565"/>
              </a:cxn>
              <a:cxn ang="0">
                <a:pos x="112" y="597"/>
              </a:cxn>
              <a:cxn ang="0">
                <a:pos x="127" y="626"/>
              </a:cxn>
              <a:cxn ang="0">
                <a:pos x="138" y="652"/>
              </a:cxn>
              <a:cxn ang="0">
                <a:pos x="148" y="675"/>
              </a:cxn>
              <a:cxn ang="0">
                <a:pos x="155" y="695"/>
              </a:cxn>
              <a:cxn ang="0">
                <a:pos x="160" y="713"/>
              </a:cxn>
              <a:cxn ang="0">
                <a:pos x="164" y="731"/>
              </a:cxn>
              <a:cxn ang="0">
                <a:pos x="166" y="749"/>
              </a:cxn>
              <a:cxn ang="0">
                <a:pos x="164" y="765"/>
              </a:cxn>
              <a:cxn ang="0">
                <a:pos x="163" y="783"/>
              </a:cxn>
              <a:cxn ang="0">
                <a:pos x="160" y="801"/>
              </a:cxn>
              <a:cxn ang="0">
                <a:pos x="154" y="822"/>
              </a:cxn>
              <a:cxn ang="0">
                <a:pos x="148" y="844"/>
              </a:cxn>
              <a:cxn ang="0">
                <a:pos x="141" y="868"/>
              </a:cxn>
              <a:cxn ang="0">
                <a:pos x="130" y="896"/>
              </a:cxn>
              <a:cxn ang="0">
                <a:pos x="126" y="911"/>
              </a:cxn>
              <a:cxn ang="0">
                <a:pos x="117" y="936"/>
              </a:cxn>
              <a:cxn ang="0">
                <a:pos x="109" y="960"/>
              </a:cxn>
              <a:cxn ang="0">
                <a:pos x="104" y="981"/>
              </a:cxn>
              <a:cxn ang="0">
                <a:pos x="98" y="1000"/>
              </a:cxn>
              <a:cxn ang="0">
                <a:pos x="93" y="1018"/>
              </a:cxn>
              <a:cxn ang="0">
                <a:pos x="89" y="1035"/>
              </a:cxn>
              <a:cxn ang="0">
                <a:pos x="86" y="1052"/>
              </a:cxn>
              <a:cxn ang="0">
                <a:pos x="84" y="1070"/>
              </a:cxn>
              <a:cxn ang="0">
                <a:pos x="81" y="1087"/>
              </a:cxn>
              <a:cxn ang="0">
                <a:pos x="80" y="1107"/>
              </a:cxn>
              <a:cxn ang="0">
                <a:pos x="80" y="1128"/>
              </a:cxn>
              <a:cxn ang="0">
                <a:pos x="78" y="1153"/>
              </a:cxn>
              <a:cxn ang="0">
                <a:pos x="78" y="1180"/>
              </a:cxn>
              <a:cxn ang="0">
                <a:pos x="78" y="1211"/>
              </a:cxn>
              <a:cxn ang="0">
                <a:pos x="78" y="1245"/>
              </a:cxn>
            </a:cxnLst>
            <a:rect l="0" t="0" r="r" b="b"/>
            <a:pathLst>
              <a:path w="166" h="1264">
                <a:moveTo>
                  <a:pt x="78" y="0"/>
                </a:moveTo>
                <a:lnTo>
                  <a:pt x="68" y="30"/>
                </a:lnTo>
                <a:lnTo>
                  <a:pt x="59" y="57"/>
                </a:lnTo>
                <a:lnTo>
                  <a:pt x="52" y="82"/>
                </a:lnTo>
                <a:lnTo>
                  <a:pt x="44" y="106"/>
                </a:lnTo>
                <a:lnTo>
                  <a:pt x="37" y="128"/>
                </a:lnTo>
                <a:lnTo>
                  <a:pt x="31" y="149"/>
                </a:lnTo>
                <a:lnTo>
                  <a:pt x="25" y="168"/>
                </a:lnTo>
                <a:lnTo>
                  <a:pt x="19" y="188"/>
                </a:lnTo>
                <a:lnTo>
                  <a:pt x="14" y="204"/>
                </a:lnTo>
                <a:lnTo>
                  <a:pt x="10" y="220"/>
                </a:lnTo>
                <a:lnTo>
                  <a:pt x="7" y="237"/>
                </a:lnTo>
                <a:lnTo>
                  <a:pt x="4" y="251"/>
                </a:lnTo>
                <a:lnTo>
                  <a:pt x="3" y="265"/>
                </a:lnTo>
                <a:lnTo>
                  <a:pt x="1" y="278"/>
                </a:lnTo>
                <a:lnTo>
                  <a:pt x="0" y="292"/>
                </a:lnTo>
                <a:lnTo>
                  <a:pt x="0" y="303"/>
                </a:lnTo>
                <a:lnTo>
                  <a:pt x="0" y="315"/>
                </a:lnTo>
                <a:lnTo>
                  <a:pt x="1" y="329"/>
                </a:lnTo>
                <a:lnTo>
                  <a:pt x="3" y="341"/>
                </a:lnTo>
                <a:lnTo>
                  <a:pt x="4" y="351"/>
                </a:lnTo>
                <a:lnTo>
                  <a:pt x="7" y="364"/>
                </a:lnTo>
                <a:lnTo>
                  <a:pt x="10" y="376"/>
                </a:lnTo>
                <a:lnTo>
                  <a:pt x="14" y="388"/>
                </a:lnTo>
                <a:lnTo>
                  <a:pt x="19" y="401"/>
                </a:lnTo>
                <a:lnTo>
                  <a:pt x="25" y="413"/>
                </a:lnTo>
                <a:lnTo>
                  <a:pt x="31" y="428"/>
                </a:lnTo>
                <a:lnTo>
                  <a:pt x="37" y="442"/>
                </a:lnTo>
                <a:lnTo>
                  <a:pt x="44" y="458"/>
                </a:lnTo>
                <a:lnTo>
                  <a:pt x="52" y="473"/>
                </a:lnTo>
                <a:lnTo>
                  <a:pt x="59" y="491"/>
                </a:lnTo>
                <a:lnTo>
                  <a:pt x="68" y="508"/>
                </a:lnTo>
                <a:lnTo>
                  <a:pt x="78" y="528"/>
                </a:lnTo>
                <a:lnTo>
                  <a:pt x="78" y="528"/>
                </a:lnTo>
                <a:lnTo>
                  <a:pt x="87" y="547"/>
                </a:lnTo>
                <a:lnTo>
                  <a:pt x="96" y="565"/>
                </a:lnTo>
                <a:lnTo>
                  <a:pt x="105" y="581"/>
                </a:lnTo>
                <a:lnTo>
                  <a:pt x="112" y="597"/>
                </a:lnTo>
                <a:lnTo>
                  <a:pt x="120" y="612"/>
                </a:lnTo>
                <a:lnTo>
                  <a:pt x="127" y="626"/>
                </a:lnTo>
                <a:lnTo>
                  <a:pt x="133" y="639"/>
                </a:lnTo>
                <a:lnTo>
                  <a:pt x="138" y="652"/>
                </a:lnTo>
                <a:lnTo>
                  <a:pt x="144" y="663"/>
                </a:lnTo>
                <a:lnTo>
                  <a:pt x="148" y="675"/>
                </a:lnTo>
                <a:lnTo>
                  <a:pt x="151" y="685"/>
                </a:lnTo>
                <a:lnTo>
                  <a:pt x="155" y="695"/>
                </a:lnTo>
                <a:lnTo>
                  <a:pt x="158" y="704"/>
                </a:lnTo>
                <a:lnTo>
                  <a:pt x="160" y="713"/>
                </a:lnTo>
                <a:lnTo>
                  <a:pt x="163" y="722"/>
                </a:lnTo>
                <a:lnTo>
                  <a:pt x="164" y="731"/>
                </a:lnTo>
                <a:lnTo>
                  <a:pt x="164" y="740"/>
                </a:lnTo>
                <a:lnTo>
                  <a:pt x="166" y="749"/>
                </a:lnTo>
                <a:lnTo>
                  <a:pt x="166" y="756"/>
                </a:lnTo>
                <a:lnTo>
                  <a:pt x="164" y="765"/>
                </a:lnTo>
                <a:lnTo>
                  <a:pt x="164" y="774"/>
                </a:lnTo>
                <a:lnTo>
                  <a:pt x="163" y="783"/>
                </a:lnTo>
                <a:lnTo>
                  <a:pt x="161" y="792"/>
                </a:lnTo>
                <a:lnTo>
                  <a:pt x="160" y="801"/>
                </a:lnTo>
                <a:lnTo>
                  <a:pt x="157" y="811"/>
                </a:lnTo>
                <a:lnTo>
                  <a:pt x="154" y="822"/>
                </a:lnTo>
                <a:lnTo>
                  <a:pt x="151" y="832"/>
                </a:lnTo>
                <a:lnTo>
                  <a:pt x="148" y="844"/>
                </a:lnTo>
                <a:lnTo>
                  <a:pt x="144" y="856"/>
                </a:lnTo>
                <a:lnTo>
                  <a:pt x="141" y="868"/>
                </a:lnTo>
                <a:lnTo>
                  <a:pt x="136" y="881"/>
                </a:lnTo>
                <a:lnTo>
                  <a:pt x="130" y="896"/>
                </a:lnTo>
                <a:lnTo>
                  <a:pt x="130" y="896"/>
                </a:lnTo>
                <a:lnTo>
                  <a:pt x="126" y="911"/>
                </a:lnTo>
                <a:lnTo>
                  <a:pt x="121" y="924"/>
                </a:lnTo>
                <a:lnTo>
                  <a:pt x="117" y="936"/>
                </a:lnTo>
                <a:lnTo>
                  <a:pt x="114" y="948"/>
                </a:lnTo>
                <a:lnTo>
                  <a:pt x="109" y="960"/>
                </a:lnTo>
                <a:lnTo>
                  <a:pt x="106" y="970"/>
                </a:lnTo>
                <a:lnTo>
                  <a:pt x="104" y="981"/>
                </a:lnTo>
                <a:lnTo>
                  <a:pt x="101" y="991"/>
                </a:lnTo>
                <a:lnTo>
                  <a:pt x="98" y="1000"/>
                </a:lnTo>
                <a:lnTo>
                  <a:pt x="95" y="1009"/>
                </a:lnTo>
                <a:lnTo>
                  <a:pt x="93" y="1018"/>
                </a:lnTo>
                <a:lnTo>
                  <a:pt x="92" y="1027"/>
                </a:lnTo>
                <a:lnTo>
                  <a:pt x="89" y="1035"/>
                </a:lnTo>
                <a:lnTo>
                  <a:pt x="87" y="1043"/>
                </a:lnTo>
                <a:lnTo>
                  <a:pt x="86" y="1052"/>
                </a:lnTo>
                <a:lnTo>
                  <a:pt x="84" y="1061"/>
                </a:lnTo>
                <a:lnTo>
                  <a:pt x="84" y="1070"/>
                </a:lnTo>
                <a:lnTo>
                  <a:pt x="83" y="1079"/>
                </a:lnTo>
                <a:lnTo>
                  <a:pt x="81" y="1087"/>
                </a:lnTo>
                <a:lnTo>
                  <a:pt x="81" y="1096"/>
                </a:lnTo>
                <a:lnTo>
                  <a:pt x="80" y="1107"/>
                </a:lnTo>
                <a:lnTo>
                  <a:pt x="80" y="1117"/>
                </a:lnTo>
                <a:lnTo>
                  <a:pt x="80" y="1128"/>
                </a:lnTo>
                <a:lnTo>
                  <a:pt x="78" y="1139"/>
                </a:lnTo>
                <a:lnTo>
                  <a:pt x="78" y="1153"/>
                </a:lnTo>
                <a:lnTo>
                  <a:pt x="78" y="1166"/>
                </a:lnTo>
                <a:lnTo>
                  <a:pt x="78" y="1180"/>
                </a:lnTo>
                <a:lnTo>
                  <a:pt x="78" y="1194"/>
                </a:lnTo>
                <a:lnTo>
                  <a:pt x="78" y="1211"/>
                </a:lnTo>
                <a:lnTo>
                  <a:pt x="78" y="1227"/>
                </a:lnTo>
                <a:lnTo>
                  <a:pt x="78" y="1245"/>
                </a:lnTo>
                <a:lnTo>
                  <a:pt x="78" y="1264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23"/>
          <p:cNvSpPr>
            <a:spLocks/>
          </p:cNvSpPr>
          <p:nvPr/>
        </p:nvSpPr>
        <p:spPr bwMode="auto">
          <a:xfrm>
            <a:off x="6810375" y="2703513"/>
            <a:ext cx="123825" cy="1209675"/>
          </a:xfrm>
          <a:custGeom>
            <a:avLst/>
            <a:gdLst/>
            <a:ahLst/>
            <a:cxnLst>
              <a:cxn ang="0">
                <a:pos x="70" y="29"/>
              </a:cxn>
              <a:cxn ang="0">
                <a:pos x="52" y="82"/>
              </a:cxn>
              <a:cxn ang="0">
                <a:pos x="37" y="128"/>
              </a:cxn>
              <a:cxn ang="0">
                <a:pos x="25" y="168"/>
              </a:cxn>
              <a:cxn ang="0">
                <a:pos x="15" y="204"/>
              </a:cxn>
              <a:cxn ang="0">
                <a:pos x="7" y="235"/>
              </a:cxn>
              <a:cxn ang="0">
                <a:pos x="3" y="265"/>
              </a:cxn>
              <a:cxn ang="0">
                <a:pos x="0" y="290"/>
              </a:cxn>
              <a:cxn ang="0">
                <a:pos x="0" y="315"/>
              </a:cxn>
              <a:cxn ang="0">
                <a:pos x="3" y="339"/>
              </a:cxn>
              <a:cxn ang="0">
                <a:pos x="7" y="363"/>
              </a:cxn>
              <a:cxn ang="0">
                <a:pos x="15" y="388"/>
              </a:cxn>
              <a:cxn ang="0">
                <a:pos x="25" y="413"/>
              </a:cxn>
              <a:cxn ang="0">
                <a:pos x="37" y="441"/>
              </a:cxn>
              <a:cxn ang="0">
                <a:pos x="52" y="473"/>
              </a:cxn>
              <a:cxn ang="0">
                <a:pos x="70" y="508"/>
              </a:cxn>
              <a:cxn ang="0">
                <a:pos x="78" y="526"/>
              </a:cxn>
              <a:cxn ang="0">
                <a:pos x="98" y="563"/>
              </a:cxn>
              <a:cxn ang="0">
                <a:pos x="114" y="597"/>
              </a:cxn>
              <a:cxn ang="0">
                <a:pos x="127" y="625"/>
              </a:cxn>
              <a:cxn ang="0">
                <a:pos x="139" y="651"/>
              </a:cxn>
              <a:cxn ang="0">
                <a:pos x="148" y="673"/>
              </a:cxn>
              <a:cxn ang="0">
                <a:pos x="156" y="694"/>
              </a:cxn>
              <a:cxn ang="0">
                <a:pos x="162" y="713"/>
              </a:cxn>
              <a:cxn ang="0">
                <a:pos x="165" y="731"/>
              </a:cxn>
              <a:cxn ang="0">
                <a:pos x="166" y="747"/>
              </a:cxn>
              <a:cxn ang="0">
                <a:pos x="166" y="765"/>
              </a:cxn>
              <a:cxn ang="0">
                <a:pos x="165" y="781"/>
              </a:cxn>
              <a:cxn ang="0">
                <a:pos x="160" y="801"/>
              </a:cxn>
              <a:cxn ang="0">
                <a:pos x="156" y="820"/>
              </a:cxn>
              <a:cxn ang="0">
                <a:pos x="148" y="842"/>
              </a:cxn>
              <a:cxn ang="0">
                <a:pos x="141" y="868"/>
              </a:cxn>
              <a:cxn ang="0">
                <a:pos x="132" y="894"/>
              </a:cxn>
              <a:cxn ang="0">
                <a:pos x="126" y="909"/>
              </a:cxn>
              <a:cxn ang="0">
                <a:pos x="119" y="936"/>
              </a:cxn>
              <a:cxn ang="0">
                <a:pos x="111" y="960"/>
              </a:cxn>
              <a:cxn ang="0">
                <a:pos x="104" y="980"/>
              </a:cxn>
              <a:cxn ang="0">
                <a:pos x="98" y="1000"/>
              </a:cxn>
              <a:cxn ang="0">
                <a:pos x="93" y="1017"/>
              </a:cxn>
              <a:cxn ang="0">
                <a:pos x="90" y="1034"/>
              </a:cxn>
              <a:cxn ang="0">
                <a:pos x="87" y="1052"/>
              </a:cxn>
              <a:cxn ang="0">
                <a:pos x="84" y="1068"/>
              </a:cxn>
              <a:cxn ang="0">
                <a:pos x="83" y="1086"/>
              </a:cxn>
              <a:cxn ang="0">
                <a:pos x="81" y="1107"/>
              </a:cxn>
              <a:cxn ang="0">
                <a:pos x="80" y="1127"/>
              </a:cxn>
              <a:cxn ang="0">
                <a:pos x="80" y="1151"/>
              </a:cxn>
              <a:cxn ang="0">
                <a:pos x="78" y="1179"/>
              </a:cxn>
              <a:cxn ang="0">
                <a:pos x="78" y="1209"/>
              </a:cxn>
              <a:cxn ang="0">
                <a:pos x="78" y="1245"/>
              </a:cxn>
            </a:cxnLst>
            <a:rect l="0" t="0" r="r" b="b"/>
            <a:pathLst>
              <a:path w="166" h="1262">
                <a:moveTo>
                  <a:pt x="78" y="0"/>
                </a:moveTo>
                <a:lnTo>
                  <a:pt x="70" y="29"/>
                </a:lnTo>
                <a:lnTo>
                  <a:pt x="61" y="57"/>
                </a:lnTo>
                <a:lnTo>
                  <a:pt x="52" y="82"/>
                </a:lnTo>
                <a:lnTo>
                  <a:pt x="44" y="106"/>
                </a:lnTo>
                <a:lnTo>
                  <a:pt x="37" y="128"/>
                </a:lnTo>
                <a:lnTo>
                  <a:pt x="31" y="149"/>
                </a:lnTo>
                <a:lnTo>
                  <a:pt x="25" y="168"/>
                </a:lnTo>
                <a:lnTo>
                  <a:pt x="19" y="186"/>
                </a:lnTo>
                <a:lnTo>
                  <a:pt x="15" y="204"/>
                </a:lnTo>
                <a:lnTo>
                  <a:pt x="12" y="220"/>
                </a:lnTo>
                <a:lnTo>
                  <a:pt x="7" y="235"/>
                </a:lnTo>
                <a:lnTo>
                  <a:pt x="6" y="250"/>
                </a:lnTo>
                <a:lnTo>
                  <a:pt x="3" y="265"/>
                </a:lnTo>
                <a:lnTo>
                  <a:pt x="1" y="278"/>
                </a:lnTo>
                <a:lnTo>
                  <a:pt x="0" y="290"/>
                </a:lnTo>
                <a:lnTo>
                  <a:pt x="0" y="303"/>
                </a:lnTo>
                <a:lnTo>
                  <a:pt x="0" y="315"/>
                </a:lnTo>
                <a:lnTo>
                  <a:pt x="1" y="327"/>
                </a:lnTo>
                <a:lnTo>
                  <a:pt x="3" y="339"/>
                </a:lnTo>
                <a:lnTo>
                  <a:pt x="6" y="351"/>
                </a:lnTo>
                <a:lnTo>
                  <a:pt x="7" y="363"/>
                </a:lnTo>
                <a:lnTo>
                  <a:pt x="12" y="375"/>
                </a:lnTo>
                <a:lnTo>
                  <a:pt x="15" y="388"/>
                </a:lnTo>
                <a:lnTo>
                  <a:pt x="19" y="400"/>
                </a:lnTo>
                <a:lnTo>
                  <a:pt x="25" y="413"/>
                </a:lnTo>
                <a:lnTo>
                  <a:pt x="31" y="426"/>
                </a:lnTo>
                <a:lnTo>
                  <a:pt x="37" y="441"/>
                </a:lnTo>
                <a:lnTo>
                  <a:pt x="44" y="456"/>
                </a:lnTo>
                <a:lnTo>
                  <a:pt x="52" y="473"/>
                </a:lnTo>
                <a:lnTo>
                  <a:pt x="61" y="489"/>
                </a:lnTo>
                <a:lnTo>
                  <a:pt x="70" y="508"/>
                </a:lnTo>
                <a:lnTo>
                  <a:pt x="78" y="526"/>
                </a:lnTo>
                <a:lnTo>
                  <a:pt x="78" y="526"/>
                </a:lnTo>
                <a:lnTo>
                  <a:pt x="89" y="545"/>
                </a:lnTo>
                <a:lnTo>
                  <a:pt x="98" y="563"/>
                </a:lnTo>
                <a:lnTo>
                  <a:pt x="105" y="581"/>
                </a:lnTo>
                <a:lnTo>
                  <a:pt x="114" y="597"/>
                </a:lnTo>
                <a:lnTo>
                  <a:pt x="120" y="612"/>
                </a:lnTo>
                <a:lnTo>
                  <a:pt x="127" y="625"/>
                </a:lnTo>
                <a:lnTo>
                  <a:pt x="133" y="639"/>
                </a:lnTo>
                <a:lnTo>
                  <a:pt x="139" y="651"/>
                </a:lnTo>
                <a:lnTo>
                  <a:pt x="144" y="663"/>
                </a:lnTo>
                <a:lnTo>
                  <a:pt x="148" y="673"/>
                </a:lnTo>
                <a:lnTo>
                  <a:pt x="153" y="685"/>
                </a:lnTo>
                <a:lnTo>
                  <a:pt x="156" y="694"/>
                </a:lnTo>
                <a:lnTo>
                  <a:pt x="159" y="704"/>
                </a:lnTo>
                <a:lnTo>
                  <a:pt x="162" y="713"/>
                </a:lnTo>
                <a:lnTo>
                  <a:pt x="163" y="722"/>
                </a:lnTo>
                <a:lnTo>
                  <a:pt x="165" y="731"/>
                </a:lnTo>
                <a:lnTo>
                  <a:pt x="166" y="740"/>
                </a:lnTo>
                <a:lnTo>
                  <a:pt x="166" y="747"/>
                </a:lnTo>
                <a:lnTo>
                  <a:pt x="166" y="756"/>
                </a:lnTo>
                <a:lnTo>
                  <a:pt x="166" y="765"/>
                </a:lnTo>
                <a:lnTo>
                  <a:pt x="165" y="774"/>
                </a:lnTo>
                <a:lnTo>
                  <a:pt x="165" y="781"/>
                </a:lnTo>
                <a:lnTo>
                  <a:pt x="162" y="792"/>
                </a:lnTo>
                <a:lnTo>
                  <a:pt x="160" y="801"/>
                </a:lnTo>
                <a:lnTo>
                  <a:pt x="159" y="810"/>
                </a:lnTo>
                <a:lnTo>
                  <a:pt x="156" y="820"/>
                </a:lnTo>
                <a:lnTo>
                  <a:pt x="153" y="832"/>
                </a:lnTo>
                <a:lnTo>
                  <a:pt x="148" y="842"/>
                </a:lnTo>
                <a:lnTo>
                  <a:pt x="145" y="854"/>
                </a:lnTo>
                <a:lnTo>
                  <a:pt x="141" y="868"/>
                </a:lnTo>
                <a:lnTo>
                  <a:pt x="136" y="881"/>
                </a:lnTo>
                <a:lnTo>
                  <a:pt x="132" y="894"/>
                </a:lnTo>
                <a:lnTo>
                  <a:pt x="132" y="894"/>
                </a:lnTo>
                <a:lnTo>
                  <a:pt x="126" y="909"/>
                </a:lnTo>
                <a:lnTo>
                  <a:pt x="121" y="922"/>
                </a:lnTo>
                <a:lnTo>
                  <a:pt x="119" y="936"/>
                </a:lnTo>
                <a:lnTo>
                  <a:pt x="114" y="948"/>
                </a:lnTo>
                <a:lnTo>
                  <a:pt x="111" y="960"/>
                </a:lnTo>
                <a:lnTo>
                  <a:pt x="107" y="970"/>
                </a:lnTo>
                <a:lnTo>
                  <a:pt x="104" y="980"/>
                </a:lnTo>
                <a:lnTo>
                  <a:pt x="101" y="989"/>
                </a:lnTo>
                <a:lnTo>
                  <a:pt x="98" y="1000"/>
                </a:lnTo>
                <a:lnTo>
                  <a:pt x="96" y="1009"/>
                </a:lnTo>
                <a:lnTo>
                  <a:pt x="93" y="1017"/>
                </a:lnTo>
                <a:lnTo>
                  <a:pt x="92" y="1025"/>
                </a:lnTo>
                <a:lnTo>
                  <a:pt x="90" y="1034"/>
                </a:lnTo>
                <a:lnTo>
                  <a:pt x="89" y="1043"/>
                </a:lnTo>
                <a:lnTo>
                  <a:pt x="87" y="1052"/>
                </a:lnTo>
                <a:lnTo>
                  <a:pt x="86" y="1059"/>
                </a:lnTo>
                <a:lnTo>
                  <a:pt x="84" y="1068"/>
                </a:lnTo>
                <a:lnTo>
                  <a:pt x="83" y="1077"/>
                </a:lnTo>
                <a:lnTo>
                  <a:pt x="83" y="1086"/>
                </a:lnTo>
                <a:lnTo>
                  <a:pt x="81" y="1096"/>
                </a:lnTo>
                <a:lnTo>
                  <a:pt x="81" y="1107"/>
                </a:lnTo>
                <a:lnTo>
                  <a:pt x="80" y="1117"/>
                </a:lnTo>
                <a:lnTo>
                  <a:pt x="80" y="1127"/>
                </a:lnTo>
                <a:lnTo>
                  <a:pt x="80" y="1139"/>
                </a:lnTo>
                <a:lnTo>
                  <a:pt x="80" y="1151"/>
                </a:lnTo>
                <a:lnTo>
                  <a:pt x="80" y="1164"/>
                </a:lnTo>
                <a:lnTo>
                  <a:pt x="78" y="1179"/>
                </a:lnTo>
                <a:lnTo>
                  <a:pt x="78" y="1194"/>
                </a:lnTo>
                <a:lnTo>
                  <a:pt x="78" y="1209"/>
                </a:lnTo>
                <a:lnTo>
                  <a:pt x="78" y="1227"/>
                </a:lnTo>
                <a:lnTo>
                  <a:pt x="78" y="1245"/>
                </a:lnTo>
                <a:lnTo>
                  <a:pt x="78" y="1262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24"/>
          <p:cNvSpPr>
            <a:spLocks/>
          </p:cNvSpPr>
          <p:nvPr/>
        </p:nvSpPr>
        <p:spPr bwMode="auto">
          <a:xfrm>
            <a:off x="1239838" y="3913188"/>
            <a:ext cx="125412" cy="1216025"/>
          </a:xfrm>
          <a:custGeom>
            <a:avLst/>
            <a:gdLst/>
            <a:ahLst/>
            <a:cxnLst>
              <a:cxn ang="0">
                <a:pos x="68" y="30"/>
              </a:cxn>
              <a:cxn ang="0">
                <a:pos x="52" y="82"/>
              </a:cxn>
              <a:cxn ang="0">
                <a:pos x="37" y="128"/>
              </a:cxn>
              <a:cxn ang="0">
                <a:pos x="23" y="168"/>
              </a:cxn>
              <a:cxn ang="0">
                <a:pos x="15" y="204"/>
              </a:cxn>
              <a:cxn ang="0">
                <a:pos x="7" y="237"/>
              </a:cxn>
              <a:cxn ang="0">
                <a:pos x="1" y="265"/>
              </a:cxn>
              <a:cxn ang="0">
                <a:pos x="0" y="292"/>
              </a:cxn>
              <a:cxn ang="0">
                <a:pos x="0" y="315"/>
              </a:cxn>
              <a:cxn ang="0">
                <a:pos x="1" y="341"/>
              </a:cxn>
              <a:cxn ang="0">
                <a:pos x="7" y="364"/>
              </a:cxn>
              <a:cxn ang="0">
                <a:pos x="15" y="388"/>
              </a:cxn>
              <a:cxn ang="0">
                <a:pos x="23" y="413"/>
              </a:cxn>
              <a:cxn ang="0">
                <a:pos x="37" y="442"/>
              </a:cxn>
              <a:cxn ang="0">
                <a:pos x="52" y="473"/>
              </a:cxn>
              <a:cxn ang="0">
                <a:pos x="68" y="508"/>
              </a:cxn>
              <a:cxn ang="0">
                <a:pos x="78" y="528"/>
              </a:cxn>
              <a:cxn ang="0">
                <a:pos x="96" y="565"/>
              </a:cxn>
              <a:cxn ang="0">
                <a:pos x="113" y="597"/>
              </a:cxn>
              <a:cxn ang="0">
                <a:pos x="126" y="626"/>
              </a:cxn>
              <a:cxn ang="0">
                <a:pos x="138" y="652"/>
              </a:cxn>
              <a:cxn ang="0">
                <a:pos x="147" y="675"/>
              </a:cxn>
              <a:cxn ang="0">
                <a:pos x="154" y="695"/>
              </a:cxn>
              <a:cxn ang="0">
                <a:pos x="160" y="713"/>
              </a:cxn>
              <a:cxn ang="0">
                <a:pos x="163" y="731"/>
              </a:cxn>
              <a:cxn ang="0">
                <a:pos x="164" y="749"/>
              </a:cxn>
              <a:cxn ang="0">
                <a:pos x="164" y="765"/>
              </a:cxn>
              <a:cxn ang="0">
                <a:pos x="163" y="783"/>
              </a:cxn>
              <a:cxn ang="0">
                <a:pos x="159" y="801"/>
              </a:cxn>
              <a:cxn ang="0">
                <a:pos x="154" y="822"/>
              </a:cxn>
              <a:cxn ang="0">
                <a:pos x="148" y="844"/>
              </a:cxn>
              <a:cxn ang="0">
                <a:pos x="139" y="868"/>
              </a:cxn>
              <a:cxn ang="0">
                <a:pos x="130" y="896"/>
              </a:cxn>
              <a:cxn ang="0">
                <a:pos x="126" y="911"/>
              </a:cxn>
              <a:cxn ang="0">
                <a:pos x="117" y="936"/>
              </a:cxn>
              <a:cxn ang="0">
                <a:pos x="110" y="960"/>
              </a:cxn>
              <a:cxn ang="0">
                <a:pos x="104" y="981"/>
              </a:cxn>
              <a:cxn ang="0">
                <a:pos x="98" y="1000"/>
              </a:cxn>
              <a:cxn ang="0">
                <a:pos x="93" y="1018"/>
              </a:cxn>
              <a:cxn ang="0">
                <a:pos x="89" y="1035"/>
              </a:cxn>
              <a:cxn ang="0">
                <a:pos x="86" y="1052"/>
              </a:cxn>
              <a:cxn ang="0">
                <a:pos x="83" y="1070"/>
              </a:cxn>
              <a:cxn ang="0">
                <a:pos x="81" y="1087"/>
              </a:cxn>
              <a:cxn ang="0">
                <a:pos x="80" y="1107"/>
              </a:cxn>
              <a:cxn ang="0">
                <a:pos x="78" y="1128"/>
              </a:cxn>
              <a:cxn ang="0">
                <a:pos x="78" y="1153"/>
              </a:cxn>
              <a:cxn ang="0">
                <a:pos x="78" y="1180"/>
              </a:cxn>
              <a:cxn ang="0">
                <a:pos x="78" y="1211"/>
              </a:cxn>
              <a:cxn ang="0">
                <a:pos x="78" y="1245"/>
              </a:cxn>
            </a:cxnLst>
            <a:rect l="0" t="0" r="r" b="b"/>
            <a:pathLst>
              <a:path w="164" h="1264">
                <a:moveTo>
                  <a:pt x="78" y="0"/>
                </a:moveTo>
                <a:lnTo>
                  <a:pt x="68" y="30"/>
                </a:lnTo>
                <a:lnTo>
                  <a:pt x="59" y="57"/>
                </a:lnTo>
                <a:lnTo>
                  <a:pt x="52" y="82"/>
                </a:lnTo>
                <a:lnTo>
                  <a:pt x="43" y="106"/>
                </a:lnTo>
                <a:lnTo>
                  <a:pt x="37" y="128"/>
                </a:lnTo>
                <a:lnTo>
                  <a:pt x="29" y="149"/>
                </a:lnTo>
                <a:lnTo>
                  <a:pt x="23" y="168"/>
                </a:lnTo>
                <a:lnTo>
                  <a:pt x="19" y="188"/>
                </a:lnTo>
                <a:lnTo>
                  <a:pt x="15" y="204"/>
                </a:lnTo>
                <a:lnTo>
                  <a:pt x="10" y="220"/>
                </a:lnTo>
                <a:lnTo>
                  <a:pt x="7" y="237"/>
                </a:lnTo>
                <a:lnTo>
                  <a:pt x="4" y="251"/>
                </a:lnTo>
                <a:lnTo>
                  <a:pt x="1" y="265"/>
                </a:lnTo>
                <a:lnTo>
                  <a:pt x="0" y="278"/>
                </a:lnTo>
                <a:lnTo>
                  <a:pt x="0" y="292"/>
                </a:lnTo>
                <a:lnTo>
                  <a:pt x="0" y="303"/>
                </a:lnTo>
                <a:lnTo>
                  <a:pt x="0" y="315"/>
                </a:lnTo>
                <a:lnTo>
                  <a:pt x="0" y="329"/>
                </a:lnTo>
                <a:lnTo>
                  <a:pt x="1" y="341"/>
                </a:lnTo>
                <a:lnTo>
                  <a:pt x="4" y="351"/>
                </a:lnTo>
                <a:lnTo>
                  <a:pt x="7" y="364"/>
                </a:lnTo>
                <a:lnTo>
                  <a:pt x="10" y="376"/>
                </a:lnTo>
                <a:lnTo>
                  <a:pt x="15" y="388"/>
                </a:lnTo>
                <a:lnTo>
                  <a:pt x="19" y="401"/>
                </a:lnTo>
                <a:lnTo>
                  <a:pt x="23" y="413"/>
                </a:lnTo>
                <a:lnTo>
                  <a:pt x="29" y="428"/>
                </a:lnTo>
                <a:lnTo>
                  <a:pt x="37" y="442"/>
                </a:lnTo>
                <a:lnTo>
                  <a:pt x="43" y="458"/>
                </a:lnTo>
                <a:lnTo>
                  <a:pt x="52" y="473"/>
                </a:lnTo>
                <a:lnTo>
                  <a:pt x="59" y="491"/>
                </a:lnTo>
                <a:lnTo>
                  <a:pt x="68" y="508"/>
                </a:lnTo>
                <a:lnTo>
                  <a:pt x="78" y="528"/>
                </a:lnTo>
                <a:lnTo>
                  <a:pt x="78" y="528"/>
                </a:lnTo>
                <a:lnTo>
                  <a:pt x="87" y="547"/>
                </a:lnTo>
                <a:lnTo>
                  <a:pt x="96" y="565"/>
                </a:lnTo>
                <a:lnTo>
                  <a:pt x="105" y="581"/>
                </a:lnTo>
                <a:lnTo>
                  <a:pt x="113" y="597"/>
                </a:lnTo>
                <a:lnTo>
                  <a:pt x="120" y="612"/>
                </a:lnTo>
                <a:lnTo>
                  <a:pt x="126" y="626"/>
                </a:lnTo>
                <a:lnTo>
                  <a:pt x="132" y="639"/>
                </a:lnTo>
                <a:lnTo>
                  <a:pt x="138" y="652"/>
                </a:lnTo>
                <a:lnTo>
                  <a:pt x="142" y="663"/>
                </a:lnTo>
                <a:lnTo>
                  <a:pt x="147" y="675"/>
                </a:lnTo>
                <a:lnTo>
                  <a:pt x="151" y="685"/>
                </a:lnTo>
                <a:lnTo>
                  <a:pt x="154" y="695"/>
                </a:lnTo>
                <a:lnTo>
                  <a:pt x="157" y="704"/>
                </a:lnTo>
                <a:lnTo>
                  <a:pt x="160" y="713"/>
                </a:lnTo>
                <a:lnTo>
                  <a:pt x="162" y="722"/>
                </a:lnTo>
                <a:lnTo>
                  <a:pt x="163" y="731"/>
                </a:lnTo>
                <a:lnTo>
                  <a:pt x="164" y="740"/>
                </a:lnTo>
                <a:lnTo>
                  <a:pt x="164" y="749"/>
                </a:lnTo>
                <a:lnTo>
                  <a:pt x="164" y="756"/>
                </a:lnTo>
                <a:lnTo>
                  <a:pt x="164" y="765"/>
                </a:lnTo>
                <a:lnTo>
                  <a:pt x="164" y="774"/>
                </a:lnTo>
                <a:lnTo>
                  <a:pt x="163" y="783"/>
                </a:lnTo>
                <a:lnTo>
                  <a:pt x="162" y="792"/>
                </a:lnTo>
                <a:lnTo>
                  <a:pt x="159" y="801"/>
                </a:lnTo>
                <a:lnTo>
                  <a:pt x="157" y="811"/>
                </a:lnTo>
                <a:lnTo>
                  <a:pt x="154" y="822"/>
                </a:lnTo>
                <a:lnTo>
                  <a:pt x="151" y="832"/>
                </a:lnTo>
                <a:lnTo>
                  <a:pt x="148" y="844"/>
                </a:lnTo>
                <a:lnTo>
                  <a:pt x="144" y="856"/>
                </a:lnTo>
                <a:lnTo>
                  <a:pt x="139" y="868"/>
                </a:lnTo>
                <a:lnTo>
                  <a:pt x="135" y="881"/>
                </a:lnTo>
                <a:lnTo>
                  <a:pt x="130" y="896"/>
                </a:lnTo>
                <a:lnTo>
                  <a:pt x="130" y="896"/>
                </a:lnTo>
                <a:lnTo>
                  <a:pt x="126" y="911"/>
                </a:lnTo>
                <a:lnTo>
                  <a:pt x="121" y="924"/>
                </a:lnTo>
                <a:lnTo>
                  <a:pt x="117" y="936"/>
                </a:lnTo>
                <a:lnTo>
                  <a:pt x="113" y="948"/>
                </a:lnTo>
                <a:lnTo>
                  <a:pt x="110" y="960"/>
                </a:lnTo>
                <a:lnTo>
                  <a:pt x="107" y="970"/>
                </a:lnTo>
                <a:lnTo>
                  <a:pt x="104" y="981"/>
                </a:lnTo>
                <a:lnTo>
                  <a:pt x="101" y="991"/>
                </a:lnTo>
                <a:lnTo>
                  <a:pt x="98" y="1000"/>
                </a:lnTo>
                <a:lnTo>
                  <a:pt x="95" y="1009"/>
                </a:lnTo>
                <a:lnTo>
                  <a:pt x="93" y="1018"/>
                </a:lnTo>
                <a:lnTo>
                  <a:pt x="90" y="1027"/>
                </a:lnTo>
                <a:lnTo>
                  <a:pt x="89" y="1035"/>
                </a:lnTo>
                <a:lnTo>
                  <a:pt x="87" y="1043"/>
                </a:lnTo>
                <a:lnTo>
                  <a:pt x="86" y="1052"/>
                </a:lnTo>
                <a:lnTo>
                  <a:pt x="84" y="1061"/>
                </a:lnTo>
                <a:lnTo>
                  <a:pt x="83" y="1070"/>
                </a:lnTo>
                <a:lnTo>
                  <a:pt x="83" y="1079"/>
                </a:lnTo>
                <a:lnTo>
                  <a:pt x="81" y="1087"/>
                </a:lnTo>
                <a:lnTo>
                  <a:pt x="81" y="1096"/>
                </a:lnTo>
                <a:lnTo>
                  <a:pt x="80" y="1107"/>
                </a:lnTo>
                <a:lnTo>
                  <a:pt x="80" y="1117"/>
                </a:lnTo>
                <a:lnTo>
                  <a:pt x="78" y="1128"/>
                </a:lnTo>
                <a:lnTo>
                  <a:pt x="78" y="1139"/>
                </a:lnTo>
                <a:lnTo>
                  <a:pt x="78" y="1153"/>
                </a:lnTo>
                <a:lnTo>
                  <a:pt x="78" y="1166"/>
                </a:lnTo>
                <a:lnTo>
                  <a:pt x="78" y="1180"/>
                </a:lnTo>
                <a:lnTo>
                  <a:pt x="78" y="1194"/>
                </a:lnTo>
                <a:lnTo>
                  <a:pt x="78" y="1211"/>
                </a:lnTo>
                <a:lnTo>
                  <a:pt x="78" y="1227"/>
                </a:lnTo>
                <a:lnTo>
                  <a:pt x="78" y="1245"/>
                </a:lnTo>
                <a:lnTo>
                  <a:pt x="78" y="1264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Freeform 25"/>
          <p:cNvSpPr>
            <a:spLocks/>
          </p:cNvSpPr>
          <p:nvPr/>
        </p:nvSpPr>
        <p:spPr bwMode="auto">
          <a:xfrm>
            <a:off x="1295400" y="5030788"/>
            <a:ext cx="4625975" cy="200025"/>
          </a:xfrm>
          <a:custGeom>
            <a:avLst/>
            <a:gdLst/>
            <a:ahLst/>
            <a:cxnLst>
              <a:cxn ang="0">
                <a:pos x="6118" y="89"/>
              </a:cxn>
              <a:cxn ang="0">
                <a:pos x="5702" y="0"/>
              </a:cxn>
              <a:cxn ang="0">
                <a:pos x="5256" y="208"/>
              </a:cxn>
              <a:cxn ang="0">
                <a:pos x="4633" y="0"/>
              </a:cxn>
              <a:cxn ang="0">
                <a:pos x="4098" y="208"/>
              </a:cxn>
              <a:cxn ang="0">
                <a:pos x="3267" y="0"/>
              </a:cxn>
              <a:cxn ang="0">
                <a:pos x="2643" y="208"/>
              </a:cxn>
              <a:cxn ang="0">
                <a:pos x="1901" y="0"/>
              </a:cxn>
              <a:cxn ang="0">
                <a:pos x="1277" y="208"/>
              </a:cxn>
              <a:cxn ang="0">
                <a:pos x="416" y="0"/>
              </a:cxn>
              <a:cxn ang="0">
                <a:pos x="0" y="89"/>
              </a:cxn>
            </a:cxnLst>
            <a:rect l="0" t="0" r="r" b="b"/>
            <a:pathLst>
              <a:path w="6118" h="208">
                <a:moveTo>
                  <a:pt x="6118" y="89"/>
                </a:moveTo>
                <a:lnTo>
                  <a:pt x="5702" y="0"/>
                </a:lnTo>
                <a:lnTo>
                  <a:pt x="5256" y="208"/>
                </a:lnTo>
                <a:lnTo>
                  <a:pt x="4633" y="0"/>
                </a:lnTo>
                <a:lnTo>
                  <a:pt x="4098" y="208"/>
                </a:lnTo>
                <a:lnTo>
                  <a:pt x="3267" y="0"/>
                </a:lnTo>
                <a:lnTo>
                  <a:pt x="2643" y="208"/>
                </a:lnTo>
                <a:lnTo>
                  <a:pt x="1901" y="0"/>
                </a:lnTo>
                <a:lnTo>
                  <a:pt x="1277" y="208"/>
                </a:lnTo>
                <a:lnTo>
                  <a:pt x="416" y="0"/>
                </a:lnTo>
                <a:lnTo>
                  <a:pt x="0" y="89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 flipV="1">
            <a:off x="5921375" y="3919538"/>
            <a:ext cx="942975" cy="11985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4914900" y="4149725"/>
            <a:ext cx="7334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FFFF"/>
                </a:solidFill>
                <a:latin typeface="Times-Roman" charset="0"/>
              </a:rPr>
              <a:t>++++++</a:t>
            </a:r>
            <a:endParaRPr lang="en-US" sz="360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1527175" y="4600575"/>
            <a:ext cx="115411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FFFF"/>
                </a:solidFill>
                <a:latin typeface="Times-Roman" charset="0"/>
              </a:rPr>
              <a:t>+++++++++ </a:t>
            </a:r>
            <a:endParaRPr lang="en-US" sz="3600"/>
          </a:p>
        </p:txBody>
      </p:sp>
      <p:sp>
        <p:nvSpPr>
          <p:cNvPr id="31" name="Rectangle 29"/>
          <p:cNvSpPr>
            <a:spLocks noChangeArrowheads="1"/>
          </p:cNvSpPr>
          <p:nvPr/>
        </p:nvSpPr>
        <p:spPr bwMode="auto">
          <a:xfrm>
            <a:off x="4302125" y="4600575"/>
            <a:ext cx="12223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FFFF"/>
                </a:solidFill>
                <a:latin typeface="Times-Roman" charset="0"/>
              </a:rPr>
              <a:t>++++++++++</a:t>
            </a:r>
            <a:endParaRPr lang="en-US" sz="3600"/>
          </a:p>
        </p:txBody>
      </p:sp>
      <p:sp>
        <p:nvSpPr>
          <p:cNvPr id="32" name="Rectangle 30"/>
          <p:cNvSpPr>
            <a:spLocks noChangeArrowheads="1"/>
          </p:cNvSpPr>
          <p:nvPr/>
        </p:nvSpPr>
        <p:spPr bwMode="auto">
          <a:xfrm>
            <a:off x="1527175" y="4381500"/>
            <a:ext cx="139858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FFFF"/>
                </a:solidFill>
                <a:latin typeface="Times-Roman" charset="0"/>
              </a:rPr>
              <a:t>+++++++++++ </a:t>
            </a:r>
            <a:endParaRPr lang="en-US" sz="3600"/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3046413" y="3517900"/>
            <a:ext cx="1279525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 flipH="1">
            <a:off x="4325938" y="2295525"/>
            <a:ext cx="942975" cy="12223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>
            <a:off x="4010025" y="2295525"/>
            <a:ext cx="1258888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 flipV="1">
            <a:off x="3046413" y="2295525"/>
            <a:ext cx="963612" cy="12223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35"/>
          <p:cNvSpPr>
            <a:spLocks noChangeShapeType="1"/>
          </p:cNvSpPr>
          <p:nvPr/>
        </p:nvSpPr>
        <p:spPr bwMode="auto">
          <a:xfrm flipH="1">
            <a:off x="3046413" y="3721100"/>
            <a:ext cx="1279525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36"/>
          <p:cNvSpPr>
            <a:spLocks noChangeShapeType="1"/>
          </p:cNvSpPr>
          <p:nvPr/>
        </p:nvSpPr>
        <p:spPr bwMode="auto">
          <a:xfrm>
            <a:off x="4325938" y="3517900"/>
            <a:ext cx="1587" cy="2032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37"/>
          <p:cNvSpPr>
            <a:spLocks noChangeShapeType="1"/>
          </p:cNvSpPr>
          <p:nvPr/>
        </p:nvSpPr>
        <p:spPr bwMode="auto">
          <a:xfrm>
            <a:off x="3046413" y="3517900"/>
            <a:ext cx="1587" cy="20320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V="1">
            <a:off x="4325938" y="3721100"/>
            <a:ext cx="1587" cy="1984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3046413" y="3919538"/>
            <a:ext cx="1279525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Freeform 40"/>
          <p:cNvSpPr>
            <a:spLocks/>
          </p:cNvSpPr>
          <p:nvPr/>
        </p:nvSpPr>
        <p:spPr bwMode="auto">
          <a:xfrm>
            <a:off x="3046413" y="3721100"/>
            <a:ext cx="1587" cy="1984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8"/>
              </a:cxn>
              <a:cxn ang="0">
                <a:pos x="0" y="0"/>
              </a:cxn>
            </a:cxnLst>
            <a:rect l="0" t="0" r="r" b="b"/>
            <a:pathLst>
              <a:path h="208">
                <a:moveTo>
                  <a:pt x="0" y="0"/>
                </a:moveTo>
                <a:lnTo>
                  <a:pt x="0" y="208"/>
                </a:lnTo>
                <a:lnTo>
                  <a:pt x="0" y="0"/>
                </a:lnTo>
                <a:close/>
              </a:path>
            </a:pathLst>
          </a:custGeom>
          <a:solidFill>
            <a:srgbClr val="E5E5E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3046413" y="3721100"/>
            <a:ext cx="1587" cy="1984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Line 42"/>
          <p:cNvSpPr>
            <a:spLocks noChangeShapeType="1"/>
          </p:cNvSpPr>
          <p:nvPr/>
        </p:nvSpPr>
        <p:spPr bwMode="auto">
          <a:xfrm flipV="1">
            <a:off x="5268913" y="2295525"/>
            <a:ext cx="1587" cy="196850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5" name="Freeform 43"/>
          <p:cNvSpPr>
            <a:spLocks/>
          </p:cNvSpPr>
          <p:nvPr/>
        </p:nvSpPr>
        <p:spPr bwMode="auto">
          <a:xfrm>
            <a:off x="4302125" y="2492375"/>
            <a:ext cx="966788" cy="1228725"/>
          </a:xfrm>
          <a:custGeom>
            <a:avLst/>
            <a:gdLst/>
            <a:ahLst/>
            <a:cxnLst>
              <a:cxn ang="0">
                <a:pos x="0" y="1277"/>
              </a:cxn>
              <a:cxn ang="0">
                <a:pos x="1277" y="0"/>
              </a:cxn>
              <a:cxn ang="0">
                <a:pos x="0" y="1277"/>
              </a:cxn>
            </a:cxnLst>
            <a:rect l="0" t="0" r="r" b="b"/>
            <a:pathLst>
              <a:path w="1277" h="1277">
                <a:moveTo>
                  <a:pt x="0" y="1277"/>
                </a:moveTo>
                <a:lnTo>
                  <a:pt x="1277" y="0"/>
                </a:lnTo>
                <a:lnTo>
                  <a:pt x="0" y="1277"/>
                </a:lnTo>
                <a:close/>
              </a:path>
            </a:pathLst>
          </a:custGeom>
          <a:solidFill>
            <a:srgbClr val="E5E5E5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 flipV="1">
            <a:off x="4302125" y="2492375"/>
            <a:ext cx="966788" cy="12287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 flipH="1">
            <a:off x="4325938" y="2692400"/>
            <a:ext cx="942975" cy="122713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5268913" y="2492375"/>
            <a:ext cx="1587" cy="2000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Freeform 47"/>
          <p:cNvSpPr>
            <a:spLocks/>
          </p:cNvSpPr>
          <p:nvPr/>
        </p:nvSpPr>
        <p:spPr bwMode="auto">
          <a:xfrm>
            <a:off x="822325" y="3605213"/>
            <a:ext cx="2063750" cy="600075"/>
          </a:xfrm>
          <a:custGeom>
            <a:avLst/>
            <a:gdLst/>
            <a:ahLst/>
            <a:cxnLst>
              <a:cxn ang="0">
                <a:pos x="0" y="624"/>
              </a:cxn>
              <a:cxn ang="0">
                <a:pos x="0" y="0"/>
              </a:cxn>
              <a:cxn ang="0">
                <a:pos x="2732" y="0"/>
              </a:cxn>
            </a:cxnLst>
            <a:rect l="0" t="0" r="r" b="b"/>
            <a:pathLst>
              <a:path w="2732" h="624">
                <a:moveTo>
                  <a:pt x="0" y="624"/>
                </a:moveTo>
                <a:lnTo>
                  <a:pt x="0" y="0"/>
                </a:lnTo>
                <a:lnTo>
                  <a:pt x="2732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 flipH="1">
            <a:off x="4797425" y="3605213"/>
            <a:ext cx="2314575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Freeform 49"/>
          <p:cNvSpPr>
            <a:spLocks/>
          </p:cNvSpPr>
          <p:nvPr/>
        </p:nvSpPr>
        <p:spPr bwMode="auto">
          <a:xfrm>
            <a:off x="4775200" y="3576638"/>
            <a:ext cx="44450" cy="57150"/>
          </a:xfrm>
          <a:custGeom>
            <a:avLst/>
            <a:gdLst/>
            <a:ahLst/>
            <a:cxnLst>
              <a:cxn ang="0">
                <a:pos x="28" y="1"/>
              </a:cxn>
              <a:cxn ang="0">
                <a:pos x="24" y="1"/>
              </a:cxn>
              <a:cxn ang="0">
                <a:pos x="21" y="3"/>
              </a:cxn>
              <a:cxn ang="0">
                <a:pos x="16" y="4"/>
              </a:cxn>
              <a:cxn ang="0">
                <a:pos x="13" y="6"/>
              </a:cxn>
              <a:cxn ang="0">
                <a:pos x="9" y="8"/>
              </a:cxn>
              <a:cxn ang="0">
                <a:pos x="6" y="13"/>
              </a:cxn>
              <a:cxn ang="0">
                <a:pos x="5" y="16"/>
              </a:cxn>
              <a:cxn ang="0">
                <a:pos x="3" y="20"/>
              </a:cxn>
              <a:cxn ang="0">
                <a:pos x="2" y="23"/>
              </a:cxn>
              <a:cxn ang="0">
                <a:pos x="2" y="28"/>
              </a:cxn>
              <a:cxn ang="0">
                <a:pos x="2" y="32"/>
              </a:cxn>
              <a:cxn ang="0">
                <a:pos x="2" y="37"/>
              </a:cxn>
              <a:cxn ang="0">
                <a:pos x="3" y="40"/>
              </a:cxn>
              <a:cxn ang="0">
                <a:pos x="5" y="44"/>
              </a:cxn>
              <a:cxn ang="0">
                <a:pos x="6" y="47"/>
              </a:cxn>
              <a:cxn ang="0">
                <a:pos x="9" y="52"/>
              </a:cxn>
              <a:cxn ang="0">
                <a:pos x="13" y="55"/>
              </a:cxn>
              <a:cxn ang="0">
                <a:pos x="16" y="56"/>
              </a:cxn>
              <a:cxn ang="0">
                <a:pos x="21" y="57"/>
              </a:cxn>
              <a:cxn ang="0">
                <a:pos x="24" y="59"/>
              </a:cxn>
              <a:cxn ang="0">
                <a:pos x="28" y="59"/>
              </a:cxn>
              <a:cxn ang="0">
                <a:pos x="33" y="59"/>
              </a:cxn>
              <a:cxn ang="0">
                <a:pos x="37" y="59"/>
              </a:cxn>
              <a:cxn ang="0">
                <a:pos x="40" y="57"/>
              </a:cxn>
              <a:cxn ang="0">
                <a:pos x="45" y="56"/>
              </a:cxn>
              <a:cxn ang="0">
                <a:pos x="48" y="55"/>
              </a:cxn>
              <a:cxn ang="0">
                <a:pos x="52" y="52"/>
              </a:cxn>
              <a:cxn ang="0">
                <a:pos x="55" y="47"/>
              </a:cxn>
              <a:cxn ang="0">
                <a:pos x="57" y="44"/>
              </a:cxn>
              <a:cxn ang="0">
                <a:pos x="58" y="40"/>
              </a:cxn>
              <a:cxn ang="0">
                <a:pos x="60" y="37"/>
              </a:cxn>
              <a:cxn ang="0">
                <a:pos x="60" y="32"/>
              </a:cxn>
              <a:cxn ang="0">
                <a:pos x="60" y="28"/>
              </a:cxn>
              <a:cxn ang="0">
                <a:pos x="60" y="23"/>
              </a:cxn>
              <a:cxn ang="0">
                <a:pos x="58" y="20"/>
              </a:cxn>
              <a:cxn ang="0">
                <a:pos x="57" y="16"/>
              </a:cxn>
              <a:cxn ang="0">
                <a:pos x="55" y="13"/>
              </a:cxn>
              <a:cxn ang="0">
                <a:pos x="52" y="8"/>
              </a:cxn>
              <a:cxn ang="0">
                <a:pos x="48" y="6"/>
              </a:cxn>
              <a:cxn ang="0">
                <a:pos x="45" y="4"/>
              </a:cxn>
              <a:cxn ang="0">
                <a:pos x="40" y="3"/>
              </a:cxn>
              <a:cxn ang="0">
                <a:pos x="37" y="1"/>
              </a:cxn>
              <a:cxn ang="0">
                <a:pos x="33" y="1"/>
              </a:cxn>
              <a:cxn ang="0">
                <a:pos x="30" y="29"/>
              </a:cxn>
            </a:cxnLst>
            <a:rect l="0" t="0" r="r" b="b"/>
            <a:pathLst>
              <a:path w="60" h="59">
                <a:moveTo>
                  <a:pt x="30" y="29"/>
                </a:moveTo>
                <a:lnTo>
                  <a:pt x="30" y="0"/>
                </a:lnTo>
                <a:lnTo>
                  <a:pt x="28" y="1"/>
                </a:lnTo>
                <a:lnTo>
                  <a:pt x="27" y="1"/>
                </a:lnTo>
                <a:lnTo>
                  <a:pt x="25" y="1"/>
                </a:lnTo>
                <a:lnTo>
                  <a:pt x="24" y="1"/>
                </a:lnTo>
                <a:lnTo>
                  <a:pt x="22" y="1"/>
                </a:lnTo>
                <a:lnTo>
                  <a:pt x="22" y="1"/>
                </a:lnTo>
                <a:lnTo>
                  <a:pt x="21" y="3"/>
                </a:lnTo>
                <a:lnTo>
                  <a:pt x="19" y="3"/>
                </a:lnTo>
                <a:lnTo>
                  <a:pt x="18" y="3"/>
                </a:lnTo>
                <a:lnTo>
                  <a:pt x="16" y="4"/>
                </a:lnTo>
                <a:lnTo>
                  <a:pt x="15" y="4"/>
                </a:lnTo>
                <a:lnTo>
                  <a:pt x="13" y="6"/>
                </a:lnTo>
                <a:lnTo>
                  <a:pt x="13" y="6"/>
                </a:lnTo>
                <a:lnTo>
                  <a:pt x="12" y="7"/>
                </a:lnTo>
                <a:lnTo>
                  <a:pt x="11" y="8"/>
                </a:lnTo>
                <a:lnTo>
                  <a:pt x="9" y="8"/>
                </a:lnTo>
                <a:lnTo>
                  <a:pt x="9" y="10"/>
                </a:lnTo>
                <a:lnTo>
                  <a:pt x="8" y="11"/>
                </a:lnTo>
                <a:lnTo>
                  <a:pt x="6" y="13"/>
                </a:lnTo>
                <a:lnTo>
                  <a:pt x="6" y="13"/>
                </a:lnTo>
                <a:lnTo>
                  <a:pt x="5" y="14"/>
                </a:lnTo>
                <a:lnTo>
                  <a:pt x="5" y="16"/>
                </a:lnTo>
                <a:lnTo>
                  <a:pt x="3" y="17"/>
                </a:lnTo>
                <a:lnTo>
                  <a:pt x="3" y="19"/>
                </a:lnTo>
                <a:lnTo>
                  <a:pt x="3" y="20"/>
                </a:lnTo>
                <a:lnTo>
                  <a:pt x="2" y="22"/>
                </a:lnTo>
                <a:lnTo>
                  <a:pt x="2" y="22"/>
                </a:lnTo>
                <a:lnTo>
                  <a:pt x="2" y="23"/>
                </a:lnTo>
                <a:lnTo>
                  <a:pt x="2" y="25"/>
                </a:lnTo>
                <a:lnTo>
                  <a:pt x="2" y="26"/>
                </a:lnTo>
                <a:lnTo>
                  <a:pt x="2" y="28"/>
                </a:lnTo>
                <a:lnTo>
                  <a:pt x="0" y="29"/>
                </a:lnTo>
                <a:lnTo>
                  <a:pt x="0" y="29"/>
                </a:lnTo>
                <a:lnTo>
                  <a:pt x="2" y="32"/>
                </a:lnTo>
                <a:lnTo>
                  <a:pt x="2" y="34"/>
                </a:lnTo>
                <a:lnTo>
                  <a:pt x="2" y="35"/>
                </a:lnTo>
                <a:lnTo>
                  <a:pt x="2" y="37"/>
                </a:lnTo>
                <a:lnTo>
                  <a:pt x="2" y="37"/>
                </a:lnTo>
                <a:lnTo>
                  <a:pt x="2" y="38"/>
                </a:lnTo>
                <a:lnTo>
                  <a:pt x="3" y="40"/>
                </a:lnTo>
                <a:lnTo>
                  <a:pt x="3" y="41"/>
                </a:lnTo>
                <a:lnTo>
                  <a:pt x="3" y="43"/>
                </a:lnTo>
                <a:lnTo>
                  <a:pt x="5" y="44"/>
                </a:lnTo>
                <a:lnTo>
                  <a:pt x="5" y="46"/>
                </a:lnTo>
                <a:lnTo>
                  <a:pt x="6" y="47"/>
                </a:lnTo>
                <a:lnTo>
                  <a:pt x="6" y="47"/>
                </a:lnTo>
                <a:lnTo>
                  <a:pt x="8" y="49"/>
                </a:lnTo>
                <a:lnTo>
                  <a:pt x="9" y="50"/>
                </a:lnTo>
                <a:lnTo>
                  <a:pt x="9" y="52"/>
                </a:lnTo>
                <a:lnTo>
                  <a:pt x="11" y="52"/>
                </a:lnTo>
                <a:lnTo>
                  <a:pt x="12" y="53"/>
                </a:lnTo>
                <a:lnTo>
                  <a:pt x="13" y="55"/>
                </a:lnTo>
                <a:lnTo>
                  <a:pt x="13" y="55"/>
                </a:lnTo>
                <a:lnTo>
                  <a:pt x="15" y="56"/>
                </a:lnTo>
                <a:lnTo>
                  <a:pt x="16" y="56"/>
                </a:lnTo>
                <a:lnTo>
                  <a:pt x="18" y="57"/>
                </a:lnTo>
                <a:lnTo>
                  <a:pt x="19" y="57"/>
                </a:lnTo>
                <a:lnTo>
                  <a:pt x="21" y="57"/>
                </a:lnTo>
                <a:lnTo>
                  <a:pt x="22" y="59"/>
                </a:lnTo>
                <a:lnTo>
                  <a:pt x="22" y="59"/>
                </a:lnTo>
                <a:lnTo>
                  <a:pt x="24" y="59"/>
                </a:lnTo>
                <a:lnTo>
                  <a:pt x="25" y="59"/>
                </a:lnTo>
                <a:lnTo>
                  <a:pt x="27" y="59"/>
                </a:lnTo>
                <a:lnTo>
                  <a:pt x="28" y="59"/>
                </a:lnTo>
                <a:lnTo>
                  <a:pt x="30" y="59"/>
                </a:lnTo>
                <a:lnTo>
                  <a:pt x="30" y="59"/>
                </a:lnTo>
                <a:lnTo>
                  <a:pt x="33" y="59"/>
                </a:lnTo>
                <a:lnTo>
                  <a:pt x="34" y="59"/>
                </a:lnTo>
                <a:lnTo>
                  <a:pt x="36" y="59"/>
                </a:lnTo>
                <a:lnTo>
                  <a:pt x="37" y="59"/>
                </a:lnTo>
                <a:lnTo>
                  <a:pt x="37" y="59"/>
                </a:lnTo>
                <a:lnTo>
                  <a:pt x="39" y="59"/>
                </a:lnTo>
                <a:lnTo>
                  <a:pt x="40" y="57"/>
                </a:lnTo>
                <a:lnTo>
                  <a:pt x="42" y="57"/>
                </a:lnTo>
                <a:lnTo>
                  <a:pt x="43" y="57"/>
                </a:lnTo>
                <a:lnTo>
                  <a:pt x="45" y="56"/>
                </a:lnTo>
                <a:lnTo>
                  <a:pt x="46" y="56"/>
                </a:lnTo>
                <a:lnTo>
                  <a:pt x="48" y="55"/>
                </a:lnTo>
                <a:lnTo>
                  <a:pt x="48" y="55"/>
                </a:lnTo>
                <a:lnTo>
                  <a:pt x="49" y="53"/>
                </a:lnTo>
                <a:lnTo>
                  <a:pt x="51" y="52"/>
                </a:lnTo>
                <a:lnTo>
                  <a:pt x="52" y="52"/>
                </a:lnTo>
                <a:lnTo>
                  <a:pt x="52" y="50"/>
                </a:lnTo>
                <a:lnTo>
                  <a:pt x="54" y="49"/>
                </a:lnTo>
                <a:lnTo>
                  <a:pt x="55" y="47"/>
                </a:lnTo>
                <a:lnTo>
                  <a:pt x="55" y="47"/>
                </a:lnTo>
                <a:lnTo>
                  <a:pt x="57" y="46"/>
                </a:lnTo>
                <a:lnTo>
                  <a:pt x="57" y="44"/>
                </a:lnTo>
                <a:lnTo>
                  <a:pt x="58" y="43"/>
                </a:lnTo>
                <a:lnTo>
                  <a:pt x="58" y="41"/>
                </a:lnTo>
                <a:lnTo>
                  <a:pt x="58" y="40"/>
                </a:lnTo>
                <a:lnTo>
                  <a:pt x="60" y="38"/>
                </a:lnTo>
                <a:lnTo>
                  <a:pt x="60" y="37"/>
                </a:lnTo>
                <a:lnTo>
                  <a:pt x="60" y="37"/>
                </a:lnTo>
                <a:lnTo>
                  <a:pt x="60" y="35"/>
                </a:lnTo>
                <a:lnTo>
                  <a:pt x="60" y="34"/>
                </a:lnTo>
                <a:lnTo>
                  <a:pt x="60" y="32"/>
                </a:lnTo>
                <a:lnTo>
                  <a:pt x="60" y="29"/>
                </a:lnTo>
                <a:lnTo>
                  <a:pt x="60" y="29"/>
                </a:lnTo>
                <a:lnTo>
                  <a:pt x="60" y="28"/>
                </a:lnTo>
                <a:lnTo>
                  <a:pt x="60" y="26"/>
                </a:lnTo>
                <a:lnTo>
                  <a:pt x="60" y="25"/>
                </a:lnTo>
                <a:lnTo>
                  <a:pt x="60" y="23"/>
                </a:lnTo>
                <a:lnTo>
                  <a:pt x="60" y="22"/>
                </a:lnTo>
                <a:lnTo>
                  <a:pt x="60" y="22"/>
                </a:lnTo>
                <a:lnTo>
                  <a:pt x="58" y="20"/>
                </a:lnTo>
                <a:lnTo>
                  <a:pt x="58" y="19"/>
                </a:lnTo>
                <a:lnTo>
                  <a:pt x="58" y="17"/>
                </a:lnTo>
                <a:lnTo>
                  <a:pt x="57" y="16"/>
                </a:lnTo>
                <a:lnTo>
                  <a:pt x="57" y="14"/>
                </a:lnTo>
                <a:lnTo>
                  <a:pt x="55" y="13"/>
                </a:lnTo>
                <a:lnTo>
                  <a:pt x="55" y="13"/>
                </a:lnTo>
                <a:lnTo>
                  <a:pt x="54" y="11"/>
                </a:lnTo>
                <a:lnTo>
                  <a:pt x="52" y="10"/>
                </a:lnTo>
                <a:lnTo>
                  <a:pt x="52" y="8"/>
                </a:lnTo>
                <a:lnTo>
                  <a:pt x="51" y="8"/>
                </a:lnTo>
                <a:lnTo>
                  <a:pt x="49" y="7"/>
                </a:lnTo>
                <a:lnTo>
                  <a:pt x="48" y="6"/>
                </a:lnTo>
                <a:lnTo>
                  <a:pt x="48" y="6"/>
                </a:lnTo>
                <a:lnTo>
                  <a:pt x="46" y="4"/>
                </a:lnTo>
                <a:lnTo>
                  <a:pt x="45" y="4"/>
                </a:lnTo>
                <a:lnTo>
                  <a:pt x="43" y="3"/>
                </a:lnTo>
                <a:lnTo>
                  <a:pt x="42" y="3"/>
                </a:lnTo>
                <a:lnTo>
                  <a:pt x="40" y="3"/>
                </a:lnTo>
                <a:lnTo>
                  <a:pt x="39" y="1"/>
                </a:lnTo>
                <a:lnTo>
                  <a:pt x="37" y="1"/>
                </a:lnTo>
                <a:lnTo>
                  <a:pt x="37" y="1"/>
                </a:lnTo>
                <a:lnTo>
                  <a:pt x="36" y="1"/>
                </a:lnTo>
                <a:lnTo>
                  <a:pt x="34" y="1"/>
                </a:lnTo>
                <a:lnTo>
                  <a:pt x="33" y="1"/>
                </a:lnTo>
                <a:lnTo>
                  <a:pt x="30" y="0"/>
                </a:lnTo>
                <a:lnTo>
                  <a:pt x="30" y="0"/>
                </a:lnTo>
                <a:lnTo>
                  <a:pt x="30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" name="Freeform 51"/>
          <p:cNvSpPr>
            <a:spLocks/>
          </p:cNvSpPr>
          <p:nvPr/>
        </p:nvSpPr>
        <p:spPr bwMode="auto">
          <a:xfrm>
            <a:off x="2867025" y="3576638"/>
            <a:ext cx="42863" cy="57150"/>
          </a:xfrm>
          <a:custGeom>
            <a:avLst/>
            <a:gdLst/>
            <a:ahLst/>
            <a:cxnLst>
              <a:cxn ang="0">
                <a:pos x="28" y="1"/>
              </a:cxn>
              <a:cxn ang="0">
                <a:pos x="24" y="1"/>
              </a:cxn>
              <a:cxn ang="0">
                <a:pos x="21" y="3"/>
              </a:cxn>
              <a:cxn ang="0">
                <a:pos x="16" y="4"/>
              </a:cxn>
              <a:cxn ang="0">
                <a:pos x="13" y="6"/>
              </a:cxn>
              <a:cxn ang="0">
                <a:pos x="9" y="8"/>
              </a:cxn>
              <a:cxn ang="0">
                <a:pos x="6" y="13"/>
              </a:cxn>
              <a:cxn ang="0">
                <a:pos x="4" y="16"/>
              </a:cxn>
              <a:cxn ang="0">
                <a:pos x="3" y="20"/>
              </a:cxn>
              <a:cxn ang="0">
                <a:pos x="1" y="23"/>
              </a:cxn>
              <a:cxn ang="0">
                <a:pos x="1" y="28"/>
              </a:cxn>
              <a:cxn ang="0">
                <a:pos x="1" y="32"/>
              </a:cxn>
              <a:cxn ang="0">
                <a:pos x="1" y="37"/>
              </a:cxn>
              <a:cxn ang="0">
                <a:pos x="3" y="40"/>
              </a:cxn>
              <a:cxn ang="0">
                <a:pos x="4" y="44"/>
              </a:cxn>
              <a:cxn ang="0">
                <a:pos x="6" y="47"/>
              </a:cxn>
              <a:cxn ang="0">
                <a:pos x="9" y="52"/>
              </a:cxn>
              <a:cxn ang="0">
                <a:pos x="13" y="55"/>
              </a:cxn>
              <a:cxn ang="0">
                <a:pos x="16" y="56"/>
              </a:cxn>
              <a:cxn ang="0">
                <a:pos x="21" y="57"/>
              </a:cxn>
              <a:cxn ang="0">
                <a:pos x="24" y="59"/>
              </a:cxn>
              <a:cxn ang="0">
                <a:pos x="28" y="59"/>
              </a:cxn>
              <a:cxn ang="0">
                <a:pos x="32" y="59"/>
              </a:cxn>
              <a:cxn ang="0">
                <a:pos x="37" y="59"/>
              </a:cxn>
              <a:cxn ang="0">
                <a:pos x="40" y="57"/>
              </a:cxn>
              <a:cxn ang="0">
                <a:pos x="44" y="56"/>
              </a:cxn>
              <a:cxn ang="0">
                <a:pos x="47" y="55"/>
              </a:cxn>
              <a:cxn ang="0">
                <a:pos x="52" y="52"/>
              </a:cxn>
              <a:cxn ang="0">
                <a:pos x="55" y="47"/>
              </a:cxn>
              <a:cxn ang="0">
                <a:pos x="56" y="44"/>
              </a:cxn>
              <a:cxn ang="0">
                <a:pos x="58" y="40"/>
              </a:cxn>
              <a:cxn ang="0">
                <a:pos x="59" y="37"/>
              </a:cxn>
              <a:cxn ang="0">
                <a:pos x="59" y="32"/>
              </a:cxn>
              <a:cxn ang="0">
                <a:pos x="59" y="28"/>
              </a:cxn>
              <a:cxn ang="0">
                <a:pos x="59" y="23"/>
              </a:cxn>
              <a:cxn ang="0">
                <a:pos x="58" y="20"/>
              </a:cxn>
              <a:cxn ang="0">
                <a:pos x="56" y="16"/>
              </a:cxn>
              <a:cxn ang="0">
                <a:pos x="55" y="13"/>
              </a:cxn>
              <a:cxn ang="0">
                <a:pos x="52" y="8"/>
              </a:cxn>
              <a:cxn ang="0">
                <a:pos x="47" y="6"/>
              </a:cxn>
              <a:cxn ang="0">
                <a:pos x="44" y="4"/>
              </a:cxn>
              <a:cxn ang="0">
                <a:pos x="40" y="3"/>
              </a:cxn>
              <a:cxn ang="0">
                <a:pos x="37" y="1"/>
              </a:cxn>
              <a:cxn ang="0">
                <a:pos x="32" y="1"/>
              </a:cxn>
              <a:cxn ang="0">
                <a:pos x="29" y="29"/>
              </a:cxn>
            </a:cxnLst>
            <a:rect l="0" t="0" r="r" b="b"/>
            <a:pathLst>
              <a:path w="59" h="59">
                <a:moveTo>
                  <a:pt x="29" y="29"/>
                </a:moveTo>
                <a:lnTo>
                  <a:pt x="29" y="0"/>
                </a:lnTo>
                <a:lnTo>
                  <a:pt x="28" y="1"/>
                </a:lnTo>
                <a:lnTo>
                  <a:pt x="27" y="1"/>
                </a:lnTo>
                <a:lnTo>
                  <a:pt x="25" y="1"/>
                </a:lnTo>
                <a:lnTo>
                  <a:pt x="24" y="1"/>
                </a:lnTo>
                <a:lnTo>
                  <a:pt x="22" y="1"/>
                </a:lnTo>
                <a:lnTo>
                  <a:pt x="22" y="1"/>
                </a:lnTo>
                <a:lnTo>
                  <a:pt x="21" y="3"/>
                </a:lnTo>
                <a:lnTo>
                  <a:pt x="19" y="3"/>
                </a:lnTo>
                <a:lnTo>
                  <a:pt x="18" y="3"/>
                </a:lnTo>
                <a:lnTo>
                  <a:pt x="16" y="4"/>
                </a:lnTo>
                <a:lnTo>
                  <a:pt x="15" y="4"/>
                </a:lnTo>
                <a:lnTo>
                  <a:pt x="13" y="6"/>
                </a:lnTo>
                <a:lnTo>
                  <a:pt x="13" y="6"/>
                </a:lnTo>
                <a:lnTo>
                  <a:pt x="12" y="7"/>
                </a:lnTo>
                <a:lnTo>
                  <a:pt x="10" y="8"/>
                </a:lnTo>
                <a:lnTo>
                  <a:pt x="9" y="8"/>
                </a:lnTo>
                <a:lnTo>
                  <a:pt x="9" y="10"/>
                </a:lnTo>
                <a:lnTo>
                  <a:pt x="7" y="11"/>
                </a:lnTo>
                <a:lnTo>
                  <a:pt x="6" y="13"/>
                </a:lnTo>
                <a:lnTo>
                  <a:pt x="6" y="13"/>
                </a:lnTo>
                <a:lnTo>
                  <a:pt x="4" y="14"/>
                </a:lnTo>
                <a:lnTo>
                  <a:pt x="4" y="16"/>
                </a:lnTo>
                <a:lnTo>
                  <a:pt x="3" y="17"/>
                </a:lnTo>
                <a:lnTo>
                  <a:pt x="3" y="19"/>
                </a:lnTo>
                <a:lnTo>
                  <a:pt x="3" y="20"/>
                </a:lnTo>
                <a:lnTo>
                  <a:pt x="1" y="22"/>
                </a:lnTo>
                <a:lnTo>
                  <a:pt x="1" y="22"/>
                </a:lnTo>
                <a:lnTo>
                  <a:pt x="1" y="23"/>
                </a:lnTo>
                <a:lnTo>
                  <a:pt x="1" y="25"/>
                </a:lnTo>
                <a:lnTo>
                  <a:pt x="1" y="26"/>
                </a:lnTo>
                <a:lnTo>
                  <a:pt x="1" y="28"/>
                </a:lnTo>
                <a:lnTo>
                  <a:pt x="0" y="29"/>
                </a:lnTo>
                <a:lnTo>
                  <a:pt x="0" y="29"/>
                </a:lnTo>
                <a:lnTo>
                  <a:pt x="1" y="32"/>
                </a:lnTo>
                <a:lnTo>
                  <a:pt x="1" y="34"/>
                </a:lnTo>
                <a:lnTo>
                  <a:pt x="1" y="35"/>
                </a:lnTo>
                <a:lnTo>
                  <a:pt x="1" y="37"/>
                </a:lnTo>
                <a:lnTo>
                  <a:pt x="1" y="37"/>
                </a:lnTo>
                <a:lnTo>
                  <a:pt x="1" y="38"/>
                </a:lnTo>
                <a:lnTo>
                  <a:pt x="3" y="40"/>
                </a:lnTo>
                <a:lnTo>
                  <a:pt x="3" y="41"/>
                </a:lnTo>
                <a:lnTo>
                  <a:pt x="3" y="43"/>
                </a:lnTo>
                <a:lnTo>
                  <a:pt x="4" y="44"/>
                </a:lnTo>
                <a:lnTo>
                  <a:pt x="4" y="46"/>
                </a:lnTo>
                <a:lnTo>
                  <a:pt x="6" y="47"/>
                </a:lnTo>
                <a:lnTo>
                  <a:pt x="6" y="47"/>
                </a:lnTo>
                <a:lnTo>
                  <a:pt x="7" y="49"/>
                </a:lnTo>
                <a:lnTo>
                  <a:pt x="9" y="50"/>
                </a:lnTo>
                <a:lnTo>
                  <a:pt x="9" y="52"/>
                </a:lnTo>
                <a:lnTo>
                  <a:pt x="10" y="52"/>
                </a:lnTo>
                <a:lnTo>
                  <a:pt x="12" y="53"/>
                </a:lnTo>
                <a:lnTo>
                  <a:pt x="13" y="55"/>
                </a:lnTo>
                <a:lnTo>
                  <a:pt x="13" y="55"/>
                </a:lnTo>
                <a:lnTo>
                  <a:pt x="15" y="56"/>
                </a:lnTo>
                <a:lnTo>
                  <a:pt x="16" y="56"/>
                </a:lnTo>
                <a:lnTo>
                  <a:pt x="18" y="57"/>
                </a:lnTo>
                <a:lnTo>
                  <a:pt x="19" y="57"/>
                </a:lnTo>
                <a:lnTo>
                  <a:pt x="21" y="57"/>
                </a:lnTo>
                <a:lnTo>
                  <a:pt x="22" y="59"/>
                </a:lnTo>
                <a:lnTo>
                  <a:pt x="22" y="59"/>
                </a:lnTo>
                <a:lnTo>
                  <a:pt x="24" y="59"/>
                </a:lnTo>
                <a:lnTo>
                  <a:pt x="25" y="59"/>
                </a:lnTo>
                <a:lnTo>
                  <a:pt x="27" y="59"/>
                </a:lnTo>
                <a:lnTo>
                  <a:pt x="28" y="59"/>
                </a:lnTo>
                <a:lnTo>
                  <a:pt x="29" y="59"/>
                </a:lnTo>
                <a:lnTo>
                  <a:pt x="29" y="59"/>
                </a:lnTo>
                <a:lnTo>
                  <a:pt x="32" y="59"/>
                </a:lnTo>
                <a:lnTo>
                  <a:pt x="34" y="59"/>
                </a:lnTo>
                <a:lnTo>
                  <a:pt x="35" y="59"/>
                </a:lnTo>
                <a:lnTo>
                  <a:pt x="37" y="59"/>
                </a:lnTo>
                <a:lnTo>
                  <a:pt x="37" y="59"/>
                </a:lnTo>
                <a:lnTo>
                  <a:pt x="38" y="59"/>
                </a:lnTo>
                <a:lnTo>
                  <a:pt x="40" y="57"/>
                </a:lnTo>
                <a:lnTo>
                  <a:pt x="41" y="57"/>
                </a:lnTo>
                <a:lnTo>
                  <a:pt x="43" y="57"/>
                </a:lnTo>
                <a:lnTo>
                  <a:pt x="44" y="56"/>
                </a:lnTo>
                <a:lnTo>
                  <a:pt x="46" y="56"/>
                </a:lnTo>
                <a:lnTo>
                  <a:pt x="47" y="55"/>
                </a:lnTo>
                <a:lnTo>
                  <a:pt x="47" y="55"/>
                </a:lnTo>
                <a:lnTo>
                  <a:pt x="49" y="53"/>
                </a:lnTo>
                <a:lnTo>
                  <a:pt x="50" y="52"/>
                </a:lnTo>
                <a:lnTo>
                  <a:pt x="52" y="52"/>
                </a:lnTo>
                <a:lnTo>
                  <a:pt x="52" y="50"/>
                </a:lnTo>
                <a:lnTo>
                  <a:pt x="53" y="49"/>
                </a:lnTo>
                <a:lnTo>
                  <a:pt x="55" y="47"/>
                </a:lnTo>
                <a:lnTo>
                  <a:pt x="55" y="47"/>
                </a:lnTo>
                <a:lnTo>
                  <a:pt x="56" y="46"/>
                </a:lnTo>
                <a:lnTo>
                  <a:pt x="56" y="44"/>
                </a:lnTo>
                <a:lnTo>
                  <a:pt x="58" y="43"/>
                </a:lnTo>
                <a:lnTo>
                  <a:pt x="58" y="41"/>
                </a:lnTo>
                <a:lnTo>
                  <a:pt x="58" y="40"/>
                </a:lnTo>
                <a:lnTo>
                  <a:pt x="59" y="38"/>
                </a:lnTo>
                <a:lnTo>
                  <a:pt x="59" y="37"/>
                </a:lnTo>
                <a:lnTo>
                  <a:pt x="59" y="37"/>
                </a:lnTo>
                <a:lnTo>
                  <a:pt x="59" y="35"/>
                </a:lnTo>
                <a:lnTo>
                  <a:pt x="59" y="34"/>
                </a:lnTo>
                <a:lnTo>
                  <a:pt x="59" y="32"/>
                </a:lnTo>
                <a:lnTo>
                  <a:pt x="59" y="29"/>
                </a:lnTo>
                <a:lnTo>
                  <a:pt x="59" y="29"/>
                </a:lnTo>
                <a:lnTo>
                  <a:pt x="59" y="28"/>
                </a:lnTo>
                <a:lnTo>
                  <a:pt x="59" y="26"/>
                </a:lnTo>
                <a:lnTo>
                  <a:pt x="59" y="25"/>
                </a:lnTo>
                <a:lnTo>
                  <a:pt x="59" y="23"/>
                </a:lnTo>
                <a:lnTo>
                  <a:pt x="59" y="22"/>
                </a:lnTo>
                <a:lnTo>
                  <a:pt x="59" y="22"/>
                </a:lnTo>
                <a:lnTo>
                  <a:pt x="58" y="20"/>
                </a:lnTo>
                <a:lnTo>
                  <a:pt x="58" y="19"/>
                </a:lnTo>
                <a:lnTo>
                  <a:pt x="58" y="17"/>
                </a:lnTo>
                <a:lnTo>
                  <a:pt x="56" y="16"/>
                </a:lnTo>
                <a:lnTo>
                  <a:pt x="56" y="14"/>
                </a:lnTo>
                <a:lnTo>
                  <a:pt x="55" y="13"/>
                </a:lnTo>
                <a:lnTo>
                  <a:pt x="55" y="13"/>
                </a:lnTo>
                <a:lnTo>
                  <a:pt x="53" y="11"/>
                </a:lnTo>
                <a:lnTo>
                  <a:pt x="52" y="10"/>
                </a:lnTo>
                <a:lnTo>
                  <a:pt x="52" y="8"/>
                </a:lnTo>
                <a:lnTo>
                  <a:pt x="50" y="8"/>
                </a:lnTo>
                <a:lnTo>
                  <a:pt x="49" y="7"/>
                </a:lnTo>
                <a:lnTo>
                  <a:pt x="47" y="6"/>
                </a:lnTo>
                <a:lnTo>
                  <a:pt x="47" y="6"/>
                </a:lnTo>
                <a:lnTo>
                  <a:pt x="46" y="4"/>
                </a:lnTo>
                <a:lnTo>
                  <a:pt x="44" y="4"/>
                </a:lnTo>
                <a:lnTo>
                  <a:pt x="43" y="3"/>
                </a:lnTo>
                <a:lnTo>
                  <a:pt x="41" y="3"/>
                </a:lnTo>
                <a:lnTo>
                  <a:pt x="40" y="3"/>
                </a:lnTo>
                <a:lnTo>
                  <a:pt x="38" y="1"/>
                </a:lnTo>
                <a:lnTo>
                  <a:pt x="37" y="1"/>
                </a:lnTo>
                <a:lnTo>
                  <a:pt x="37" y="1"/>
                </a:lnTo>
                <a:lnTo>
                  <a:pt x="35" y="1"/>
                </a:lnTo>
                <a:lnTo>
                  <a:pt x="34" y="1"/>
                </a:lnTo>
                <a:lnTo>
                  <a:pt x="32" y="1"/>
                </a:lnTo>
                <a:lnTo>
                  <a:pt x="29" y="0"/>
                </a:lnTo>
                <a:lnTo>
                  <a:pt x="29" y="0"/>
                </a:lnTo>
                <a:lnTo>
                  <a:pt x="29" y="2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Line 53"/>
          <p:cNvSpPr>
            <a:spLocks noChangeShapeType="1"/>
          </p:cNvSpPr>
          <p:nvPr/>
        </p:nvSpPr>
        <p:spPr bwMode="auto">
          <a:xfrm flipH="1">
            <a:off x="644525" y="4205288"/>
            <a:ext cx="357188" cy="317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Line 54"/>
          <p:cNvSpPr>
            <a:spLocks noChangeShapeType="1"/>
          </p:cNvSpPr>
          <p:nvPr/>
        </p:nvSpPr>
        <p:spPr bwMode="auto">
          <a:xfrm flipH="1">
            <a:off x="709613" y="4292600"/>
            <a:ext cx="223837" cy="1588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 flipH="1">
            <a:off x="755650" y="4373563"/>
            <a:ext cx="133350" cy="4762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" name="Freeform 56"/>
          <p:cNvSpPr>
            <a:spLocks/>
          </p:cNvSpPr>
          <p:nvPr/>
        </p:nvSpPr>
        <p:spPr bwMode="auto">
          <a:xfrm>
            <a:off x="4146550" y="2865438"/>
            <a:ext cx="46038" cy="57150"/>
          </a:xfrm>
          <a:custGeom>
            <a:avLst/>
            <a:gdLst/>
            <a:ahLst/>
            <a:cxnLst>
              <a:cxn ang="0">
                <a:pos x="28" y="2"/>
              </a:cxn>
              <a:cxn ang="0">
                <a:pos x="23" y="2"/>
              </a:cxn>
              <a:cxn ang="0">
                <a:pos x="20" y="3"/>
              </a:cxn>
              <a:cxn ang="0">
                <a:pos x="16" y="5"/>
              </a:cxn>
              <a:cxn ang="0">
                <a:pos x="13" y="6"/>
              </a:cxn>
              <a:cxn ang="0">
                <a:pos x="8" y="9"/>
              </a:cxn>
              <a:cxn ang="0">
                <a:pos x="6" y="13"/>
              </a:cxn>
              <a:cxn ang="0">
                <a:pos x="4" y="16"/>
              </a:cxn>
              <a:cxn ang="0">
                <a:pos x="3" y="21"/>
              </a:cxn>
              <a:cxn ang="0">
                <a:pos x="1" y="24"/>
              </a:cxn>
              <a:cxn ang="0">
                <a:pos x="1" y="28"/>
              </a:cxn>
              <a:cxn ang="0">
                <a:pos x="1" y="33"/>
              </a:cxn>
              <a:cxn ang="0">
                <a:pos x="1" y="37"/>
              </a:cxn>
              <a:cxn ang="0">
                <a:pos x="3" y="40"/>
              </a:cxn>
              <a:cxn ang="0">
                <a:pos x="4" y="45"/>
              </a:cxn>
              <a:cxn ang="0">
                <a:pos x="6" y="48"/>
              </a:cxn>
              <a:cxn ang="0">
                <a:pos x="8" y="52"/>
              </a:cxn>
              <a:cxn ang="0">
                <a:pos x="13" y="55"/>
              </a:cxn>
              <a:cxn ang="0">
                <a:pos x="16" y="57"/>
              </a:cxn>
              <a:cxn ang="0">
                <a:pos x="20" y="58"/>
              </a:cxn>
              <a:cxn ang="0">
                <a:pos x="23" y="60"/>
              </a:cxn>
              <a:cxn ang="0">
                <a:pos x="28" y="60"/>
              </a:cxn>
              <a:cxn ang="0">
                <a:pos x="32" y="60"/>
              </a:cxn>
              <a:cxn ang="0">
                <a:pos x="37" y="60"/>
              </a:cxn>
              <a:cxn ang="0">
                <a:pos x="40" y="58"/>
              </a:cxn>
              <a:cxn ang="0">
                <a:pos x="44" y="57"/>
              </a:cxn>
              <a:cxn ang="0">
                <a:pos x="47" y="55"/>
              </a:cxn>
              <a:cxn ang="0">
                <a:pos x="52" y="52"/>
              </a:cxn>
              <a:cxn ang="0">
                <a:pos x="55" y="48"/>
              </a:cxn>
              <a:cxn ang="0">
                <a:pos x="56" y="45"/>
              </a:cxn>
              <a:cxn ang="0">
                <a:pos x="57" y="40"/>
              </a:cxn>
              <a:cxn ang="0">
                <a:pos x="59" y="37"/>
              </a:cxn>
              <a:cxn ang="0">
                <a:pos x="59" y="33"/>
              </a:cxn>
              <a:cxn ang="0">
                <a:pos x="59" y="28"/>
              </a:cxn>
              <a:cxn ang="0">
                <a:pos x="59" y="24"/>
              </a:cxn>
              <a:cxn ang="0">
                <a:pos x="57" y="21"/>
              </a:cxn>
              <a:cxn ang="0">
                <a:pos x="56" y="16"/>
              </a:cxn>
              <a:cxn ang="0">
                <a:pos x="55" y="13"/>
              </a:cxn>
              <a:cxn ang="0">
                <a:pos x="52" y="9"/>
              </a:cxn>
              <a:cxn ang="0">
                <a:pos x="47" y="6"/>
              </a:cxn>
              <a:cxn ang="0">
                <a:pos x="44" y="5"/>
              </a:cxn>
              <a:cxn ang="0">
                <a:pos x="40" y="3"/>
              </a:cxn>
              <a:cxn ang="0">
                <a:pos x="37" y="2"/>
              </a:cxn>
              <a:cxn ang="0">
                <a:pos x="32" y="2"/>
              </a:cxn>
              <a:cxn ang="0">
                <a:pos x="29" y="30"/>
              </a:cxn>
            </a:cxnLst>
            <a:rect l="0" t="0" r="r" b="b"/>
            <a:pathLst>
              <a:path w="59" h="60">
                <a:moveTo>
                  <a:pt x="29" y="30"/>
                </a:moveTo>
                <a:lnTo>
                  <a:pt x="29" y="0"/>
                </a:lnTo>
                <a:lnTo>
                  <a:pt x="28" y="2"/>
                </a:lnTo>
                <a:lnTo>
                  <a:pt x="26" y="2"/>
                </a:lnTo>
                <a:lnTo>
                  <a:pt x="25" y="2"/>
                </a:lnTo>
                <a:lnTo>
                  <a:pt x="23" y="2"/>
                </a:lnTo>
                <a:lnTo>
                  <a:pt x="22" y="2"/>
                </a:lnTo>
                <a:lnTo>
                  <a:pt x="22" y="2"/>
                </a:lnTo>
                <a:lnTo>
                  <a:pt x="20" y="3"/>
                </a:lnTo>
                <a:lnTo>
                  <a:pt x="19" y="3"/>
                </a:lnTo>
                <a:lnTo>
                  <a:pt x="17" y="3"/>
                </a:lnTo>
                <a:lnTo>
                  <a:pt x="16" y="5"/>
                </a:lnTo>
                <a:lnTo>
                  <a:pt x="14" y="5"/>
                </a:lnTo>
                <a:lnTo>
                  <a:pt x="13" y="6"/>
                </a:lnTo>
                <a:lnTo>
                  <a:pt x="13" y="6"/>
                </a:lnTo>
                <a:lnTo>
                  <a:pt x="11" y="8"/>
                </a:lnTo>
                <a:lnTo>
                  <a:pt x="10" y="9"/>
                </a:lnTo>
                <a:lnTo>
                  <a:pt x="8" y="9"/>
                </a:lnTo>
                <a:lnTo>
                  <a:pt x="8" y="11"/>
                </a:lnTo>
                <a:lnTo>
                  <a:pt x="7" y="12"/>
                </a:lnTo>
                <a:lnTo>
                  <a:pt x="6" y="13"/>
                </a:lnTo>
                <a:lnTo>
                  <a:pt x="6" y="13"/>
                </a:lnTo>
                <a:lnTo>
                  <a:pt x="4" y="15"/>
                </a:lnTo>
                <a:lnTo>
                  <a:pt x="4" y="16"/>
                </a:lnTo>
                <a:lnTo>
                  <a:pt x="3" y="18"/>
                </a:lnTo>
                <a:lnTo>
                  <a:pt x="3" y="19"/>
                </a:lnTo>
                <a:lnTo>
                  <a:pt x="3" y="21"/>
                </a:lnTo>
                <a:lnTo>
                  <a:pt x="1" y="22"/>
                </a:lnTo>
                <a:lnTo>
                  <a:pt x="1" y="22"/>
                </a:lnTo>
                <a:lnTo>
                  <a:pt x="1" y="24"/>
                </a:lnTo>
                <a:lnTo>
                  <a:pt x="1" y="25"/>
                </a:lnTo>
                <a:lnTo>
                  <a:pt x="1" y="27"/>
                </a:lnTo>
                <a:lnTo>
                  <a:pt x="1" y="28"/>
                </a:lnTo>
                <a:lnTo>
                  <a:pt x="0" y="30"/>
                </a:lnTo>
                <a:lnTo>
                  <a:pt x="0" y="30"/>
                </a:lnTo>
                <a:lnTo>
                  <a:pt x="1" y="33"/>
                </a:lnTo>
                <a:lnTo>
                  <a:pt x="1" y="34"/>
                </a:lnTo>
                <a:lnTo>
                  <a:pt x="1" y="36"/>
                </a:lnTo>
                <a:lnTo>
                  <a:pt x="1" y="37"/>
                </a:lnTo>
                <a:lnTo>
                  <a:pt x="1" y="37"/>
                </a:lnTo>
                <a:lnTo>
                  <a:pt x="1" y="39"/>
                </a:lnTo>
                <a:lnTo>
                  <a:pt x="3" y="40"/>
                </a:lnTo>
                <a:lnTo>
                  <a:pt x="3" y="42"/>
                </a:lnTo>
                <a:lnTo>
                  <a:pt x="3" y="43"/>
                </a:lnTo>
                <a:lnTo>
                  <a:pt x="4" y="45"/>
                </a:lnTo>
                <a:lnTo>
                  <a:pt x="4" y="46"/>
                </a:lnTo>
                <a:lnTo>
                  <a:pt x="6" y="48"/>
                </a:lnTo>
                <a:lnTo>
                  <a:pt x="6" y="48"/>
                </a:lnTo>
                <a:lnTo>
                  <a:pt x="7" y="49"/>
                </a:lnTo>
                <a:lnTo>
                  <a:pt x="8" y="51"/>
                </a:lnTo>
                <a:lnTo>
                  <a:pt x="8" y="52"/>
                </a:lnTo>
                <a:lnTo>
                  <a:pt x="10" y="52"/>
                </a:lnTo>
                <a:lnTo>
                  <a:pt x="11" y="54"/>
                </a:lnTo>
                <a:lnTo>
                  <a:pt x="13" y="55"/>
                </a:lnTo>
                <a:lnTo>
                  <a:pt x="13" y="55"/>
                </a:lnTo>
                <a:lnTo>
                  <a:pt x="14" y="57"/>
                </a:lnTo>
                <a:lnTo>
                  <a:pt x="16" y="57"/>
                </a:lnTo>
                <a:lnTo>
                  <a:pt x="17" y="58"/>
                </a:lnTo>
                <a:lnTo>
                  <a:pt x="19" y="58"/>
                </a:lnTo>
                <a:lnTo>
                  <a:pt x="20" y="58"/>
                </a:lnTo>
                <a:lnTo>
                  <a:pt x="22" y="60"/>
                </a:lnTo>
                <a:lnTo>
                  <a:pt x="22" y="60"/>
                </a:lnTo>
                <a:lnTo>
                  <a:pt x="23" y="60"/>
                </a:lnTo>
                <a:lnTo>
                  <a:pt x="25" y="60"/>
                </a:lnTo>
                <a:lnTo>
                  <a:pt x="26" y="60"/>
                </a:lnTo>
                <a:lnTo>
                  <a:pt x="28" y="60"/>
                </a:lnTo>
                <a:lnTo>
                  <a:pt x="29" y="60"/>
                </a:lnTo>
                <a:lnTo>
                  <a:pt x="29" y="60"/>
                </a:lnTo>
                <a:lnTo>
                  <a:pt x="32" y="60"/>
                </a:lnTo>
                <a:lnTo>
                  <a:pt x="34" y="60"/>
                </a:lnTo>
                <a:lnTo>
                  <a:pt x="35" y="60"/>
                </a:lnTo>
                <a:lnTo>
                  <a:pt x="37" y="60"/>
                </a:lnTo>
                <a:lnTo>
                  <a:pt x="37" y="60"/>
                </a:lnTo>
                <a:lnTo>
                  <a:pt x="38" y="60"/>
                </a:lnTo>
                <a:lnTo>
                  <a:pt x="40" y="58"/>
                </a:lnTo>
                <a:lnTo>
                  <a:pt x="41" y="58"/>
                </a:lnTo>
                <a:lnTo>
                  <a:pt x="43" y="58"/>
                </a:lnTo>
                <a:lnTo>
                  <a:pt x="44" y="57"/>
                </a:lnTo>
                <a:lnTo>
                  <a:pt x="46" y="57"/>
                </a:lnTo>
                <a:lnTo>
                  <a:pt x="47" y="55"/>
                </a:lnTo>
                <a:lnTo>
                  <a:pt x="47" y="55"/>
                </a:lnTo>
                <a:lnTo>
                  <a:pt x="49" y="54"/>
                </a:lnTo>
                <a:lnTo>
                  <a:pt x="50" y="52"/>
                </a:lnTo>
                <a:lnTo>
                  <a:pt x="52" y="52"/>
                </a:lnTo>
                <a:lnTo>
                  <a:pt x="52" y="51"/>
                </a:lnTo>
                <a:lnTo>
                  <a:pt x="53" y="49"/>
                </a:lnTo>
                <a:lnTo>
                  <a:pt x="55" y="48"/>
                </a:lnTo>
                <a:lnTo>
                  <a:pt x="55" y="48"/>
                </a:lnTo>
                <a:lnTo>
                  <a:pt x="56" y="46"/>
                </a:lnTo>
                <a:lnTo>
                  <a:pt x="56" y="45"/>
                </a:lnTo>
                <a:lnTo>
                  <a:pt x="57" y="43"/>
                </a:lnTo>
                <a:lnTo>
                  <a:pt x="57" y="42"/>
                </a:lnTo>
                <a:lnTo>
                  <a:pt x="57" y="40"/>
                </a:lnTo>
                <a:lnTo>
                  <a:pt x="59" y="39"/>
                </a:lnTo>
                <a:lnTo>
                  <a:pt x="59" y="37"/>
                </a:lnTo>
                <a:lnTo>
                  <a:pt x="59" y="37"/>
                </a:lnTo>
                <a:lnTo>
                  <a:pt x="59" y="36"/>
                </a:lnTo>
                <a:lnTo>
                  <a:pt x="59" y="34"/>
                </a:lnTo>
                <a:lnTo>
                  <a:pt x="59" y="33"/>
                </a:lnTo>
                <a:lnTo>
                  <a:pt x="59" y="30"/>
                </a:lnTo>
                <a:lnTo>
                  <a:pt x="59" y="30"/>
                </a:lnTo>
                <a:lnTo>
                  <a:pt x="59" y="28"/>
                </a:lnTo>
                <a:lnTo>
                  <a:pt x="59" y="27"/>
                </a:lnTo>
                <a:lnTo>
                  <a:pt x="59" y="25"/>
                </a:lnTo>
                <a:lnTo>
                  <a:pt x="59" y="24"/>
                </a:lnTo>
                <a:lnTo>
                  <a:pt x="59" y="22"/>
                </a:lnTo>
                <a:lnTo>
                  <a:pt x="59" y="22"/>
                </a:lnTo>
                <a:lnTo>
                  <a:pt x="57" y="21"/>
                </a:lnTo>
                <a:lnTo>
                  <a:pt x="57" y="19"/>
                </a:lnTo>
                <a:lnTo>
                  <a:pt x="57" y="18"/>
                </a:lnTo>
                <a:lnTo>
                  <a:pt x="56" y="16"/>
                </a:lnTo>
                <a:lnTo>
                  <a:pt x="56" y="15"/>
                </a:lnTo>
                <a:lnTo>
                  <a:pt x="55" y="13"/>
                </a:lnTo>
                <a:lnTo>
                  <a:pt x="55" y="13"/>
                </a:lnTo>
                <a:lnTo>
                  <a:pt x="53" y="12"/>
                </a:lnTo>
                <a:lnTo>
                  <a:pt x="52" y="11"/>
                </a:lnTo>
                <a:lnTo>
                  <a:pt x="52" y="9"/>
                </a:lnTo>
                <a:lnTo>
                  <a:pt x="50" y="9"/>
                </a:lnTo>
                <a:lnTo>
                  <a:pt x="49" y="8"/>
                </a:lnTo>
                <a:lnTo>
                  <a:pt x="47" y="6"/>
                </a:lnTo>
                <a:lnTo>
                  <a:pt x="47" y="6"/>
                </a:lnTo>
                <a:lnTo>
                  <a:pt x="46" y="5"/>
                </a:lnTo>
                <a:lnTo>
                  <a:pt x="44" y="5"/>
                </a:lnTo>
                <a:lnTo>
                  <a:pt x="43" y="3"/>
                </a:lnTo>
                <a:lnTo>
                  <a:pt x="41" y="3"/>
                </a:lnTo>
                <a:lnTo>
                  <a:pt x="40" y="3"/>
                </a:lnTo>
                <a:lnTo>
                  <a:pt x="38" y="2"/>
                </a:lnTo>
                <a:lnTo>
                  <a:pt x="37" y="2"/>
                </a:lnTo>
                <a:lnTo>
                  <a:pt x="37" y="2"/>
                </a:lnTo>
                <a:lnTo>
                  <a:pt x="35" y="2"/>
                </a:lnTo>
                <a:lnTo>
                  <a:pt x="34" y="2"/>
                </a:lnTo>
                <a:lnTo>
                  <a:pt x="32" y="2"/>
                </a:lnTo>
                <a:lnTo>
                  <a:pt x="29" y="0"/>
                </a:lnTo>
                <a:lnTo>
                  <a:pt x="29" y="0"/>
                </a:lnTo>
                <a:lnTo>
                  <a:pt x="29" y="3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" name="Rectangle 58"/>
          <p:cNvSpPr>
            <a:spLocks noChangeArrowheads="1"/>
          </p:cNvSpPr>
          <p:nvPr/>
        </p:nvSpPr>
        <p:spPr bwMode="auto">
          <a:xfrm>
            <a:off x="3228975" y="4381500"/>
            <a:ext cx="2132013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FFFF"/>
                </a:solidFill>
                <a:latin typeface="Times-Roman" charset="0"/>
              </a:rPr>
              <a:t>+++++++++++++++++ </a:t>
            </a:r>
            <a:endParaRPr lang="en-US" sz="3600"/>
          </a:p>
        </p:txBody>
      </p:sp>
      <p:sp>
        <p:nvSpPr>
          <p:cNvPr id="58" name="Rectangle 59"/>
          <p:cNvSpPr>
            <a:spLocks noChangeArrowheads="1"/>
          </p:cNvSpPr>
          <p:nvPr/>
        </p:nvSpPr>
        <p:spPr bwMode="auto">
          <a:xfrm>
            <a:off x="4484688" y="5376863"/>
            <a:ext cx="14493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Channel (type n)</a:t>
            </a:r>
            <a:endParaRPr lang="en-US" sz="3600"/>
          </a:p>
        </p:txBody>
      </p:sp>
      <p:sp>
        <p:nvSpPr>
          <p:cNvPr id="59" name="Rectangle 60"/>
          <p:cNvSpPr>
            <a:spLocks noChangeArrowheads="1"/>
          </p:cNvSpPr>
          <p:nvPr/>
        </p:nvSpPr>
        <p:spPr bwMode="auto">
          <a:xfrm>
            <a:off x="6176963" y="2200275"/>
            <a:ext cx="39052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SiO </a:t>
            </a:r>
            <a:endParaRPr lang="en-US" sz="3600"/>
          </a:p>
        </p:txBody>
      </p:sp>
      <p:sp>
        <p:nvSpPr>
          <p:cNvPr id="60" name="Freeform 61"/>
          <p:cNvSpPr>
            <a:spLocks/>
          </p:cNvSpPr>
          <p:nvPr/>
        </p:nvSpPr>
        <p:spPr bwMode="auto">
          <a:xfrm>
            <a:off x="4886325" y="2511425"/>
            <a:ext cx="1430338" cy="606425"/>
          </a:xfrm>
          <a:custGeom>
            <a:avLst/>
            <a:gdLst/>
            <a:ahLst/>
            <a:cxnLst>
              <a:cxn ang="0">
                <a:pos x="0" y="631"/>
              </a:cxn>
              <a:cxn ang="0">
                <a:pos x="98" y="631"/>
              </a:cxn>
              <a:cxn ang="0">
                <a:pos x="194" y="628"/>
              </a:cxn>
              <a:cxn ang="0">
                <a:pos x="289" y="624"/>
              </a:cxn>
              <a:cxn ang="0">
                <a:pos x="381" y="620"/>
              </a:cxn>
              <a:cxn ang="0">
                <a:pos x="473" y="612"/>
              </a:cxn>
              <a:cxn ang="0">
                <a:pos x="564" y="603"/>
              </a:cxn>
              <a:cxn ang="0">
                <a:pos x="651" y="593"/>
              </a:cxn>
              <a:cxn ang="0">
                <a:pos x="738" y="582"/>
              </a:cxn>
              <a:cxn ang="0">
                <a:pos x="821" y="569"/>
              </a:cxn>
              <a:cxn ang="0">
                <a:pos x="902" y="556"/>
              </a:cxn>
              <a:cxn ang="0">
                <a:pos x="983" y="541"/>
              </a:cxn>
              <a:cxn ang="0">
                <a:pos x="1058" y="525"/>
              </a:cxn>
              <a:cxn ang="0">
                <a:pos x="1133" y="507"/>
              </a:cxn>
              <a:cxn ang="0">
                <a:pos x="1205" y="487"/>
              </a:cxn>
              <a:cxn ang="0">
                <a:pos x="1274" y="468"/>
              </a:cxn>
              <a:cxn ang="0">
                <a:pos x="1339" y="447"/>
              </a:cxn>
              <a:cxn ang="0">
                <a:pos x="1403" y="425"/>
              </a:cxn>
              <a:cxn ang="0">
                <a:pos x="1462" y="403"/>
              </a:cxn>
              <a:cxn ang="0">
                <a:pos x="1517" y="378"/>
              </a:cxn>
              <a:cxn ang="0">
                <a:pos x="1571" y="354"/>
              </a:cxn>
              <a:cxn ang="0">
                <a:pos x="1620" y="328"/>
              </a:cxn>
              <a:cxn ang="0">
                <a:pos x="1666" y="302"/>
              </a:cxn>
              <a:cxn ang="0">
                <a:pos x="1707" y="274"/>
              </a:cxn>
              <a:cxn ang="0">
                <a:pos x="1746" y="247"/>
              </a:cxn>
              <a:cxn ang="0">
                <a:pos x="1779" y="217"/>
              </a:cxn>
              <a:cxn ang="0">
                <a:pos x="1810" y="189"/>
              </a:cxn>
              <a:cxn ang="0">
                <a:pos x="1835" y="158"/>
              </a:cxn>
              <a:cxn ang="0">
                <a:pos x="1856" y="128"/>
              </a:cxn>
              <a:cxn ang="0">
                <a:pos x="1872" y="97"/>
              </a:cxn>
              <a:cxn ang="0">
                <a:pos x="1884" y="66"/>
              </a:cxn>
              <a:cxn ang="0">
                <a:pos x="1891" y="33"/>
              </a:cxn>
              <a:cxn ang="0">
                <a:pos x="1894" y="0"/>
              </a:cxn>
            </a:cxnLst>
            <a:rect l="0" t="0" r="r" b="b"/>
            <a:pathLst>
              <a:path w="1894" h="631">
                <a:moveTo>
                  <a:pt x="0" y="631"/>
                </a:moveTo>
                <a:lnTo>
                  <a:pt x="98" y="631"/>
                </a:lnTo>
                <a:lnTo>
                  <a:pt x="194" y="628"/>
                </a:lnTo>
                <a:lnTo>
                  <a:pt x="289" y="624"/>
                </a:lnTo>
                <a:lnTo>
                  <a:pt x="381" y="620"/>
                </a:lnTo>
                <a:lnTo>
                  <a:pt x="473" y="612"/>
                </a:lnTo>
                <a:lnTo>
                  <a:pt x="564" y="603"/>
                </a:lnTo>
                <a:lnTo>
                  <a:pt x="651" y="593"/>
                </a:lnTo>
                <a:lnTo>
                  <a:pt x="738" y="582"/>
                </a:lnTo>
                <a:lnTo>
                  <a:pt x="821" y="569"/>
                </a:lnTo>
                <a:lnTo>
                  <a:pt x="902" y="556"/>
                </a:lnTo>
                <a:lnTo>
                  <a:pt x="983" y="541"/>
                </a:lnTo>
                <a:lnTo>
                  <a:pt x="1058" y="525"/>
                </a:lnTo>
                <a:lnTo>
                  <a:pt x="1133" y="507"/>
                </a:lnTo>
                <a:lnTo>
                  <a:pt x="1205" y="487"/>
                </a:lnTo>
                <a:lnTo>
                  <a:pt x="1274" y="468"/>
                </a:lnTo>
                <a:lnTo>
                  <a:pt x="1339" y="447"/>
                </a:lnTo>
                <a:lnTo>
                  <a:pt x="1403" y="425"/>
                </a:lnTo>
                <a:lnTo>
                  <a:pt x="1462" y="403"/>
                </a:lnTo>
                <a:lnTo>
                  <a:pt x="1517" y="378"/>
                </a:lnTo>
                <a:lnTo>
                  <a:pt x="1571" y="354"/>
                </a:lnTo>
                <a:lnTo>
                  <a:pt x="1620" y="328"/>
                </a:lnTo>
                <a:lnTo>
                  <a:pt x="1666" y="302"/>
                </a:lnTo>
                <a:lnTo>
                  <a:pt x="1707" y="274"/>
                </a:lnTo>
                <a:lnTo>
                  <a:pt x="1746" y="247"/>
                </a:lnTo>
                <a:lnTo>
                  <a:pt x="1779" y="217"/>
                </a:lnTo>
                <a:lnTo>
                  <a:pt x="1810" y="189"/>
                </a:lnTo>
                <a:lnTo>
                  <a:pt x="1835" y="158"/>
                </a:lnTo>
                <a:lnTo>
                  <a:pt x="1856" y="128"/>
                </a:lnTo>
                <a:lnTo>
                  <a:pt x="1872" y="97"/>
                </a:lnTo>
                <a:lnTo>
                  <a:pt x="1884" y="66"/>
                </a:lnTo>
                <a:lnTo>
                  <a:pt x="1891" y="33"/>
                </a:lnTo>
                <a:lnTo>
                  <a:pt x="1894" y="0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" name="Rectangle 62"/>
          <p:cNvSpPr>
            <a:spLocks noChangeArrowheads="1"/>
          </p:cNvSpPr>
          <p:nvPr/>
        </p:nvSpPr>
        <p:spPr bwMode="auto">
          <a:xfrm>
            <a:off x="6486525" y="2308225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>
                <a:solidFill>
                  <a:srgbClr val="000000"/>
                </a:solidFill>
                <a:latin typeface="Times-Roman" charset="0"/>
              </a:rPr>
              <a:t>2 </a:t>
            </a:r>
            <a:endParaRPr lang="en-US" sz="3600"/>
          </a:p>
        </p:txBody>
      </p:sp>
      <p:sp>
        <p:nvSpPr>
          <p:cNvPr id="62" name="Rectangle 63"/>
          <p:cNvSpPr>
            <a:spLocks noChangeArrowheads="1"/>
          </p:cNvSpPr>
          <p:nvPr/>
        </p:nvSpPr>
        <p:spPr bwMode="auto">
          <a:xfrm>
            <a:off x="4046538" y="974725"/>
            <a:ext cx="185737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3600"/>
          </a:p>
        </p:txBody>
      </p:sp>
      <p:sp>
        <p:nvSpPr>
          <p:cNvPr id="63" name="Rectangle 64"/>
          <p:cNvSpPr>
            <a:spLocks noChangeArrowheads="1"/>
          </p:cNvSpPr>
          <p:nvPr/>
        </p:nvSpPr>
        <p:spPr bwMode="auto">
          <a:xfrm>
            <a:off x="4170363" y="1081088"/>
            <a:ext cx="2571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DD</a:t>
            </a:r>
            <a:endParaRPr lang="en-US" sz="3600"/>
          </a:p>
        </p:txBody>
      </p:sp>
      <p:sp>
        <p:nvSpPr>
          <p:cNvPr id="64" name="Rectangle 65"/>
          <p:cNvSpPr>
            <a:spLocks noChangeArrowheads="1"/>
          </p:cNvSpPr>
          <p:nvPr/>
        </p:nvSpPr>
        <p:spPr bwMode="auto">
          <a:xfrm>
            <a:off x="2470150" y="6138863"/>
            <a:ext cx="88900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Helvetica" pitchFamily="34" charset="0"/>
              </a:rPr>
              <a:t>(b) When</a:t>
            </a:r>
            <a:endParaRPr lang="en-US" sz="3600"/>
          </a:p>
        </p:txBody>
      </p:sp>
      <p:sp>
        <p:nvSpPr>
          <p:cNvPr id="65" name="Rectangle 66"/>
          <p:cNvSpPr>
            <a:spLocks noChangeArrowheads="1"/>
          </p:cNvSpPr>
          <p:nvPr/>
        </p:nvSpPr>
        <p:spPr bwMode="auto">
          <a:xfrm>
            <a:off x="3382963" y="6138863"/>
            <a:ext cx="20478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Helvetica" pitchFamily="34" charset="0"/>
              </a:rPr>
              <a:t>V </a:t>
            </a:r>
            <a:endParaRPr lang="en-US" sz="3600"/>
          </a:p>
        </p:txBody>
      </p:sp>
      <p:sp>
        <p:nvSpPr>
          <p:cNvPr id="66" name="Rectangle 67"/>
          <p:cNvSpPr>
            <a:spLocks noChangeArrowheads="1"/>
          </p:cNvSpPr>
          <p:nvPr/>
        </p:nvSpPr>
        <p:spPr bwMode="auto">
          <a:xfrm>
            <a:off x="3509963" y="6245225"/>
            <a:ext cx="2571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Helvetica" pitchFamily="34" charset="0"/>
              </a:rPr>
              <a:t>GS</a:t>
            </a:r>
            <a:endParaRPr lang="en-US" sz="3600"/>
          </a:p>
        </p:txBody>
      </p:sp>
      <p:sp>
        <p:nvSpPr>
          <p:cNvPr id="67" name="Rectangle 68"/>
          <p:cNvSpPr>
            <a:spLocks noChangeArrowheads="1"/>
          </p:cNvSpPr>
          <p:nvPr/>
        </p:nvSpPr>
        <p:spPr bwMode="auto">
          <a:xfrm>
            <a:off x="3744913" y="6142038"/>
            <a:ext cx="24606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Helvetica" pitchFamily="34" charset="0"/>
              </a:rPr>
              <a:t> = 5 V, the transistor is on</a:t>
            </a:r>
            <a:endParaRPr lang="en-US" sz="3600"/>
          </a:p>
        </p:txBody>
      </p:sp>
      <p:sp>
        <p:nvSpPr>
          <p:cNvPr id="68" name="Rectangle 69"/>
          <p:cNvSpPr>
            <a:spLocks noChangeArrowheads="1"/>
          </p:cNvSpPr>
          <p:nvPr/>
        </p:nvSpPr>
        <p:spPr bwMode="auto">
          <a:xfrm>
            <a:off x="2905125" y="4603750"/>
            <a:ext cx="244475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FFFF"/>
                </a:solidFill>
                <a:latin typeface="Times-Roman" charset="0"/>
              </a:rPr>
              <a:t>++</a:t>
            </a:r>
            <a:endParaRPr lang="en-US" sz="3600"/>
          </a:p>
        </p:txBody>
      </p:sp>
      <p:sp>
        <p:nvSpPr>
          <p:cNvPr id="69" name="Freeform 70"/>
          <p:cNvSpPr>
            <a:spLocks/>
          </p:cNvSpPr>
          <p:nvPr/>
        </p:nvSpPr>
        <p:spPr bwMode="auto">
          <a:xfrm>
            <a:off x="4122738" y="1381125"/>
            <a:ext cx="69850" cy="169863"/>
          </a:xfrm>
          <a:custGeom>
            <a:avLst/>
            <a:gdLst/>
            <a:ahLst/>
            <a:cxnLst>
              <a:cxn ang="0">
                <a:pos x="89" y="178"/>
              </a:cxn>
              <a:cxn ang="0">
                <a:pos x="59" y="0"/>
              </a:cxn>
              <a:cxn ang="0">
                <a:pos x="0" y="178"/>
              </a:cxn>
              <a:cxn ang="0">
                <a:pos x="59" y="178"/>
              </a:cxn>
              <a:cxn ang="0">
                <a:pos x="89" y="178"/>
              </a:cxn>
            </a:cxnLst>
            <a:rect l="0" t="0" r="r" b="b"/>
            <a:pathLst>
              <a:path w="89" h="178">
                <a:moveTo>
                  <a:pt x="89" y="178"/>
                </a:moveTo>
                <a:lnTo>
                  <a:pt x="59" y="0"/>
                </a:lnTo>
                <a:lnTo>
                  <a:pt x="0" y="178"/>
                </a:lnTo>
                <a:lnTo>
                  <a:pt x="59" y="178"/>
                </a:lnTo>
                <a:lnTo>
                  <a:pt x="89" y="178"/>
                </a:lnTo>
                <a:close/>
              </a:path>
            </a:pathLst>
          </a:custGeom>
          <a:solidFill>
            <a:srgbClr val="000000"/>
          </a:solidFill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Line 71"/>
          <p:cNvSpPr>
            <a:spLocks noChangeShapeType="1"/>
          </p:cNvSpPr>
          <p:nvPr/>
        </p:nvSpPr>
        <p:spPr bwMode="auto">
          <a:xfrm>
            <a:off x="4168775" y="1550988"/>
            <a:ext cx="1588" cy="1343025"/>
          </a:xfrm>
          <a:prstGeom prst="line">
            <a:avLst/>
          </a:prstGeom>
          <a:noFill/>
          <a:ln w="14288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Rectangle 72"/>
          <p:cNvSpPr>
            <a:spLocks noChangeArrowheads="1"/>
          </p:cNvSpPr>
          <p:nvPr/>
        </p:nvSpPr>
        <p:spPr bwMode="auto">
          <a:xfrm>
            <a:off x="3228975" y="4603750"/>
            <a:ext cx="9096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FFFF"/>
                </a:solidFill>
                <a:latin typeface="Times-Roman" charset="0"/>
              </a:rPr>
              <a:t>+++++++ </a:t>
            </a:r>
            <a:endParaRPr lang="en-US" sz="3600"/>
          </a:p>
        </p:txBody>
      </p:sp>
      <p:sp>
        <p:nvSpPr>
          <p:cNvPr id="72" name="Rectangle 73"/>
          <p:cNvSpPr>
            <a:spLocks noChangeArrowheads="1"/>
          </p:cNvSpPr>
          <p:nvPr/>
        </p:nvSpPr>
        <p:spPr bwMode="auto">
          <a:xfrm>
            <a:off x="7202488" y="3395663"/>
            <a:ext cx="1857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3600"/>
          </a:p>
        </p:txBody>
      </p:sp>
      <p:sp>
        <p:nvSpPr>
          <p:cNvPr id="73" name="Rectangle 74"/>
          <p:cNvSpPr>
            <a:spLocks noChangeArrowheads="1"/>
          </p:cNvSpPr>
          <p:nvPr/>
        </p:nvSpPr>
        <p:spPr bwMode="auto">
          <a:xfrm>
            <a:off x="7343775" y="3521075"/>
            <a:ext cx="173038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D </a:t>
            </a:r>
            <a:endParaRPr lang="en-US" sz="3600"/>
          </a:p>
        </p:txBody>
      </p:sp>
      <p:sp>
        <p:nvSpPr>
          <p:cNvPr id="74" name="Rectangle 75"/>
          <p:cNvSpPr>
            <a:spLocks noChangeArrowheads="1"/>
          </p:cNvSpPr>
          <p:nvPr/>
        </p:nvSpPr>
        <p:spPr bwMode="auto">
          <a:xfrm>
            <a:off x="7778750" y="3395663"/>
            <a:ext cx="1619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sz="3600"/>
          </a:p>
        </p:txBody>
      </p:sp>
      <p:sp>
        <p:nvSpPr>
          <p:cNvPr id="75" name="Rectangle 76"/>
          <p:cNvSpPr>
            <a:spLocks noChangeArrowheads="1"/>
          </p:cNvSpPr>
          <p:nvPr/>
        </p:nvSpPr>
        <p:spPr bwMode="auto">
          <a:xfrm>
            <a:off x="7942263" y="3395663"/>
            <a:ext cx="2095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3600"/>
          </a:p>
        </p:txBody>
      </p:sp>
      <p:sp>
        <p:nvSpPr>
          <p:cNvPr id="76" name="Rectangle 77"/>
          <p:cNvSpPr>
            <a:spLocks noChangeArrowheads="1"/>
          </p:cNvSpPr>
          <p:nvPr/>
        </p:nvSpPr>
        <p:spPr bwMode="auto">
          <a:xfrm>
            <a:off x="7562850" y="3395663"/>
            <a:ext cx="176213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= </a:t>
            </a:r>
            <a:endParaRPr lang="en-US" sz="3600"/>
          </a:p>
        </p:txBody>
      </p:sp>
      <p:sp>
        <p:nvSpPr>
          <p:cNvPr id="77" name="Rectangle 78"/>
          <p:cNvSpPr>
            <a:spLocks noChangeArrowheads="1"/>
          </p:cNvSpPr>
          <p:nvPr/>
        </p:nvSpPr>
        <p:spPr bwMode="auto">
          <a:xfrm>
            <a:off x="4294188" y="1646238"/>
            <a:ext cx="1857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3600"/>
          </a:p>
        </p:txBody>
      </p:sp>
      <p:sp>
        <p:nvSpPr>
          <p:cNvPr id="78" name="Rectangle 79"/>
          <p:cNvSpPr>
            <a:spLocks noChangeArrowheads="1"/>
          </p:cNvSpPr>
          <p:nvPr/>
        </p:nvSpPr>
        <p:spPr bwMode="auto">
          <a:xfrm>
            <a:off x="4440238" y="1773238"/>
            <a:ext cx="17303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G </a:t>
            </a:r>
            <a:endParaRPr lang="en-US" sz="3600"/>
          </a:p>
        </p:txBody>
      </p:sp>
      <p:sp>
        <p:nvSpPr>
          <p:cNvPr id="79" name="Rectangle 80"/>
          <p:cNvSpPr>
            <a:spLocks noChangeArrowheads="1"/>
          </p:cNvSpPr>
          <p:nvPr/>
        </p:nvSpPr>
        <p:spPr bwMode="auto">
          <a:xfrm>
            <a:off x="4870450" y="1646238"/>
            <a:ext cx="1619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5 </a:t>
            </a:r>
            <a:endParaRPr lang="en-US" sz="3600"/>
          </a:p>
        </p:txBody>
      </p:sp>
      <p:sp>
        <p:nvSpPr>
          <p:cNvPr id="80" name="Rectangle 81"/>
          <p:cNvSpPr>
            <a:spLocks noChangeArrowheads="1"/>
          </p:cNvSpPr>
          <p:nvPr/>
        </p:nvSpPr>
        <p:spPr bwMode="auto">
          <a:xfrm>
            <a:off x="5032375" y="1646238"/>
            <a:ext cx="2095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3600"/>
          </a:p>
        </p:txBody>
      </p:sp>
      <p:sp>
        <p:nvSpPr>
          <p:cNvPr id="81" name="Rectangle 82"/>
          <p:cNvSpPr>
            <a:spLocks noChangeArrowheads="1"/>
          </p:cNvSpPr>
          <p:nvPr/>
        </p:nvSpPr>
        <p:spPr bwMode="auto">
          <a:xfrm>
            <a:off x="4656138" y="1646238"/>
            <a:ext cx="176212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= </a:t>
            </a:r>
            <a:endParaRPr lang="en-US" sz="3600"/>
          </a:p>
        </p:txBody>
      </p:sp>
      <p:sp>
        <p:nvSpPr>
          <p:cNvPr id="82" name="Rectangle 83"/>
          <p:cNvSpPr>
            <a:spLocks noChangeArrowheads="1"/>
          </p:cNvSpPr>
          <p:nvPr/>
        </p:nvSpPr>
        <p:spPr bwMode="auto">
          <a:xfrm>
            <a:off x="493713" y="3160713"/>
            <a:ext cx="185737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3600"/>
          </a:p>
        </p:txBody>
      </p:sp>
      <p:sp>
        <p:nvSpPr>
          <p:cNvPr id="83" name="Rectangle 84"/>
          <p:cNvSpPr>
            <a:spLocks noChangeArrowheads="1"/>
          </p:cNvSpPr>
          <p:nvPr/>
        </p:nvSpPr>
        <p:spPr bwMode="auto">
          <a:xfrm>
            <a:off x="639763" y="3290888"/>
            <a:ext cx="1333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S </a:t>
            </a:r>
            <a:endParaRPr lang="en-US" sz="3600"/>
          </a:p>
        </p:txBody>
      </p:sp>
      <p:sp>
        <p:nvSpPr>
          <p:cNvPr id="84" name="Rectangle 85"/>
          <p:cNvSpPr>
            <a:spLocks noChangeArrowheads="1"/>
          </p:cNvSpPr>
          <p:nvPr/>
        </p:nvSpPr>
        <p:spPr bwMode="auto">
          <a:xfrm>
            <a:off x="1035050" y="3160713"/>
            <a:ext cx="161925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0 </a:t>
            </a:r>
            <a:endParaRPr lang="en-US" sz="3600"/>
          </a:p>
        </p:txBody>
      </p:sp>
      <p:sp>
        <p:nvSpPr>
          <p:cNvPr id="85" name="Rectangle 86"/>
          <p:cNvSpPr>
            <a:spLocks noChangeArrowheads="1"/>
          </p:cNvSpPr>
          <p:nvPr/>
        </p:nvSpPr>
        <p:spPr bwMode="auto">
          <a:xfrm>
            <a:off x="1198563" y="3160713"/>
            <a:ext cx="209550" cy="25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700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3600"/>
          </a:p>
        </p:txBody>
      </p:sp>
      <p:sp>
        <p:nvSpPr>
          <p:cNvPr id="86" name="Line 87"/>
          <p:cNvSpPr>
            <a:spLocks noChangeShapeType="1"/>
          </p:cNvSpPr>
          <p:nvPr/>
        </p:nvSpPr>
        <p:spPr bwMode="auto">
          <a:xfrm flipH="1">
            <a:off x="3271838" y="4035425"/>
            <a:ext cx="87312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7" name="Line 88"/>
          <p:cNvSpPr>
            <a:spLocks noChangeShapeType="1"/>
          </p:cNvSpPr>
          <p:nvPr/>
        </p:nvSpPr>
        <p:spPr bwMode="auto">
          <a:xfrm flipH="1">
            <a:off x="3449638" y="4035425"/>
            <a:ext cx="92075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8" name="Line 89"/>
          <p:cNvSpPr>
            <a:spLocks noChangeShapeType="1"/>
          </p:cNvSpPr>
          <p:nvPr/>
        </p:nvSpPr>
        <p:spPr bwMode="auto">
          <a:xfrm flipH="1">
            <a:off x="3652838" y="4035425"/>
            <a:ext cx="66675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9" name="Line 90"/>
          <p:cNvSpPr>
            <a:spLocks noChangeShapeType="1"/>
          </p:cNvSpPr>
          <p:nvPr/>
        </p:nvSpPr>
        <p:spPr bwMode="auto">
          <a:xfrm flipH="1">
            <a:off x="2574925" y="4035425"/>
            <a:ext cx="90488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0" name="Line 91"/>
          <p:cNvSpPr>
            <a:spLocks noChangeShapeType="1"/>
          </p:cNvSpPr>
          <p:nvPr/>
        </p:nvSpPr>
        <p:spPr bwMode="auto">
          <a:xfrm flipH="1">
            <a:off x="2776538" y="4035425"/>
            <a:ext cx="68262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1" name="Line 92"/>
          <p:cNvSpPr>
            <a:spLocks noChangeShapeType="1"/>
          </p:cNvSpPr>
          <p:nvPr/>
        </p:nvSpPr>
        <p:spPr bwMode="auto">
          <a:xfrm flipH="1">
            <a:off x="2955925" y="4035425"/>
            <a:ext cx="90488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" name="Line 93"/>
          <p:cNvSpPr>
            <a:spLocks noChangeShapeType="1"/>
          </p:cNvSpPr>
          <p:nvPr/>
        </p:nvSpPr>
        <p:spPr bwMode="auto">
          <a:xfrm flipH="1">
            <a:off x="3832225" y="4035425"/>
            <a:ext cx="66675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3" name="Line 94"/>
          <p:cNvSpPr>
            <a:spLocks noChangeShapeType="1"/>
          </p:cNvSpPr>
          <p:nvPr/>
        </p:nvSpPr>
        <p:spPr bwMode="auto">
          <a:xfrm flipH="1">
            <a:off x="4010025" y="4035425"/>
            <a:ext cx="92075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4" name="Line 95"/>
          <p:cNvSpPr>
            <a:spLocks noChangeShapeType="1"/>
          </p:cNvSpPr>
          <p:nvPr/>
        </p:nvSpPr>
        <p:spPr bwMode="auto">
          <a:xfrm flipH="1">
            <a:off x="3832225" y="4176713"/>
            <a:ext cx="66675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96"/>
          <p:cNvSpPr>
            <a:spLocks noChangeShapeType="1"/>
          </p:cNvSpPr>
          <p:nvPr/>
        </p:nvSpPr>
        <p:spPr bwMode="auto">
          <a:xfrm flipH="1">
            <a:off x="4010025" y="4176713"/>
            <a:ext cx="92075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97"/>
          <p:cNvSpPr>
            <a:spLocks noChangeShapeType="1"/>
          </p:cNvSpPr>
          <p:nvPr/>
        </p:nvSpPr>
        <p:spPr bwMode="auto">
          <a:xfrm flipH="1">
            <a:off x="2574925" y="4176713"/>
            <a:ext cx="90488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98"/>
          <p:cNvSpPr>
            <a:spLocks noChangeShapeType="1"/>
          </p:cNvSpPr>
          <p:nvPr/>
        </p:nvSpPr>
        <p:spPr bwMode="auto">
          <a:xfrm flipH="1">
            <a:off x="2776538" y="4176713"/>
            <a:ext cx="68262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99"/>
          <p:cNvSpPr>
            <a:spLocks noChangeShapeType="1"/>
          </p:cNvSpPr>
          <p:nvPr/>
        </p:nvSpPr>
        <p:spPr bwMode="auto">
          <a:xfrm flipH="1">
            <a:off x="2955925" y="4176713"/>
            <a:ext cx="90488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100"/>
          <p:cNvSpPr>
            <a:spLocks noChangeShapeType="1"/>
          </p:cNvSpPr>
          <p:nvPr/>
        </p:nvSpPr>
        <p:spPr bwMode="auto">
          <a:xfrm flipH="1">
            <a:off x="3832225" y="4292600"/>
            <a:ext cx="66675" cy="158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101"/>
          <p:cNvSpPr>
            <a:spLocks noChangeShapeType="1"/>
          </p:cNvSpPr>
          <p:nvPr/>
        </p:nvSpPr>
        <p:spPr bwMode="auto">
          <a:xfrm flipH="1">
            <a:off x="4010025" y="4292600"/>
            <a:ext cx="92075" cy="158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102"/>
          <p:cNvSpPr>
            <a:spLocks noChangeShapeType="1"/>
          </p:cNvSpPr>
          <p:nvPr/>
        </p:nvSpPr>
        <p:spPr bwMode="auto">
          <a:xfrm flipH="1">
            <a:off x="3271838" y="4176713"/>
            <a:ext cx="87312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" name="Line 103"/>
          <p:cNvSpPr>
            <a:spLocks noChangeShapeType="1"/>
          </p:cNvSpPr>
          <p:nvPr/>
        </p:nvSpPr>
        <p:spPr bwMode="auto">
          <a:xfrm flipH="1">
            <a:off x="3449638" y="4176713"/>
            <a:ext cx="92075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" name="Line 104"/>
          <p:cNvSpPr>
            <a:spLocks noChangeShapeType="1"/>
          </p:cNvSpPr>
          <p:nvPr/>
        </p:nvSpPr>
        <p:spPr bwMode="auto">
          <a:xfrm flipH="1">
            <a:off x="3652838" y="4176713"/>
            <a:ext cx="66675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Line 105"/>
          <p:cNvSpPr>
            <a:spLocks noChangeShapeType="1"/>
          </p:cNvSpPr>
          <p:nvPr/>
        </p:nvSpPr>
        <p:spPr bwMode="auto">
          <a:xfrm flipH="1">
            <a:off x="3271838" y="4292600"/>
            <a:ext cx="87312" cy="158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Line 106"/>
          <p:cNvSpPr>
            <a:spLocks noChangeShapeType="1"/>
          </p:cNvSpPr>
          <p:nvPr/>
        </p:nvSpPr>
        <p:spPr bwMode="auto">
          <a:xfrm flipH="1">
            <a:off x="3449638" y="4292600"/>
            <a:ext cx="92075" cy="158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Line 107"/>
          <p:cNvSpPr>
            <a:spLocks noChangeShapeType="1"/>
          </p:cNvSpPr>
          <p:nvPr/>
        </p:nvSpPr>
        <p:spPr bwMode="auto">
          <a:xfrm flipH="1">
            <a:off x="3652838" y="4292600"/>
            <a:ext cx="66675" cy="1588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Freeform 108"/>
          <p:cNvSpPr>
            <a:spLocks/>
          </p:cNvSpPr>
          <p:nvPr/>
        </p:nvSpPr>
        <p:spPr bwMode="auto">
          <a:xfrm>
            <a:off x="3687763" y="4092575"/>
            <a:ext cx="692150" cy="1374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" y="73"/>
              </a:cxn>
              <a:cxn ang="0">
                <a:pos x="4" y="146"/>
              </a:cxn>
              <a:cxn ang="0">
                <a:pos x="10" y="217"/>
              </a:cxn>
              <a:cxn ang="0">
                <a:pos x="19" y="288"/>
              </a:cxn>
              <a:cxn ang="0">
                <a:pos x="29" y="356"/>
              </a:cxn>
              <a:cxn ang="0">
                <a:pos x="41" y="425"/>
              </a:cxn>
              <a:cxn ang="0">
                <a:pos x="56" y="490"/>
              </a:cxn>
              <a:cxn ang="0">
                <a:pos x="72" y="555"/>
              </a:cxn>
              <a:cxn ang="0">
                <a:pos x="90" y="619"/>
              </a:cxn>
              <a:cxn ang="0">
                <a:pos x="111" y="680"/>
              </a:cxn>
              <a:cxn ang="0">
                <a:pos x="132" y="741"/>
              </a:cxn>
              <a:cxn ang="0">
                <a:pos x="156" y="799"/>
              </a:cxn>
              <a:cxn ang="0">
                <a:pos x="182" y="854"/>
              </a:cxn>
              <a:cxn ang="0">
                <a:pos x="209" y="909"/>
              </a:cxn>
              <a:cxn ang="0">
                <a:pos x="237" y="961"/>
              </a:cxn>
              <a:cxn ang="0">
                <a:pos x="268" y="1010"/>
              </a:cxn>
              <a:cxn ang="0">
                <a:pos x="300" y="1057"/>
              </a:cxn>
              <a:cxn ang="0">
                <a:pos x="334" y="1102"/>
              </a:cxn>
              <a:cxn ang="0">
                <a:pos x="368" y="1145"/>
              </a:cxn>
              <a:cxn ang="0">
                <a:pos x="404" y="1184"/>
              </a:cxn>
              <a:cxn ang="0">
                <a:pos x="441" y="1221"/>
              </a:cxn>
              <a:cxn ang="0">
                <a:pos x="479" y="1256"/>
              </a:cxn>
              <a:cxn ang="0">
                <a:pos x="518" y="1288"/>
              </a:cxn>
              <a:cxn ang="0">
                <a:pos x="560" y="1316"/>
              </a:cxn>
              <a:cxn ang="0">
                <a:pos x="601" y="1341"/>
              </a:cxn>
              <a:cxn ang="0">
                <a:pos x="643" y="1365"/>
              </a:cxn>
              <a:cxn ang="0">
                <a:pos x="687" y="1383"/>
              </a:cxn>
              <a:cxn ang="0">
                <a:pos x="732" y="1399"/>
              </a:cxn>
              <a:cxn ang="0">
                <a:pos x="776" y="1412"/>
              </a:cxn>
              <a:cxn ang="0">
                <a:pos x="822" y="1421"/>
              </a:cxn>
              <a:cxn ang="0">
                <a:pos x="868" y="1427"/>
              </a:cxn>
              <a:cxn ang="0">
                <a:pos x="916" y="1429"/>
              </a:cxn>
            </a:cxnLst>
            <a:rect l="0" t="0" r="r" b="b"/>
            <a:pathLst>
              <a:path w="916" h="1429">
                <a:moveTo>
                  <a:pt x="0" y="0"/>
                </a:moveTo>
                <a:lnTo>
                  <a:pt x="1" y="73"/>
                </a:lnTo>
                <a:lnTo>
                  <a:pt x="4" y="146"/>
                </a:lnTo>
                <a:lnTo>
                  <a:pt x="10" y="217"/>
                </a:lnTo>
                <a:lnTo>
                  <a:pt x="19" y="288"/>
                </a:lnTo>
                <a:lnTo>
                  <a:pt x="29" y="356"/>
                </a:lnTo>
                <a:lnTo>
                  <a:pt x="41" y="425"/>
                </a:lnTo>
                <a:lnTo>
                  <a:pt x="56" y="490"/>
                </a:lnTo>
                <a:lnTo>
                  <a:pt x="72" y="555"/>
                </a:lnTo>
                <a:lnTo>
                  <a:pt x="90" y="619"/>
                </a:lnTo>
                <a:lnTo>
                  <a:pt x="111" y="680"/>
                </a:lnTo>
                <a:lnTo>
                  <a:pt x="132" y="741"/>
                </a:lnTo>
                <a:lnTo>
                  <a:pt x="156" y="799"/>
                </a:lnTo>
                <a:lnTo>
                  <a:pt x="182" y="854"/>
                </a:lnTo>
                <a:lnTo>
                  <a:pt x="209" y="909"/>
                </a:lnTo>
                <a:lnTo>
                  <a:pt x="237" y="961"/>
                </a:lnTo>
                <a:lnTo>
                  <a:pt x="268" y="1010"/>
                </a:lnTo>
                <a:lnTo>
                  <a:pt x="300" y="1057"/>
                </a:lnTo>
                <a:lnTo>
                  <a:pt x="334" y="1102"/>
                </a:lnTo>
                <a:lnTo>
                  <a:pt x="368" y="1145"/>
                </a:lnTo>
                <a:lnTo>
                  <a:pt x="404" y="1184"/>
                </a:lnTo>
                <a:lnTo>
                  <a:pt x="441" y="1221"/>
                </a:lnTo>
                <a:lnTo>
                  <a:pt x="479" y="1256"/>
                </a:lnTo>
                <a:lnTo>
                  <a:pt x="518" y="1288"/>
                </a:lnTo>
                <a:lnTo>
                  <a:pt x="560" y="1316"/>
                </a:lnTo>
                <a:lnTo>
                  <a:pt x="601" y="1341"/>
                </a:lnTo>
                <a:lnTo>
                  <a:pt x="643" y="1365"/>
                </a:lnTo>
                <a:lnTo>
                  <a:pt x="687" y="1383"/>
                </a:lnTo>
                <a:lnTo>
                  <a:pt x="732" y="1399"/>
                </a:lnTo>
                <a:lnTo>
                  <a:pt x="776" y="1412"/>
                </a:lnTo>
                <a:lnTo>
                  <a:pt x="822" y="1421"/>
                </a:lnTo>
                <a:lnTo>
                  <a:pt x="868" y="1427"/>
                </a:lnTo>
                <a:lnTo>
                  <a:pt x="916" y="1429"/>
                </a:lnTo>
              </a:path>
            </a:pathLst>
          </a:custGeom>
          <a:noFill/>
          <a:ln w="1428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Line 109"/>
          <p:cNvSpPr>
            <a:spLocks noChangeShapeType="1"/>
          </p:cNvSpPr>
          <p:nvPr/>
        </p:nvSpPr>
        <p:spPr bwMode="auto">
          <a:xfrm flipH="1">
            <a:off x="4325938" y="4035425"/>
            <a:ext cx="68262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Line 110"/>
          <p:cNvSpPr>
            <a:spLocks noChangeShapeType="1"/>
          </p:cNvSpPr>
          <p:nvPr/>
        </p:nvSpPr>
        <p:spPr bwMode="auto">
          <a:xfrm flipH="1">
            <a:off x="4505325" y="4035425"/>
            <a:ext cx="66675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Line 111"/>
          <p:cNvSpPr>
            <a:spLocks noChangeShapeType="1"/>
          </p:cNvSpPr>
          <p:nvPr/>
        </p:nvSpPr>
        <p:spPr bwMode="auto">
          <a:xfrm flipH="1">
            <a:off x="4683125" y="4035425"/>
            <a:ext cx="92075" cy="3175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" name="Line 112"/>
          <p:cNvSpPr>
            <a:spLocks noChangeShapeType="1"/>
          </p:cNvSpPr>
          <p:nvPr/>
        </p:nvSpPr>
        <p:spPr bwMode="auto">
          <a:xfrm flipH="1">
            <a:off x="4325938" y="4176713"/>
            <a:ext cx="68262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Line 113"/>
          <p:cNvSpPr>
            <a:spLocks noChangeShapeType="1"/>
          </p:cNvSpPr>
          <p:nvPr/>
        </p:nvSpPr>
        <p:spPr bwMode="auto">
          <a:xfrm flipH="1">
            <a:off x="4505325" y="4176713"/>
            <a:ext cx="66675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Line 114"/>
          <p:cNvSpPr>
            <a:spLocks noChangeShapeType="1"/>
          </p:cNvSpPr>
          <p:nvPr/>
        </p:nvSpPr>
        <p:spPr bwMode="auto">
          <a:xfrm flipH="1">
            <a:off x="4683125" y="4176713"/>
            <a:ext cx="92075" cy="1587"/>
          </a:xfrm>
          <a:prstGeom prst="line">
            <a:avLst/>
          </a:prstGeom>
          <a:noFill/>
          <a:ln w="14288">
            <a:solidFill>
              <a:srgbClr val="00FF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14" name="Group 115"/>
          <p:cNvGrpSpPr>
            <a:grpSpLocks/>
          </p:cNvGrpSpPr>
          <p:nvPr/>
        </p:nvGrpSpPr>
        <p:grpSpPr bwMode="auto">
          <a:xfrm>
            <a:off x="820738" y="3160713"/>
            <a:ext cx="3032125" cy="2473325"/>
            <a:chOff x="1375" y="2981"/>
            <a:chExt cx="1337" cy="858"/>
          </a:xfrm>
        </p:grpSpPr>
        <p:sp>
          <p:nvSpPr>
            <p:cNvPr id="115" name="Line 116"/>
            <p:cNvSpPr>
              <a:spLocks noChangeShapeType="1"/>
            </p:cNvSpPr>
            <p:nvPr/>
          </p:nvSpPr>
          <p:spPr bwMode="auto">
            <a:xfrm flipH="1">
              <a:off x="2564" y="3779"/>
              <a:ext cx="148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 flipH="1">
              <a:off x="2583" y="3808"/>
              <a:ext cx="109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Line 118"/>
            <p:cNvSpPr>
              <a:spLocks noChangeShapeType="1"/>
            </p:cNvSpPr>
            <p:nvPr/>
          </p:nvSpPr>
          <p:spPr bwMode="auto">
            <a:xfrm flipH="1">
              <a:off x="2613" y="3838"/>
              <a:ext cx="50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Line 119"/>
            <p:cNvSpPr>
              <a:spLocks noChangeShapeType="1"/>
            </p:cNvSpPr>
            <p:nvPr/>
          </p:nvSpPr>
          <p:spPr bwMode="auto">
            <a:xfrm>
              <a:off x="2643" y="3590"/>
              <a:ext cx="1" cy="189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Rectangle 120"/>
            <p:cNvSpPr>
              <a:spLocks noChangeArrowheads="1"/>
            </p:cNvSpPr>
            <p:nvPr/>
          </p:nvSpPr>
          <p:spPr bwMode="auto">
            <a:xfrm>
              <a:off x="1375" y="2981"/>
              <a:ext cx="78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  <a:latin typeface="Times-Roman" charset="0"/>
                </a:rPr>
                <a:t>= </a:t>
              </a:r>
              <a:endParaRPr lang="en-US" sz="3600"/>
            </a:p>
          </p:txBody>
        </p:sp>
      </p:grpSp>
      <p:sp>
        <p:nvSpPr>
          <p:cNvPr id="120" name="Slide Number Placeholder 1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95ED2-4944-4B4E-B703-3C556B8ABC8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21" name="Footer Placeholder 1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 Current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Linear region</a:t>
            </a:r>
            <a:r>
              <a:rPr lang="en-US" dirty="0" smtClean="0"/>
              <a:t>: </a:t>
            </a:r>
            <a:r>
              <a:rPr lang="en-US" dirty="0" err="1" smtClean="0"/>
              <a:t>Vds</a:t>
            </a:r>
            <a:r>
              <a:rPr lang="en-US" dirty="0" smtClean="0"/>
              <a:t>&lt;(</a:t>
            </a:r>
            <a:r>
              <a:rPr lang="en-US" dirty="0" err="1" smtClean="0"/>
              <a:t>Vgs-Vt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Id =kW[(</a:t>
            </a:r>
            <a:r>
              <a:rPr lang="en-US" dirty="0" err="1" smtClean="0"/>
              <a:t>Vgs-Vt</a:t>
            </a:r>
            <a:r>
              <a:rPr lang="en-US" dirty="0" smtClean="0"/>
              <a:t>)Vds-Vds</a:t>
            </a:r>
            <a:r>
              <a:rPr lang="en-US" baseline="30000" dirty="0" smtClean="0"/>
              <a:t>2</a:t>
            </a:r>
            <a:r>
              <a:rPr lang="en-US" dirty="0" smtClean="0"/>
              <a:t>/2]/L</a:t>
            </a:r>
            <a:endParaRPr lang="en-US" baseline="30000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Saturation</a:t>
            </a:r>
          </a:p>
          <a:p>
            <a:pPr>
              <a:buNone/>
            </a:pPr>
            <a:r>
              <a:rPr lang="en-US" dirty="0" smtClean="0"/>
              <a:t>Id=kW(</a:t>
            </a:r>
            <a:r>
              <a:rPr lang="en-US" dirty="0" err="1" smtClean="0"/>
              <a:t>Vgs-Vt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dirty="0" smtClean="0"/>
              <a:t>/(2L)</a:t>
            </a:r>
            <a:endParaRPr lang="en-US" baseline="30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000" dirty="0" smtClean="0"/>
              <a:t>Id=current from source to drain</a:t>
            </a:r>
          </a:p>
          <a:p>
            <a:pPr>
              <a:buNone/>
            </a:pPr>
            <a:r>
              <a:rPr lang="en-US" sz="2000" dirty="0" smtClean="0"/>
              <a:t>k=constant depends on technology</a:t>
            </a:r>
          </a:p>
          <a:p>
            <a:pPr>
              <a:buNone/>
            </a:pPr>
            <a:r>
              <a:rPr lang="en-US" sz="2000" dirty="0" err="1" smtClean="0"/>
              <a:t>Vgs</a:t>
            </a:r>
            <a:r>
              <a:rPr lang="en-US" sz="2000" dirty="0" smtClean="0"/>
              <a:t>=gate-to-source voltage</a:t>
            </a:r>
          </a:p>
          <a:p>
            <a:pPr>
              <a:buNone/>
            </a:pPr>
            <a:r>
              <a:rPr lang="en-US" sz="2000" dirty="0" err="1" smtClean="0"/>
              <a:t>Vt</a:t>
            </a:r>
            <a:r>
              <a:rPr lang="en-US" sz="2000" dirty="0" smtClean="0"/>
              <a:t>=0.2Vdd (</a:t>
            </a:r>
            <a:r>
              <a:rPr lang="en-US" sz="2000" dirty="0" err="1" smtClean="0"/>
              <a:t>Vdd</a:t>
            </a:r>
            <a:r>
              <a:rPr lang="en-US" sz="2000" dirty="0" smtClean="0"/>
              <a:t>=5 Volts)</a:t>
            </a:r>
          </a:p>
          <a:p>
            <a:pPr>
              <a:buNone/>
            </a:pPr>
            <a:r>
              <a:rPr lang="en-US" sz="2000" dirty="0" err="1" smtClean="0"/>
              <a:t>Vds</a:t>
            </a:r>
            <a:r>
              <a:rPr lang="en-US" sz="2000" dirty="0" smtClean="0"/>
              <a:t>=drain-to-source voltage</a:t>
            </a:r>
          </a:p>
          <a:p>
            <a:pPr>
              <a:buNone/>
            </a:pPr>
            <a:r>
              <a:rPr lang="en-US" sz="2000" dirty="0" smtClean="0"/>
              <a:t>W,L=channel width and length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Voltage-current relationship in NMOS transistor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2405063" y="3622675"/>
            <a:ext cx="4692650" cy="2303463"/>
          </a:xfrm>
          <a:custGeom>
            <a:avLst/>
            <a:gdLst/>
            <a:ahLst/>
            <a:cxnLst>
              <a:cxn ang="0">
                <a:pos x="36" y="2673"/>
              </a:cxn>
              <a:cxn ang="0">
                <a:pos x="119" y="2255"/>
              </a:cxn>
              <a:cxn ang="0">
                <a:pos x="210" y="1882"/>
              </a:cxn>
              <a:cxn ang="0">
                <a:pos x="308" y="1549"/>
              </a:cxn>
              <a:cxn ang="0">
                <a:pos x="415" y="1259"/>
              </a:cxn>
              <a:cxn ang="0">
                <a:pos x="526" y="1004"/>
              </a:cxn>
              <a:cxn ang="0">
                <a:pos x="642" y="787"/>
              </a:cxn>
              <a:cxn ang="0">
                <a:pos x="763" y="601"/>
              </a:cxn>
              <a:cxn ang="0">
                <a:pos x="887" y="445"/>
              </a:cxn>
              <a:cxn ang="0">
                <a:pos x="1012" y="316"/>
              </a:cxn>
              <a:cxn ang="0">
                <a:pos x="1138" y="214"/>
              </a:cxn>
              <a:cxn ang="0">
                <a:pos x="1265" y="135"/>
              </a:cxn>
              <a:cxn ang="0">
                <a:pos x="1390" y="78"/>
              </a:cxn>
              <a:cxn ang="0">
                <a:pos x="1513" y="36"/>
              </a:cxn>
              <a:cxn ang="0">
                <a:pos x="1632" y="13"/>
              </a:cxn>
              <a:cxn ang="0">
                <a:pos x="1748" y="1"/>
              </a:cxn>
              <a:cxn ang="0">
                <a:pos x="1804" y="0"/>
              </a:cxn>
              <a:cxn ang="0">
                <a:pos x="1904" y="0"/>
              </a:cxn>
              <a:cxn ang="0">
                <a:pos x="1985" y="0"/>
              </a:cxn>
              <a:cxn ang="0">
                <a:pos x="2056" y="0"/>
              </a:cxn>
              <a:cxn ang="0">
                <a:pos x="2126" y="0"/>
              </a:cxn>
              <a:cxn ang="0">
                <a:pos x="2204" y="0"/>
              </a:cxn>
              <a:cxn ang="0">
                <a:pos x="2298" y="0"/>
              </a:cxn>
              <a:cxn ang="0">
                <a:pos x="2414" y="0"/>
              </a:cxn>
              <a:cxn ang="0">
                <a:pos x="2563" y="0"/>
              </a:cxn>
              <a:cxn ang="0">
                <a:pos x="2754" y="0"/>
              </a:cxn>
              <a:cxn ang="0">
                <a:pos x="2992" y="0"/>
              </a:cxn>
              <a:cxn ang="0">
                <a:pos x="3288" y="0"/>
              </a:cxn>
              <a:cxn ang="0">
                <a:pos x="3649" y="0"/>
              </a:cxn>
              <a:cxn ang="0">
                <a:pos x="4083" y="0"/>
              </a:cxn>
              <a:cxn ang="0">
                <a:pos x="4599" y="0"/>
              </a:cxn>
              <a:cxn ang="0">
                <a:pos x="5206" y="0"/>
              </a:cxn>
              <a:cxn ang="0">
                <a:pos x="5912" y="0"/>
              </a:cxn>
            </a:cxnLst>
            <a:rect l="0" t="0" r="r" b="b"/>
            <a:pathLst>
              <a:path w="5912" h="2900">
                <a:moveTo>
                  <a:pt x="0" y="2900"/>
                </a:moveTo>
                <a:lnTo>
                  <a:pt x="36" y="2673"/>
                </a:lnTo>
                <a:lnTo>
                  <a:pt x="76" y="2459"/>
                </a:lnTo>
                <a:lnTo>
                  <a:pt x="119" y="2255"/>
                </a:lnTo>
                <a:lnTo>
                  <a:pt x="164" y="2063"/>
                </a:lnTo>
                <a:lnTo>
                  <a:pt x="210" y="1882"/>
                </a:lnTo>
                <a:lnTo>
                  <a:pt x="257" y="1710"/>
                </a:lnTo>
                <a:lnTo>
                  <a:pt x="308" y="1549"/>
                </a:lnTo>
                <a:lnTo>
                  <a:pt x="361" y="1398"/>
                </a:lnTo>
                <a:lnTo>
                  <a:pt x="415" y="1259"/>
                </a:lnTo>
                <a:lnTo>
                  <a:pt x="469" y="1127"/>
                </a:lnTo>
                <a:lnTo>
                  <a:pt x="526" y="1004"/>
                </a:lnTo>
                <a:lnTo>
                  <a:pt x="583" y="891"/>
                </a:lnTo>
                <a:lnTo>
                  <a:pt x="642" y="787"/>
                </a:lnTo>
                <a:lnTo>
                  <a:pt x="702" y="690"/>
                </a:lnTo>
                <a:lnTo>
                  <a:pt x="763" y="601"/>
                </a:lnTo>
                <a:lnTo>
                  <a:pt x="825" y="518"/>
                </a:lnTo>
                <a:lnTo>
                  <a:pt x="887" y="445"/>
                </a:lnTo>
                <a:lnTo>
                  <a:pt x="949" y="377"/>
                </a:lnTo>
                <a:lnTo>
                  <a:pt x="1012" y="316"/>
                </a:lnTo>
                <a:lnTo>
                  <a:pt x="1076" y="262"/>
                </a:lnTo>
                <a:lnTo>
                  <a:pt x="1138" y="214"/>
                </a:lnTo>
                <a:lnTo>
                  <a:pt x="1201" y="172"/>
                </a:lnTo>
                <a:lnTo>
                  <a:pt x="1265" y="135"/>
                </a:lnTo>
                <a:lnTo>
                  <a:pt x="1327" y="103"/>
                </a:lnTo>
                <a:lnTo>
                  <a:pt x="1390" y="78"/>
                </a:lnTo>
                <a:lnTo>
                  <a:pt x="1452" y="55"/>
                </a:lnTo>
                <a:lnTo>
                  <a:pt x="1513" y="36"/>
                </a:lnTo>
                <a:lnTo>
                  <a:pt x="1573" y="22"/>
                </a:lnTo>
                <a:lnTo>
                  <a:pt x="1632" y="13"/>
                </a:lnTo>
                <a:lnTo>
                  <a:pt x="1691" y="5"/>
                </a:lnTo>
                <a:lnTo>
                  <a:pt x="1748" y="1"/>
                </a:lnTo>
                <a:lnTo>
                  <a:pt x="1804" y="0"/>
                </a:lnTo>
                <a:lnTo>
                  <a:pt x="1804" y="0"/>
                </a:lnTo>
                <a:lnTo>
                  <a:pt x="1856" y="0"/>
                </a:lnTo>
                <a:lnTo>
                  <a:pt x="1904" y="0"/>
                </a:lnTo>
                <a:lnTo>
                  <a:pt x="1945" y="0"/>
                </a:lnTo>
                <a:lnTo>
                  <a:pt x="1985" y="0"/>
                </a:lnTo>
                <a:lnTo>
                  <a:pt x="2021" y="0"/>
                </a:lnTo>
                <a:lnTo>
                  <a:pt x="2056" y="0"/>
                </a:lnTo>
                <a:lnTo>
                  <a:pt x="2091" y="0"/>
                </a:lnTo>
                <a:lnTo>
                  <a:pt x="2126" y="0"/>
                </a:lnTo>
                <a:lnTo>
                  <a:pt x="2164" y="0"/>
                </a:lnTo>
                <a:lnTo>
                  <a:pt x="2204" y="0"/>
                </a:lnTo>
                <a:lnTo>
                  <a:pt x="2249" y="0"/>
                </a:lnTo>
                <a:lnTo>
                  <a:pt x="2298" y="0"/>
                </a:lnTo>
                <a:lnTo>
                  <a:pt x="2352" y="0"/>
                </a:lnTo>
                <a:lnTo>
                  <a:pt x="2414" y="0"/>
                </a:lnTo>
                <a:lnTo>
                  <a:pt x="2484" y="0"/>
                </a:lnTo>
                <a:lnTo>
                  <a:pt x="2563" y="0"/>
                </a:lnTo>
                <a:lnTo>
                  <a:pt x="2652" y="0"/>
                </a:lnTo>
                <a:lnTo>
                  <a:pt x="2754" y="0"/>
                </a:lnTo>
                <a:lnTo>
                  <a:pt x="2865" y="0"/>
                </a:lnTo>
                <a:lnTo>
                  <a:pt x="2992" y="0"/>
                </a:lnTo>
                <a:lnTo>
                  <a:pt x="3132" y="0"/>
                </a:lnTo>
                <a:lnTo>
                  <a:pt x="3288" y="0"/>
                </a:lnTo>
                <a:lnTo>
                  <a:pt x="3460" y="0"/>
                </a:lnTo>
                <a:lnTo>
                  <a:pt x="3649" y="0"/>
                </a:lnTo>
                <a:lnTo>
                  <a:pt x="3855" y="0"/>
                </a:lnTo>
                <a:lnTo>
                  <a:pt x="4083" y="0"/>
                </a:lnTo>
                <a:lnTo>
                  <a:pt x="4331" y="0"/>
                </a:lnTo>
                <a:lnTo>
                  <a:pt x="4599" y="0"/>
                </a:lnTo>
                <a:lnTo>
                  <a:pt x="4892" y="0"/>
                </a:lnTo>
                <a:lnTo>
                  <a:pt x="5206" y="0"/>
                </a:lnTo>
                <a:lnTo>
                  <a:pt x="5546" y="0"/>
                </a:lnTo>
                <a:lnTo>
                  <a:pt x="5912" y="0"/>
                </a:lnTo>
              </a:path>
            </a:pathLst>
          </a:custGeom>
          <a:noFill/>
          <a:ln w="28575" cmpd="sng">
            <a:solidFill>
              <a:srgbClr val="00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7205663" y="5915025"/>
            <a:ext cx="150812" cy="50800"/>
          </a:xfrm>
          <a:custGeom>
            <a:avLst/>
            <a:gdLst/>
            <a:ahLst/>
            <a:cxnLst>
              <a:cxn ang="0">
                <a:pos x="0" y="63"/>
              </a:cxn>
              <a:cxn ang="0">
                <a:pos x="191" y="31"/>
              </a:cxn>
              <a:cxn ang="0">
                <a:pos x="0" y="0"/>
              </a:cxn>
              <a:cxn ang="0">
                <a:pos x="0" y="31"/>
              </a:cxn>
              <a:cxn ang="0">
                <a:pos x="0" y="63"/>
              </a:cxn>
            </a:cxnLst>
            <a:rect l="0" t="0" r="r" b="b"/>
            <a:pathLst>
              <a:path w="191" h="63">
                <a:moveTo>
                  <a:pt x="0" y="63"/>
                </a:moveTo>
                <a:lnTo>
                  <a:pt x="191" y="31"/>
                </a:lnTo>
                <a:lnTo>
                  <a:pt x="0" y="0"/>
                </a:lnTo>
                <a:lnTo>
                  <a:pt x="0" y="31"/>
                </a:lnTo>
                <a:lnTo>
                  <a:pt x="0" y="63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2386013" y="5940425"/>
            <a:ext cx="4819650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>
            <a:spLocks/>
          </p:cNvSpPr>
          <p:nvPr/>
        </p:nvSpPr>
        <p:spPr bwMode="auto">
          <a:xfrm>
            <a:off x="2360613" y="1854200"/>
            <a:ext cx="50800" cy="150813"/>
          </a:xfrm>
          <a:custGeom>
            <a:avLst/>
            <a:gdLst/>
            <a:ahLst/>
            <a:cxnLst>
              <a:cxn ang="0">
                <a:pos x="64" y="191"/>
              </a:cxn>
              <a:cxn ang="0">
                <a:pos x="32" y="0"/>
              </a:cxn>
              <a:cxn ang="0">
                <a:pos x="0" y="191"/>
              </a:cxn>
              <a:cxn ang="0">
                <a:pos x="32" y="191"/>
              </a:cxn>
              <a:cxn ang="0">
                <a:pos x="64" y="191"/>
              </a:cxn>
            </a:cxnLst>
            <a:rect l="0" t="0" r="r" b="b"/>
            <a:pathLst>
              <a:path w="64" h="191">
                <a:moveTo>
                  <a:pt x="64" y="191"/>
                </a:moveTo>
                <a:lnTo>
                  <a:pt x="32" y="0"/>
                </a:lnTo>
                <a:lnTo>
                  <a:pt x="0" y="191"/>
                </a:lnTo>
                <a:lnTo>
                  <a:pt x="32" y="191"/>
                </a:lnTo>
                <a:lnTo>
                  <a:pt x="64" y="191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2386013" y="2005013"/>
            <a:ext cx="1587" cy="393541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849688" y="2836863"/>
            <a:ext cx="1587" cy="76200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3849688" y="2913063"/>
            <a:ext cx="1587" cy="2927350"/>
          </a:xfrm>
          <a:prstGeom prst="line">
            <a:avLst/>
          </a:prstGeom>
          <a:noFill/>
          <a:ln w="23813">
            <a:solidFill>
              <a:srgbClr val="000000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3849688" y="5840413"/>
            <a:ext cx="1587" cy="100012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2243138" y="6081713"/>
            <a:ext cx="1714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-Roman" charset="0"/>
              </a:rPr>
              <a:t>0 </a:t>
            </a:r>
            <a:endParaRPr lang="en-US" sz="2400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2811463" y="2851150"/>
            <a:ext cx="609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-Roman" charset="0"/>
              </a:rPr>
              <a:t>Triode</a:t>
            </a:r>
            <a:endParaRPr lang="en-US" sz="2400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185025" y="6053138"/>
            <a:ext cx="196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17" name="Freeform 17"/>
          <p:cNvSpPr>
            <a:spLocks/>
          </p:cNvSpPr>
          <p:nvPr/>
        </p:nvSpPr>
        <p:spPr bwMode="auto">
          <a:xfrm>
            <a:off x="2436813" y="3165475"/>
            <a:ext cx="150812" cy="50800"/>
          </a:xfrm>
          <a:custGeom>
            <a:avLst/>
            <a:gdLst/>
            <a:ahLst/>
            <a:cxnLst>
              <a:cxn ang="0">
                <a:pos x="190" y="0"/>
              </a:cxn>
              <a:cxn ang="0">
                <a:pos x="0" y="32"/>
              </a:cxn>
              <a:cxn ang="0">
                <a:pos x="190" y="64"/>
              </a:cxn>
              <a:cxn ang="0">
                <a:pos x="190" y="32"/>
              </a:cxn>
              <a:cxn ang="0">
                <a:pos x="190" y="0"/>
              </a:cxn>
            </a:cxnLst>
            <a:rect l="0" t="0" r="r" b="b"/>
            <a:pathLst>
              <a:path w="190" h="64">
                <a:moveTo>
                  <a:pt x="190" y="0"/>
                </a:moveTo>
                <a:lnTo>
                  <a:pt x="0" y="32"/>
                </a:lnTo>
                <a:lnTo>
                  <a:pt x="190" y="64"/>
                </a:lnTo>
                <a:lnTo>
                  <a:pt x="190" y="32"/>
                </a:lnTo>
                <a:lnTo>
                  <a:pt x="190" y="0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>
            <a:spLocks/>
          </p:cNvSpPr>
          <p:nvPr/>
        </p:nvSpPr>
        <p:spPr bwMode="auto">
          <a:xfrm>
            <a:off x="3648075" y="3165475"/>
            <a:ext cx="150813" cy="50800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191" y="32"/>
              </a:cxn>
              <a:cxn ang="0">
                <a:pos x="0" y="0"/>
              </a:cxn>
              <a:cxn ang="0">
                <a:pos x="0" y="32"/>
              </a:cxn>
              <a:cxn ang="0">
                <a:pos x="0" y="64"/>
              </a:cxn>
            </a:cxnLst>
            <a:rect l="0" t="0" r="r" b="b"/>
            <a:pathLst>
              <a:path w="191" h="64">
                <a:moveTo>
                  <a:pt x="0" y="64"/>
                </a:moveTo>
                <a:lnTo>
                  <a:pt x="191" y="32"/>
                </a:lnTo>
                <a:lnTo>
                  <a:pt x="0" y="0"/>
                </a:lnTo>
                <a:lnTo>
                  <a:pt x="0" y="32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2587625" y="3190875"/>
            <a:ext cx="1060450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>
            <a:spLocks/>
          </p:cNvSpPr>
          <p:nvPr/>
        </p:nvSpPr>
        <p:spPr bwMode="auto">
          <a:xfrm>
            <a:off x="3875088" y="3165475"/>
            <a:ext cx="150812" cy="50800"/>
          </a:xfrm>
          <a:custGeom>
            <a:avLst/>
            <a:gdLst/>
            <a:ahLst/>
            <a:cxnLst>
              <a:cxn ang="0">
                <a:pos x="191" y="0"/>
              </a:cxn>
              <a:cxn ang="0">
                <a:pos x="0" y="32"/>
              </a:cxn>
              <a:cxn ang="0">
                <a:pos x="191" y="64"/>
              </a:cxn>
              <a:cxn ang="0">
                <a:pos x="191" y="32"/>
              </a:cxn>
              <a:cxn ang="0">
                <a:pos x="191" y="0"/>
              </a:cxn>
            </a:cxnLst>
            <a:rect l="0" t="0" r="r" b="b"/>
            <a:pathLst>
              <a:path w="191" h="64">
                <a:moveTo>
                  <a:pt x="191" y="0"/>
                </a:moveTo>
                <a:lnTo>
                  <a:pt x="0" y="32"/>
                </a:lnTo>
                <a:lnTo>
                  <a:pt x="191" y="64"/>
                </a:lnTo>
                <a:lnTo>
                  <a:pt x="191" y="32"/>
                </a:lnTo>
                <a:lnTo>
                  <a:pt x="191" y="0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>
            <a:spLocks/>
          </p:cNvSpPr>
          <p:nvPr/>
        </p:nvSpPr>
        <p:spPr bwMode="auto">
          <a:xfrm>
            <a:off x="6927850" y="3165475"/>
            <a:ext cx="150813" cy="50800"/>
          </a:xfrm>
          <a:custGeom>
            <a:avLst/>
            <a:gdLst/>
            <a:ahLst/>
            <a:cxnLst>
              <a:cxn ang="0">
                <a:pos x="0" y="64"/>
              </a:cxn>
              <a:cxn ang="0">
                <a:pos x="191" y="32"/>
              </a:cxn>
              <a:cxn ang="0">
                <a:pos x="0" y="0"/>
              </a:cxn>
              <a:cxn ang="0">
                <a:pos x="0" y="32"/>
              </a:cxn>
              <a:cxn ang="0">
                <a:pos x="0" y="64"/>
              </a:cxn>
            </a:cxnLst>
            <a:rect l="0" t="0" r="r" b="b"/>
            <a:pathLst>
              <a:path w="191" h="64">
                <a:moveTo>
                  <a:pt x="0" y="64"/>
                </a:moveTo>
                <a:lnTo>
                  <a:pt x="191" y="32"/>
                </a:lnTo>
                <a:lnTo>
                  <a:pt x="0" y="0"/>
                </a:lnTo>
                <a:lnTo>
                  <a:pt x="0" y="32"/>
                </a:lnTo>
                <a:lnTo>
                  <a:pt x="0" y="64"/>
                </a:lnTo>
                <a:close/>
              </a:path>
            </a:pathLst>
          </a:custGeom>
          <a:solidFill>
            <a:srgbClr val="000000"/>
          </a:solidFill>
          <a:ln w="2381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025900" y="3190875"/>
            <a:ext cx="2876550" cy="1588"/>
          </a:xfrm>
          <a:prstGeom prst="line">
            <a:avLst/>
          </a:prstGeom>
          <a:noFill/>
          <a:ln w="2381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7350125" y="6237288"/>
            <a:ext cx="2333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500" i="1" dirty="0">
                <a:solidFill>
                  <a:srgbClr val="000000"/>
                </a:solidFill>
                <a:latin typeface="Times-Roman" charset="0"/>
              </a:rPr>
              <a:t>DS</a:t>
            </a:r>
            <a:endParaRPr lang="en-US" sz="2400" dirty="0"/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005388" y="2851150"/>
            <a:ext cx="939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-Roman" charset="0"/>
              </a:rPr>
              <a:t>Saturation</a:t>
            </a:r>
            <a:endParaRPr lang="en-US" sz="2400"/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3370263" y="6083300"/>
            <a:ext cx="196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3535363" y="6197600"/>
            <a:ext cx="217487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GS</a:t>
            </a:r>
            <a:endParaRPr lang="en-US" sz="240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3992563" y="6083300"/>
            <a:ext cx="1968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i="1">
                <a:solidFill>
                  <a:srgbClr val="000000"/>
                </a:solidFill>
                <a:latin typeface="Times-Roman" charset="0"/>
              </a:rPr>
              <a:t>V </a:t>
            </a:r>
            <a:endParaRPr lang="en-US" sz="2400"/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4157663" y="6197600"/>
            <a:ext cx="1428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 i="1">
                <a:solidFill>
                  <a:srgbClr val="000000"/>
                </a:solidFill>
                <a:latin typeface="Times-Roman" charset="0"/>
              </a:rPr>
              <a:t>T </a:t>
            </a:r>
            <a:endParaRPr lang="en-US" sz="2400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3822700" y="6083300"/>
            <a:ext cx="171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Times-Roman" charset="0"/>
              </a:rPr>
              <a:t>– </a:t>
            </a:r>
            <a:endParaRPr lang="en-US"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Margin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Noise margin is the amount of voltage fluctuation that a circuit can tolerate on its inputs without changing its output.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High level noise margin </a:t>
            </a:r>
            <a:r>
              <a:rPr lang="en-US" dirty="0" smtClean="0"/>
              <a:t>= minimum high output voltage –minimum high input voltage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Low level noise margin </a:t>
            </a:r>
            <a:r>
              <a:rPr lang="en-US" dirty="0" smtClean="0"/>
              <a:t>= maximum low input voltage –maximum low output voltage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Margin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23734" y="6226704"/>
            <a:ext cx="2895600" cy="457200"/>
          </a:xfrm>
        </p:spPr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381750" y="6175904"/>
            <a:ext cx="1905000" cy="457200"/>
          </a:xfrm>
        </p:spPr>
        <p:txBody>
          <a:bodyPr/>
          <a:lstStyle/>
          <a:p>
            <a:fld id="{79B1313E-BD1B-4BD8-B435-D30E4AA3852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 bwMode="auto">
          <a:xfrm rot="5400000">
            <a:off x="2353733" y="2523067"/>
            <a:ext cx="592667" cy="54186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12533" y="2675467"/>
            <a:ext cx="237067" cy="25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9" name="Straight Connector 8"/>
          <p:cNvCxnSpPr>
            <a:stCxn id="6" idx="3"/>
          </p:cNvCxnSpPr>
          <p:nvPr/>
        </p:nvCxnSpPr>
        <p:spPr bwMode="auto">
          <a:xfrm flipH="1" flipV="1">
            <a:off x="846667" y="2777067"/>
            <a:ext cx="1532467" cy="16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>
            <a:stCxn id="7" idx="6"/>
          </p:cNvCxnSpPr>
          <p:nvPr/>
        </p:nvCxnSpPr>
        <p:spPr bwMode="auto">
          <a:xfrm>
            <a:off x="3149600" y="2802467"/>
            <a:ext cx="1727200" cy="84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Isosceles Triangle 11"/>
          <p:cNvSpPr/>
          <p:nvPr/>
        </p:nvSpPr>
        <p:spPr bwMode="auto">
          <a:xfrm rot="5400000">
            <a:off x="4842933" y="2540001"/>
            <a:ext cx="592667" cy="541866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401733" y="2692401"/>
            <a:ext cx="237067" cy="254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5655733" y="2802467"/>
            <a:ext cx="1727200" cy="84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Rectangle 14"/>
          <p:cNvSpPr/>
          <p:nvPr/>
        </p:nvSpPr>
        <p:spPr bwMode="auto">
          <a:xfrm>
            <a:off x="1320800" y="3572933"/>
            <a:ext cx="1947333" cy="26585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51200" y="6045201"/>
            <a:ext cx="5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251202" y="5096934"/>
            <a:ext cx="71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/>
              <a:t>O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234268" y="4080935"/>
            <a:ext cx="71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O</a:t>
            </a:r>
            <a:r>
              <a:rPr lang="en-US" baseline="-25000" dirty="0"/>
              <a:t>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51201" y="3386667"/>
            <a:ext cx="71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1303867" y="5571067"/>
            <a:ext cx="196426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1320801" y="4114799"/>
            <a:ext cx="196426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tangle 25"/>
          <p:cNvSpPr/>
          <p:nvPr/>
        </p:nvSpPr>
        <p:spPr bwMode="auto">
          <a:xfrm>
            <a:off x="1320800" y="3572932"/>
            <a:ext cx="1947334" cy="5418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337733" y="5571067"/>
            <a:ext cx="1947334" cy="677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 bwMode="auto">
          <a:xfrm>
            <a:off x="1134533" y="3572933"/>
            <a:ext cx="0" cy="55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30" name="Straight Arrow Connector 29"/>
          <p:cNvCxnSpPr/>
          <p:nvPr/>
        </p:nvCxnSpPr>
        <p:spPr bwMode="auto">
          <a:xfrm flipH="1">
            <a:off x="1117600" y="5554132"/>
            <a:ext cx="16933" cy="6942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355601" y="3352800"/>
            <a:ext cx="76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Logical high output range</a:t>
            </a:r>
            <a:endParaRPr 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55601" y="5435600"/>
            <a:ext cx="76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Logical low output range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 bwMode="auto">
          <a:xfrm>
            <a:off x="5232400" y="3606799"/>
            <a:ext cx="1947333" cy="265853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62800" y="5977467"/>
            <a:ext cx="55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7162800" y="5096934"/>
            <a:ext cx="71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IL</a:t>
            </a:r>
            <a:endParaRPr lang="en-US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7162801" y="4013201"/>
            <a:ext cx="71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IH</a:t>
            </a:r>
            <a:endParaRPr lang="en-US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7162801" y="3420533"/>
            <a:ext cx="711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DD</a:t>
            </a:r>
            <a:endParaRPr lang="en-US" baseline="-25000" dirty="0"/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5198533" y="5232400"/>
            <a:ext cx="196426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5232401" y="4402665"/>
            <a:ext cx="196426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Rectangle 41"/>
          <p:cNvSpPr/>
          <p:nvPr/>
        </p:nvSpPr>
        <p:spPr bwMode="auto">
          <a:xfrm>
            <a:off x="5232400" y="3606798"/>
            <a:ext cx="1947334" cy="8128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5232400" y="5232401"/>
            <a:ext cx="1947334" cy="10498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>
            <a:off x="7840133" y="3691465"/>
            <a:ext cx="0" cy="728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5" name="Straight Arrow Connector 44"/>
          <p:cNvCxnSpPr/>
          <p:nvPr/>
        </p:nvCxnSpPr>
        <p:spPr bwMode="auto">
          <a:xfrm>
            <a:off x="7840133" y="5215467"/>
            <a:ext cx="2" cy="1151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7958667" y="3691466"/>
            <a:ext cx="9990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Logical high input range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7941734" y="5452532"/>
            <a:ext cx="9482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Logical low input range</a:t>
            </a:r>
            <a:endParaRPr lang="en-US" sz="1400" dirty="0"/>
          </a:p>
        </p:txBody>
      </p:sp>
      <p:cxnSp>
        <p:nvCxnSpPr>
          <p:cNvPr id="53" name="Straight Connector 52"/>
          <p:cNvCxnSpPr/>
          <p:nvPr/>
        </p:nvCxnSpPr>
        <p:spPr bwMode="auto">
          <a:xfrm flipH="1" flipV="1">
            <a:off x="3894667" y="5198533"/>
            <a:ext cx="1303866" cy="338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>
            <a:off x="3268133" y="5621867"/>
            <a:ext cx="1354667" cy="1693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Arrow Connector 62"/>
          <p:cNvCxnSpPr/>
          <p:nvPr/>
        </p:nvCxnSpPr>
        <p:spPr bwMode="auto">
          <a:xfrm>
            <a:off x="3979333" y="5181598"/>
            <a:ext cx="0" cy="4679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2" name="Straight Connector 71"/>
          <p:cNvCxnSpPr/>
          <p:nvPr/>
        </p:nvCxnSpPr>
        <p:spPr bwMode="auto">
          <a:xfrm flipV="1">
            <a:off x="3352800" y="4114800"/>
            <a:ext cx="762000" cy="169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/>
          <p:cNvCxnSpPr/>
          <p:nvPr/>
        </p:nvCxnSpPr>
        <p:spPr bwMode="auto">
          <a:xfrm>
            <a:off x="4097867" y="4419600"/>
            <a:ext cx="104986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>
            <a:off x="4216400" y="4114800"/>
            <a:ext cx="16934" cy="3324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4267201" y="3945468"/>
            <a:ext cx="86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NM</a:t>
            </a:r>
            <a:r>
              <a:rPr lang="en-US" baseline="-25000" dirty="0" smtClean="0"/>
              <a:t>H</a:t>
            </a:r>
            <a:endParaRPr lang="en-US" baseline="-25000" dirty="0"/>
          </a:p>
        </p:txBody>
      </p:sp>
      <p:sp>
        <p:nvSpPr>
          <p:cNvPr id="87" name="TextBox 86"/>
          <p:cNvSpPr txBox="1"/>
          <p:nvPr/>
        </p:nvSpPr>
        <p:spPr>
          <a:xfrm>
            <a:off x="4182534" y="5181601"/>
            <a:ext cx="863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NM</a:t>
            </a:r>
            <a:r>
              <a:rPr lang="en-US" baseline="-25000" dirty="0" smtClean="0"/>
              <a:t>L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341892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Dissipation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Dynamic power consumed </a:t>
            </a:r>
            <a:r>
              <a:rPr lang="en-US" dirty="0" smtClean="0"/>
              <a:t>Pd=fCVdd</a:t>
            </a:r>
            <a:r>
              <a:rPr lang="en-US" baseline="30000" dirty="0" smtClean="0"/>
              <a:t>2</a:t>
            </a:r>
          </a:p>
          <a:p>
            <a:endParaRPr lang="en-US" baseline="30000" dirty="0" smtClean="0"/>
          </a:p>
          <a:p>
            <a:r>
              <a:rPr lang="en-US" dirty="0" smtClean="0"/>
              <a:t>f=switching frequency</a:t>
            </a:r>
          </a:p>
          <a:p>
            <a:r>
              <a:rPr lang="en-US" dirty="0" smtClean="0"/>
              <a:t>C=power dissipation capacitance</a:t>
            </a:r>
          </a:p>
          <a:p>
            <a:r>
              <a:rPr lang="en-US" dirty="0" err="1" smtClean="0"/>
              <a:t>Vdd</a:t>
            </a:r>
            <a:r>
              <a:rPr lang="en-US" dirty="0" smtClean="0"/>
              <a:t>=power supply voltage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Different types of PLDs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Differences between PALs and PLAs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Implementing simple logic functions using PLDs</a:t>
            </a:r>
          </a:p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1800" dirty="0" smtClean="0"/>
              <a:t>FPGAs</a:t>
            </a:r>
          </a:p>
          <a:p>
            <a:pPr lvl="1" eaLnBrk="1" hangingPunct="1"/>
            <a:endParaRPr lang="en-US" sz="18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sz="18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Types of PLDs: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PROM: fixed AND array, programmable OR array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PAL: programmable AND array, fixed OR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Easier to program but not as flexible as PLA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PLA: programmable AND array, programmable OR array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Does not generate all the </a:t>
            </a:r>
            <a:r>
              <a:rPr lang="en-US" dirty="0" err="1" smtClean="0"/>
              <a:t>minterms</a:t>
            </a:r>
            <a:r>
              <a:rPr lang="en-US" dirty="0" smtClean="0"/>
              <a:t> unlike PROM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Typical PLA has a large number of inputs and product terms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Programmed using computer-aided design programs and FPLA programmer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Programmable Arrays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1257300" y="3124200"/>
            <a:ext cx="2133600" cy="1371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49" name="Straight Arrow Connector 7"/>
          <p:cNvCxnSpPr>
            <a:cxnSpLocks noChangeShapeType="1"/>
          </p:cNvCxnSpPr>
          <p:nvPr/>
        </p:nvCxnSpPr>
        <p:spPr bwMode="auto">
          <a:xfrm>
            <a:off x="3378200" y="3327400"/>
            <a:ext cx="160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0" name="Straight Arrow Connector 8"/>
          <p:cNvCxnSpPr>
            <a:cxnSpLocks noChangeShapeType="1"/>
          </p:cNvCxnSpPr>
          <p:nvPr/>
        </p:nvCxnSpPr>
        <p:spPr bwMode="auto">
          <a:xfrm>
            <a:off x="3403600" y="4165600"/>
            <a:ext cx="16002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51" name="Rectangle 9"/>
          <p:cNvSpPr>
            <a:spLocks noChangeArrowheads="1"/>
          </p:cNvSpPr>
          <p:nvPr/>
        </p:nvSpPr>
        <p:spPr bwMode="auto">
          <a:xfrm>
            <a:off x="4991100" y="3124200"/>
            <a:ext cx="2133600" cy="13716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52" name="Straight Arrow Connector 13"/>
          <p:cNvCxnSpPr>
            <a:cxnSpLocks noChangeShapeType="1"/>
          </p:cNvCxnSpPr>
          <p:nvPr/>
        </p:nvCxnSpPr>
        <p:spPr bwMode="auto">
          <a:xfrm rot="5400000">
            <a:off x="1530351" y="2673350"/>
            <a:ext cx="9271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3" name="Straight Arrow Connector 15"/>
          <p:cNvCxnSpPr>
            <a:cxnSpLocks noChangeShapeType="1"/>
          </p:cNvCxnSpPr>
          <p:nvPr/>
        </p:nvCxnSpPr>
        <p:spPr bwMode="auto">
          <a:xfrm rot="5400000">
            <a:off x="2559051" y="2660650"/>
            <a:ext cx="9271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4" name="Straight Arrow Connector 16"/>
          <p:cNvCxnSpPr>
            <a:cxnSpLocks noChangeShapeType="1"/>
          </p:cNvCxnSpPr>
          <p:nvPr/>
        </p:nvCxnSpPr>
        <p:spPr bwMode="auto">
          <a:xfrm rot="5400000">
            <a:off x="1225551" y="2686050"/>
            <a:ext cx="9271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5" name="Straight Arrow Connector 17"/>
          <p:cNvCxnSpPr>
            <a:cxnSpLocks noChangeShapeType="1"/>
          </p:cNvCxnSpPr>
          <p:nvPr/>
        </p:nvCxnSpPr>
        <p:spPr bwMode="auto">
          <a:xfrm rot="5400000">
            <a:off x="4756151" y="4984750"/>
            <a:ext cx="9271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6" name="Straight Arrow Connector 18"/>
          <p:cNvCxnSpPr>
            <a:cxnSpLocks noChangeShapeType="1"/>
          </p:cNvCxnSpPr>
          <p:nvPr/>
        </p:nvCxnSpPr>
        <p:spPr bwMode="auto">
          <a:xfrm rot="5400000">
            <a:off x="5200651" y="4959350"/>
            <a:ext cx="9271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157" name="Straight Arrow Connector 19"/>
          <p:cNvCxnSpPr>
            <a:cxnSpLocks noChangeShapeType="1"/>
          </p:cNvCxnSpPr>
          <p:nvPr/>
        </p:nvCxnSpPr>
        <p:spPr bwMode="auto">
          <a:xfrm rot="5400000">
            <a:off x="6330951" y="4959350"/>
            <a:ext cx="927100" cy="31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6158" name="TextBox 20"/>
          <p:cNvSpPr txBox="1">
            <a:spLocks noChangeArrowheads="1"/>
          </p:cNvSpPr>
          <p:nvPr/>
        </p:nvSpPr>
        <p:spPr bwMode="auto">
          <a:xfrm>
            <a:off x="1397000" y="3365500"/>
            <a:ext cx="20955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Array of AND gates</a:t>
            </a:r>
          </a:p>
        </p:txBody>
      </p:sp>
      <p:sp>
        <p:nvSpPr>
          <p:cNvPr id="6159" name="Rectangle 21"/>
          <p:cNvSpPr>
            <a:spLocks noChangeArrowheads="1"/>
          </p:cNvSpPr>
          <p:nvPr/>
        </p:nvSpPr>
        <p:spPr bwMode="auto">
          <a:xfrm>
            <a:off x="5235575" y="3360738"/>
            <a:ext cx="17240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Array of OR gates</a:t>
            </a:r>
          </a:p>
        </p:txBody>
      </p:sp>
      <p:sp>
        <p:nvSpPr>
          <p:cNvPr id="6160" name="TextBox 22"/>
          <p:cNvSpPr txBox="1">
            <a:spLocks noChangeArrowheads="1"/>
          </p:cNvSpPr>
          <p:nvPr/>
        </p:nvSpPr>
        <p:spPr bwMode="auto">
          <a:xfrm>
            <a:off x="1816100" y="1790700"/>
            <a:ext cx="1143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Inputs</a:t>
            </a:r>
          </a:p>
        </p:txBody>
      </p:sp>
      <p:sp>
        <p:nvSpPr>
          <p:cNvPr id="6161" name="TextBox 23"/>
          <p:cNvSpPr txBox="1">
            <a:spLocks noChangeArrowheads="1"/>
          </p:cNvSpPr>
          <p:nvPr/>
        </p:nvSpPr>
        <p:spPr bwMode="auto">
          <a:xfrm>
            <a:off x="3517900" y="3390900"/>
            <a:ext cx="1574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Product terms</a:t>
            </a:r>
          </a:p>
        </p:txBody>
      </p:sp>
      <p:sp>
        <p:nvSpPr>
          <p:cNvPr id="6162" name="TextBox 24"/>
          <p:cNvSpPr txBox="1">
            <a:spLocks noChangeArrowheads="1"/>
          </p:cNvSpPr>
          <p:nvPr/>
        </p:nvSpPr>
        <p:spPr bwMode="auto">
          <a:xfrm>
            <a:off x="5372100" y="5435600"/>
            <a:ext cx="15875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Outputs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24"/>
          <p:cNvSpPr>
            <a:spLocks noChangeArrowheads="1"/>
          </p:cNvSpPr>
          <p:nvPr/>
        </p:nvSpPr>
        <p:spPr bwMode="auto">
          <a:xfrm>
            <a:off x="1990725" y="1924050"/>
            <a:ext cx="4200525" cy="401955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 (Programmable Logic Array) Connections</a:t>
            </a:r>
          </a:p>
        </p:txBody>
      </p:sp>
      <p:sp>
        <p:nvSpPr>
          <p:cNvPr id="7173" name="Arc 24"/>
          <p:cNvSpPr>
            <a:spLocks/>
          </p:cNvSpPr>
          <p:nvPr/>
        </p:nvSpPr>
        <p:spPr bwMode="auto">
          <a:xfrm>
            <a:off x="4214813" y="2992438"/>
            <a:ext cx="130175" cy="180975"/>
          </a:xfrm>
          <a:custGeom>
            <a:avLst/>
            <a:gdLst>
              <a:gd name="T0" fmla="*/ 0 w 21621"/>
              <a:gd name="T1" fmla="*/ 0 h 21600"/>
              <a:gd name="T2" fmla="*/ 28410748 w 21621"/>
              <a:gd name="T3" fmla="*/ 105936191 h 21600"/>
              <a:gd name="T4" fmla="*/ 27515 w 21621"/>
              <a:gd name="T5" fmla="*/ 106533141 h 21600"/>
              <a:gd name="T6" fmla="*/ 0 60000 65536"/>
              <a:gd name="T7" fmla="*/ 0 60000 65536"/>
              <a:gd name="T8" fmla="*/ 0 60000 65536"/>
              <a:gd name="T9" fmla="*/ 0 w 21621"/>
              <a:gd name="T10" fmla="*/ 0 h 21600"/>
              <a:gd name="T11" fmla="*/ 21621 w 2162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1" h="21600" fill="none" extrusionOk="0">
                <a:moveTo>
                  <a:pt x="0" y="0"/>
                </a:moveTo>
                <a:cubicBezTo>
                  <a:pt x="7" y="0"/>
                  <a:pt x="14" y="-1"/>
                  <a:pt x="21" y="0"/>
                </a:cubicBezTo>
                <a:cubicBezTo>
                  <a:pt x="11903" y="0"/>
                  <a:pt x="21554" y="9597"/>
                  <a:pt x="21620" y="21479"/>
                </a:cubicBezTo>
              </a:path>
              <a:path w="21621" h="21600" stroke="0" extrusionOk="0">
                <a:moveTo>
                  <a:pt x="0" y="0"/>
                </a:moveTo>
                <a:cubicBezTo>
                  <a:pt x="7" y="0"/>
                  <a:pt x="14" y="-1"/>
                  <a:pt x="21" y="0"/>
                </a:cubicBezTo>
                <a:cubicBezTo>
                  <a:pt x="11903" y="0"/>
                  <a:pt x="21554" y="9597"/>
                  <a:pt x="21620" y="21479"/>
                </a:cubicBezTo>
                <a:lnTo>
                  <a:pt x="21" y="21600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67"/>
          <p:cNvGrpSpPr>
            <a:grpSpLocks/>
          </p:cNvGrpSpPr>
          <p:nvPr/>
        </p:nvGrpSpPr>
        <p:grpSpPr bwMode="auto">
          <a:xfrm>
            <a:off x="3952875" y="2990850"/>
            <a:ext cx="414338" cy="381000"/>
            <a:chOff x="4981575" y="1828800"/>
            <a:chExt cx="414338" cy="290513"/>
          </a:xfrm>
        </p:grpSpPr>
        <p:sp>
          <p:nvSpPr>
            <p:cNvPr id="7273" name="Line 20"/>
            <p:cNvSpPr>
              <a:spLocks noChangeShapeType="1"/>
            </p:cNvSpPr>
            <p:nvPr/>
          </p:nvSpPr>
          <p:spPr bwMode="auto">
            <a:xfrm>
              <a:off x="4981575" y="1828800"/>
              <a:ext cx="274638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4" name="Line 21"/>
            <p:cNvSpPr>
              <a:spLocks noChangeShapeType="1"/>
            </p:cNvSpPr>
            <p:nvPr/>
          </p:nvSpPr>
          <p:spPr bwMode="auto">
            <a:xfrm>
              <a:off x="4981575" y="2101850"/>
              <a:ext cx="29210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5" name="Line 22"/>
            <p:cNvSpPr>
              <a:spLocks noChangeShapeType="1"/>
            </p:cNvSpPr>
            <p:nvPr/>
          </p:nvSpPr>
          <p:spPr bwMode="auto">
            <a:xfrm flipV="1">
              <a:off x="4981575" y="1828800"/>
              <a:ext cx="1588" cy="2730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6" name="Arc 25"/>
            <p:cNvSpPr>
              <a:spLocks/>
            </p:cNvSpPr>
            <p:nvPr/>
          </p:nvSpPr>
          <p:spPr bwMode="auto">
            <a:xfrm>
              <a:off x="5257800" y="1973263"/>
              <a:ext cx="138113" cy="146050"/>
            </a:xfrm>
            <a:custGeom>
              <a:avLst/>
              <a:gdLst>
                <a:gd name="T0" fmla="*/ 35995715 w 21622"/>
                <a:gd name="T1" fmla="*/ 0 h 21722"/>
                <a:gd name="T2" fmla="*/ 0 w 21622"/>
                <a:gd name="T3" fmla="*/ 44392232 h 21722"/>
                <a:gd name="T4" fmla="*/ 36761 w 21622"/>
                <a:gd name="T5" fmla="*/ 249224 h 21722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722"/>
                <a:gd name="T11" fmla="*/ 21622 w 21622"/>
                <a:gd name="T12" fmla="*/ 21722 h 217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722" fill="none" extrusionOk="0">
                  <a:moveTo>
                    <a:pt x="21621" y="0"/>
                  </a:moveTo>
                  <a:cubicBezTo>
                    <a:pt x="21621" y="40"/>
                    <a:pt x="21622" y="81"/>
                    <a:pt x="21622" y="122"/>
                  </a:cubicBezTo>
                  <a:cubicBezTo>
                    <a:pt x="21622" y="12051"/>
                    <a:pt x="11951" y="21722"/>
                    <a:pt x="22" y="21722"/>
                  </a:cubicBezTo>
                  <a:cubicBezTo>
                    <a:pt x="14" y="21722"/>
                    <a:pt x="7" y="21721"/>
                    <a:pt x="0" y="21721"/>
                  </a:cubicBezTo>
                </a:path>
                <a:path w="21622" h="21722" stroke="0" extrusionOk="0">
                  <a:moveTo>
                    <a:pt x="21621" y="0"/>
                  </a:moveTo>
                  <a:cubicBezTo>
                    <a:pt x="21621" y="40"/>
                    <a:pt x="21622" y="81"/>
                    <a:pt x="21622" y="122"/>
                  </a:cubicBezTo>
                  <a:cubicBezTo>
                    <a:pt x="21622" y="12051"/>
                    <a:pt x="11951" y="21722"/>
                    <a:pt x="22" y="21722"/>
                  </a:cubicBezTo>
                  <a:cubicBezTo>
                    <a:pt x="14" y="21722"/>
                    <a:pt x="7" y="21721"/>
                    <a:pt x="0" y="21721"/>
                  </a:cubicBezTo>
                  <a:lnTo>
                    <a:pt x="22" y="1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75" name="Arc 26"/>
          <p:cNvSpPr>
            <a:spLocks/>
          </p:cNvSpPr>
          <p:nvPr/>
        </p:nvSpPr>
        <p:spPr bwMode="auto">
          <a:xfrm>
            <a:off x="4210050" y="3173413"/>
            <a:ext cx="130175" cy="180975"/>
          </a:xfrm>
          <a:custGeom>
            <a:avLst/>
            <a:gdLst>
              <a:gd name="T0" fmla="*/ 28406809 w 21622"/>
              <a:gd name="T1" fmla="*/ 0 h 21721"/>
              <a:gd name="T2" fmla="*/ 0 w 21622"/>
              <a:gd name="T3" fmla="*/ 104763233 h 21721"/>
              <a:gd name="T4" fmla="*/ 28814 w 21622"/>
              <a:gd name="T5" fmla="*/ 583601 h 21721"/>
              <a:gd name="T6" fmla="*/ 0 60000 65536"/>
              <a:gd name="T7" fmla="*/ 0 60000 65536"/>
              <a:gd name="T8" fmla="*/ 0 60000 65536"/>
              <a:gd name="T9" fmla="*/ 0 w 21622"/>
              <a:gd name="T10" fmla="*/ 0 h 21721"/>
              <a:gd name="T11" fmla="*/ 21622 w 21622"/>
              <a:gd name="T12" fmla="*/ 21721 h 217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2" h="21721" fill="none" extrusionOk="0">
                <a:moveTo>
                  <a:pt x="21621" y="0"/>
                </a:moveTo>
                <a:cubicBezTo>
                  <a:pt x="21621" y="40"/>
                  <a:pt x="21622" y="80"/>
                  <a:pt x="21622" y="121"/>
                </a:cubicBezTo>
                <a:cubicBezTo>
                  <a:pt x="21622" y="12050"/>
                  <a:pt x="11951" y="21721"/>
                  <a:pt x="22" y="21721"/>
                </a:cubicBezTo>
                <a:cubicBezTo>
                  <a:pt x="14" y="21721"/>
                  <a:pt x="7" y="21720"/>
                  <a:pt x="0" y="21720"/>
                </a:cubicBezTo>
              </a:path>
              <a:path w="21622" h="21721" stroke="0" extrusionOk="0">
                <a:moveTo>
                  <a:pt x="21621" y="0"/>
                </a:moveTo>
                <a:cubicBezTo>
                  <a:pt x="21621" y="40"/>
                  <a:pt x="21622" y="80"/>
                  <a:pt x="21622" y="121"/>
                </a:cubicBezTo>
                <a:cubicBezTo>
                  <a:pt x="21622" y="12050"/>
                  <a:pt x="11951" y="21721"/>
                  <a:pt x="22" y="21721"/>
                </a:cubicBezTo>
                <a:cubicBezTo>
                  <a:pt x="14" y="21721"/>
                  <a:pt x="7" y="21720"/>
                  <a:pt x="0" y="21720"/>
                </a:cubicBezTo>
                <a:lnTo>
                  <a:pt x="22" y="121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559050" y="2297113"/>
            <a:ext cx="223838" cy="169862"/>
            <a:chOff x="4413250" y="1368425"/>
            <a:chExt cx="223838" cy="169863"/>
          </a:xfrm>
        </p:grpSpPr>
        <p:sp>
          <p:nvSpPr>
            <p:cNvPr id="7269" name="Line 66"/>
            <p:cNvSpPr>
              <a:spLocks noChangeShapeType="1"/>
            </p:cNvSpPr>
            <p:nvPr/>
          </p:nvSpPr>
          <p:spPr bwMode="auto">
            <a:xfrm flipH="1">
              <a:off x="4533900" y="1368425"/>
              <a:ext cx="103188" cy="1698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0" name="Line 67"/>
            <p:cNvSpPr>
              <a:spLocks noChangeShapeType="1"/>
            </p:cNvSpPr>
            <p:nvPr/>
          </p:nvSpPr>
          <p:spPr bwMode="auto">
            <a:xfrm>
              <a:off x="4413250" y="1368425"/>
              <a:ext cx="120650" cy="1698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1" name="Line 68"/>
            <p:cNvSpPr>
              <a:spLocks noChangeShapeType="1"/>
            </p:cNvSpPr>
            <p:nvPr/>
          </p:nvSpPr>
          <p:spPr bwMode="auto">
            <a:xfrm flipH="1">
              <a:off x="4413250" y="1368425"/>
              <a:ext cx="223838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" name="Oval 69"/>
            <p:cNvSpPr>
              <a:spLocks noChangeArrowheads="1"/>
            </p:cNvSpPr>
            <p:nvPr/>
          </p:nvSpPr>
          <p:spPr bwMode="auto">
            <a:xfrm>
              <a:off x="4576763" y="1479550"/>
              <a:ext cx="34925" cy="52388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2936875" y="2312988"/>
            <a:ext cx="223838" cy="169862"/>
            <a:chOff x="4413250" y="1368425"/>
            <a:chExt cx="223838" cy="169863"/>
          </a:xfrm>
        </p:grpSpPr>
        <p:sp>
          <p:nvSpPr>
            <p:cNvPr id="7265" name="Line 66"/>
            <p:cNvSpPr>
              <a:spLocks noChangeShapeType="1"/>
            </p:cNvSpPr>
            <p:nvPr/>
          </p:nvSpPr>
          <p:spPr bwMode="auto">
            <a:xfrm flipH="1">
              <a:off x="4533900" y="1368425"/>
              <a:ext cx="103188" cy="1698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6" name="Line 67"/>
            <p:cNvSpPr>
              <a:spLocks noChangeShapeType="1"/>
            </p:cNvSpPr>
            <p:nvPr/>
          </p:nvSpPr>
          <p:spPr bwMode="auto">
            <a:xfrm>
              <a:off x="4413250" y="1368425"/>
              <a:ext cx="120650" cy="16986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7" name="Line 68"/>
            <p:cNvSpPr>
              <a:spLocks noChangeShapeType="1"/>
            </p:cNvSpPr>
            <p:nvPr/>
          </p:nvSpPr>
          <p:spPr bwMode="auto">
            <a:xfrm flipH="1">
              <a:off x="4413250" y="1368425"/>
              <a:ext cx="223838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8" name="Oval 69"/>
            <p:cNvSpPr>
              <a:spLocks noChangeArrowheads="1"/>
            </p:cNvSpPr>
            <p:nvPr/>
          </p:nvSpPr>
          <p:spPr bwMode="auto">
            <a:xfrm>
              <a:off x="4576763" y="1479550"/>
              <a:ext cx="34925" cy="52388"/>
            </a:xfrm>
            <a:prstGeom prst="ellips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178" name="Straight Connector 57"/>
          <p:cNvCxnSpPr>
            <a:cxnSpLocks noChangeShapeType="1"/>
          </p:cNvCxnSpPr>
          <p:nvPr/>
        </p:nvCxnSpPr>
        <p:spPr bwMode="auto">
          <a:xfrm rot="5400000">
            <a:off x="1355725" y="3648075"/>
            <a:ext cx="2501900" cy="12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79" name="Straight Connector 58"/>
          <p:cNvCxnSpPr>
            <a:cxnSpLocks noChangeShapeType="1"/>
          </p:cNvCxnSpPr>
          <p:nvPr/>
        </p:nvCxnSpPr>
        <p:spPr bwMode="auto">
          <a:xfrm rot="16200000" flipH="1">
            <a:off x="1500188" y="3614737"/>
            <a:ext cx="2463800" cy="317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0" name="Straight Connector 59"/>
          <p:cNvCxnSpPr>
            <a:cxnSpLocks noChangeShapeType="1"/>
          </p:cNvCxnSpPr>
          <p:nvPr/>
        </p:nvCxnSpPr>
        <p:spPr bwMode="auto">
          <a:xfrm rot="5400000">
            <a:off x="1758950" y="3606800"/>
            <a:ext cx="2435225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1" name="Straight Connector 60"/>
          <p:cNvCxnSpPr>
            <a:cxnSpLocks noChangeShapeType="1"/>
          </p:cNvCxnSpPr>
          <p:nvPr/>
        </p:nvCxnSpPr>
        <p:spPr bwMode="auto">
          <a:xfrm rot="5400000">
            <a:off x="1927225" y="3676650"/>
            <a:ext cx="2425700" cy="12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82" name="Straight Connector 69"/>
          <p:cNvCxnSpPr>
            <a:cxnSpLocks noChangeShapeType="1"/>
          </p:cNvCxnSpPr>
          <p:nvPr/>
        </p:nvCxnSpPr>
        <p:spPr bwMode="auto">
          <a:xfrm rot="10800000">
            <a:off x="2968625" y="3203575"/>
            <a:ext cx="993775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3" name="Oval 82"/>
          <p:cNvSpPr>
            <a:spLocks noChangeArrowheads="1"/>
          </p:cNvSpPr>
          <p:nvPr/>
        </p:nvSpPr>
        <p:spPr bwMode="auto">
          <a:xfrm>
            <a:off x="2952750" y="3181350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84" name="Oval 83"/>
          <p:cNvSpPr>
            <a:spLocks noChangeArrowheads="1"/>
          </p:cNvSpPr>
          <p:nvPr/>
        </p:nvSpPr>
        <p:spPr bwMode="auto">
          <a:xfrm>
            <a:off x="3114675" y="3276600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85" name="Straight Connector 86"/>
          <p:cNvCxnSpPr>
            <a:cxnSpLocks noChangeShapeType="1"/>
          </p:cNvCxnSpPr>
          <p:nvPr/>
        </p:nvCxnSpPr>
        <p:spPr bwMode="auto">
          <a:xfrm rot="10800000" flipV="1">
            <a:off x="3167063" y="3276600"/>
            <a:ext cx="776287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86" name="Arc 24"/>
          <p:cNvSpPr>
            <a:spLocks/>
          </p:cNvSpPr>
          <p:nvPr/>
        </p:nvSpPr>
        <p:spPr bwMode="auto">
          <a:xfrm>
            <a:off x="4214813" y="3554413"/>
            <a:ext cx="130175" cy="180975"/>
          </a:xfrm>
          <a:custGeom>
            <a:avLst/>
            <a:gdLst>
              <a:gd name="T0" fmla="*/ 0 w 21621"/>
              <a:gd name="T1" fmla="*/ 0 h 21600"/>
              <a:gd name="T2" fmla="*/ 28410748 w 21621"/>
              <a:gd name="T3" fmla="*/ 105936191 h 21600"/>
              <a:gd name="T4" fmla="*/ 27515 w 21621"/>
              <a:gd name="T5" fmla="*/ 106533141 h 21600"/>
              <a:gd name="T6" fmla="*/ 0 60000 65536"/>
              <a:gd name="T7" fmla="*/ 0 60000 65536"/>
              <a:gd name="T8" fmla="*/ 0 60000 65536"/>
              <a:gd name="T9" fmla="*/ 0 w 21621"/>
              <a:gd name="T10" fmla="*/ 0 h 21600"/>
              <a:gd name="T11" fmla="*/ 21621 w 2162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1" h="21600" fill="none" extrusionOk="0">
                <a:moveTo>
                  <a:pt x="0" y="0"/>
                </a:moveTo>
                <a:cubicBezTo>
                  <a:pt x="7" y="0"/>
                  <a:pt x="14" y="-1"/>
                  <a:pt x="21" y="0"/>
                </a:cubicBezTo>
                <a:cubicBezTo>
                  <a:pt x="11903" y="0"/>
                  <a:pt x="21554" y="9597"/>
                  <a:pt x="21620" y="21479"/>
                </a:cubicBezTo>
              </a:path>
              <a:path w="21621" h="21600" stroke="0" extrusionOk="0">
                <a:moveTo>
                  <a:pt x="0" y="0"/>
                </a:moveTo>
                <a:cubicBezTo>
                  <a:pt x="7" y="0"/>
                  <a:pt x="14" y="-1"/>
                  <a:pt x="21" y="0"/>
                </a:cubicBezTo>
                <a:cubicBezTo>
                  <a:pt x="11903" y="0"/>
                  <a:pt x="21554" y="9597"/>
                  <a:pt x="21620" y="21479"/>
                </a:cubicBezTo>
                <a:lnTo>
                  <a:pt x="21" y="21600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367"/>
          <p:cNvGrpSpPr>
            <a:grpSpLocks/>
          </p:cNvGrpSpPr>
          <p:nvPr/>
        </p:nvGrpSpPr>
        <p:grpSpPr bwMode="auto">
          <a:xfrm>
            <a:off x="3952875" y="3552825"/>
            <a:ext cx="414338" cy="381000"/>
            <a:chOff x="4981575" y="1828800"/>
            <a:chExt cx="414338" cy="290513"/>
          </a:xfrm>
        </p:grpSpPr>
        <p:sp>
          <p:nvSpPr>
            <p:cNvPr id="7261" name="Line 20"/>
            <p:cNvSpPr>
              <a:spLocks noChangeShapeType="1"/>
            </p:cNvSpPr>
            <p:nvPr/>
          </p:nvSpPr>
          <p:spPr bwMode="auto">
            <a:xfrm>
              <a:off x="4981575" y="1828800"/>
              <a:ext cx="274638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2" name="Line 21"/>
            <p:cNvSpPr>
              <a:spLocks noChangeShapeType="1"/>
            </p:cNvSpPr>
            <p:nvPr/>
          </p:nvSpPr>
          <p:spPr bwMode="auto">
            <a:xfrm>
              <a:off x="4981575" y="2101850"/>
              <a:ext cx="292100" cy="1588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3" name="Line 22"/>
            <p:cNvSpPr>
              <a:spLocks noChangeShapeType="1"/>
            </p:cNvSpPr>
            <p:nvPr/>
          </p:nvSpPr>
          <p:spPr bwMode="auto">
            <a:xfrm flipV="1">
              <a:off x="4981575" y="1828800"/>
              <a:ext cx="1588" cy="27305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64" name="Arc 25"/>
            <p:cNvSpPr>
              <a:spLocks/>
            </p:cNvSpPr>
            <p:nvPr/>
          </p:nvSpPr>
          <p:spPr bwMode="auto">
            <a:xfrm>
              <a:off x="5257800" y="1973263"/>
              <a:ext cx="138113" cy="146050"/>
            </a:xfrm>
            <a:custGeom>
              <a:avLst/>
              <a:gdLst>
                <a:gd name="T0" fmla="*/ 35995715 w 21622"/>
                <a:gd name="T1" fmla="*/ 0 h 21722"/>
                <a:gd name="T2" fmla="*/ 0 w 21622"/>
                <a:gd name="T3" fmla="*/ 44392232 h 21722"/>
                <a:gd name="T4" fmla="*/ 36761 w 21622"/>
                <a:gd name="T5" fmla="*/ 249224 h 21722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722"/>
                <a:gd name="T11" fmla="*/ 21622 w 21622"/>
                <a:gd name="T12" fmla="*/ 21722 h 2172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722" fill="none" extrusionOk="0">
                  <a:moveTo>
                    <a:pt x="21621" y="0"/>
                  </a:moveTo>
                  <a:cubicBezTo>
                    <a:pt x="21621" y="40"/>
                    <a:pt x="21622" y="81"/>
                    <a:pt x="21622" y="122"/>
                  </a:cubicBezTo>
                  <a:cubicBezTo>
                    <a:pt x="21622" y="12051"/>
                    <a:pt x="11951" y="21722"/>
                    <a:pt x="22" y="21722"/>
                  </a:cubicBezTo>
                  <a:cubicBezTo>
                    <a:pt x="14" y="21722"/>
                    <a:pt x="7" y="21721"/>
                    <a:pt x="0" y="21721"/>
                  </a:cubicBezTo>
                </a:path>
                <a:path w="21622" h="21722" stroke="0" extrusionOk="0">
                  <a:moveTo>
                    <a:pt x="21621" y="0"/>
                  </a:moveTo>
                  <a:cubicBezTo>
                    <a:pt x="21621" y="40"/>
                    <a:pt x="21622" y="81"/>
                    <a:pt x="21622" y="122"/>
                  </a:cubicBezTo>
                  <a:cubicBezTo>
                    <a:pt x="21622" y="12051"/>
                    <a:pt x="11951" y="21722"/>
                    <a:pt x="22" y="21722"/>
                  </a:cubicBezTo>
                  <a:cubicBezTo>
                    <a:pt x="14" y="21722"/>
                    <a:pt x="7" y="21721"/>
                    <a:pt x="0" y="21721"/>
                  </a:cubicBezTo>
                  <a:lnTo>
                    <a:pt x="22" y="12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Arc 26"/>
          <p:cNvSpPr>
            <a:spLocks/>
          </p:cNvSpPr>
          <p:nvPr/>
        </p:nvSpPr>
        <p:spPr bwMode="auto">
          <a:xfrm>
            <a:off x="4205288" y="3730625"/>
            <a:ext cx="138112" cy="180975"/>
          </a:xfrm>
          <a:custGeom>
            <a:avLst/>
            <a:gdLst>
              <a:gd name="T0" fmla="*/ 35995173 w 21622"/>
              <a:gd name="T1" fmla="*/ 0 h 21721"/>
              <a:gd name="T2" fmla="*/ 0 w 21622"/>
              <a:gd name="T3" fmla="*/ 104763233 h 21721"/>
              <a:gd name="T4" fmla="*/ 36760 w 21622"/>
              <a:gd name="T5" fmla="*/ 583601 h 21721"/>
              <a:gd name="T6" fmla="*/ 0 60000 65536"/>
              <a:gd name="T7" fmla="*/ 0 60000 65536"/>
              <a:gd name="T8" fmla="*/ 0 60000 65536"/>
              <a:gd name="T9" fmla="*/ 0 w 21622"/>
              <a:gd name="T10" fmla="*/ 0 h 21721"/>
              <a:gd name="T11" fmla="*/ 21622 w 21622"/>
              <a:gd name="T12" fmla="*/ 21721 h 217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22" h="21721" fill="none" extrusionOk="0">
                <a:moveTo>
                  <a:pt x="21621" y="0"/>
                </a:moveTo>
                <a:cubicBezTo>
                  <a:pt x="21621" y="40"/>
                  <a:pt x="21622" y="80"/>
                  <a:pt x="21622" y="121"/>
                </a:cubicBezTo>
                <a:cubicBezTo>
                  <a:pt x="21622" y="12050"/>
                  <a:pt x="11951" y="21721"/>
                  <a:pt x="22" y="21721"/>
                </a:cubicBezTo>
                <a:cubicBezTo>
                  <a:pt x="14" y="21721"/>
                  <a:pt x="7" y="21720"/>
                  <a:pt x="0" y="21720"/>
                </a:cubicBezTo>
              </a:path>
              <a:path w="21622" h="21721" stroke="0" extrusionOk="0">
                <a:moveTo>
                  <a:pt x="21621" y="0"/>
                </a:moveTo>
                <a:cubicBezTo>
                  <a:pt x="21621" y="40"/>
                  <a:pt x="21622" y="80"/>
                  <a:pt x="21622" y="121"/>
                </a:cubicBezTo>
                <a:cubicBezTo>
                  <a:pt x="21622" y="12050"/>
                  <a:pt x="11951" y="21721"/>
                  <a:pt x="22" y="21721"/>
                </a:cubicBezTo>
                <a:cubicBezTo>
                  <a:pt x="14" y="21721"/>
                  <a:pt x="7" y="21720"/>
                  <a:pt x="0" y="21720"/>
                </a:cubicBezTo>
                <a:lnTo>
                  <a:pt x="22" y="121"/>
                </a:lnTo>
                <a:close/>
              </a:path>
            </a:pathLst>
          </a:custGeom>
          <a:solidFill>
            <a:srgbClr val="FFFFFF"/>
          </a:solidFill>
          <a:ln w="174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7189" name="Straight Connector 117"/>
          <p:cNvCxnSpPr>
            <a:cxnSpLocks noChangeShapeType="1"/>
          </p:cNvCxnSpPr>
          <p:nvPr/>
        </p:nvCxnSpPr>
        <p:spPr bwMode="auto">
          <a:xfrm rot="10800000">
            <a:off x="2968625" y="3765550"/>
            <a:ext cx="993775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190" name="Oval 120"/>
          <p:cNvSpPr>
            <a:spLocks noChangeArrowheads="1"/>
          </p:cNvSpPr>
          <p:nvPr/>
        </p:nvSpPr>
        <p:spPr bwMode="auto">
          <a:xfrm>
            <a:off x="2952750" y="374332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Oval 121"/>
          <p:cNvSpPr>
            <a:spLocks noChangeArrowheads="1"/>
          </p:cNvSpPr>
          <p:nvPr/>
        </p:nvSpPr>
        <p:spPr bwMode="auto">
          <a:xfrm>
            <a:off x="3109913" y="3805238"/>
            <a:ext cx="46037" cy="460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92" name="Straight Connector 122"/>
          <p:cNvCxnSpPr>
            <a:cxnSpLocks noChangeShapeType="1"/>
          </p:cNvCxnSpPr>
          <p:nvPr/>
        </p:nvCxnSpPr>
        <p:spPr bwMode="auto">
          <a:xfrm rot="10800000" flipV="1">
            <a:off x="3167063" y="3829050"/>
            <a:ext cx="776287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6" name="Group 123"/>
          <p:cNvGrpSpPr>
            <a:grpSpLocks/>
          </p:cNvGrpSpPr>
          <p:nvPr/>
        </p:nvGrpSpPr>
        <p:grpSpPr bwMode="auto">
          <a:xfrm>
            <a:off x="3943350" y="4248150"/>
            <a:ext cx="414338" cy="361950"/>
            <a:chOff x="4981575" y="1828800"/>
            <a:chExt cx="414338" cy="290513"/>
          </a:xfrm>
        </p:grpSpPr>
        <p:sp>
          <p:nvSpPr>
            <p:cNvPr id="7254" name="Arc 24"/>
            <p:cNvSpPr>
              <a:spLocks/>
            </p:cNvSpPr>
            <p:nvPr/>
          </p:nvSpPr>
          <p:spPr bwMode="auto">
            <a:xfrm>
              <a:off x="5248277" y="1832622"/>
              <a:ext cx="128586" cy="130760"/>
            </a:xfrm>
            <a:custGeom>
              <a:avLst/>
              <a:gdLst>
                <a:gd name="T0" fmla="*/ 0 w 21621"/>
                <a:gd name="T1" fmla="*/ 0 h 21600"/>
                <a:gd name="T2" fmla="*/ 27048749 w 21621"/>
                <a:gd name="T3" fmla="*/ 28846965 h 21600"/>
                <a:gd name="T4" fmla="*/ 26281 w 21621"/>
                <a:gd name="T5" fmla="*/ 29009350 h 21600"/>
                <a:gd name="T6" fmla="*/ 0 60000 65536"/>
                <a:gd name="T7" fmla="*/ 0 60000 65536"/>
                <a:gd name="T8" fmla="*/ 0 60000 65536"/>
                <a:gd name="T9" fmla="*/ 0 w 21621"/>
                <a:gd name="T10" fmla="*/ 0 h 21600"/>
                <a:gd name="T11" fmla="*/ 21621 w 2162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1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1" y="0"/>
                  </a:cubicBezTo>
                  <a:cubicBezTo>
                    <a:pt x="11903" y="0"/>
                    <a:pt x="21554" y="9597"/>
                    <a:pt x="21620" y="21479"/>
                  </a:cubicBezTo>
                </a:path>
                <a:path w="21621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1" y="0"/>
                  </a:cubicBezTo>
                  <a:cubicBezTo>
                    <a:pt x="11903" y="0"/>
                    <a:pt x="21554" y="9597"/>
                    <a:pt x="21620" y="21479"/>
                  </a:cubicBezTo>
                  <a:lnTo>
                    <a:pt x="21" y="21600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" name="Group 367"/>
            <p:cNvGrpSpPr>
              <a:grpSpLocks/>
            </p:cNvGrpSpPr>
            <p:nvPr/>
          </p:nvGrpSpPr>
          <p:grpSpPr bwMode="auto">
            <a:xfrm>
              <a:off x="4981575" y="1828800"/>
              <a:ext cx="414338" cy="290513"/>
              <a:chOff x="4981575" y="1828800"/>
              <a:chExt cx="414338" cy="290513"/>
            </a:xfrm>
          </p:grpSpPr>
          <p:sp>
            <p:nvSpPr>
              <p:cNvPr id="7257" name="Line 20"/>
              <p:cNvSpPr>
                <a:spLocks noChangeShapeType="1"/>
              </p:cNvSpPr>
              <p:nvPr/>
            </p:nvSpPr>
            <p:spPr bwMode="auto">
              <a:xfrm>
                <a:off x="4981575" y="1828800"/>
                <a:ext cx="274638" cy="15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8" name="Line 21"/>
              <p:cNvSpPr>
                <a:spLocks noChangeShapeType="1"/>
              </p:cNvSpPr>
              <p:nvPr/>
            </p:nvSpPr>
            <p:spPr bwMode="auto">
              <a:xfrm>
                <a:off x="4981575" y="2101850"/>
                <a:ext cx="292100" cy="1588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59" name="Line 22"/>
              <p:cNvSpPr>
                <a:spLocks noChangeShapeType="1"/>
              </p:cNvSpPr>
              <p:nvPr/>
            </p:nvSpPr>
            <p:spPr bwMode="auto">
              <a:xfrm flipV="1">
                <a:off x="4981575" y="1828800"/>
                <a:ext cx="1588" cy="273050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60" name="Arc 25"/>
              <p:cNvSpPr>
                <a:spLocks/>
              </p:cNvSpPr>
              <p:nvPr/>
            </p:nvSpPr>
            <p:spPr bwMode="auto">
              <a:xfrm>
                <a:off x="5257800" y="1973263"/>
                <a:ext cx="138113" cy="146050"/>
              </a:xfrm>
              <a:custGeom>
                <a:avLst/>
                <a:gdLst>
                  <a:gd name="T0" fmla="*/ 35995715 w 21622"/>
                  <a:gd name="T1" fmla="*/ 0 h 21722"/>
                  <a:gd name="T2" fmla="*/ 0 w 21622"/>
                  <a:gd name="T3" fmla="*/ 44392232 h 21722"/>
                  <a:gd name="T4" fmla="*/ 36761 w 21622"/>
                  <a:gd name="T5" fmla="*/ 249224 h 21722"/>
                  <a:gd name="T6" fmla="*/ 0 60000 65536"/>
                  <a:gd name="T7" fmla="*/ 0 60000 65536"/>
                  <a:gd name="T8" fmla="*/ 0 60000 65536"/>
                  <a:gd name="T9" fmla="*/ 0 w 21622"/>
                  <a:gd name="T10" fmla="*/ 0 h 21722"/>
                  <a:gd name="T11" fmla="*/ 21622 w 21622"/>
                  <a:gd name="T12" fmla="*/ 21722 h 2172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22" h="21722" fill="none" extrusionOk="0">
                    <a:moveTo>
                      <a:pt x="21621" y="0"/>
                    </a:moveTo>
                    <a:cubicBezTo>
                      <a:pt x="21621" y="40"/>
                      <a:pt x="21622" y="81"/>
                      <a:pt x="21622" y="122"/>
                    </a:cubicBezTo>
                    <a:cubicBezTo>
                      <a:pt x="21622" y="12051"/>
                      <a:pt x="11951" y="21722"/>
                      <a:pt x="22" y="21722"/>
                    </a:cubicBezTo>
                    <a:cubicBezTo>
                      <a:pt x="14" y="21722"/>
                      <a:pt x="7" y="21721"/>
                      <a:pt x="0" y="21721"/>
                    </a:cubicBezTo>
                  </a:path>
                  <a:path w="21622" h="21722" stroke="0" extrusionOk="0">
                    <a:moveTo>
                      <a:pt x="21621" y="0"/>
                    </a:moveTo>
                    <a:cubicBezTo>
                      <a:pt x="21621" y="40"/>
                      <a:pt x="21622" y="81"/>
                      <a:pt x="21622" y="122"/>
                    </a:cubicBezTo>
                    <a:cubicBezTo>
                      <a:pt x="21622" y="12051"/>
                      <a:pt x="11951" y="21722"/>
                      <a:pt x="22" y="21722"/>
                    </a:cubicBezTo>
                    <a:cubicBezTo>
                      <a:pt x="14" y="21722"/>
                      <a:pt x="7" y="21721"/>
                      <a:pt x="0" y="21721"/>
                    </a:cubicBezTo>
                    <a:lnTo>
                      <a:pt x="22" y="12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56" name="Arc 26"/>
            <p:cNvSpPr>
              <a:spLocks/>
            </p:cNvSpPr>
            <p:nvPr/>
          </p:nvSpPr>
          <p:spPr bwMode="auto">
            <a:xfrm>
              <a:off x="5253038" y="1963383"/>
              <a:ext cx="130175" cy="138113"/>
            </a:xfrm>
            <a:custGeom>
              <a:avLst/>
              <a:gdLst>
                <a:gd name="T0" fmla="*/ 28406809 w 21622"/>
                <a:gd name="T1" fmla="*/ 0 h 21721"/>
                <a:gd name="T2" fmla="*/ 0 w 21622"/>
                <a:gd name="T3" fmla="*/ 35505768 h 21721"/>
                <a:gd name="T4" fmla="*/ 28814 w 21622"/>
                <a:gd name="T5" fmla="*/ 197705 h 21721"/>
                <a:gd name="T6" fmla="*/ 0 60000 65536"/>
                <a:gd name="T7" fmla="*/ 0 60000 65536"/>
                <a:gd name="T8" fmla="*/ 0 60000 65536"/>
                <a:gd name="T9" fmla="*/ 0 w 21622"/>
                <a:gd name="T10" fmla="*/ 0 h 21721"/>
                <a:gd name="T11" fmla="*/ 21622 w 21622"/>
                <a:gd name="T12" fmla="*/ 21721 h 217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22" h="21721" fill="none" extrusionOk="0">
                  <a:moveTo>
                    <a:pt x="21621" y="0"/>
                  </a:moveTo>
                  <a:cubicBezTo>
                    <a:pt x="21621" y="40"/>
                    <a:pt x="21622" y="80"/>
                    <a:pt x="21622" y="121"/>
                  </a:cubicBezTo>
                  <a:cubicBezTo>
                    <a:pt x="21622" y="12050"/>
                    <a:pt x="11951" y="21721"/>
                    <a:pt x="22" y="21721"/>
                  </a:cubicBezTo>
                  <a:cubicBezTo>
                    <a:pt x="14" y="21721"/>
                    <a:pt x="7" y="21720"/>
                    <a:pt x="0" y="21720"/>
                  </a:cubicBezTo>
                </a:path>
                <a:path w="21622" h="21721" stroke="0" extrusionOk="0">
                  <a:moveTo>
                    <a:pt x="21621" y="0"/>
                  </a:moveTo>
                  <a:cubicBezTo>
                    <a:pt x="21621" y="40"/>
                    <a:pt x="21622" y="80"/>
                    <a:pt x="21622" y="121"/>
                  </a:cubicBezTo>
                  <a:cubicBezTo>
                    <a:pt x="21622" y="12050"/>
                    <a:pt x="11951" y="21721"/>
                    <a:pt x="22" y="21721"/>
                  </a:cubicBezTo>
                  <a:cubicBezTo>
                    <a:pt x="14" y="21721"/>
                    <a:pt x="7" y="21720"/>
                    <a:pt x="0" y="21720"/>
                  </a:cubicBezTo>
                  <a:lnTo>
                    <a:pt x="22" y="121"/>
                  </a:lnTo>
                  <a:close/>
                </a:path>
              </a:pathLst>
            </a:custGeom>
            <a:solidFill>
              <a:srgbClr val="FFFFFF"/>
            </a:solidFill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194" name="Straight Connector 133"/>
          <p:cNvCxnSpPr>
            <a:cxnSpLocks noChangeShapeType="1"/>
          </p:cNvCxnSpPr>
          <p:nvPr/>
        </p:nvCxnSpPr>
        <p:spPr bwMode="auto">
          <a:xfrm rot="10800000">
            <a:off x="2959100" y="4460875"/>
            <a:ext cx="993775" cy="63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8" name="Group 163"/>
          <p:cNvGrpSpPr>
            <a:grpSpLocks/>
          </p:cNvGrpSpPr>
          <p:nvPr/>
        </p:nvGrpSpPr>
        <p:grpSpPr bwMode="auto">
          <a:xfrm>
            <a:off x="2600325" y="3009900"/>
            <a:ext cx="1366838" cy="1389063"/>
            <a:chOff x="1209676" y="2800351"/>
            <a:chExt cx="1804989" cy="1388744"/>
          </a:xfrm>
        </p:grpSpPr>
        <p:cxnSp>
          <p:nvCxnSpPr>
            <p:cNvPr id="7242" name="Straight Connector 62"/>
            <p:cNvCxnSpPr>
              <a:cxnSpLocks noChangeShapeType="1"/>
            </p:cNvCxnSpPr>
            <p:nvPr/>
          </p:nvCxnSpPr>
          <p:spPr bwMode="auto">
            <a:xfrm rot="10800000">
              <a:off x="1243014" y="2828925"/>
              <a:ext cx="1771651" cy="1587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43" name="Straight Connector 66"/>
            <p:cNvCxnSpPr>
              <a:cxnSpLocks noChangeShapeType="1"/>
            </p:cNvCxnSpPr>
            <p:nvPr/>
          </p:nvCxnSpPr>
          <p:spPr bwMode="auto">
            <a:xfrm rot="10800000">
              <a:off x="1397002" y="2908302"/>
              <a:ext cx="1608137" cy="1129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244" name="Oval 80"/>
            <p:cNvSpPr>
              <a:spLocks noChangeArrowheads="1"/>
            </p:cNvSpPr>
            <p:nvPr/>
          </p:nvSpPr>
          <p:spPr bwMode="auto">
            <a:xfrm>
              <a:off x="1219201" y="280035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5" name="Oval 81"/>
            <p:cNvSpPr>
              <a:spLocks noChangeArrowheads="1"/>
            </p:cNvSpPr>
            <p:nvPr/>
          </p:nvSpPr>
          <p:spPr bwMode="auto">
            <a:xfrm>
              <a:off x="1376364" y="288607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46" name="Straight Connector 115"/>
            <p:cNvCxnSpPr>
              <a:cxnSpLocks noChangeShapeType="1"/>
            </p:cNvCxnSpPr>
            <p:nvPr/>
          </p:nvCxnSpPr>
          <p:spPr bwMode="auto">
            <a:xfrm rot="10800000">
              <a:off x="1243014" y="3390900"/>
              <a:ext cx="1771651" cy="1587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47" name="Straight Connector 116"/>
            <p:cNvCxnSpPr>
              <a:cxnSpLocks noChangeShapeType="1"/>
            </p:cNvCxnSpPr>
            <p:nvPr/>
          </p:nvCxnSpPr>
          <p:spPr bwMode="auto">
            <a:xfrm rot="10800000">
              <a:off x="1397002" y="3470277"/>
              <a:ext cx="1608137" cy="1129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248" name="Oval 118"/>
            <p:cNvSpPr>
              <a:spLocks noChangeArrowheads="1"/>
            </p:cNvSpPr>
            <p:nvPr/>
          </p:nvSpPr>
          <p:spPr bwMode="auto">
            <a:xfrm>
              <a:off x="1219201" y="336232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49" name="Oval 119"/>
            <p:cNvSpPr>
              <a:spLocks noChangeArrowheads="1"/>
            </p:cNvSpPr>
            <p:nvPr/>
          </p:nvSpPr>
          <p:spPr bwMode="auto">
            <a:xfrm>
              <a:off x="1376364" y="344805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7250" name="Straight Connector 131"/>
            <p:cNvCxnSpPr>
              <a:cxnSpLocks noChangeShapeType="1"/>
            </p:cNvCxnSpPr>
            <p:nvPr/>
          </p:nvCxnSpPr>
          <p:spPr bwMode="auto">
            <a:xfrm rot="10800000">
              <a:off x="1233489" y="4086225"/>
              <a:ext cx="1771651" cy="15876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7251" name="Straight Connector 132"/>
            <p:cNvCxnSpPr>
              <a:cxnSpLocks noChangeShapeType="1"/>
            </p:cNvCxnSpPr>
            <p:nvPr/>
          </p:nvCxnSpPr>
          <p:spPr bwMode="auto">
            <a:xfrm rot="10800000">
              <a:off x="1387477" y="4165602"/>
              <a:ext cx="1608137" cy="1129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7252" name="Oval 134"/>
            <p:cNvSpPr>
              <a:spLocks noChangeArrowheads="1"/>
            </p:cNvSpPr>
            <p:nvPr/>
          </p:nvSpPr>
          <p:spPr bwMode="auto">
            <a:xfrm>
              <a:off x="1209676" y="4057651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53" name="Oval 135"/>
            <p:cNvSpPr>
              <a:spLocks noChangeArrowheads="1"/>
            </p:cNvSpPr>
            <p:nvPr/>
          </p:nvSpPr>
          <p:spPr bwMode="auto">
            <a:xfrm>
              <a:off x="1366839" y="4143376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96" name="Oval 136"/>
          <p:cNvSpPr>
            <a:spLocks noChangeArrowheads="1"/>
          </p:cNvSpPr>
          <p:nvPr/>
        </p:nvSpPr>
        <p:spPr bwMode="auto">
          <a:xfrm>
            <a:off x="2943225" y="4438650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97" name="Oval 137"/>
          <p:cNvSpPr>
            <a:spLocks noChangeArrowheads="1"/>
          </p:cNvSpPr>
          <p:nvPr/>
        </p:nvSpPr>
        <p:spPr bwMode="auto">
          <a:xfrm>
            <a:off x="3105150" y="4533900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98" name="Straight Connector 138"/>
          <p:cNvCxnSpPr>
            <a:cxnSpLocks noChangeShapeType="1"/>
          </p:cNvCxnSpPr>
          <p:nvPr/>
        </p:nvCxnSpPr>
        <p:spPr bwMode="auto">
          <a:xfrm rot="10800000" flipV="1">
            <a:off x="3157538" y="4533900"/>
            <a:ext cx="776287" cy="9525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199" name="Straight Connector 144"/>
          <p:cNvCxnSpPr>
            <a:cxnSpLocks noChangeShapeType="1"/>
            <a:endCxn id="7276" idx="0"/>
          </p:cNvCxnSpPr>
          <p:nvPr/>
        </p:nvCxnSpPr>
        <p:spPr bwMode="auto">
          <a:xfrm rot="10800000">
            <a:off x="4367213" y="3179763"/>
            <a:ext cx="1462087" cy="206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00" name="Straight Connector 146"/>
          <p:cNvCxnSpPr>
            <a:cxnSpLocks noChangeShapeType="1"/>
            <a:endCxn id="7188" idx="0"/>
          </p:cNvCxnSpPr>
          <p:nvPr/>
        </p:nvCxnSpPr>
        <p:spPr bwMode="auto">
          <a:xfrm rot="10800000">
            <a:off x="4343400" y="3730625"/>
            <a:ext cx="1485900" cy="317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01" name="Straight Connector 147"/>
          <p:cNvCxnSpPr>
            <a:cxnSpLocks noChangeShapeType="1"/>
          </p:cNvCxnSpPr>
          <p:nvPr/>
        </p:nvCxnSpPr>
        <p:spPr bwMode="auto">
          <a:xfrm rot="10800000">
            <a:off x="4348163" y="4419600"/>
            <a:ext cx="1452562" cy="1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9" name="Group 148"/>
          <p:cNvGrpSpPr>
            <a:grpSpLocks/>
          </p:cNvGrpSpPr>
          <p:nvPr/>
        </p:nvGrpSpPr>
        <p:grpSpPr bwMode="auto">
          <a:xfrm>
            <a:off x="4489450" y="4852988"/>
            <a:ext cx="244475" cy="419100"/>
            <a:chOff x="6365875" y="6091238"/>
            <a:chExt cx="244475" cy="419100"/>
          </a:xfrm>
        </p:grpSpPr>
        <p:sp>
          <p:nvSpPr>
            <p:cNvPr id="7238" name="Arc 122"/>
            <p:cNvSpPr>
              <a:spLocks/>
            </p:cNvSpPr>
            <p:nvPr/>
          </p:nvSpPr>
          <p:spPr bwMode="auto">
            <a:xfrm>
              <a:off x="6496050" y="6091238"/>
              <a:ext cx="112713" cy="60325"/>
            </a:xfrm>
            <a:custGeom>
              <a:avLst/>
              <a:gdLst>
                <a:gd name="T0" fmla="*/ 16015275 w 21600"/>
                <a:gd name="T1" fmla="*/ 0 h 21600"/>
                <a:gd name="T2" fmla="*/ 0 w 21600"/>
                <a:gd name="T3" fmla="*/ 1314099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9" name="Arc 123"/>
            <p:cNvSpPr>
              <a:spLocks/>
            </p:cNvSpPr>
            <p:nvPr/>
          </p:nvSpPr>
          <p:spPr bwMode="auto">
            <a:xfrm>
              <a:off x="6486525" y="6091238"/>
              <a:ext cx="123825" cy="419100"/>
            </a:xfrm>
            <a:custGeom>
              <a:avLst/>
              <a:gdLst>
                <a:gd name="T0" fmla="*/ 22018186 w 22020"/>
                <a:gd name="T1" fmla="*/ 0 h 21600"/>
                <a:gd name="T2" fmla="*/ 0 w 22020"/>
                <a:gd name="T3" fmla="*/ 2147483647 h 21600"/>
                <a:gd name="T4" fmla="*/ 419998 w 220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20"/>
                <a:gd name="T10" fmla="*/ 0 h 21600"/>
                <a:gd name="T11" fmla="*/ 22020 w 220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0" h="21600" fill="none" extrusionOk="0">
                  <a:moveTo>
                    <a:pt x="22020" y="0"/>
                  </a:moveTo>
                  <a:cubicBezTo>
                    <a:pt x="22020" y="11929"/>
                    <a:pt x="12349" y="21600"/>
                    <a:pt x="420" y="21600"/>
                  </a:cubicBezTo>
                  <a:cubicBezTo>
                    <a:pt x="279" y="21600"/>
                    <a:pt x="139" y="21598"/>
                    <a:pt x="0" y="21595"/>
                  </a:cubicBezTo>
                </a:path>
                <a:path w="22020" h="21600" stroke="0" extrusionOk="0">
                  <a:moveTo>
                    <a:pt x="22020" y="0"/>
                  </a:moveTo>
                  <a:cubicBezTo>
                    <a:pt x="22020" y="11929"/>
                    <a:pt x="12349" y="21600"/>
                    <a:pt x="420" y="21600"/>
                  </a:cubicBezTo>
                  <a:cubicBezTo>
                    <a:pt x="279" y="21600"/>
                    <a:pt x="139" y="21598"/>
                    <a:pt x="0" y="21595"/>
                  </a:cubicBezTo>
                  <a:lnTo>
                    <a:pt x="42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0" name="Arc 124"/>
            <p:cNvSpPr>
              <a:spLocks/>
            </p:cNvSpPr>
            <p:nvPr/>
          </p:nvSpPr>
          <p:spPr bwMode="auto">
            <a:xfrm>
              <a:off x="6365875" y="6115050"/>
              <a:ext cx="130175" cy="393700"/>
            </a:xfrm>
            <a:custGeom>
              <a:avLst/>
              <a:gdLst>
                <a:gd name="T0" fmla="*/ 28493694 w 21600"/>
                <a:gd name="T1" fmla="*/ 2147483647 h 21700"/>
                <a:gd name="T2" fmla="*/ 0 w 21600"/>
                <a:gd name="T3" fmla="*/ 0 h 21700"/>
                <a:gd name="T4" fmla="*/ 28493694 w 21600"/>
                <a:gd name="T5" fmla="*/ 10833101 h 217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0"/>
                <a:gd name="T11" fmla="*/ 21600 w 21600"/>
                <a:gd name="T12" fmla="*/ 21700 h 217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0" fill="none" extrusionOk="0">
                  <a:moveTo>
                    <a:pt x="21600" y="21700"/>
                  </a:moveTo>
                  <a:cubicBezTo>
                    <a:pt x="9670" y="21700"/>
                    <a:pt x="0" y="12029"/>
                    <a:pt x="0" y="100"/>
                  </a:cubicBezTo>
                  <a:cubicBezTo>
                    <a:pt x="-1" y="66"/>
                    <a:pt x="0" y="33"/>
                    <a:pt x="0" y="0"/>
                  </a:cubicBezTo>
                </a:path>
                <a:path w="21600" h="21700" stroke="0" extrusionOk="0">
                  <a:moveTo>
                    <a:pt x="21600" y="21700"/>
                  </a:moveTo>
                  <a:cubicBezTo>
                    <a:pt x="9670" y="21700"/>
                    <a:pt x="0" y="12029"/>
                    <a:pt x="0" y="100"/>
                  </a:cubicBezTo>
                  <a:cubicBezTo>
                    <a:pt x="-1" y="66"/>
                    <a:pt x="0" y="33"/>
                    <a:pt x="0" y="0"/>
                  </a:cubicBezTo>
                  <a:lnTo>
                    <a:pt x="21600" y="10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41" name="Arc 125"/>
            <p:cNvSpPr>
              <a:spLocks/>
            </p:cNvSpPr>
            <p:nvPr/>
          </p:nvSpPr>
          <p:spPr bwMode="auto">
            <a:xfrm>
              <a:off x="6365875" y="6091238"/>
              <a:ext cx="130175" cy="60325"/>
            </a:xfrm>
            <a:custGeom>
              <a:avLst/>
              <a:gdLst>
                <a:gd name="T0" fmla="*/ 28493694 w 21600"/>
                <a:gd name="T1" fmla="*/ 1314099 h 21600"/>
                <a:gd name="T2" fmla="*/ 0 w 21600"/>
                <a:gd name="T3" fmla="*/ 0 h 21600"/>
                <a:gd name="T4" fmla="*/ 28493694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203" name="Straight Connector 171"/>
          <p:cNvCxnSpPr>
            <a:cxnSpLocks noChangeShapeType="1"/>
          </p:cNvCxnSpPr>
          <p:nvPr/>
        </p:nvCxnSpPr>
        <p:spPr bwMode="auto">
          <a:xfrm rot="5400000">
            <a:off x="4044156" y="4318794"/>
            <a:ext cx="1169988" cy="1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04" name="Straight Connector 175"/>
          <p:cNvCxnSpPr>
            <a:cxnSpLocks noChangeShapeType="1"/>
          </p:cNvCxnSpPr>
          <p:nvPr/>
        </p:nvCxnSpPr>
        <p:spPr bwMode="auto">
          <a:xfrm rot="5400000">
            <a:off x="3677443" y="4028282"/>
            <a:ext cx="1731963" cy="1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05" name="Straight Connector 176"/>
          <p:cNvCxnSpPr>
            <a:cxnSpLocks noChangeShapeType="1"/>
          </p:cNvCxnSpPr>
          <p:nvPr/>
        </p:nvCxnSpPr>
        <p:spPr bwMode="auto">
          <a:xfrm rot="16200000" flipH="1">
            <a:off x="4458493" y="4647407"/>
            <a:ext cx="4746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06" name="Oval 181"/>
          <p:cNvSpPr>
            <a:spLocks noChangeArrowheads="1"/>
          </p:cNvSpPr>
          <p:nvPr/>
        </p:nvSpPr>
        <p:spPr bwMode="auto">
          <a:xfrm>
            <a:off x="4524375" y="3162300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7" name="Oval 182"/>
          <p:cNvSpPr>
            <a:spLocks noChangeArrowheads="1"/>
          </p:cNvSpPr>
          <p:nvPr/>
        </p:nvSpPr>
        <p:spPr bwMode="auto">
          <a:xfrm>
            <a:off x="4600575" y="3733800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08" name="Oval 183"/>
          <p:cNvSpPr>
            <a:spLocks noChangeArrowheads="1"/>
          </p:cNvSpPr>
          <p:nvPr/>
        </p:nvSpPr>
        <p:spPr bwMode="auto">
          <a:xfrm>
            <a:off x="4657725" y="4400550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09" name="Straight Connector 184"/>
          <p:cNvCxnSpPr>
            <a:cxnSpLocks noChangeShapeType="1"/>
          </p:cNvCxnSpPr>
          <p:nvPr/>
        </p:nvCxnSpPr>
        <p:spPr bwMode="auto">
          <a:xfrm rot="5400000">
            <a:off x="4476750" y="5391150"/>
            <a:ext cx="2857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0" name="Group 187"/>
          <p:cNvGrpSpPr>
            <a:grpSpLocks/>
          </p:cNvGrpSpPr>
          <p:nvPr/>
        </p:nvGrpSpPr>
        <p:grpSpPr bwMode="auto">
          <a:xfrm>
            <a:off x="4899025" y="4862513"/>
            <a:ext cx="244475" cy="419100"/>
            <a:chOff x="6365875" y="6091238"/>
            <a:chExt cx="244475" cy="419100"/>
          </a:xfrm>
        </p:grpSpPr>
        <p:sp>
          <p:nvSpPr>
            <p:cNvPr id="7234" name="Arc 122"/>
            <p:cNvSpPr>
              <a:spLocks/>
            </p:cNvSpPr>
            <p:nvPr/>
          </p:nvSpPr>
          <p:spPr bwMode="auto">
            <a:xfrm>
              <a:off x="6496050" y="6091238"/>
              <a:ext cx="112713" cy="60325"/>
            </a:xfrm>
            <a:custGeom>
              <a:avLst/>
              <a:gdLst>
                <a:gd name="T0" fmla="*/ 16015275 w 21600"/>
                <a:gd name="T1" fmla="*/ 0 h 21600"/>
                <a:gd name="T2" fmla="*/ 0 w 21600"/>
                <a:gd name="T3" fmla="*/ 1314099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5" name="Arc 123"/>
            <p:cNvSpPr>
              <a:spLocks/>
            </p:cNvSpPr>
            <p:nvPr/>
          </p:nvSpPr>
          <p:spPr bwMode="auto">
            <a:xfrm>
              <a:off x="6486525" y="6091238"/>
              <a:ext cx="123825" cy="419100"/>
            </a:xfrm>
            <a:custGeom>
              <a:avLst/>
              <a:gdLst>
                <a:gd name="T0" fmla="*/ 22018186 w 22020"/>
                <a:gd name="T1" fmla="*/ 0 h 21600"/>
                <a:gd name="T2" fmla="*/ 0 w 22020"/>
                <a:gd name="T3" fmla="*/ 2147483647 h 21600"/>
                <a:gd name="T4" fmla="*/ 419998 w 220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20"/>
                <a:gd name="T10" fmla="*/ 0 h 21600"/>
                <a:gd name="T11" fmla="*/ 22020 w 220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0" h="21600" fill="none" extrusionOk="0">
                  <a:moveTo>
                    <a:pt x="22020" y="0"/>
                  </a:moveTo>
                  <a:cubicBezTo>
                    <a:pt x="22020" y="11929"/>
                    <a:pt x="12349" y="21600"/>
                    <a:pt x="420" y="21600"/>
                  </a:cubicBezTo>
                  <a:cubicBezTo>
                    <a:pt x="279" y="21600"/>
                    <a:pt x="139" y="21598"/>
                    <a:pt x="0" y="21595"/>
                  </a:cubicBezTo>
                </a:path>
                <a:path w="22020" h="21600" stroke="0" extrusionOk="0">
                  <a:moveTo>
                    <a:pt x="22020" y="0"/>
                  </a:moveTo>
                  <a:cubicBezTo>
                    <a:pt x="22020" y="11929"/>
                    <a:pt x="12349" y="21600"/>
                    <a:pt x="420" y="21600"/>
                  </a:cubicBezTo>
                  <a:cubicBezTo>
                    <a:pt x="279" y="21600"/>
                    <a:pt x="139" y="21598"/>
                    <a:pt x="0" y="21595"/>
                  </a:cubicBezTo>
                  <a:lnTo>
                    <a:pt x="42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6" name="Arc 124"/>
            <p:cNvSpPr>
              <a:spLocks/>
            </p:cNvSpPr>
            <p:nvPr/>
          </p:nvSpPr>
          <p:spPr bwMode="auto">
            <a:xfrm>
              <a:off x="6365875" y="6115050"/>
              <a:ext cx="130175" cy="393700"/>
            </a:xfrm>
            <a:custGeom>
              <a:avLst/>
              <a:gdLst>
                <a:gd name="T0" fmla="*/ 28493694 w 21600"/>
                <a:gd name="T1" fmla="*/ 2147483647 h 21700"/>
                <a:gd name="T2" fmla="*/ 0 w 21600"/>
                <a:gd name="T3" fmla="*/ 0 h 21700"/>
                <a:gd name="T4" fmla="*/ 28493694 w 21600"/>
                <a:gd name="T5" fmla="*/ 10833101 h 217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0"/>
                <a:gd name="T11" fmla="*/ 21600 w 21600"/>
                <a:gd name="T12" fmla="*/ 21700 h 217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0" fill="none" extrusionOk="0">
                  <a:moveTo>
                    <a:pt x="21600" y="21700"/>
                  </a:moveTo>
                  <a:cubicBezTo>
                    <a:pt x="9670" y="21700"/>
                    <a:pt x="0" y="12029"/>
                    <a:pt x="0" y="100"/>
                  </a:cubicBezTo>
                  <a:cubicBezTo>
                    <a:pt x="-1" y="66"/>
                    <a:pt x="0" y="33"/>
                    <a:pt x="0" y="0"/>
                  </a:cubicBezTo>
                </a:path>
                <a:path w="21600" h="21700" stroke="0" extrusionOk="0">
                  <a:moveTo>
                    <a:pt x="21600" y="21700"/>
                  </a:moveTo>
                  <a:cubicBezTo>
                    <a:pt x="9670" y="21700"/>
                    <a:pt x="0" y="12029"/>
                    <a:pt x="0" y="100"/>
                  </a:cubicBezTo>
                  <a:cubicBezTo>
                    <a:pt x="-1" y="66"/>
                    <a:pt x="0" y="33"/>
                    <a:pt x="0" y="0"/>
                  </a:cubicBezTo>
                  <a:lnTo>
                    <a:pt x="21600" y="10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7" name="Arc 125"/>
            <p:cNvSpPr>
              <a:spLocks/>
            </p:cNvSpPr>
            <p:nvPr/>
          </p:nvSpPr>
          <p:spPr bwMode="auto">
            <a:xfrm>
              <a:off x="6365875" y="6091238"/>
              <a:ext cx="130175" cy="60325"/>
            </a:xfrm>
            <a:custGeom>
              <a:avLst/>
              <a:gdLst>
                <a:gd name="T0" fmla="*/ 28493694 w 21600"/>
                <a:gd name="T1" fmla="*/ 1314099 h 21600"/>
                <a:gd name="T2" fmla="*/ 0 w 21600"/>
                <a:gd name="T3" fmla="*/ 0 h 21600"/>
                <a:gd name="T4" fmla="*/ 28493694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211" name="Straight Connector 192"/>
          <p:cNvCxnSpPr>
            <a:cxnSpLocks noChangeShapeType="1"/>
          </p:cNvCxnSpPr>
          <p:nvPr/>
        </p:nvCxnSpPr>
        <p:spPr bwMode="auto">
          <a:xfrm rot="5400000">
            <a:off x="4453731" y="4328319"/>
            <a:ext cx="1169988" cy="1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12" name="Straight Connector 193"/>
          <p:cNvCxnSpPr>
            <a:cxnSpLocks noChangeShapeType="1"/>
          </p:cNvCxnSpPr>
          <p:nvPr/>
        </p:nvCxnSpPr>
        <p:spPr bwMode="auto">
          <a:xfrm rot="5400000">
            <a:off x="4087018" y="4037807"/>
            <a:ext cx="1731963" cy="1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13" name="Straight Connector 194"/>
          <p:cNvCxnSpPr>
            <a:cxnSpLocks noChangeShapeType="1"/>
          </p:cNvCxnSpPr>
          <p:nvPr/>
        </p:nvCxnSpPr>
        <p:spPr bwMode="auto">
          <a:xfrm rot="16200000" flipH="1">
            <a:off x="4868068" y="4656932"/>
            <a:ext cx="4746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14" name="Oval 195"/>
          <p:cNvSpPr>
            <a:spLocks noChangeArrowheads="1"/>
          </p:cNvSpPr>
          <p:nvPr/>
        </p:nvSpPr>
        <p:spPr bwMode="auto">
          <a:xfrm>
            <a:off x="4933950" y="317182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5" name="Oval 196"/>
          <p:cNvSpPr>
            <a:spLocks noChangeArrowheads="1"/>
          </p:cNvSpPr>
          <p:nvPr/>
        </p:nvSpPr>
        <p:spPr bwMode="auto">
          <a:xfrm>
            <a:off x="5014913" y="3729038"/>
            <a:ext cx="46037" cy="460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16" name="Oval 197"/>
          <p:cNvSpPr>
            <a:spLocks noChangeArrowheads="1"/>
          </p:cNvSpPr>
          <p:nvPr/>
        </p:nvSpPr>
        <p:spPr bwMode="auto">
          <a:xfrm>
            <a:off x="5076825" y="441007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17" name="Straight Connector 198"/>
          <p:cNvCxnSpPr>
            <a:cxnSpLocks noChangeShapeType="1"/>
          </p:cNvCxnSpPr>
          <p:nvPr/>
        </p:nvCxnSpPr>
        <p:spPr bwMode="auto">
          <a:xfrm rot="5400000">
            <a:off x="4886325" y="5400675"/>
            <a:ext cx="2857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1" name="Group 199"/>
          <p:cNvGrpSpPr>
            <a:grpSpLocks/>
          </p:cNvGrpSpPr>
          <p:nvPr/>
        </p:nvGrpSpPr>
        <p:grpSpPr bwMode="auto">
          <a:xfrm>
            <a:off x="5232400" y="4862513"/>
            <a:ext cx="244475" cy="419100"/>
            <a:chOff x="6365875" y="6091238"/>
            <a:chExt cx="244475" cy="419100"/>
          </a:xfrm>
        </p:grpSpPr>
        <p:sp>
          <p:nvSpPr>
            <p:cNvPr id="7230" name="Arc 122"/>
            <p:cNvSpPr>
              <a:spLocks/>
            </p:cNvSpPr>
            <p:nvPr/>
          </p:nvSpPr>
          <p:spPr bwMode="auto">
            <a:xfrm>
              <a:off x="6496050" y="6091238"/>
              <a:ext cx="112713" cy="60325"/>
            </a:xfrm>
            <a:custGeom>
              <a:avLst/>
              <a:gdLst>
                <a:gd name="T0" fmla="*/ 16015275 w 21600"/>
                <a:gd name="T1" fmla="*/ 0 h 21600"/>
                <a:gd name="T2" fmla="*/ 0 w 21600"/>
                <a:gd name="T3" fmla="*/ 1314099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1" name="Arc 123"/>
            <p:cNvSpPr>
              <a:spLocks/>
            </p:cNvSpPr>
            <p:nvPr/>
          </p:nvSpPr>
          <p:spPr bwMode="auto">
            <a:xfrm>
              <a:off x="6486525" y="6091238"/>
              <a:ext cx="123825" cy="419100"/>
            </a:xfrm>
            <a:custGeom>
              <a:avLst/>
              <a:gdLst>
                <a:gd name="T0" fmla="*/ 22018186 w 22020"/>
                <a:gd name="T1" fmla="*/ 0 h 21600"/>
                <a:gd name="T2" fmla="*/ 0 w 22020"/>
                <a:gd name="T3" fmla="*/ 2147483647 h 21600"/>
                <a:gd name="T4" fmla="*/ 419998 w 22020"/>
                <a:gd name="T5" fmla="*/ 0 h 21600"/>
                <a:gd name="T6" fmla="*/ 0 60000 65536"/>
                <a:gd name="T7" fmla="*/ 0 60000 65536"/>
                <a:gd name="T8" fmla="*/ 0 60000 65536"/>
                <a:gd name="T9" fmla="*/ 0 w 22020"/>
                <a:gd name="T10" fmla="*/ 0 h 21600"/>
                <a:gd name="T11" fmla="*/ 22020 w 2202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020" h="21600" fill="none" extrusionOk="0">
                  <a:moveTo>
                    <a:pt x="22020" y="0"/>
                  </a:moveTo>
                  <a:cubicBezTo>
                    <a:pt x="22020" y="11929"/>
                    <a:pt x="12349" y="21600"/>
                    <a:pt x="420" y="21600"/>
                  </a:cubicBezTo>
                  <a:cubicBezTo>
                    <a:pt x="279" y="21600"/>
                    <a:pt x="139" y="21598"/>
                    <a:pt x="0" y="21595"/>
                  </a:cubicBezTo>
                </a:path>
                <a:path w="22020" h="21600" stroke="0" extrusionOk="0">
                  <a:moveTo>
                    <a:pt x="22020" y="0"/>
                  </a:moveTo>
                  <a:cubicBezTo>
                    <a:pt x="22020" y="11929"/>
                    <a:pt x="12349" y="21600"/>
                    <a:pt x="420" y="21600"/>
                  </a:cubicBezTo>
                  <a:cubicBezTo>
                    <a:pt x="279" y="21600"/>
                    <a:pt x="139" y="21598"/>
                    <a:pt x="0" y="21595"/>
                  </a:cubicBezTo>
                  <a:lnTo>
                    <a:pt x="42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2" name="Arc 124"/>
            <p:cNvSpPr>
              <a:spLocks/>
            </p:cNvSpPr>
            <p:nvPr/>
          </p:nvSpPr>
          <p:spPr bwMode="auto">
            <a:xfrm>
              <a:off x="6365875" y="6115050"/>
              <a:ext cx="130175" cy="393700"/>
            </a:xfrm>
            <a:custGeom>
              <a:avLst/>
              <a:gdLst>
                <a:gd name="T0" fmla="*/ 28493694 w 21600"/>
                <a:gd name="T1" fmla="*/ 2147483647 h 21700"/>
                <a:gd name="T2" fmla="*/ 0 w 21600"/>
                <a:gd name="T3" fmla="*/ 0 h 21700"/>
                <a:gd name="T4" fmla="*/ 28493694 w 21600"/>
                <a:gd name="T5" fmla="*/ 10833101 h 217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700"/>
                <a:gd name="T11" fmla="*/ 21600 w 21600"/>
                <a:gd name="T12" fmla="*/ 21700 h 217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700" fill="none" extrusionOk="0">
                  <a:moveTo>
                    <a:pt x="21600" y="21700"/>
                  </a:moveTo>
                  <a:cubicBezTo>
                    <a:pt x="9670" y="21700"/>
                    <a:pt x="0" y="12029"/>
                    <a:pt x="0" y="100"/>
                  </a:cubicBezTo>
                  <a:cubicBezTo>
                    <a:pt x="-1" y="66"/>
                    <a:pt x="0" y="33"/>
                    <a:pt x="0" y="0"/>
                  </a:cubicBezTo>
                </a:path>
                <a:path w="21600" h="21700" stroke="0" extrusionOk="0">
                  <a:moveTo>
                    <a:pt x="21600" y="21700"/>
                  </a:moveTo>
                  <a:cubicBezTo>
                    <a:pt x="9670" y="21700"/>
                    <a:pt x="0" y="12029"/>
                    <a:pt x="0" y="100"/>
                  </a:cubicBezTo>
                  <a:cubicBezTo>
                    <a:pt x="-1" y="66"/>
                    <a:pt x="0" y="33"/>
                    <a:pt x="0" y="0"/>
                  </a:cubicBezTo>
                  <a:lnTo>
                    <a:pt x="21600" y="10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33" name="Arc 125"/>
            <p:cNvSpPr>
              <a:spLocks/>
            </p:cNvSpPr>
            <p:nvPr/>
          </p:nvSpPr>
          <p:spPr bwMode="auto">
            <a:xfrm>
              <a:off x="6365875" y="6091238"/>
              <a:ext cx="130175" cy="60325"/>
            </a:xfrm>
            <a:custGeom>
              <a:avLst/>
              <a:gdLst>
                <a:gd name="T0" fmla="*/ 28493694 w 21600"/>
                <a:gd name="T1" fmla="*/ 1314099 h 21600"/>
                <a:gd name="T2" fmla="*/ 0 w 21600"/>
                <a:gd name="T3" fmla="*/ 0 h 21600"/>
                <a:gd name="T4" fmla="*/ 28493694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7219" name="Straight Connector 204"/>
          <p:cNvCxnSpPr>
            <a:cxnSpLocks noChangeShapeType="1"/>
          </p:cNvCxnSpPr>
          <p:nvPr/>
        </p:nvCxnSpPr>
        <p:spPr bwMode="auto">
          <a:xfrm rot="5400000">
            <a:off x="4787106" y="4328319"/>
            <a:ext cx="1169988" cy="1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20" name="Straight Connector 205"/>
          <p:cNvCxnSpPr>
            <a:cxnSpLocks noChangeShapeType="1"/>
          </p:cNvCxnSpPr>
          <p:nvPr/>
        </p:nvCxnSpPr>
        <p:spPr bwMode="auto">
          <a:xfrm rot="5400000">
            <a:off x="4420393" y="4037807"/>
            <a:ext cx="1731963" cy="190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221" name="Straight Connector 206"/>
          <p:cNvCxnSpPr>
            <a:cxnSpLocks noChangeShapeType="1"/>
          </p:cNvCxnSpPr>
          <p:nvPr/>
        </p:nvCxnSpPr>
        <p:spPr bwMode="auto">
          <a:xfrm rot="16200000" flipH="1">
            <a:off x="5201443" y="4656932"/>
            <a:ext cx="474663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22" name="Oval 207"/>
          <p:cNvSpPr>
            <a:spLocks noChangeArrowheads="1"/>
          </p:cNvSpPr>
          <p:nvPr/>
        </p:nvSpPr>
        <p:spPr bwMode="auto">
          <a:xfrm>
            <a:off x="5267325" y="317182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3" name="Oval 208"/>
          <p:cNvSpPr>
            <a:spLocks noChangeArrowheads="1"/>
          </p:cNvSpPr>
          <p:nvPr/>
        </p:nvSpPr>
        <p:spPr bwMode="auto">
          <a:xfrm>
            <a:off x="5343525" y="3743325"/>
            <a:ext cx="46038" cy="46038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24" name="Oval 209"/>
          <p:cNvSpPr>
            <a:spLocks noChangeArrowheads="1"/>
          </p:cNvSpPr>
          <p:nvPr/>
        </p:nvSpPr>
        <p:spPr bwMode="auto">
          <a:xfrm>
            <a:off x="5410200" y="4414838"/>
            <a:ext cx="46038" cy="46037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25" name="Straight Connector 210"/>
          <p:cNvCxnSpPr>
            <a:cxnSpLocks noChangeShapeType="1"/>
          </p:cNvCxnSpPr>
          <p:nvPr/>
        </p:nvCxnSpPr>
        <p:spPr bwMode="auto">
          <a:xfrm rot="5400000">
            <a:off x="5219700" y="5400675"/>
            <a:ext cx="2857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7226" name="TextBox 225"/>
          <p:cNvSpPr txBox="1">
            <a:spLocks noChangeArrowheads="1"/>
          </p:cNvSpPr>
          <p:nvPr/>
        </p:nvSpPr>
        <p:spPr bwMode="auto">
          <a:xfrm>
            <a:off x="2524125" y="1949450"/>
            <a:ext cx="2762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27" name="TextBox 226"/>
          <p:cNvSpPr txBox="1">
            <a:spLocks noChangeArrowheads="1"/>
          </p:cNvSpPr>
          <p:nvPr/>
        </p:nvSpPr>
        <p:spPr bwMode="auto">
          <a:xfrm>
            <a:off x="2936875" y="1933575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7228" name="TextBox 227"/>
          <p:cNvSpPr txBox="1">
            <a:spLocks noChangeArrowheads="1"/>
          </p:cNvSpPr>
          <p:nvPr/>
        </p:nvSpPr>
        <p:spPr bwMode="auto">
          <a:xfrm>
            <a:off x="4486274" y="5486400"/>
            <a:ext cx="14065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Outputs</a:t>
            </a:r>
          </a:p>
        </p:txBody>
      </p:sp>
      <p:sp>
        <p:nvSpPr>
          <p:cNvPr id="7229" name="TextBox 228"/>
          <p:cNvSpPr txBox="1">
            <a:spLocks noChangeArrowheads="1"/>
          </p:cNvSpPr>
          <p:nvPr/>
        </p:nvSpPr>
        <p:spPr bwMode="auto">
          <a:xfrm>
            <a:off x="6556374" y="2708275"/>
            <a:ext cx="205422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Usually, PLAs are shown by replacing multiple lines connected to one gate by a single line.</a:t>
            </a:r>
          </a:p>
        </p:txBody>
      </p:sp>
      <p:sp>
        <p:nvSpPr>
          <p:cNvPr id="110" name="Slide Number Placeholder 10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1" name="Footer Placeholder 1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1346200" y="3073400"/>
            <a:ext cx="3492500" cy="1206500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that we want to implement the functions F1 and F2 on a PLA:</a:t>
            </a:r>
          </a:p>
          <a:p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	F1 = AB’ + AC + A’BC’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	F2 = (AC + BC)’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Note that product term AC is shared.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</a:t>
            </a:r>
          </a:p>
        </p:txBody>
      </p:sp>
      <p:pic>
        <p:nvPicPr>
          <p:cNvPr id="1024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55588" y="2408238"/>
            <a:ext cx="5346700" cy="3752850"/>
          </a:xfrm>
          <a:noFill/>
        </p:spPr>
      </p:pic>
      <p:sp>
        <p:nvSpPr>
          <p:cNvPr id="10245" name="Content Placeholder 2"/>
          <p:cNvSpPr txBox="1">
            <a:spLocks/>
          </p:cNvSpPr>
          <p:nvPr/>
        </p:nvSpPr>
        <p:spPr bwMode="auto">
          <a:xfrm>
            <a:off x="3509963" y="1833563"/>
            <a:ext cx="563403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solidFill>
                  <a:schemeClr val="tx1"/>
                </a:solidFill>
              </a:rPr>
              <a:t>Initially, all fuses are connected.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dirty="0">
                <a:solidFill>
                  <a:schemeClr val="tx1"/>
                </a:solidFill>
              </a:rPr>
              <a:t>After programming, unwanted fuses are blown out. </a:t>
            </a: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1800" dirty="0">
              <a:solidFill>
                <a:schemeClr val="tx1"/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auto">
          <a:xfrm>
            <a:off x="4965700" y="3521075"/>
            <a:ext cx="3467100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Points where fuse is intact are shown with X.</a:t>
            </a:r>
          </a:p>
        </p:txBody>
      </p:sp>
      <p:sp>
        <p:nvSpPr>
          <p:cNvPr id="10247" name="Freeform 8"/>
          <p:cNvSpPr>
            <a:spLocks/>
          </p:cNvSpPr>
          <p:nvPr/>
        </p:nvSpPr>
        <p:spPr bwMode="auto">
          <a:xfrm>
            <a:off x="3762375" y="3686175"/>
            <a:ext cx="1019175" cy="203200"/>
          </a:xfrm>
          <a:custGeom>
            <a:avLst/>
            <a:gdLst>
              <a:gd name="T0" fmla="*/ 1617940094 w 642"/>
              <a:gd name="T1" fmla="*/ 302418705 h 128"/>
              <a:gd name="T2" fmla="*/ 574595605 w 642"/>
              <a:gd name="T3" fmla="*/ 272176844 h 128"/>
              <a:gd name="T4" fmla="*/ 0 w 642"/>
              <a:gd name="T5" fmla="*/ 0 h 128"/>
              <a:gd name="T6" fmla="*/ 0 60000 65536"/>
              <a:gd name="T7" fmla="*/ 0 60000 65536"/>
              <a:gd name="T8" fmla="*/ 0 60000 65536"/>
              <a:gd name="T9" fmla="*/ 0 w 642"/>
              <a:gd name="T10" fmla="*/ 0 h 128"/>
              <a:gd name="T11" fmla="*/ 642 w 642"/>
              <a:gd name="T12" fmla="*/ 128 h 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2" h="128">
                <a:moveTo>
                  <a:pt x="642" y="120"/>
                </a:moveTo>
                <a:cubicBezTo>
                  <a:pt x="488" y="124"/>
                  <a:pt x="335" y="128"/>
                  <a:pt x="228" y="108"/>
                </a:cubicBezTo>
                <a:cubicBezTo>
                  <a:pt x="121" y="88"/>
                  <a:pt x="60" y="44"/>
                  <a:pt x="0" y="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PLA Programming Table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5388" y="3022600"/>
            <a:ext cx="7772400" cy="264001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99"/>
                </a:solidFill>
              </a:rPr>
              <a:t>Product term		Inputs				Outputs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000099"/>
                </a:solidFill>
              </a:rPr>
              <a:t>				A  B  C				F1  F2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dirty="0" smtClean="0"/>
              <a:t>								</a:t>
            </a:r>
            <a:r>
              <a:rPr lang="en-US" sz="1800" b="1" dirty="0" smtClean="0">
                <a:solidFill>
                  <a:srgbClr val="000099"/>
                </a:solidFill>
              </a:rPr>
              <a:t>T    C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1				1  0   - 				1    -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2				1  -    1				1   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3				-   1   1 			-     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4				0   1   0 			1     -</a:t>
            </a: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219200" y="3009900"/>
            <a:ext cx="7607300" cy="252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Line 5"/>
          <p:cNvSpPr>
            <a:spLocks noChangeShapeType="1"/>
          </p:cNvSpPr>
          <p:nvPr/>
        </p:nvSpPr>
        <p:spPr bwMode="auto">
          <a:xfrm>
            <a:off x="1295400" y="4064000"/>
            <a:ext cx="76073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>
            <a:off x="3390900" y="2984500"/>
            <a:ext cx="0" cy="255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Line 7"/>
          <p:cNvSpPr>
            <a:spLocks noChangeShapeType="1"/>
          </p:cNvSpPr>
          <p:nvPr/>
        </p:nvSpPr>
        <p:spPr bwMode="auto">
          <a:xfrm>
            <a:off x="6286500" y="2997200"/>
            <a:ext cx="12700" cy="255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Text Box 8"/>
          <p:cNvSpPr txBox="1">
            <a:spLocks noChangeArrowheads="1"/>
          </p:cNvSpPr>
          <p:nvPr/>
        </p:nvSpPr>
        <p:spPr bwMode="auto">
          <a:xfrm>
            <a:off x="1422400" y="5613400"/>
            <a:ext cx="4521200" cy="784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/>
              <a:t>T: represents true</a:t>
            </a:r>
          </a:p>
          <a:p>
            <a:pPr algn="l">
              <a:spcBef>
                <a:spcPct val="50000"/>
              </a:spcBef>
            </a:pPr>
            <a:r>
              <a:rPr lang="en-US" sz="1800"/>
              <a:t>C: represents complement</a:t>
            </a:r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596900" y="4064000"/>
            <a:ext cx="5588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AB’</a:t>
            </a:r>
          </a:p>
        </p:txBody>
      </p:sp>
      <p:sp>
        <p:nvSpPr>
          <p:cNvPr id="9227" name="Text Box 10"/>
          <p:cNvSpPr txBox="1">
            <a:spLocks noChangeArrowheads="1"/>
          </p:cNvSpPr>
          <p:nvPr/>
        </p:nvSpPr>
        <p:spPr bwMode="auto">
          <a:xfrm>
            <a:off x="596900" y="4394200"/>
            <a:ext cx="5588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AC</a:t>
            </a:r>
          </a:p>
        </p:txBody>
      </p:sp>
      <p:sp>
        <p:nvSpPr>
          <p:cNvPr id="9228" name="Text Box 11"/>
          <p:cNvSpPr txBox="1">
            <a:spLocks noChangeArrowheads="1"/>
          </p:cNvSpPr>
          <p:nvPr/>
        </p:nvSpPr>
        <p:spPr bwMode="auto">
          <a:xfrm>
            <a:off x="622300" y="4775200"/>
            <a:ext cx="5588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BC</a:t>
            </a:r>
          </a:p>
        </p:txBody>
      </p:sp>
      <p:sp>
        <p:nvSpPr>
          <p:cNvPr id="9229" name="Text Box 12"/>
          <p:cNvSpPr txBox="1">
            <a:spLocks noChangeArrowheads="1"/>
          </p:cNvSpPr>
          <p:nvPr/>
        </p:nvSpPr>
        <p:spPr bwMode="auto">
          <a:xfrm>
            <a:off x="381000" y="5168900"/>
            <a:ext cx="838200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A’BC’</a:t>
            </a:r>
          </a:p>
        </p:txBody>
      </p:sp>
      <p:sp>
        <p:nvSpPr>
          <p:cNvPr id="9230" name="TextBox 14"/>
          <p:cNvSpPr txBox="1">
            <a:spLocks noChangeArrowheads="1"/>
          </p:cNvSpPr>
          <p:nvPr/>
        </p:nvSpPr>
        <p:spPr bwMode="auto">
          <a:xfrm>
            <a:off x="1155700" y="1790700"/>
            <a:ext cx="31877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1" u="sng">
                <a:solidFill>
                  <a:srgbClr val="FF0000"/>
                </a:solidFill>
              </a:rPr>
              <a:t>Input side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1 = asserted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0 = not asserted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- = not used</a:t>
            </a:r>
            <a:r>
              <a:rPr lang="en-US">
                <a:solidFill>
                  <a:srgbClr val="002060"/>
                </a:solidFill>
              </a:rPr>
              <a:t> </a:t>
            </a:r>
          </a:p>
        </p:txBody>
      </p:sp>
      <p:sp>
        <p:nvSpPr>
          <p:cNvPr id="9231" name="TextBox 16"/>
          <p:cNvSpPr txBox="1">
            <a:spLocks noChangeArrowheads="1"/>
          </p:cNvSpPr>
          <p:nvPr/>
        </p:nvSpPr>
        <p:spPr bwMode="auto">
          <a:xfrm>
            <a:off x="4483100" y="1778000"/>
            <a:ext cx="31877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1800" b="1" u="sng">
                <a:solidFill>
                  <a:srgbClr val="FF0000"/>
                </a:solidFill>
              </a:rPr>
              <a:t>Output side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1 =term connected to output</a:t>
            </a:r>
          </a:p>
          <a:p>
            <a:pPr algn="l"/>
            <a:r>
              <a:rPr lang="en-US" sz="1800">
                <a:solidFill>
                  <a:srgbClr val="FF0000"/>
                </a:solidFill>
              </a:rPr>
              <a:t>- = not used in output</a:t>
            </a:r>
            <a:endParaRPr lang="en-US">
              <a:solidFill>
                <a:srgbClr val="00206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1313E-BD1B-4BD8-B435-D30E4AA3852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ELEN 21/COEN21 Lectures 17-18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3507</TotalTime>
  <Words>2470</Words>
  <Application>Microsoft Macintosh PowerPoint</Application>
  <PresentationFormat>On-screen Show (4:3)</PresentationFormat>
  <Paragraphs>562</Paragraphs>
  <Slides>38</Slides>
  <Notes>37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Blends</vt:lpstr>
      <vt:lpstr>ELEN 21/COEN 21: Introduction to Logic Design</vt:lpstr>
      <vt:lpstr>Overview</vt:lpstr>
      <vt:lpstr>Fixed vs. Programmable logic</vt:lpstr>
      <vt:lpstr>PLDs</vt:lpstr>
      <vt:lpstr>Programmable Arrays</vt:lpstr>
      <vt:lpstr>PLA (Programmable Logic Array) Connections</vt:lpstr>
      <vt:lpstr>Example</vt:lpstr>
      <vt:lpstr>PLA</vt:lpstr>
      <vt:lpstr>PLA Programming Table</vt:lpstr>
      <vt:lpstr>Exercise</vt:lpstr>
      <vt:lpstr>PAL (Programmable Array Logic)</vt:lpstr>
      <vt:lpstr>Exercise</vt:lpstr>
      <vt:lpstr>Other Programmable Devices</vt:lpstr>
      <vt:lpstr>CPLD structure</vt:lpstr>
      <vt:lpstr>FPGA</vt:lpstr>
      <vt:lpstr>FPGA Architecture</vt:lpstr>
      <vt:lpstr>Configurable Logic Block (CLB)</vt:lpstr>
      <vt:lpstr>Generic Look-up table (LUT)</vt:lpstr>
      <vt:lpstr>Implementing a Function in a LUT</vt:lpstr>
      <vt:lpstr>Standard Cells</vt:lpstr>
      <vt:lpstr>Implementing Functions with Standard Cells</vt:lpstr>
      <vt:lpstr>Sea-of-gates Gate Array</vt:lpstr>
      <vt:lpstr>Sea-of-gates Gate Array</vt:lpstr>
      <vt:lpstr>Implementing a Function using Sea-of-gates Gate Array</vt:lpstr>
      <vt:lpstr>Building Gates from Transistors </vt:lpstr>
      <vt:lpstr>NMOS transistor</vt:lpstr>
      <vt:lpstr>PMOS transistor</vt:lpstr>
      <vt:lpstr>A CMOS NOT gate</vt:lpstr>
      <vt:lpstr>A CMOS NAND gate</vt:lpstr>
      <vt:lpstr>A CMOS NOR gate</vt:lpstr>
      <vt:lpstr>NMOS</vt:lpstr>
      <vt:lpstr>NMOS</vt:lpstr>
      <vt:lpstr>Voltage Current Relationship</vt:lpstr>
      <vt:lpstr>Voltage-current relationship in NMOS transistor</vt:lpstr>
      <vt:lpstr>Noise Margin</vt:lpstr>
      <vt:lpstr>Noise Margin</vt:lpstr>
      <vt:lpstr>Power Dissipation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COEN 21C: Introduction to Logic Design</dc:title>
  <dc:creator>radhika</dc:creator>
  <cp:lastModifiedBy>Radhika Grover</cp:lastModifiedBy>
  <cp:revision>547</cp:revision>
  <cp:lastPrinted>1601-01-01T00:00:00Z</cp:lastPrinted>
  <dcterms:created xsi:type="dcterms:W3CDTF">2004-12-09T06:53:52Z</dcterms:created>
  <dcterms:modified xsi:type="dcterms:W3CDTF">2015-04-19T17:25:08Z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