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3" r:id="rId2"/>
    <p:sldId id="258" r:id="rId3"/>
    <p:sldId id="259" r:id="rId4"/>
    <p:sldId id="260" r:id="rId5"/>
    <p:sldId id="261" r:id="rId6"/>
    <p:sldId id="262" r:id="rId7"/>
    <p:sldId id="265" r:id="rId8"/>
    <p:sldId id="264" r:id="rId9"/>
    <p:sldId id="256" r:id="rId10"/>
    <p:sldId id="25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302" autoAdjust="0"/>
  </p:normalViewPr>
  <p:slideViewPr>
    <p:cSldViewPr snapToGrid="0">
      <p:cViewPr varScale="1">
        <p:scale>
          <a:sx n="59" d="100"/>
          <a:sy n="59" d="100"/>
        </p:scale>
        <p:origin x="852" y="6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728EF-A8B0-4C8F-8FEA-80ADC5B6133E}" type="datetimeFigureOut">
              <a:rPr lang="en-US" smtClean="0"/>
              <a:t>10/13/2017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06833-2874-4E20-B870-C1CD73BEC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94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728EF-A8B0-4C8F-8FEA-80ADC5B6133E}" type="datetimeFigureOut">
              <a:rPr lang="en-US" smtClean="0"/>
              <a:t>10/13/2017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06833-2874-4E20-B870-C1CD73BEC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204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728EF-A8B0-4C8F-8FEA-80ADC5B6133E}" type="datetimeFigureOut">
              <a:rPr lang="en-US" smtClean="0"/>
              <a:t>10/13/2017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06833-2874-4E20-B870-C1CD73BEC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57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728EF-A8B0-4C8F-8FEA-80ADC5B6133E}" type="datetimeFigureOut">
              <a:rPr lang="en-US" smtClean="0"/>
              <a:t>10/13/2017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06833-2874-4E20-B870-C1CD73BEC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425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728EF-A8B0-4C8F-8FEA-80ADC5B6133E}" type="datetimeFigureOut">
              <a:rPr lang="en-US" smtClean="0"/>
              <a:t>10/13/2017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06833-2874-4E20-B870-C1CD73BEC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680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728EF-A8B0-4C8F-8FEA-80ADC5B6133E}" type="datetimeFigureOut">
              <a:rPr lang="en-US" smtClean="0"/>
              <a:t>10/13/2017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06833-2874-4E20-B870-C1CD73BEC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697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728EF-A8B0-4C8F-8FEA-80ADC5B6133E}" type="datetimeFigureOut">
              <a:rPr lang="en-US" smtClean="0"/>
              <a:t>10/13/2017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06833-2874-4E20-B870-C1CD73BEC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255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728EF-A8B0-4C8F-8FEA-80ADC5B6133E}" type="datetimeFigureOut">
              <a:rPr lang="en-US" smtClean="0"/>
              <a:t>10/13/2017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06833-2874-4E20-B870-C1CD73BEC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769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728EF-A8B0-4C8F-8FEA-80ADC5B6133E}" type="datetimeFigureOut">
              <a:rPr lang="en-US" smtClean="0"/>
              <a:t>10/13/2017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06833-2874-4E20-B870-C1CD73BEC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201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728EF-A8B0-4C8F-8FEA-80ADC5B6133E}" type="datetimeFigureOut">
              <a:rPr lang="en-US" smtClean="0"/>
              <a:t>10/13/2017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06833-2874-4E20-B870-C1CD73BEC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752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728EF-A8B0-4C8F-8FEA-80ADC5B6133E}" type="datetimeFigureOut">
              <a:rPr lang="en-US" smtClean="0"/>
              <a:t>10/13/2017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06833-2874-4E20-B870-C1CD73BEC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443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3728EF-A8B0-4C8F-8FEA-80ADC5B6133E}" type="datetimeFigureOut">
              <a:rPr lang="en-US" smtClean="0"/>
              <a:t>10/13/2017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F06833-2874-4E20-B870-C1CD73BEC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842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Chapter 5 Problems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149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6922008" y="2295144"/>
            <a:ext cx="5074920" cy="40167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Chapter 5: Programming Problem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</a:rPr>
              <a:t>uint32_t Volume(uint32_t height, uint32_t width, uint32_t length)</a:t>
            </a:r>
            <a:endParaRPr lang="en-US" sz="2000" dirty="0">
              <a:latin typeface="Consolas" panose="020B0609020204030204" pitchFamily="49" charset="0"/>
            </a:endParaRPr>
          </a:p>
          <a:p>
            <a:pPr marL="45720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pPr marL="45720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return </a:t>
            </a:r>
            <a:r>
              <a:rPr lang="en-US" sz="2000" dirty="0" smtClean="0">
                <a:latin typeface="Consolas" panose="020B0609020204030204" pitchFamily="49" charset="0"/>
              </a:rPr>
              <a:t>height * width * length ;</a:t>
            </a:r>
            <a:endParaRPr lang="en-US" sz="2000" dirty="0">
              <a:latin typeface="Consolas" panose="020B0609020204030204" pitchFamily="49" charset="0"/>
            </a:endParaRPr>
          </a:p>
          <a:p>
            <a:pPr marL="45720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Volume:	// R0=height, R1=width, R2=length</a:t>
            </a:r>
          </a:p>
          <a:p>
            <a:pPr marL="457200" indent="0">
              <a:buNone/>
              <a:tabLst>
                <a:tab pos="1376363" algn="l"/>
                <a:tab pos="2633663" algn="l"/>
              </a:tabLst>
            </a:pPr>
            <a:r>
              <a:rPr lang="en-US" sz="2400" dirty="0" smtClean="0">
                <a:solidFill>
                  <a:srgbClr val="FF0000"/>
                </a:solidFill>
              </a:rPr>
              <a:t>MUL	R0,R0,R1	// R0 = height * width</a:t>
            </a:r>
          </a:p>
          <a:p>
            <a:pPr marL="457200" indent="0">
              <a:buNone/>
              <a:tabLst>
                <a:tab pos="1376363" algn="l"/>
                <a:tab pos="2633663" algn="l"/>
              </a:tabLst>
            </a:pPr>
            <a:r>
              <a:rPr lang="en-US" sz="2400" dirty="0" smtClean="0">
                <a:solidFill>
                  <a:srgbClr val="FF0000"/>
                </a:solidFill>
              </a:rPr>
              <a:t>MUL	R0,R0,R2	// R0 = height * width * length</a:t>
            </a:r>
          </a:p>
          <a:p>
            <a:pPr marL="457200" indent="0"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BX	LR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696862" y="2425610"/>
            <a:ext cx="1530096" cy="310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R1 = width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0378770" y="2424148"/>
            <a:ext cx="1530096" cy="3123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R2 = length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014954" y="2424148"/>
            <a:ext cx="1530096" cy="310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R0 = height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696862" y="4046386"/>
            <a:ext cx="1530096" cy="310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R0 = h * w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0378770" y="5736553"/>
            <a:ext cx="1530096" cy="310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R0 = h * w * l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9166107" y="3117649"/>
            <a:ext cx="591606" cy="57417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10848015" y="4690735"/>
            <a:ext cx="591606" cy="57417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" name="Elbow Connector 10"/>
          <p:cNvCxnSpPr>
            <a:stCxn id="6" idx="2"/>
            <a:endCxn id="9" idx="2"/>
          </p:cNvCxnSpPr>
          <p:nvPr/>
        </p:nvCxnSpPr>
        <p:spPr>
          <a:xfrm rot="16200000" flipH="1">
            <a:off x="8138207" y="2376838"/>
            <a:ext cx="669695" cy="1386105"/>
          </a:xfrm>
          <a:prstGeom prst="bentConnector2">
            <a:avLst/>
          </a:prstGeom>
          <a:ln w="2857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" idx="2"/>
            <a:endCxn id="9" idx="0"/>
          </p:cNvCxnSpPr>
          <p:nvPr/>
        </p:nvCxnSpPr>
        <p:spPr>
          <a:xfrm>
            <a:off x="9461910" y="2736506"/>
            <a:ext cx="0" cy="381143"/>
          </a:xfrm>
          <a:prstGeom prst="straightConnector1">
            <a:avLst/>
          </a:prstGeom>
          <a:ln w="3492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7" idx="0"/>
          </p:cNvCxnSpPr>
          <p:nvPr/>
        </p:nvCxnSpPr>
        <p:spPr>
          <a:xfrm>
            <a:off x="9461910" y="3691828"/>
            <a:ext cx="0" cy="354558"/>
          </a:xfrm>
          <a:prstGeom prst="straightConnector1">
            <a:avLst/>
          </a:prstGeom>
          <a:ln w="3492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5" idx="2"/>
            <a:endCxn id="10" idx="0"/>
          </p:cNvCxnSpPr>
          <p:nvPr/>
        </p:nvCxnSpPr>
        <p:spPr>
          <a:xfrm>
            <a:off x="11143818" y="2736506"/>
            <a:ext cx="0" cy="1954229"/>
          </a:xfrm>
          <a:prstGeom prst="straightConnector1">
            <a:avLst/>
          </a:prstGeom>
          <a:ln w="3492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7" idx="2"/>
            <a:endCxn id="10" idx="2"/>
          </p:cNvCxnSpPr>
          <p:nvPr/>
        </p:nvCxnSpPr>
        <p:spPr>
          <a:xfrm rot="16200000" flipH="1">
            <a:off x="9844691" y="3974500"/>
            <a:ext cx="620543" cy="1386105"/>
          </a:xfrm>
          <a:prstGeom prst="bentConnector2">
            <a:avLst/>
          </a:prstGeom>
          <a:ln w="2857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0" idx="4"/>
            <a:endCxn id="8" idx="0"/>
          </p:cNvCxnSpPr>
          <p:nvPr/>
        </p:nvCxnSpPr>
        <p:spPr>
          <a:xfrm>
            <a:off x="11143818" y="5264914"/>
            <a:ext cx="0" cy="471639"/>
          </a:xfrm>
          <a:prstGeom prst="straightConnector1">
            <a:avLst/>
          </a:prstGeom>
          <a:ln w="3492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6" idx="0"/>
          </p:cNvCxnSpPr>
          <p:nvPr/>
        </p:nvCxnSpPr>
        <p:spPr>
          <a:xfrm>
            <a:off x="7780002" y="1825625"/>
            <a:ext cx="0" cy="598523"/>
          </a:xfrm>
          <a:prstGeom prst="straightConnector1">
            <a:avLst/>
          </a:prstGeom>
          <a:ln w="3492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9461910" y="1825625"/>
            <a:ext cx="0" cy="598523"/>
          </a:xfrm>
          <a:prstGeom prst="straightConnector1">
            <a:avLst/>
          </a:prstGeom>
          <a:ln w="3492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5" idx="0"/>
          </p:cNvCxnSpPr>
          <p:nvPr/>
        </p:nvCxnSpPr>
        <p:spPr>
          <a:xfrm>
            <a:off x="11143818" y="1825625"/>
            <a:ext cx="0" cy="598523"/>
          </a:xfrm>
          <a:prstGeom prst="straightConnector1">
            <a:avLst/>
          </a:prstGeom>
          <a:ln w="3492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8" idx="2"/>
          </p:cNvCxnSpPr>
          <p:nvPr/>
        </p:nvCxnSpPr>
        <p:spPr>
          <a:xfrm>
            <a:off x="11143818" y="6047449"/>
            <a:ext cx="0" cy="562671"/>
          </a:xfrm>
          <a:prstGeom prst="straightConnector1">
            <a:avLst/>
          </a:prstGeom>
          <a:ln w="3492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9309161" y="3116544"/>
            <a:ext cx="4386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×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0958019" y="4690735"/>
            <a:ext cx="4386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×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634191" y="2295144"/>
            <a:ext cx="1244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/>
              <a:t>CPU: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9208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31" grpId="0"/>
      <p:bldP spid="32" grpId="0"/>
      <p:bldP spid="3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324344" y="2276856"/>
            <a:ext cx="4526280" cy="353872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10012496" y="4093112"/>
            <a:ext cx="591606" cy="57417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8549860" y="4090185"/>
            <a:ext cx="591606" cy="57417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Chapter 5, Problem 1a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2791968" cy="1502791"/>
          </a:xfrm>
        </p:spPr>
        <p:txBody>
          <a:bodyPr>
            <a:normAutofit/>
          </a:bodyPr>
          <a:lstStyle/>
          <a:p>
            <a:pPr marL="0" marR="0" lvl="1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  <a:tabLst>
                <a:tab pos="3429000" algn="l"/>
                <a:tab pos="4114800" algn="l"/>
              </a:tabLst>
            </a:pP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int64_t  a, b </a:t>
            </a:r>
            <a:r>
              <a:rPr lang="en-US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 </a:t>
            </a:r>
          </a:p>
          <a:p>
            <a:pPr marL="0" marR="0" lvl="1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  <a:tabLst>
                <a:tab pos="3429000" algn="l"/>
                <a:tab pos="4114800" algn="l"/>
              </a:tabLst>
            </a:pPr>
            <a:endParaRPr lang="en-US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1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  <a:tabLst>
                <a:tab pos="3429000" algn="l"/>
                <a:tab pos="4114800" algn="l"/>
              </a:tabLst>
            </a:pPr>
            <a:r>
              <a:rPr lang="en-US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 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a + b </a:t>
            </a:r>
            <a:r>
              <a:rPr lang="en-US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838200" y="3581273"/>
            <a:ext cx="6848856" cy="2124583"/>
          </a:xfrm>
        </p:spPr>
        <p:txBody>
          <a:bodyPr>
            <a:normAutofit/>
          </a:bodyPr>
          <a:lstStyle/>
          <a:p>
            <a:pPr marL="0" marR="0" lvl="1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  <a:tabLst>
                <a:tab pos="1371600" algn="l"/>
                <a:tab pos="3429000" algn="l"/>
                <a:tab pos="4114800" algn="l"/>
              </a:tabLst>
            </a:pP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LDRD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R0,R1,a	// R1.R0 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 a</a:t>
            </a:r>
            <a:endParaRPr lang="en-US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1371600" algn="l"/>
                <a:tab pos="3429000" algn="l"/>
                <a:tab pos="4114800" algn="l"/>
              </a:tabLst>
            </a:pPr>
            <a:r>
              <a:rPr lang="en-US" sz="2400" dirty="0" smtClean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LDRD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400" dirty="0" smtClean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R2,R3,b	// R3.R2 </a:t>
            </a:r>
            <a:r>
              <a:rPr lang="en-US" sz="2400" dirty="0" smtClean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 b</a:t>
            </a:r>
            <a:endParaRPr lang="en-US" sz="2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1371600" algn="l"/>
                <a:tab pos="3429000" algn="l"/>
                <a:tab pos="4114800" algn="l"/>
              </a:tabLst>
            </a:pPr>
            <a:r>
              <a:rPr lang="en-US" sz="2400" dirty="0" smtClean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ADDS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400" dirty="0" smtClean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R0,R0,R2	// Add LS halves</a:t>
            </a:r>
            <a:endParaRPr lang="en-US" sz="2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1371600" algn="l"/>
                <a:tab pos="3429000" algn="l"/>
                <a:tab pos="4114800" algn="l"/>
              </a:tabLst>
            </a:pPr>
            <a:r>
              <a:rPr lang="en-US" sz="2400" dirty="0" smtClean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ADC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400" dirty="0" smtClean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R1,R1,R3	// Add MS halves</a:t>
            </a:r>
            <a:endParaRPr lang="en-US" sz="2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1371600" algn="l"/>
                <a:tab pos="3429000" algn="l"/>
                <a:tab pos="4114800" algn="l"/>
              </a:tabLst>
            </a:pPr>
            <a:r>
              <a:rPr lang="en-US" sz="2400" dirty="0" smtClean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STRD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400" dirty="0" smtClean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R0,R1,a	// Store result</a:t>
            </a:r>
            <a:endParaRPr lang="en-US" sz="2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451956" y="1599674"/>
            <a:ext cx="810695" cy="310896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r>
              <a:rPr lang="en-US" baseline="-25000" dirty="0" smtClean="0"/>
              <a:t>63-32</a:t>
            </a:r>
            <a:endParaRPr lang="en-US" baseline="-25000" dirty="0"/>
          </a:p>
        </p:txBody>
      </p:sp>
      <p:sp>
        <p:nvSpPr>
          <p:cNvPr id="8" name="Rectangle 7"/>
          <p:cNvSpPr/>
          <p:nvPr/>
        </p:nvSpPr>
        <p:spPr>
          <a:xfrm>
            <a:off x="7451956" y="2505862"/>
            <a:ext cx="810695" cy="310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R1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8317736" y="1599674"/>
            <a:ext cx="810695" cy="310896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r>
              <a:rPr lang="en-US" baseline="-25000" dirty="0" smtClean="0"/>
              <a:t>31-0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8317735" y="2505862"/>
            <a:ext cx="810695" cy="310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R0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012498" y="1599674"/>
            <a:ext cx="810695" cy="310896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r>
              <a:rPr lang="en-US" baseline="-25000" dirty="0" smtClean="0"/>
              <a:t>63-32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896565" y="1599674"/>
            <a:ext cx="810695" cy="310896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r>
              <a:rPr lang="en-US" baseline="-25000" dirty="0" smtClean="0"/>
              <a:t>31-0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012497" y="2505862"/>
            <a:ext cx="810695" cy="310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R3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896565" y="2505862"/>
            <a:ext cx="810695" cy="310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R2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9902951" y="5219182"/>
            <a:ext cx="810695" cy="310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R0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8441932" y="5210310"/>
            <a:ext cx="810695" cy="310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R1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8449202" y="6198794"/>
            <a:ext cx="810695" cy="310896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r>
              <a:rPr lang="en-US" baseline="-25000" dirty="0" smtClean="0"/>
              <a:t>63-32</a:t>
            </a:r>
            <a:endParaRPr lang="en-US" baseline="-25000" dirty="0"/>
          </a:p>
        </p:txBody>
      </p:sp>
      <p:sp>
        <p:nvSpPr>
          <p:cNvPr id="19" name="Rectangle 18"/>
          <p:cNvSpPr/>
          <p:nvPr/>
        </p:nvSpPr>
        <p:spPr>
          <a:xfrm>
            <a:off x="9902951" y="6207666"/>
            <a:ext cx="810695" cy="310896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r>
              <a:rPr lang="en-US" baseline="-25000" dirty="0" smtClean="0"/>
              <a:t>31-0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6" idx="2"/>
            <a:endCxn id="8" idx="0"/>
          </p:cNvCxnSpPr>
          <p:nvPr/>
        </p:nvCxnSpPr>
        <p:spPr>
          <a:xfrm>
            <a:off x="7857304" y="1910570"/>
            <a:ext cx="0" cy="595292"/>
          </a:xfrm>
          <a:prstGeom prst="straightConnector1">
            <a:avLst/>
          </a:prstGeom>
          <a:ln w="2857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9" idx="2"/>
            <a:endCxn id="11" idx="0"/>
          </p:cNvCxnSpPr>
          <p:nvPr/>
        </p:nvCxnSpPr>
        <p:spPr>
          <a:xfrm flipH="1">
            <a:off x="8723083" y="1910570"/>
            <a:ext cx="1" cy="595292"/>
          </a:xfrm>
          <a:prstGeom prst="straightConnector1">
            <a:avLst/>
          </a:prstGeom>
          <a:ln w="2857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2" idx="2"/>
            <a:endCxn id="14" idx="0"/>
          </p:cNvCxnSpPr>
          <p:nvPr/>
        </p:nvCxnSpPr>
        <p:spPr>
          <a:xfrm flipH="1">
            <a:off x="10417845" y="1910570"/>
            <a:ext cx="1" cy="595292"/>
          </a:xfrm>
          <a:prstGeom prst="straightConnector1">
            <a:avLst/>
          </a:prstGeom>
          <a:ln w="2857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3" idx="2"/>
            <a:endCxn id="15" idx="0"/>
          </p:cNvCxnSpPr>
          <p:nvPr/>
        </p:nvCxnSpPr>
        <p:spPr>
          <a:xfrm>
            <a:off x="11301913" y="1910570"/>
            <a:ext cx="0" cy="595292"/>
          </a:xfrm>
          <a:prstGeom prst="straightConnector1">
            <a:avLst/>
          </a:prstGeom>
          <a:ln w="2857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stCxn id="11" idx="2"/>
            <a:endCxn id="20" idx="0"/>
          </p:cNvCxnSpPr>
          <p:nvPr/>
        </p:nvCxnSpPr>
        <p:spPr>
          <a:xfrm rot="16200000" flipH="1">
            <a:off x="8877514" y="2662327"/>
            <a:ext cx="1276354" cy="1585216"/>
          </a:xfrm>
          <a:prstGeom prst="bentConnector3">
            <a:avLst>
              <a:gd name="adj1" fmla="val 61221"/>
            </a:avLst>
          </a:prstGeom>
          <a:ln w="2857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15" idx="2"/>
            <a:endCxn id="20" idx="6"/>
          </p:cNvCxnSpPr>
          <p:nvPr/>
        </p:nvCxnSpPr>
        <p:spPr>
          <a:xfrm rot="5400000">
            <a:off x="10171286" y="3249575"/>
            <a:ext cx="1563444" cy="697811"/>
          </a:xfrm>
          <a:prstGeom prst="bentConnector2">
            <a:avLst/>
          </a:prstGeom>
          <a:ln w="2857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8" idx="2"/>
            <a:endCxn id="21" idx="2"/>
          </p:cNvCxnSpPr>
          <p:nvPr/>
        </p:nvCxnSpPr>
        <p:spPr>
          <a:xfrm rot="16200000" flipH="1">
            <a:off x="7423324" y="3250738"/>
            <a:ext cx="1560517" cy="692556"/>
          </a:xfrm>
          <a:prstGeom prst="bentConnector2">
            <a:avLst/>
          </a:prstGeom>
          <a:ln w="2857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/>
          <p:cNvCxnSpPr>
            <a:stCxn id="14" idx="2"/>
            <a:endCxn id="21" idx="0"/>
          </p:cNvCxnSpPr>
          <p:nvPr/>
        </p:nvCxnSpPr>
        <p:spPr>
          <a:xfrm rot="5400000">
            <a:off x="8995041" y="2667380"/>
            <a:ext cx="1273427" cy="1572182"/>
          </a:xfrm>
          <a:prstGeom prst="bentConnector3">
            <a:avLst>
              <a:gd name="adj1" fmla="val 43079"/>
            </a:avLst>
          </a:prstGeom>
          <a:ln w="2857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21" idx="4"/>
            <a:endCxn id="17" idx="0"/>
          </p:cNvCxnSpPr>
          <p:nvPr/>
        </p:nvCxnSpPr>
        <p:spPr>
          <a:xfrm>
            <a:off x="8845663" y="4664364"/>
            <a:ext cx="1617" cy="545946"/>
          </a:xfrm>
          <a:prstGeom prst="straightConnector1">
            <a:avLst/>
          </a:prstGeom>
          <a:ln w="2857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20" idx="4"/>
            <a:endCxn id="16" idx="0"/>
          </p:cNvCxnSpPr>
          <p:nvPr/>
        </p:nvCxnSpPr>
        <p:spPr>
          <a:xfrm>
            <a:off x="10308299" y="4667291"/>
            <a:ext cx="0" cy="551891"/>
          </a:xfrm>
          <a:prstGeom prst="straightConnector1">
            <a:avLst/>
          </a:prstGeom>
          <a:ln w="2857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16" idx="2"/>
            <a:endCxn id="19" idx="0"/>
          </p:cNvCxnSpPr>
          <p:nvPr/>
        </p:nvCxnSpPr>
        <p:spPr>
          <a:xfrm>
            <a:off x="10308299" y="5530078"/>
            <a:ext cx="0" cy="677588"/>
          </a:xfrm>
          <a:prstGeom prst="straightConnector1">
            <a:avLst/>
          </a:prstGeom>
          <a:ln w="2857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17" idx="2"/>
            <a:endCxn id="18" idx="0"/>
          </p:cNvCxnSpPr>
          <p:nvPr/>
        </p:nvCxnSpPr>
        <p:spPr>
          <a:xfrm>
            <a:off x="8847280" y="5521206"/>
            <a:ext cx="7270" cy="677588"/>
          </a:xfrm>
          <a:prstGeom prst="straightConnector1">
            <a:avLst/>
          </a:prstGeom>
          <a:ln w="2857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9478749" y="4226527"/>
            <a:ext cx="293746" cy="3081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cxnSp>
        <p:nvCxnSpPr>
          <p:cNvPr id="92" name="Straight Arrow Connector 91"/>
          <p:cNvCxnSpPr>
            <a:stCxn id="20" idx="2"/>
            <a:endCxn id="77" idx="3"/>
          </p:cNvCxnSpPr>
          <p:nvPr/>
        </p:nvCxnSpPr>
        <p:spPr>
          <a:xfrm flipH="1">
            <a:off x="9772495" y="4380202"/>
            <a:ext cx="240001" cy="401"/>
          </a:xfrm>
          <a:prstGeom prst="straightConnector1">
            <a:avLst/>
          </a:prstGeom>
          <a:ln w="2857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77" idx="1"/>
            <a:endCxn id="21" idx="6"/>
          </p:cNvCxnSpPr>
          <p:nvPr/>
        </p:nvCxnSpPr>
        <p:spPr>
          <a:xfrm flipH="1" flipV="1">
            <a:off x="9141466" y="4377275"/>
            <a:ext cx="337283" cy="3328"/>
          </a:xfrm>
          <a:prstGeom prst="straightConnector1">
            <a:avLst/>
          </a:prstGeom>
          <a:ln w="2857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041795" y="1550362"/>
            <a:ext cx="1244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/>
              <a:t>Memory:</a:t>
            </a:r>
            <a:endParaRPr lang="en-US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7176426" y="6149230"/>
            <a:ext cx="1244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/>
              <a:t>Memory:</a:t>
            </a:r>
            <a:endParaRPr lang="en-US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6051896" y="2172551"/>
            <a:ext cx="1244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/>
              <a:t>CPU:</a:t>
            </a:r>
            <a:endParaRPr lang="en-US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8682056" y="4132325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+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0145887" y="4141617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+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5007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0" grpId="0" animBg="1"/>
      <p:bldP spid="21" grpId="0" animBg="1"/>
      <p:bldP spid="8" grpId="0" animBg="1"/>
      <p:bldP spid="11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77" grpId="0" animBg="1"/>
      <p:bldP spid="38" grpId="0"/>
      <p:bldP spid="39" grpId="0"/>
      <p:bldP spid="33" grpId="0"/>
      <p:bldP spid="4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7680960" y="2176272"/>
            <a:ext cx="4306824" cy="34747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10422895" y="3814761"/>
            <a:ext cx="591606" cy="57417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8426912" y="3814761"/>
            <a:ext cx="591606" cy="57417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Chapter 5, Problem </a:t>
            </a:r>
            <a:r>
              <a:rPr lang="en-US" dirty="0" smtClean="0"/>
              <a:t>1b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2563368" cy="1475359"/>
          </a:xfrm>
        </p:spPr>
        <p:txBody>
          <a:bodyPr>
            <a:normAutofit/>
          </a:bodyPr>
          <a:lstStyle/>
          <a:p>
            <a:pPr marL="0" marR="0" lvl="1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  <a:tabLst>
                <a:tab pos="3429000" algn="l"/>
                <a:tab pos="4114800" algn="l"/>
              </a:tabLst>
            </a:pP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int64_t  a </a:t>
            </a:r>
            <a:r>
              <a:rPr lang="en-US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 marL="0" marR="0" lvl="1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  <a:tabLst>
                <a:tab pos="3429000" algn="l"/>
                <a:tab pos="4114800" algn="l"/>
              </a:tabLst>
            </a:pPr>
            <a:endParaRPr lang="en-US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1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  <a:tabLst>
                <a:tab pos="3429000" algn="l"/>
                <a:tab pos="4114800" algn="l"/>
              </a:tabLst>
            </a:pPr>
            <a:r>
              <a:rPr lang="en-US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 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-= 5 </a:t>
            </a:r>
            <a:r>
              <a:rPr lang="en-US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8200" y="3517265"/>
            <a:ext cx="7498080" cy="1722247"/>
          </a:xfrm>
        </p:spPr>
        <p:txBody>
          <a:bodyPr>
            <a:normAutofit/>
          </a:bodyPr>
          <a:lstStyle/>
          <a:p>
            <a:pPr marL="0" marR="0" lvl="1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  <a:tabLst>
                <a:tab pos="1371600" algn="l"/>
                <a:tab pos="3429000" algn="l"/>
                <a:tab pos="4114800" algn="l"/>
              </a:tabLst>
            </a:pP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LDRD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R0,R1,a	// R1.R0 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 a</a:t>
            </a:r>
            <a:endParaRPr lang="en-US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1371600" algn="l"/>
                <a:tab pos="3429000" algn="l"/>
                <a:tab pos="4114800" algn="l"/>
              </a:tabLst>
            </a:pPr>
            <a:r>
              <a:rPr lang="en-US" sz="2400" dirty="0" smtClean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SUBS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400" dirty="0" smtClean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R0,R0,5	// Sub LS half of 5</a:t>
            </a:r>
            <a:endParaRPr lang="en-US" sz="2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1371600" algn="l"/>
                <a:tab pos="3429000" algn="l"/>
                <a:tab pos="4114800" algn="l"/>
              </a:tabLst>
            </a:pPr>
            <a:r>
              <a:rPr lang="en-US" sz="2400" dirty="0" smtClean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SBC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400" dirty="0" smtClean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R1,R1,0	// Sub MS half of 5</a:t>
            </a:r>
            <a:endParaRPr lang="en-US" sz="2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1371600" algn="l"/>
                <a:tab pos="3429000" algn="l"/>
                <a:tab pos="4114800" algn="l"/>
              </a:tabLst>
            </a:pPr>
            <a:r>
              <a:rPr lang="en-US" sz="2400" dirty="0" smtClean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STRD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400" dirty="0" smtClean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R0,R1,a	// Store result</a:t>
            </a:r>
            <a:endParaRPr lang="en-US" sz="2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786283" y="1516952"/>
            <a:ext cx="810695" cy="310896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r>
              <a:rPr lang="en-US" baseline="-25000" dirty="0" smtClean="0"/>
              <a:t>63-32</a:t>
            </a:r>
            <a:endParaRPr lang="en-US" baseline="-25000" dirty="0"/>
          </a:p>
        </p:txBody>
      </p:sp>
      <p:sp>
        <p:nvSpPr>
          <p:cNvPr id="6" name="Rectangle 5"/>
          <p:cNvSpPr/>
          <p:nvPr/>
        </p:nvSpPr>
        <p:spPr>
          <a:xfrm>
            <a:off x="7786283" y="2515175"/>
            <a:ext cx="810695" cy="310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R1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739653" y="1501665"/>
            <a:ext cx="810695" cy="310896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r>
              <a:rPr lang="en-US" baseline="-25000" dirty="0" smtClean="0"/>
              <a:t>31-0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748129" y="2499888"/>
            <a:ext cx="810695" cy="310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R0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313350" y="5048687"/>
            <a:ext cx="810695" cy="310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R0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8334784" y="5048687"/>
            <a:ext cx="810695" cy="310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R1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8342054" y="6037171"/>
            <a:ext cx="810695" cy="310896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r>
              <a:rPr lang="en-US" baseline="-25000" dirty="0" smtClean="0"/>
              <a:t>63-32</a:t>
            </a:r>
            <a:endParaRPr lang="en-US" baseline="-25000" dirty="0"/>
          </a:p>
        </p:txBody>
      </p:sp>
      <p:sp>
        <p:nvSpPr>
          <p:cNvPr id="16" name="Rectangle 15"/>
          <p:cNvSpPr/>
          <p:nvPr/>
        </p:nvSpPr>
        <p:spPr>
          <a:xfrm>
            <a:off x="10313350" y="6037171"/>
            <a:ext cx="810695" cy="310896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r>
              <a:rPr lang="en-US" baseline="-25000" dirty="0" smtClean="0"/>
              <a:t>31-0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5" idx="2"/>
            <a:endCxn id="6" idx="0"/>
          </p:cNvCxnSpPr>
          <p:nvPr/>
        </p:nvCxnSpPr>
        <p:spPr>
          <a:xfrm>
            <a:off x="8191631" y="1827848"/>
            <a:ext cx="0" cy="687327"/>
          </a:xfrm>
          <a:prstGeom prst="straightConnector1">
            <a:avLst/>
          </a:prstGeom>
          <a:ln w="2857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7" idx="2"/>
            <a:endCxn id="8" idx="0"/>
          </p:cNvCxnSpPr>
          <p:nvPr/>
        </p:nvCxnSpPr>
        <p:spPr>
          <a:xfrm>
            <a:off x="9145001" y="1812561"/>
            <a:ext cx="8476" cy="687327"/>
          </a:xfrm>
          <a:prstGeom prst="straightConnector1">
            <a:avLst/>
          </a:prstGeom>
          <a:ln w="2857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8" idx="4"/>
            <a:endCxn id="14" idx="0"/>
          </p:cNvCxnSpPr>
          <p:nvPr/>
        </p:nvCxnSpPr>
        <p:spPr>
          <a:xfrm>
            <a:off x="8722715" y="4388940"/>
            <a:ext cx="17417" cy="659747"/>
          </a:xfrm>
          <a:prstGeom prst="straightConnector1">
            <a:avLst/>
          </a:prstGeom>
          <a:ln w="2857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7" idx="4"/>
            <a:endCxn id="13" idx="0"/>
          </p:cNvCxnSpPr>
          <p:nvPr/>
        </p:nvCxnSpPr>
        <p:spPr>
          <a:xfrm>
            <a:off x="10718698" y="4388940"/>
            <a:ext cx="0" cy="659747"/>
          </a:xfrm>
          <a:prstGeom prst="straightConnector1">
            <a:avLst/>
          </a:prstGeom>
          <a:ln w="2857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3" idx="2"/>
            <a:endCxn id="16" idx="0"/>
          </p:cNvCxnSpPr>
          <p:nvPr/>
        </p:nvCxnSpPr>
        <p:spPr>
          <a:xfrm>
            <a:off x="10718698" y="5359583"/>
            <a:ext cx="0" cy="677588"/>
          </a:xfrm>
          <a:prstGeom prst="straightConnector1">
            <a:avLst/>
          </a:prstGeom>
          <a:ln w="2857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4" idx="2"/>
            <a:endCxn id="15" idx="0"/>
          </p:cNvCxnSpPr>
          <p:nvPr/>
        </p:nvCxnSpPr>
        <p:spPr>
          <a:xfrm>
            <a:off x="8740132" y="5359583"/>
            <a:ext cx="7270" cy="677588"/>
          </a:xfrm>
          <a:prstGeom prst="straightConnector1">
            <a:avLst/>
          </a:prstGeom>
          <a:ln w="2857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9547825" y="3951103"/>
            <a:ext cx="293746" cy="3081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cxnSp>
        <p:nvCxnSpPr>
          <p:cNvPr id="32" name="Straight Arrow Connector 31"/>
          <p:cNvCxnSpPr>
            <a:stCxn id="17" idx="2"/>
            <a:endCxn id="31" idx="3"/>
          </p:cNvCxnSpPr>
          <p:nvPr/>
        </p:nvCxnSpPr>
        <p:spPr>
          <a:xfrm flipH="1">
            <a:off x="9841571" y="4101851"/>
            <a:ext cx="581324" cy="3328"/>
          </a:xfrm>
          <a:prstGeom prst="straightConnector1">
            <a:avLst/>
          </a:prstGeom>
          <a:ln w="2857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31" idx="1"/>
            <a:endCxn id="18" idx="6"/>
          </p:cNvCxnSpPr>
          <p:nvPr/>
        </p:nvCxnSpPr>
        <p:spPr>
          <a:xfrm flipH="1" flipV="1">
            <a:off x="9018518" y="4101851"/>
            <a:ext cx="529307" cy="3328"/>
          </a:xfrm>
          <a:prstGeom prst="straightConnector1">
            <a:avLst/>
          </a:prstGeom>
          <a:ln w="2857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8564987" y="3700924"/>
            <a:ext cx="3499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+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 flipH="1">
            <a:off x="8396695" y="3851890"/>
            <a:ext cx="669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─  ─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 flipH="1">
            <a:off x="10735649" y="3851890"/>
            <a:ext cx="318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─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 flipH="1">
            <a:off x="10560058" y="3675397"/>
            <a:ext cx="669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+</a:t>
            </a:r>
          </a:p>
        </p:txBody>
      </p:sp>
      <p:cxnSp>
        <p:nvCxnSpPr>
          <p:cNvPr id="39" name="Elbow Connector 38"/>
          <p:cNvCxnSpPr>
            <a:stCxn id="6" idx="2"/>
            <a:endCxn id="65" idx="3"/>
          </p:cNvCxnSpPr>
          <p:nvPr/>
        </p:nvCxnSpPr>
        <p:spPr>
          <a:xfrm rot="16200000" flipH="1">
            <a:off x="7665837" y="3351865"/>
            <a:ext cx="1256652" cy="205064"/>
          </a:xfrm>
          <a:prstGeom prst="bentConnector2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/>
          <p:cNvCxnSpPr>
            <a:stCxn id="8" idx="2"/>
            <a:endCxn id="17" idx="0"/>
          </p:cNvCxnSpPr>
          <p:nvPr/>
        </p:nvCxnSpPr>
        <p:spPr>
          <a:xfrm rot="16200000" flipH="1">
            <a:off x="9434099" y="2530161"/>
            <a:ext cx="1003977" cy="1565221"/>
          </a:xfrm>
          <a:prstGeom prst="bentConnector3">
            <a:avLst>
              <a:gd name="adj1" fmla="val 38160"/>
            </a:avLst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10103031" y="2509010"/>
            <a:ext cx="810695" cy="3108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11035220" y="2509010"/>
            <a:ext cx="810695" cy="3108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1" name="Elbow Connector 60"/>
          <p:cNvCxnSpPr>
            <a:stCxn id="60" idx="2"/>
            <a:endCxn id="66" idx="1"/>
          </p:cNvCxnSpPr>
          <p:nvPr/>
        </p:nvCxnSpPr>
        <p:spPr>
          <a:xfrm rot="5400000">
            <a:off x="10615838" y="3257992"/>
            <a:ext cx="1262817" cy="386644"/>
          </a:xfrm>
          <a:prstGeom prst="bentConnector2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Elbow Connector 67"/>
          <p:cNvCxnSpPr>
            <a:stCxn id="59" idx="2"/>
            <a:endCxn id="18" idx="0"/>
          </p:cNvCxnSpPr>
          <p:nvPr/>
        </p:nvCxnSpPr>
        <p:spPr>
          <a:xfrm rot="5400000">
            <a:off x="9118120" y="2424501"/>
            <a:ext cx="994855" cy="1785664"/>
          </a:xfrm>
          <a:prstGeom prst="bentConnector3">
            <a:avLst>
              <a:gd name="adj1" fmla="val 61030"/>
            </a:avLst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6448862" y="1480526"/>
            <a:ext cx="1244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/>
              <a:t>Memory:</a:t>
            </a:r>
            <a:endParaRPr lang="en-US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7072969" y="5999416"/>
            <a:ext cx="1244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/>
              <a:t>Memory:</a:t>
            </a:r>
            <a:endParaRPr lang="en-US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6458963" y="2102715"/>
            <a:ext cx="1244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/>
              <a:t>CPU: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9043150" y="3751857"/>
            <a:ext cx="3108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~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9859357" y="3735846"/>
            <a:ext cx="73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~B</a:t>
            </a:r>
            <a:r>
              <a:rPr lang="en-US" baseline="-25000" dirty="0" smtClean="0"/>
              <a:t>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5982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17" grpId="0" animBg="1"/>
      <p:bldP spid="18" grpId="0" animBg="1"/>
      <p:bldP spid="6" grpId="0" animBg="1"/>
      <p:bldP spid="8" grpId="0" animBg="1"/>
      <p:bldP spid="13" grpId="0" animBg="1"/>
      <p:bldP spid="14" grpId="0" animBg="1"/>
      <p:bldP spid="15" grpId="0" animBg="1"/>
      <p:bldP spid="16" grpId="0" animBg="1"/>
      <p:bldP spid="31" grpId="0" animBg="1"/>
      <p:bldP spid="64" grpId="0"/>
      <p:bldP spid="65" grpId="0"/>
      <p:bldP spid="66" grpId="0"/>
      <p:bldP spid="67" grpId="0"/>
      <p:bldP spid="59" grpId="0" animBg="1"/>
      <p:bldP spid="60" grpId="0" animBg="1"/>
      <p:bldP spid="36" grpId="0"/>
      <p:bldP spid="37" grpId="0"/>
      <p:bldP spid="9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7516368" y="2538454"/>
            <a:ext cx="4279392" cy="267362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Chapter 5, Problem </a:t>
            </a:r>
            <a:r>
              <a:rPr lang="en-US" dirty="0" smtClean="0"/>
              <a:t>1c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313176" cy="1539367"/>
          </a:xfrm>
        </p:spPr>
        <p:txBody>
          <a:bodyPr>
            <a:normAutofit/>
          </a:bodyPr>
          <a:lstStyle/>
          <a:p>
            <a:pPr marL="0" marR="0" lvl="1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  <a:tabLst>
                <a:tab pos="3429000" algn="l"/>
                <a:tab pos="4114800" algn="l"/>
              </a:tabLst>
            </a:pP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int32_t  a, b, c </a:t>
            </a:r>
            <a:r>
              <a:rPr lang="en-US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3429000" algn="l"/>
                <a:tab pos="4114800" algn="l"/>
              </a:tabLst>
            </a:pPr>
            <a:endParaRPr lang="en-US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3429000" algn="l"/>
                <a:tab pos="4114800" algn="l"/>
              </a:tabLst>
            </a:pPr>
            <a:r>
              <a:rPr lang="en-US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 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a * b </a:t>
            </a:r>
            <a:r>
              <a:rPr lang="en-US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8200" y="3645281"/>
            <a:ext cx="6867144" cy="1676527"/>
          </a:xfrm>
        </p:spPr>
        <p:txBody>
          <a:bodyPr/>
          <a:lstStyle/>
          <a:p>
            <a:pPr marL="0" marR="0" lvl="1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  <a:tabLst>
                <a:tab pos="1371600" algn="l"/>
                <a:tab pos="3429000" algn="l"/>
                <a:tab pos="4114800" algn="l"/>
              </a:tabLst>
            </a:pP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LDR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R0,a	// R0 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 a</a:t>
            </a:r>
            <a:endParaRPr lang="en-US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1371600" algn="l"/>
                <a:tab pos="3429000" algn="l"/>
                <a:tab pos="4114800" algn="l"/>
              </a:tabLst>
            </a:pPr>
            <a:r>
              <a:rPr lang="en-US" sz="2400" dirty="0" smtClean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LDR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400" dirty="0" smtClean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R1,b	// R1 </a:t>
            </a:r>
            <a:r>
              <a:rPr lang="en-US" sz="2400" dirty="0" smtClean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 b</a:t>
            </a:r>
            <a:endParaRPr lang="en-US" sz="2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1371600" algn="l"/>
                <a:tab pos="3429000" algn="l"/>
                <a:tab pos="4114800" algn="l"/>
              </a:tabLst>
            </a:pPr>
            <a:r>
              <a:rPr lang="en-US" sz="2400" dirty="0" smtClean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MUL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400" dirty="0" smtClean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R0,R0,R1	// R0 </a:t>
            </a:r>
            <a:r>
              <a:rPr lang="en-US" sz="2400" dirty="0" smtClean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 a * b</a:t>
            </a:r>
            <a:endParaRPr lang="en-US" sz="2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1371600" algn="l"/>
                <a:tab pos="3429000" algn="l"/>
                <a:tab pos="4114800" algn="l"/>
              </a:tabLst>
            </a:pPr>
            <a:r>
              <a:rPr lang="en-US" sz="2400" dirty="0" smtClean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400" dirty="0" smtClean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R0,c	// Store result</a:t>
            </a:r>
            <a:endParaRPr lang="en-US" sz="2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705344" y="2841622"/>
            <a:ext cx="1530096" cy="310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R0 = a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083517" y="2841622"/>
            <a:ext cx="1530096" cy="310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R1 = b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705344" y="1917372"/>
            <a:ext cx="1530096" cy="310896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0092331" y="1915200"/>
            <a:ext cx="1530096" cy="312358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cxnSp>
        <p:nvCxnSpPr>
          <p:cNvPr id="10" name="Straight Arrow Connector 9"/>
          <p:cNvCxnSpPr>
            <a:stCxn id="7" idx="2"/>
            <a:endCxn id="5" idx="0"/>
          </p:cNvCxnSpPr>
          <p:nvPr/>
        </p:nvCxnSpPr>
        <p:spPr>
          <a:xfrm>
            <a:off x="8470392" y="2228268"/>
            <a:ext cx="0" cy="613354"/>
          </a:xfrm>
          <a:prstGeom prst="straightConnector1">
            <a:avLst/>
          </a:prstGeom>
          <a:ln w="3492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8958583" y="4631789"/>
            <a:ext cx="1530096" cy="310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R0 = a*b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8958583" y="5649952"/>
            <a:ext cx="1530096" cy="310896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cxnSp>
        <p:nvCxnSpPr>
          <p:cNvPr id="24" name="Straight Arrow Connector 23"/>
          <p:cNvCxnSpPr>
            <a:stCxn id="8" idx="2"/>
            <a:endCxn id="6" idx="0"/>
          </p:cNvCxnSpPr>
          <p:nvPr/>
        </p:nvCxnSpPr>
        <p:spPr>
          <a:xfrm flipH="1">
            <a:off x="10848565" y="2227558"/>
            <a:ext cx="8814" cy="614064"/>
          </a:xfrm>
          <a:prstGeom prst="straightConnector1">
            <a:avLst/>
          </a:prstGeom>
          <a:ln w="3492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endCxn id="18" idx="0"/>
          </p:cNvCxnSpPr>
          <p:nvPr/>
        </p:nvCxnSpPr>
        <p:spPr>
          <a:xfrm>
            <a:off x="9723631" y="4932955"/>
            <a:ext cx="0" cy="716997"/>
          </a:xfrm>
          <a:prstGeom prst="straightConnector1">
            <a:avLst/>
          </a:prstGeom>
          <a:ln w="3492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9427828" y="3637432"/>
            <a:ext cx="591606" cy="57417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5" name="Elbow Connector 44"/>
          <p:cNvCxnSpPr>
            <a:stCxn id="5" idx="2"/>
            <a:endCxn id="42" idx="2"/>
          </p:cNvCxnSpPr>
          <p:nvPr/>
        </p:nvCxnSpPr>
        <p:spPr>
          <a:xfrm rot="16200000" flipH="1">
            <a:off x="8563108" y="3059802"/>
            <a:ext cx="772004" cy="957436"/>
          </a:xfrm>
          <a:prstGeom prst="bentConnector2">
            <a:avLst/>
          </a:prstGeom>
          <a:ln w="2857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stCxn id="6" idx="2"/>
            <a:endCxn id="42" idx="6"/>
          </p:cNvCxnSpPr>
          <p:nvPr/>
        </p:nvCxnSpPr>
        <p:spPr>
          <a:xfrm rot="5400000">
            <a:off x="10047998" y="3123955"/>
            <a:ext cx="772004" cy="829131"/>
          </a:xfrm>
          <a:prstGeom prst="bentConnector2">
            <a:avLst/>
          </a:prstGeom>
          <a:ln w="2857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2" idx="4"/>
            <a:endCxn id="12" idx="0"/>
          </p:cNvCxnSpPr>
          <p:nvPr/>
        </p:nvCxnSpPr>
        <p:spPr>
          <a:xfrm>
            <a:off x="9723631" y="4211611"/>
            <a:ext cx="0" cy="420178"/>
          </a:xfrm>
          <a:prstGeom prst="straightConnector1">
            <a:avLst/>
          </a:prstGeom>
          <a:ln w="3492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227835" y="1858226"/>
            <a:ext cx="1244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/>
              <a:t>Memory:</a:t>
            </a:r>
            <a:endParaRPr lang="en-US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7651503" y="5591516"/>
            <a:ext cx="1244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/>
              <a:t>Memory:</a:t>
            </a:r>
            <a:endParaRPr lang="en-US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6227835" y="2472290"/>
            <a:ext cx="1244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/>
              <a:t>CPU: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9536271" y="3609142"/>
            <a:ext cx="4831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×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6736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5" grpId="0" animBg="1"/>
      <p:bldP spid="6" grpId="0" animBg="1"/>
      <p:bldP spid="12" grpId="0" animBg="1"/>
      <p:bldP spid="18" grpId="0" animBg="1"/>
      <p:bldP spid="42" grpId="0" animBg="1"/>
      <p:bldP spid="21" grpId="0"/>
      <p:bldP spid="22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7516368" y="2538454"/>
            <a:ext cx="4279392" cy="270105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Chapter 5, Problem </a:t>
            </a:r>
            <a:r>
              <a:rPr lang="en-US" dirty="0" smtClean="0"/>
              <a:t>1d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688080" cy="1484503"/>
          </a:xfrm>
        </p:spPr>
        <p:txBody>
          <a:bodyPr>
            <a:normAutofit/>
          </a:bodyPr>
          <a:lstStyle/>
          <a:p>
            <a:pPr marL="0" marR="0" lvl="1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  <a:tabLst>
                <a:tab pos="3429000" algn="l"/>
                <a:tab pos="4114800" algn="l"/>
              </a:tabLst>
            </a:pP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uint32_t  a, b, c ;	</a:t>
            </a:r>
            <a:endParaRPr lang="en-US" dirty="0" smtClean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1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  <a:tabLst>
                <a:tab pos="3429000" algn="l"/>
                <a:tab pos="4114800" algn="l"/>
              </a:tabLst>
            </a:pPr>
            <a:endParaRPr lang="en-US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1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  <a:tabLst>
                <a:tab pos="3429000" algn="l"/>
                <a:tab pos="4114800" algn="l"/>
              </a:tabLst>
            </a:pPr>
            <a:r>
              <a:rPr lang="en-US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 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a * b </a:t>
            </a:r>
            <a:r>
              <a:rPr lang="en-US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8200" y="3700145"/>
            <a:ext cx="6876288" cy="1740535"/>
          </a:xfrm>
        </p:spPr>
        <p:txBody>
          <a:bodyPr/>
          <a:lstStyle/>
          <a:p>
            <a:pPr marL="0" marR="0" lvl="1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  <a:tabLst>
                <a:tab pos="1371600" algn="l"/>
                <a:tab pos="3429000" algn="l"/>
                <a:tab pos="4114800" algn="l"/>
              </a:tabLst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LDR	R0,a	// R0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 a</a:t>
            </a:r>
            <a:endParaRPr lang="en-US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1371600" algn="l"/>
                <a:tab pos="3429000" algn="l"/>
                <a:tab pos="4114800" algn="l"/>
              </a:tabLst>
            </a:pP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LDR	R1,b	// R1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 b</a:t>
            </a:r>
            <a:endParaRPr lang="en-US" sz="2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1371600" algn="l"/>
                <a:tab pos="3429000" algn="l"/>
                <a:tab pos="4114800" algn="l"/>
              </a:tabLst>
            </a:pP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MUL	R0,R0,R1	// R0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 a * b</a:t>
            </a:r>
            <a:endParaRPr lang="en-US" sz="2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1371600" algn="l"/>
                <a:tab pos="3429000" algn="l"/>
                <a:tab pos="4114800" algn="l"/>
              </a:tabLst>
            </a:pP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	R0,c	// Store </a:t>
            </a:r>
            <a:r>
              <a:rPr lang="en-US" sz="2400" dirty="0" smtClean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result</a:t>
            </a:r>
            <a:endParaRPr lang="en-US" sz="2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705344" y="2841622"/>
            <a:ext cx="1530096" cy="310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R0 = a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083517" y="2841622"/>
            <a:ext cx="1530096" cy="310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R1 = b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705344" y="1844220"/>
            <a:ext cx="1530096" cy="310896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0092331" y="1842048"/>
            <a:ext cx="1530096" cy="312358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cxnSp>
        <p:nvCxnSpPr>
          <p:cNvPr id="9" name="Straight Arrow Connector 8"/>
          <p:cNvCxnSpPr>
            <a:stCxn id="7" idx="2"/>
            <a:endCxn id="5" idx="0"/>
          </p:cNvCxnSpPr>
          <p:nvPr/>
        </p:nvCxnSpPr>
        <p:spPr>
          <a:xfrm>
            <a:off x="8470392" y="2155116"/>
            <a:ext cx="0" cy="686506"/>
          </a:xfrm>
          <a:prstGeom prst="straightConnector1">
            <a:avLst/>
          </a:prstGeom>
          <a:ln w="3492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8958583" y="4631789"/>
            <a:ext cx="1530096" cy="310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R0 = a*b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8958583" y="5649952"/>
            <a:ext cx="1530096" cy="310896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8" idx="2"/>
            <a:endCxn id="6" idx="0"/>
          </p:cNvCxnSpPr>
          <p:nvPr/>
        </p:nvCxnSpPr>
        <p:spPr>
          <a:xfrm flipH="1">
            <a:off x="10848565" y="2154406"/>
            <a:ext cx="8814" cy="687216"/>
          </a:xfrm>
          <a:prstGeom prst="straightConnector1">
            <a:avLst/>
          </a:prstGeom>
          <a:ln w="3492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11" idx="0"/>
          </p:cNvCxnSpPr>
          <p:nvPr/>
        </p:nvCxnSpPr>
        <p:spPr>
          <a:xfrm>
            <a:off x="9723631" y="4932955"/>
            <a:ext cx="0" cy="716997"/>
          </a:xfrm>
          <a:prstGeom prst="straightConnector1">
            <a:avLst/>
          </a:prstGeom>
          <a:ln w="3492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9427828" y="3637432"/>
            <a:ext cx="591606" cy="57417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" name="Elbow Connector 14"/>
          <p:cNvCxnSpPr>
            <a:stCxn id="5" idx="2"/>
            <a:endCxn id="14" idx="2"/>
          </p:cNvCxnSpPr>
          <p:nvPr/>
        </p:nvCxnSpPr>
        <p:spPr>
          <a:xfrm rot="16200000" flipH="1">
            <a:off x="8563108" y="3059802"/>
            <a:ext cx="772004" cy="957436"/>
          </a:xfrm>
          <a:prstGeom prst="bentConnector2">
            <a:avLst/>
          </a:prstGeom>
          <a:ln w="2857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6" idx="2"/>
            <a:endCxn id="14" idx="6"/>
          </p:cNvCxnSpPr>
          <p:nvPr/>
        </p:nvCxnSpPr>
        <p:spPr>
          <a:xfrm rot="5400000">
            <a:off x="10047998" y="3123955"/>
            <a:ext cx="772004" cy="829131"/>
          </a:xfrm>
          <a:prstGeom prst="bentConnector2">
            <a:avLst/>
          </a:prstGeom>
          <a:ln w="2857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4" idx="4"/>
            <a:endCxn id="10" idx="0"/>
          </p:cNvCxnSpPr>
          <p:nvPr/>
        </p:nvCxnSpPr>
        <p:spPr>
          <a:xfrm>
            <a:off x="9723631" y="4211611"/>
            <a:ext cx="0" cy="420178"/>
          </a:xfrm>
          <a:prstGeom prst="straightConnector1">
            <a:avLst/>
          </a:prstGeom>
          <a:ln w="3492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950976" y="5649952"/>
            <a:ext cx="4407408" cy="897152"/>
          </a:xfrm>
          <a:prstGeom prst="rect">
            <a:avLst/>
          </a:prstGeom>
          <a:solidFill>
            <a:srgbClr val="FF00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The code for single-length multiplication is identical for signed and unsigned.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271462" y="1785074"/>
            <a:ext cx="1244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/>
              <a:t>Memory:</a:t>
            </a:r>
            <a:endParaRPr lang="en-US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7649924" y="5602473"/>
            <a:ext cx="1244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/>
              <a:t>Memory:</a:t>
            </a:r>
            <a:endParaRPr lang="en-US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6227835" y="2472290"/>
            <a:ext cx="1244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/>
              <a:t>CPU:</a:t>
            </a:r>
            <a:endParaRPr 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9536271" y="3609142"/>
            <a:ext cx="4831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×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2369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5" grpId="0" animBg="1"/>
      <p:bldP spid="6" grpId="0" animBg="1"/>
      <p:bldP spid="10" grpId="0" animBg="1"/>
      <p:bldP spid="11" grpId="0" animBg="1"/>
      <p:bldP spid="14" grpId="0" animBg="1"/>
      <p:bldP spid="18" grpId="0" animBg="1"/>
      <p:bldP spid="21" grpId="0"/>
      <p:bldP spid="22" grpId="0"/>
      <p:bldP spid="2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7516368" y="2538454"/>
            <a:ext cx="4279392" cy="270105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Chapter 5, Problem </a:t>
            </a:r>
            <a:r>
              <a:rPr lang="en-US" dirty="0" smtClean="0"/>
              <a:t>1e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294888" cy="1649095"/>
          </a:xfrm>
        </p:spPr>
        <p:txBody>
          <a:bodyPr>
            <a:normAutofit/>
          </a:bodyPr>
          <a:lstStyle/>
          <a:p>
            <a:pPr marL="0" marR="0" lvl="1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  <a:tabLst>
                <a:tab pos="3429000" algn="l"/>
                <a:tab pos="4114800" algn="l"/>
              </a:tabLst>
            </a:pP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int32_t  a, b, c </a:t>
            </a:r>
            <a:r>
              <a:rPr lang="en-US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3429000" algn="l"/>
                <a:tab pos="4114800" algn="l"/>
              </a:tabLst>
            </a:pPr>
            <a:endParaRPr lang="en-US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3429000" algn="l"/>
                <a:tab pos="4114800" algn="l"/>
              </a:tabLst>
            </a:pPr>
            <a:r>
              <a:rPr lang="en-US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 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a / b </a:t>
            </a:r>
            <a:r>
              <a:rPr lang="en-US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8200" y="3633914"/>
            <a:ext cx="6848856" cy="1740535"/>
          </a:xfrm>
        </p:spPr>
        <p:txBody>
          <a:bodyPr/>
          <a:lstStyle/>
          <a:p>
            <a:pPr marL="0" marR="0" lvl="1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  <a:tabLst>
                <a:tab pos="1371600" algn="l"/>
                <a:tab pos="3429000" algn="l"/>
                <a:tab pos="4114800" algn="l"/>
              </a:tabLst>
            </a:pP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LDR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R0,a	// R0 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 a</a:t>
            </a:r>
            <a:endParaRPr lang="en-US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1371600" algn="l"/>
                <a:tab pos="3429000" algn="l"/>
                <a:tab pos="4114800" algn="l"/>
              </a:tabLst>
            </a:pPr>
            <a:r>
              <a:rPr lang="en-US" sz="2400" dirty="0" smtClean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LDR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400" dirty="0" smtClean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R1,b	// R1 </a:t>
            </a:r>
            <a:r>
              <a:rPr lang="en-US" sz="2400" dirty="0" smtClean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 b</a:t>
            </a:r>
            <a:endParaRPr lang="en-US" sz="2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1371600" algn="l"/>
                <a:tab pos="3429000" algn="l"/>
                <a:tab pos="4114800" algn="l"/>
              </a:tabLst>
            </a:pPr>
            <a:r>
              <a:rPr lang="en-US" sz="2400" dirty="0" smtClean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SDIV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400" dirty="0" smtClean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R0,R0,R1	// R0 </a:t>
            </a:r>
            <a:r>
              <a:rPr lang="en-US" sz="2400" dirty="0" smtClean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 a / b</a:t>
            </a:r>
            <a:endParaRPr lang="en-US" sz="2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1371600" algn="l"/>
                <a:tab pos="3429000" algn="l"/>
                <a:tab pos="4114800" algn="l"/>
              </a:tabLst>
            </a:pPr>
            <a:r>
              <a:rPr lang="en-US" sz="2400" dirty="0" smtClean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400" dirty="0" smtClean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R0,c	// Store result</a:t>
            </a:r>
            <a:endParaRPr lang="en-US" sz="2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705344" y="2841622"/>
            <a:ext cx="1530096" cy="310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R0 = a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083517" y="2841622"/>
            <a:ext cx="1530096" cy="310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R1 = b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705344" y="1917372"/>
            <a:ext cx="1530096" cy="310896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0092331" y="1915200"/>
            <a:ext cx="1530096" cy="312358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cxnSp>
        <p:nvCxnSpPr>
          <p:cNvPr id="9" name="Straight Arrow Connector 8"/>
          <p:cNvCxnSpPr>
            <a:stCxn id="7" idx="2"/>
            <a:endCxn id="5" idx="0"/>
          </p:cNvCxnSpPr>
          <p:nvPr/>
        </p:nvCxnSpPr>
        <p:spPr>
          <a:xfrm>
            <a:off x="8470392" y="2228268"/>
            <a:ext cx="0" cy="613354"/>
          </a:xfrm>
          <a:prstGeom prst="straightConnector1">
            <a:avLst/>
          </a:prstGeom>
          <a:ln w="3492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8958583" y="4631789"/>
            <a:ext cx="1530096" cy="310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R0 =a/b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8958583" y="5649952"/>
            <a:ext cx="1530096" cy="310896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8" idx="2"/>
            <a:endCxn id="6" idx="0"/>
          </p:cNvCxnSpPr>
          <p:nvPr/>
        </p:nvCxnSpPr>
        <p:spPr>
          <a:xfrm flipH="1">
            <a:off x="10848565" y="2227558"/>
            <a:ext cx="8814" cy="614064"/>
          </a:xfrm>
          <a:prstGeom prst="straightConnector1">
            <a:avLst/>
          </a:prstGeom>
          <a:ln w="3492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11" idx="0"/>
          </p:cNvCxnSpPr>
          <p:nvPr/>
        </p:nvCxnSpPr>
        <p:spPr>
          <a:xfrm>
            <a:off x="9723631" y="4932955"/>
            <a:ext cx="0" cy="716997"/>
          </a:xfrm>
          <a:prstGeom prst="straightConnector1">
            <a:avLst/>
          </a:prstGeom>
          <a:ln w="3492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9427828" y="3637432"/>
            <a:ext cx="591606" cy="57417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" name="Elbow Connector 14"/>
          <p:cNvCxnSpPr>
            <a:stCxn id="5" idx="2"/>
            <a:endCxn id="14" idx="2"/>
          </p:cNvCxnSpPr>
          <p:nvPr/>
        </p:nvCxnSpPr>
        <p:spPr>
          <a:xfrm rot="16200000" flipH="1">
            <a:off x="8563108" y="3059802"/>
            <a:ext cx="772004" cy="957436"/>
          </a:xfrm>
          <a:prstGeom prst="bentConnector2">
            <a:avLst/>
          </a:prstGeom>
          <a:ln w="2857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6" idx="2"/>
            <a:endCxn id="14" idx="6"/>
          </p:cNvCxnSpPr>
          <p:nvPr/>
        </p:nvCxnSpPr>
        <p:spPr>
          <a:xfrm rot="5400000">
            <a:off x="10047998" y="3123955"/>
            <a:ext cx="772004" cy="829131"/>
          </a:xfrm>
          <a:prstGeom prst="bentConnector2">
            <a:avLst/>
          </a:prstGeom>
          <a:ln w="2857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4" idx="4"/>
            <a:endCxn id="10" idx="0"/>
          </p:cNvCxnSpPr>
          <p:nvPr/>
        </p:nvCxnSpPr>
        <p:spPr>
          <a:xfrm>
            <a:off x="9723631" y="4211611"/>
            <a:ext cx="0" cy="420178"/>
          </a:xfrm>
          <a:prstGeom prst="straightConnector1">
            <a:avLst/>
          </a:prstGeom>
          <a:ln w="3492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271462" y="1895244"/>
            <a:ext cx="1244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/>
              <a:t>Memory:</a:t>
            </a:r>
            <a:endParaRPr 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7649924" y="5613490"/>
            <a:ext cx="1244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/>
              <a:t>Memory:</a:t>
            </a:r>
            <a:endParaRPr lang="en-US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6227835" y="2439239"/>
            <a:ext cx="1244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/>
              <a:t>CPU:</a:t>
            </a:r>
            <a:endParaRPr lang="en-US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9527604" y="3648835"/>
            <a:ext cx="3920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÷</a:t>
            </a:r>
            <a:endParaRPr 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2528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5" grpId="0" animBg="1"/>
      <p:bldP spid="6" grpId="0" animBg="1"/>
      <p:bldP spid="10" grpId="0" animBg="1"/>
      <p:bldP spid="11" grpId="0" animBg="1"/>
      <p:bldP spid="14" grpId="0" animBg="1"/>
      <p:bldP spid="20" grpId="0"/>
      <p:bldP spid="2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7516368" y="2538454"/>
            <a:ext cx="4279392" cy="270105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Chapter 5, Problem </a:t>
            </a:r>
            <a:r>
              <a:rPr lang="en-US" dirty="0" smtClean="0"/>
              <a:t>1f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3645665" cy="1649095"/>
          </a:xfrm>
        </p:spPr>
        <p:txBody>
          <a:bodyPr>
            <a:normAutofit/>
          </a:bodyPr>
          <a:lstStyle/>
          <a:p>
            <a:pPr marL="0" marR="0" lvl="1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  <a:tabLst>
                <a:tab pos="3429000" algn="l"/>
                <a:tab pos="4114800" algn="l"/>
              </a:tabLst>
            </a:pPr>
            <a:r>
              <a:rPr lang="en-US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uint32_t  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a, b, c </a:t>
            </a:r>
            <a:r>
              <a:rPr lang="en-US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3429000" algn="l"/>
                <a:tab pos="4114800" algn="l"/>
              </a:tabLst>
            </a:pPr>
            <a:endParaRPr lang="en-US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3429000" algn="l"/>
                <a:tab pos="4114800" algn="l"/>
              </a:tabLst>
            </a:pPr>
            <a:r>
              <a:rPr lang="en-US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 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a / b </a:t>
            </a:r>
            <a:r>
              <a:rPr lang="en-US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8200" y="3633914"/>
            <a:ext cx="6848856" cy="1740535"/>
          </a:xfrm>
        </p:spPr>
        <p:txBody>
          <a:bodyPr>
            <a:normAutofit/>
          </a:bodyPr>
          <a:lstStyle/>
          <a:p>
            <a:pPr marL="0" marR="0" lvl="1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  <a:tabLst>
                <a:tab pos="1371600" algn="l"/>
                <a:tab pos="3429000" algn="l"/>
                <a:tab pos="4114800" algn="l"/>
              </a:tabLst>
            </a:pP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LDR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R0,a	// R0 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 a</a:t>
            </a:r>
            <a:endParaRPr lang="en-US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1371600" algn="l"/>
                <a:tab pos="3429000" algn="l"/>
                <a:tab pos="4114800" algn="l"/>
              </a:tabLst>
            </a:pPr>
            <a:r>
              <a:rPr lang="en-US" sz="2400" dirty="0" smtClean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LDR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400" dirty="0" smtClean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R1,b	// R1 </a:t>
            </a:r>
            <a:r>
              <a:rPr lang="en-US" sz="2400" dirty="0" smtClean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 b</a:t>
            </a:r>
            <a:endParaRPr lang="en-US" sz="2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1371600" algn="l"/>
                <a:tab pos="3429000" algn="l"/>
                <a:tab pos="4114800" algn="l"/>
              </a:tabLst>
            </a:pPr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</a:t>
            </a:r>
            <a:r>
              <a:rPr lang="en-US" sz="2400" b="1" dirty="0" smtClean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DIV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400" dirty="0" smtClean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R0,R0,R1	// R0 </a:t>
            </a:r>
            <a:r>
              <a:rPr lang="en-US" sz="2400" dirty="0" smtClean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 a / b</a:t>
            </a:r>
            <a:endParaRPr lang="en-US" sz="2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1371600" algn="l"/>
                <a:tab pos="3429000" algn="l"/>
                <a:tab pos="4114800" algn="l"/>
              </a:tabLst>
            </a:pPr>
            <a:r>
              <a:rPr lang="en-US" sz="2400" dirty="0" smtClean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400" dirty="0" smtClean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R0,c	// Store result</a:t>
            </a:r>
            <a:endParaRPr lang="en-US" sz="2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705344" y="2841622"/>
            <a:ext cx="1530096" cy="310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R0 = a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083517" y="2841622"/>
            <a:ext cx="1530096" cy="310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R1 = b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705344" y="1917372"/>
            <a:ext cx="1530096" cy="310896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0092331" y="1915200"/>
            <a:ext cx="1530096" cy="312358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cxnSp>
        <p:nvCxnSpPr>
          <p:cNvPr id="9" name="Straight Arrow Connector 8"/>
          <p:cNvCxnSpPr>
            <a:stCxn id="7" idx="2"/>
            <a:endCxn id="5" idx="0"/>
          </p:cNvCxnSpPr>
          <p:nvPr/>
        </p:nvCxnSpPr>
        <p:spPr>
          <a:xfrm>
            <a:off x="8470392" y="2228268"/>
            <a:ext cx="0" cy="613354"/>
          </a:xfrm>
          <a:prstGeom prst="straightConnector1">
            <a:avLst/>
          </a:prstGeom>
          <a:ln w="3492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8958583" y="4631789"/>
            <a:ext cx="1530096" cy="310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R0 = a/b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8958583" y="5649952"/>
            <a:ext cx="1530096" cy="310896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8" idx="2"/>
            <a:endCxn id="6" idx="0"/>
          </p:cNvCxnSpPr>
          <p:nvPr/>
        </p:nvCxnSpPr>
        <p:spPr>
          <a:xfrm flipH="1">
            <a:off x="10848565" y="2227558"/>
            <a:ext cx="8814" cy="614064"/>
          </a:xfrm>
          <a:prstGeom prst="straightConnector1">
            <a:avLst/>
          </a:prstGeom>
          <a:ln w="3492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11" idx="0"/>
          </p:cNvCxnSpPr>
          <p:nvPr/>
        </p:nvCxnSpPr>
        <p:spPr>
          <a:xfrm>
            <a:off x="9723631" y="4932955"/>
            <a:ext cx="0" cy="716997"/>
          </a:xfrm>
          <a:prstGeom prst="straightConnector1">
            <a:avLst/>
          </a:prstGeom>
          <a:ln w="3492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9427828" y="3637432"/>
            <a:ext cx="591606" cy="57417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" name="Elbow Connector 14"/>
          <p:cNvCxnSpPr>
            <a:stCxn id="5" idx="2"/>
            <a:endCxn id="14" idx="2"/>
          </p:cNvCxnSpPr>
          <p:nvPr/>
        </p:nvCxnSpPr>
        <p:spPr>
          <a:xfrm rot="16200000" flipH="1">
            <a:off x="8563108" y="3059802"/>
            <a:ext cx="772004" cy="957436"/>
          </a:xfrm>
          <a:prstGeom prst="bentConnector2">
            <a:avLst/>
          </a:prstGeom>
          <a:ln w="2857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6" idx="2"/>
            <a:endCxn id="14" idx="6"/>
          </p:cNvCxnSpPr>
          <p:nvPr/>
        </p:nvCxnSpPr>
        <p:spPr>
          <a:xfrm rot="5400000">
            <a:off x="10047998" y="3123955"/>
            <a:ext cx="772004" cy="829131"/>
          </a:xfrm>
          <a:prstGeom prst="bentConnector2">
            <a:avLst/>
          </a:prstGeom>
          <a:ln w="2857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4" idx="4"/>
            <a:endCxn id="10" idx="0"/>
          </p:cNvCxnSpPr>
          <p:nvPr/>
        </p:nvCxnSpPr>
        <p:spPr>
          <a:xfrm>
            <a:off x="9723631" y="4211611"/>
            <a:ext cx="0" cy="420178"/>
          </a:xfrm>
          <a:prstGeom prst="straightConnector1">
            <a:avLst/>
          </a:prstGeom>
          <a:ln w="3492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950976" y="5649952"/>
            <a:ext cx="3698142" cy="897152"/>
          </a:xfrm>
          <a:prstGeom prst="rect">
            <a:avLst/>
          </a:prstGeom>
          <a:solidFill>
            <a:srgbClr val="FF00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Replace the signed SDIV instruction with an unsigned UDIV instruction.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271462" y="1895244"/>
            <a:ext cx="1244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/>
              <a:t>Memory:</a:t>
            </a:r>
            <a:endParaRPr lang="en-US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7649924" y="5613490"/>
            <a:ext cx="1244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/>
              <a:t>Memory:</a:t>
            </a:r>
            <a:endParaRPr lang="en-US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6227835" y="2439239"/>
            <a:ext cx="1244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/>
              <a:t>CPU:</a:t>
            </a:r>
            <a:endParaRPr 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9527604" y="3648835"/>
            <a:ext cx="3920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÷</a:t>
            </a:r>
            <a:endParaRPr 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9051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5" grpId="0" animBg="1"/>
      <p:bldP spid="6" grpId="0" animBg="1"/>
      <p:bldP spid="10" grpId="0" animBg="1"/>
      <p:bldP spid="11" grpId="0" animBg="1"/>
      <p:bldP spid="14" grpId="0" animBg="1"/>
      <p:bldP spid="18" grpId="0" animBg="1"/>
      <p:bldP spid="21" grpId="0"/>
      <p:bldP spid="2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7781544" y="1983327"/>
            <a:ext cx="4306824" cy="40151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Chapter 5, Problem </a:t>
            </a:r>
            <a:r>
              <a:rPr lang="en-US" dirty="0" smtClean="0"/>
              <a:t>1g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230880" cy="1585087"/>
          </a:xfrm>
        </p:spPr>
        <p:txBody>
          <a:bodyPr/>
          <a:lstStyle/>
          <a:p>
            <a:pPr marL="0" marR="0" lvl="1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  <a:tabLst>
                <a:tab pos="3429000" algn="l"/>
                <a:tab pos="4114800" algn="l"/>
              </a:tabLst>
            </a:pP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int32_t  a, b, c </a:t>
            </a:r>
            <a:r>
              <a:rPr lang="en-US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3429000" algn="l"/>
                <a:tab pos="4114800" algn="l"/>
              </a:tabLst>
            </a:pPr>
            <a:endParaRPr lang="en-US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3429000" algn="l"/>
                <a:tab pos="4114800" algn="l"/>
              </a:tabLst>
            </a:pPr>
            <a:r>
              <a:rPr lang="en-US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 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a % b </a:t>
            </a:r>
            <a:r>
              <a:rPr lang="en-US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8200" y="3745865"/>
            <a:ext cx="7470648" cy="2179447"/>
          </a:xfrm>
        </p:spPr>
        <p:txBody>
          <a:bodyPr/>
          <a:lstStyle/>
          <a:p>
            <a:pPr marL="0" marR="0" lvl="1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  <a:tabLst>
                <a:tab pos="1371600" algn="l"/>
                <a:tab pos="3429000" algn="l"/>
                <a:tab pos="4114800" algn="l"/>
              </a:tabLst>
            </a:pP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LDR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R0,a	// R0 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 a</a:t>
            </a:r>
            <a:endParaRPr lang="en-US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1371600" algn="l"/>
                <a:tab pos="3429000" algn="l"/>
                <a:tab pos="4114800" algn="l"/>
              </a:tabLst>
            </a:pPr>
            <a:r>
              <a:rPr lang="en-US" sz="2400" dirty="0" smtClean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LDR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400" dirty="0" smtClean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R1,b	// R1 </a:t>
            </a:r>
            <a:r>
              <a:rPr lang="en-US" sz="2400" dirty="0" smtClean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 b</a:t>
            </a:r>
            <a:endParaRPr lang="en-US" sz="2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1371600" algn="l"/>
                <a:tab pos="3429000" algn="l"/>
                <a:tab pos="4114800" algn="l"/>
              </a:tabLst>
            </a:pPr>
            <a:r>
              <a:rPr lang="en-US" sz="2400" dirty="0" smtClean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SDIV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400" dirty="0" smtClean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R2,R0,R1	// R2 </a:t>
            </a:r>
            <a:r>
              <a:rPr lang="en-US" sz="2400" dirty="0" smtClean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 a/b</a:t>
            </a:r>
            <a:endParaRPr lang="en-US" sz="2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1371600" algn="l"/>
                <a:tab pos="3429000" algn="l"/>
                <a:tab pos="4114800" algn="l"/>
              </a:tabLst>
            </a:pPr>
            <a:r>
              <a:rPr lang="en-US" sz="2400" dirty="0" smtClean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MLS	R0,R2,R1,R0	// R0 </a:t>
            </a:r>
            <a:r>
              <a:rPr lang="en-US" sz="2400" dirty="0" smtClean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 a – b*(a/b)</a:t>
            </a:r>
            <a:endParaRPr lang="en-US" sz="2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1371600" algn="l"/>
                <a:tab pos="3429000" algn="l"/>
                <a:tab pos="4114800" algn="l"/>
              </a:tabLst>
            </a:pPr>
            <a:r>
              <a:rPr lang="en-US" sz="2400" dirty="0" smtClean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400" dirty="0" smtClean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R0,c	// Store result</a:t>
            </a:r>
            <a:endParaRPr lang="en-US" sz="2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002803" y="2246708"/>
            <a:ext cx="1530096" cy="310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R0 = a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380976" y="2246708"/>
            <a:ext cx="1530096" cy="310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R1 = b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002803" y="1465679"/>
            <a:ext cx="1530096" cy="310896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0389790" y="1463507"/>
            <a:ext cx="1530096" cy="312358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cxnSp>
        <p:nvCxnSpPr>
          <p:cNvPr id="9" name="Straight Arrow Connector 8"/>
          <p:cNvCxnSpPr>
            <a:stCxn id="7" idx="2"/>
            <a:endCxn id="5" idx="0"/>
          </p:cNvCxnSpPr>
          <p:nvPr/>
        </p:nvCxnSpPr>
        <p:spPr>
          <a:xfrm>
            <a:off x="8767851" y="1776575"/>
            <a:ext cx="0" cy="470133"/>
          </a:xfrm>
          <a:prstGeom prst="straightConnector1">
            <a:avLst/>
          </a:prstGeom>
          <a:ln w="3492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9267057" y="3750439"/>
            <a:ext cx="1530096" cy="310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R2 = a/b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8024837" y="5446239"/>
            <a:ext cx="1530096" cy="310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R0 = a-b*(a/b)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8" idx="2"/>
            <a:endCxn id="6" idx="0"/>
          </p:cNvCxnSpPr>
          <p:nvPr/>
        </p:nvCxnSpPr>
        <p:spPr>
          <a:xfrm flipH="1">
            <a:off x="11146024" y="1775865"/>
            <a:ext cx="8814" cy="470843"/>
          </a:xfrm>
          <a:prstGeom prst="straightConnector1">
            <a:avLst/>
          </a:prstGeom>
          <a:ln w="3492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9725287" y="2745066"/>
            <a:ext cx="591606" cy="57417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" name="Elbow Connector 14"/>
          <p:cNvCxnSpPr>
            <a:stCxn id="5" idx="2"/>
            <a:endCxn id="14" idx="2"/>
          </p:cNvCxnSpPr>
          <p:nvPr/>
        </p:nvCxnSpPr>
        <p:spPr>
          <a:xfrm rot="16200000" flipH="1">
            <a:off x="9009293" y="2316162"/>
            <a:ext cx="474552" cy="957436"/>
          </a:xfrm>
          <a:prstGeom prst="bentConnector2">
            <a:avLst/>
          </a:prstGeom>
          <a:ln w="2857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6" idx="2"/>
            <a:endCxn id="14" idx="6"/>
          </p:cNvCxnSpPr>
          <p:nvPr/>
        </p:nvCxnSpPr>
        <p:spPr>
          <a:xfrm rot="5400000">
            <a:off x="10494183" y="2380315"/>
            <a:ext cx="474552" cy="829131"/>
          </a:xfrm>
          <a:prstGeom prst="bentConnector2">
            <a:avLst/>
          </a:prstGeom>
          <a:ln w="2857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4" idx="4"/>
            <a:endCxn id="10" idx="0"/>
          </p:cNvCxnSpPr>
          <p:nvPr/>
        </p:nvCxnSpPr>
        <p:spPr>
          <a:xfrm>
            <a:off x="10021090" y="3319245"/>
            <a:ext cx="11015" cy="431194"/>
          </a:xfrm>
          <a:prstGeom prst="straightConnector1">
            <a:avLst/>
          </a:prstGeom>
          <a:ln w="3492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9736302" y="4477474"/>
            <a:ext cx="591606" cy="57417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/>
          <p:cNvSpPr/>
          <p:nvPr/>
        </p:nvSpPr>
        <p:spPr>
          <a:xfrm>
            <a:off x="8492149" y="4477474"/>
            <a:ext cx="591606" cy="57417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6" name="Straight Arrow Connector 25"/>
          <p:cNvCxnSpPr>
            <a:stCxn id="5" idx="2"/>
            <a:endCxn id="25" idx="0"/>
          </p:cNvCxnSpPr>
          <p:nvPr/>
        </p:nvCxnSpPr>
        <p:spPr>
          <a:xfrm>
            <a:off x="8767851" y="2557604"/>
            <a:ext cx="20101" cy="1919870"/>
          </a:xfrm>
          <a:prstGeom prst="straightConnector1">
            <a:avLst/>
          </a:prstGeom>
          <a:ln w="3492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5" idx="4"/>
            <a:endCxn id="11" idx="0"/>
          </p:cNvCxnSpPr>
          <p:nvPr/>
        </p:nvCxnSpPr>
        <p:spPr>
          <a:xfrm>
            <a:off x="8787952" y="5051653"/>
            <a:ext cx="1933" cy="394586"/>
          </a:xfrm>
          <a:prstGeom prst="straightConnector1">
            <a:avLst/>
          </a:prstGeom>
          <a:ln w="3492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8" idx="2"/>
            <a:endCxn id="25" idx="6"/>
          </p:cNvCxnSpPr>
          <p:nvPr/>
        </p:nvCxnSpPr>
        <p:spPr>
          <a:xfrm flipH="1">
            <a:off x="9083755" y="4764564"/>
            <a:ext cx="652547" cy="0"/>
          </a:xfrm>
          <a:prstGeom prst="straightConnector1">
            <a:avLst/>
          </a:prstGeom>
          <a:ln w="3492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0" idx="2"/>
            <a:endCxn id="18" idx="0"/>
          </p:cNvCxnSpPr>
          <p:nvPr/>
        </p:nvCxnSpPr>
        <p:spPr>
          <a:xfrm>
            <a:off x="10032105" y="4061335"/>
            <a:ext cx="0" cy="416139"/>
          </a:xfrm>
          <a:prstGeom prst="straightConnector1">
            <a:avLst/>
          </a:prstGeom>
          <a:ln w="3492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stCxn id="6" idx="2"/>
            <a:endCxn id="18" idx="6"/>
          </p:cNvCxnSpPr>
          <p:nvPr/>
        </p:nvCxnSpPr>
        <p:spPr>
          <a:xfrm rot="5400000">
            <a:off x="9633486" y="3252026"/>
            <a:ext cx="2206960" cy="818116"/>
          </a:xfrm>
          <a:prstGeom prst="bentConnector2">
            <a:avLst/>
          </a:prstGeom>
          <a:ln w="2857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8627469" y="4365220"/>
            <a:ext cx="3499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+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 flipH="1">
            <a:off x="8815692" y="4518751"/>
            <a:ext cx="2323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─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8022904" y="6217951"/>
            <a:ext cx="1530096" cy="310896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cxnSp>
        <p:nvCxnSpPr>
          <p:cNvPr id="60" name="Straight Arrow Connector 59"/>
          <p:cNvCxnSpPr>
            <a:stCxn id="11" idx="2"/>
            <a:endCxn id="59" idx="0"/>
          </p:cNvCxnSpPr>
          <p:nvPr/>
        </p:nvCxnSpPr>
        <p:spPr>
          <a:xfrm flipH="1">
            <a:off x="8787952" y="5757135"/>
            <a:ext cx="1933" cy="460816"/>
          </a:xfrm>
          <a:prstGeom prst="straightConnector1">
            <a:avLst/>
          </a:prstGeom>
          <a:ln w="3492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405018" y="1435020"/>
            <a:ext cx="1244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/>
              <a:t>Memory:</a:t>
            </a:r>
            <a:endParaRPr lang="en-US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6757897" y="6164803"/>
            <a:ext cx="1244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/>
              <a:t>Memory:</a:t>
            </a:r>
            <a:endParaRPr lang="en-US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6405018" y="1877376"/>
            <a:ext cx="1244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/>
              <a:t>CPU:</a:t>
            </a:r>
            <a:endParaRPr lang="en-US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9825062" y="2769546"/>
            <a:ext cx="3920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÷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872704" y="4468721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×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4210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5" grpId="0" animBg="1"/>
      <p:bldP spid="6" grpId="0" animBg="1"/>
      <p:bldP spid="10" grpId="0" animBg="1"/>
      <p:bldP spid="11" grpId="0" animBg="1"/>
      <p:bldP spid="14" grpId="0" animBg="1"/>
      <p:bldP spid="18" grpId="0" animBg="1"/>
      <p:bldP spid="25" grpId="0" animBg="1"/>
      <p:bldP spid="56" grpId="0"/>
      <p:bldP spid="57" grpId="0"/>
      <p:bldP spid="59" grpId="0" animBg="1"/>
      <p:bldP spid="30" grpId="0"/>
      <p:bldP spid="3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6922008" y="1825625"/>
            <a:ext cx="5074920" cy="43891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8401059" y="4840787"/>
            <a:ext cx="591606" cy="57417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Chapter 5: Programming Problem 2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86439" y="1825625"/>
            <a:ext cx="1106736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i</a:t>
            </a:r>
            <a:r>
              <a:rPr lang="en-US" sz="1600" dirty="0" smtClean="0">
                <a:latin typeface="Consolas" panose="020B0609020204030204" pitchFamily="49" charset="0"/>
              </a:rPr>
              <a:t>nt32_t Discriminant(int32_t a, int32_t b, int32_t c)</a:t>
            </a:r>
          </a:p>
          <a:p>
            <a:pPr marL="457200" indent="0">
              <a:buNone/>
            </a:pPr>
            <a:r>
              <a:rPr lang="en-US" sz="1600" dirty="0" smtClean="0">
                <a:latin typeface="Consolas" panose="020B0609020204030204" pitchFamily="49" charset="0"/>
              </a:rPr>
              <a:t>{</a:t>
            </a:r>
          </a:p>
          <a:p>
            <a:pPr marL="457200" indent="0">
              <a:buNone/>
            </a:pPr>
            <a:r>
              <a:rPr lang="en-US" sz="1600" dirty="0" smtClean="0">
                <a:latin typeface="Consolas" panose="020B0609020204030204" pitchFamily="49" charset="0"/>
              </a:rPr>
              <a:t>return b*b – 4*a*c ;</a:t>
            </a:r>
          </a:p>
          <a:p>
            <a:pPr marL="457200" indent="0">
              <a:buNone/>
            </a:pPr>
            <a:r>
              <a:rPr lang="en-US" sz="1600" dirty="0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  <a:tabLst>
                <a:tab pos="1371600" algn="l"/>
                <a:tab pos="3200400" algn="l"/>
              </a:tabLst>
            </a:pPr>
            <a:r>
              <a:rPr lang="en-US" sz="20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Discriminant:	// R0=a, R1=b, R2=c</a:t>
            </a:r>
          </a:p>
          <a:p>
            <a:pPr marL="457200" indent="0" defTabSz="1371600">
              <a:buNone/>
              <a:tabLst>
                <a:tab pos="1371600" algn="l"/>
                <a:tab pos="3200400" algn="l"/>
              </a:tabLst>
            </a:pPr>
            <a:r>
              <a:rPr lang="en-US" sz="20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MUL	R1,R1,R1	// R1 = b*b</a:t>
            </a:r>
          </a:p>
          <a:p>
            <a:pPr marL="457200" indent="0" defTabSz="1371600">
              <a:buNone/>
              <a:tabLst>
                <a:tab pos="1371600" algn="l"/>
                <a:tab pos="3200400" algn="l"/>
              </a:tabLst>
            </a:pPr>
            <a:r>
              <a:rPr lang="en-US" sz="20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LSL	R0,R0,2	// R0 = 4*a</a:t>
            </a:r>
          </a:p>
          <a:p>
            <a:pPr marL="457200" indent="0" defTabSz="1371600">
              <a:buNone/>
              <a:tabLst>
                <a:tab pos="1371600" algn="l"/>
                <a:tab pos="3200400" algn="l"/>
              </a:tabLst>
            </a:pPr>
            <a:r>
              <a:rPr lang="en-US" sz="20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MLS	R0,R0,R2,R1	// R0 = b*b – 4*a*c</a:t>
            </a:r>
          </a:p>
          <a:p>
            <a:pPr marL="457200" indent="0" defTabSz="1371600">
              <a:buNone/>
              <a:tabLst>
                <a:tab pos="1371600" algn="l"/>
                <a:tab pos="3200400" algn="l"/>
              </a:tabLst>
            </a:pPr>
            <a:r>
              <a:rPr lang="en-US" sz="20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BX	LR</a:t>
            </a:r>
            <a:endParaRPr lang="en-US" sz="20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707879" y="1956091"/>
            <a:ext cx="1530096" cy="310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R1 = b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378770" y="1954629"/>
            <a:ext cx="1530096" cy="3123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R2 = c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014954" y="1954629"/>
            <a:ext cx="1530096" cy="310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R0 = a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8718896" y="3509396"/>
            <a:ext cx="1530096" cy="310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R1 = b*b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9177124" y="2648130"/>
            <a:ext cx="591606" cy="57417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" name="Elbow Connector 14"/>
          <p:cNvCxnSpPr>
            <a:stCxn id="13" idx="4"/>
            <a:endCxn id="12" idx="0"/>
          </p:cNvCxnSpPr>
          <p:nvPr/>
        </p:nvCxnSpPr>
        <p:spPr>
          <a:xfrm rot="16200000" flipH="1">
            <a:off x="9334892" y="3360343"/>
            <a:ext cx="287087" cy="11017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7495216" y="2648129"/>
            <a:ext cx="591606" cy="57417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/>
          </a:p>
        </p:txBody>
      </p:sp>
      <p:sp>
        <p:nvSpPr>
          <p:cNvPr id="23" name="Rectangle 22"/>
          <p:cNvSpPr/>
          <p:nvPr/>
        </p:nvSpPr>
        <p:spPr>
          <a:xfrm>
            <a:off x="7025971" y="3509396"/>
            <a:ext cx="1530096" cy="310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R0 = 4*a</a:t>
            </a:r>
            <a:endParaRPr lang="en-US" dirty="0"/>
          </a:p>
        </p:txBody>
      </p:sp>
      <p:cxnSp>
        <p:nvCxnSpPr>
          <p:cNvPr id="24" name="Elbow Connector 23"/>
          <p:cNvCxnSpPr>
            <a:stCxn id="19" idx="4"/>
            <a:endCxn id="23" idx="0"/>
          </p:cNvCxnSpPr>
          <p:nvPr/>
        </p:nvCxnSpPr>
        <p:spPr>
          <a:xfrm rot="5400000">
            <a:off x="7647475" y="3365852"/>
            <a:ext cx="287088" cy="12700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7931814" y="5804118"/>
            <a:ext cx="1530096" cy="310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R0=b*b-4*a*c</a:t>
            </a:r>
            <a:endParaRPr lang="en-US" dirty="0"/>
          </a:p>
        </p:txBody>
      </p:sp>
      <p:sp>
        <p:nvSpPr>
          <p:cNvPr id="36" name="Oval 35"/>
          <p:cNvSpPr/>
          <p:nvPr/>
        </p:nvSpPr>
        <p:spPr>
          <a:xfrm>
            <a:off x="7495216" y="4184301"/>
            <a:ext cx="591606" cy="57417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9" name="Straight Arrow Connector 38"/>
          <p:cNvCxnSpPr>
            <a:stCxn id="37" idx="4"/>
            <a:endCxn id="35" idx="0"/>
          </p:cNvCxnSpPr>
          <p:nvPr/>
        </p:nvCxnSpPr>
        <p:spPr>
          <a:xfrm>
            <a:off x="8696862" y="5414966"/>
            <a:ext cx="0" cy="389152"/>
          </a:xfrm>
          <a:prstGeom prst="straightConnector1">
            <a:avLst/>
          </a:prstGeom>
          <a:ln w="3492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23" idx="2"/>
            <a:endCxn id="36" idx="0"/>
          </p:cNvCxnSpPr>
          <p:nvPr/>
        </p:nvCxnSpPr>
        <p:spPr>
          <a:xfrm>
            <a:off x="7791019" y="3820292"/>
            <a:ext cx="0" cy="364009"/>
          </a:xfrm>
          <a:prstGeom prst="straightConnector1">
            <a:avLst/>
          </a:prstGeom>
          <a:ln w="3492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stCxn id="7" idx="2"/>
            <a:endCxn id="36" idx="6"/>
          </p:cNvCxnSpPr>
          <p:nvPr/>
        </p:nvCxnSpPr>
        <p:spPr>
          <a:xfrm rot="5400000">
            <a:off x="8513118" y="1840691"/>
            <a:ext cx="2204404" cy="3056996"/>
          </a:xfrm>
          <a:prstGeom prst="bentConnector2">
            <a:avLst/>
          </a:prstGeom>
          <a:ln w="2857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9337065" y="4741534"/>
            <a:ext cx="3499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+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 flipH="1">
            <a:off x="9177124" y="4870203"/>
            <a:ext cx="2323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─</a:t>
            </a:r>
            <a:endParaRPr lang="en-US" sz="2400" dirty="0">
              <a:solidFill>
                <a:schemeClr val="bg1"/>
              </a:solidFill>
            </a:endParaRPr>
          </a:p>
        </p:txBody>
      </p:sp>
      <p:cxnSp>
        <p:nvCxnSpPr>
          <p:cNvPr id="50" name="Elbow Connector 49"/>
          <p:cNvCxnSpPr>
            <a:stCxn id="36" idx="4"/>
            <a:endCxn id="37" idx="2"/>
          </p:cNvCxnSpPr>
          <p:nvPr/>
        </p:nvCxnSpPr>
        <p:spPr>
          <a:xfrm rot="16200000" flipH="1">
            <a:off x="7911341" y="4638158"/>
            <a:ext cx="369397" cy="610040"/>
          </a:xfrm>
          <a:prstGeom prst="bentConnector2">
            <a:avLst/>
          </a:prstGeom>
          <a:ln w="2857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/>
          <p:cNvCxnSpPr>
            <a:stCxn id="12" idx="2"/>
            <a:endCxn id="37" idx="6"/>
          </p:cNvCxnSpPr>
          <p:nvPr/>
        </p:nvCxnSpPr>
        <p:spPr>
          <a:xfrm rot="5400000">
            <a:off x="8584513" y="4228445"/>
            <a:ext cx="1307585" cy="491279"/>
          </a:xfrm>
          <a:prstGeom prst="bentConnector2">
            <a:avLst/>
          </a:prstGeom>
          <a:ln w="2857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8699517" y="4897043"/>
            <a:ext cx="3499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+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 flipH="1">
            <a:off x="8371529" y="4870466"/>
            <a:ext cx="2323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─</a:t>
            </a:r>
            <a:endParaRPr lang="en-US" sz="2400" dirty="0">
              <a:solidFill>
                <a:schemeClr val="bg1"/>
              </a:solidFill>
            </a:endParaRPr>
          </a:p>
        </p:txBody>
      </p:sp>
      <p:cxnSp>
        <p:nvCxnSpPr>
          <p:cNvPr id="81" name="Straight Arrow Connector 80"/>
          <p:cNvCxnSpPr>
            <a:stCxn id="8" idx="2"/>
            <a:endCxn id="19" idx="0"/>
          </p:cNvCxnSpPr>
          <p:nvPr/>
        </p:nvCxnSpPr>
        <p:spPr>
          <a:xfrm>
            <a:off x="7780002" y="2265525"/>
            <a:ext cx="11017" cy="382604"/>
          </a:xfrm>
          <a:prstGeom prst="straightConnector1">
            <a:avLst/>
          </a:prstGeom>
          <a:ln w="3492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endCxn id="13" idx="2"/>
          </p:cNvCxnSpPr>
          <p:nvPr/>
        </p:nvCxnSpPr>
        <p:spPr>
          <a:xfrm rot="5400000">
            <a:off x="8990180" y="2452470"/>
            <a:ext cx="669695" cy="295805"/>
          </a:xfrm>
          <a:prstGeom prst="bentConnector4">
            <a:avLst>
              <a:gd name="adj1" fmla="val 28566"/>
              <a:gd name="adj2" fmla="val 177281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endCxn id="13" idx="6"/>
          </p:cNvCxnSpPr>
          <p:nvPr/>
        </p:nvCxnSpPr>
        <p:spPr>
          <a:xfrm rot="16200000" flipH="1">
            <a:off x="9291489" y="2457979"/>
            <a:ext cx="669696" cy="284786"/>
          </a:xfrm>
          <a:prstGeom prst="bentConnector4">
            <a:avLst>
              <a:gd name="adj1" fmla="val 28566"/>
              <a:gd name="adj2" fmla="val 180271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8163830" y="2460968"/>
            <a:ext cx="555065" cy="2974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8" name="Elbow Connector 37"/>
          <p:cNvCxnSpPr>
            <a:stCxn id="17" idx="2"/>
            <a:endCxn id="19" idx="6"/>
          </p:cNvCxnSpPr>
          <p:nvPr/>
        </p:nvCxnSpPr>
        <p:spPr>
          <a:xfrm rot="5400000">
            <a:off x="8175695" y="2669551"/>
            <a:ext cx="176796" cy="354541"/>
          </a:xfrm>
          <a:prstGeom prst="bentConnector2">
            <a:avLst/>
          </a:prstGeom>
          <a:ln w="2857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5644874" y="1768408"/>
            <a:ext cx="1244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/>
              <a:t>CPU:</a:t>
            </a:r>
            <a:endParaRPr lang="en-US" b="1" dirty="0"/>
          </a:p>
        </p:txBody>
      </p:sp>
      <p:cxnSp>
        <p:nvCxnSpPr>
          <p:cNvPr id="48" name="Straight Arrow Connector 47"/>
          <p:cNvCxnSpPr>
            <a:endCxn id="8" idx="0"/>
          </p:cNvCxnSpPr>
          <p:nvPr/>
        </p:nvCxnSpPr>
        <p:spPr>
          <a:xfrm>
            <a:off x="7780002" y="1417325"/>
            <a:ext cx="0" cy="537304"/>
          </a:xfrm>
          <a:prstGeom prst="straightConnector1">
            <a:avLst/>
          </a:prstGeom>
          <a:ln w="3492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endCxn id="6" idx="0"/>
          </p:cNvCxnSpPr>
          <p:nvPr/>
        </p:nvCxnSpPr>
        <p:spPr>
          <a:xfrm flipH="1">
            <a:off x="9472927" y="1417325"/>
            <a:ext cx="11018" cy="538766"/>
          </a:xfrm>
          <a:prstGeom prst="straightConnector1">
            <a:avLst/>
          </a:prstGeom>
          <a:ln w="3492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endCxn id="7" idx="0"/>
          </p:cNvCxnSpPr>
          <p:nvPr/>
        </p:nvCxnSpPr>
        <p:spPr>
          <a:xfrm>
            <a:off x="11143818" y="1417325"/>
            <a:ext cx="0" cy="537304"/>
          </a:xfrm>
          <a:prstGeom prst="straightConnector1">
            <a:avLst/>
          </a:prstGeom>
          <a:ln w="3492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35" idx="2"/>
          </p:cNvCxnSpPr>
          <p:nvPr/>
        </p:nvCxnSpPr>
        <p:spPr>
          <a:xfrm>
            <a:off x="8696862" y="6115014"/>
            <a:ext cx="0" cy="431345"/>
          </a:xfrm>
          <a:prstGeom prst="straightConnector1">
            <a:avLst/>
          </a:prstGeom>
          <a:ln w="3492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7543981" y="2687413"/>
            <a:ext cx="5067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&lt;&lt;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9310501" y="2646867"/>
            <a:ext cx="4263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×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7624403" y="4209444"/>
            <a:ext cx="4263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×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6127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37" grpId="0" animBg="1"/>
      <p:bldP spid="6" grpId="0" animBg="1"/>
      <p:bldP spid="7" grpId="0" animBg="1"/>
      <p:bldP spid="8" grpId="0" animBg="1"/>
      <p:bldP spid="12" grpId="0" animBg="1"/>
      <p:bldP spid="13" grpId="0" animBg="1"/>
      <p:bldP spid="19" grpId="0" animBg="1"/>
      <p:bldP spid="23" grpId="0" animBg="1"/>
      <p:bldP spid="35" grpId="0" animBg="1"/>
      <p:bldP spid="36" grpId="0" animBg="1"/>
      <p:bldP spid="43" grpId="0"/>
      <p:bldP spid="76" grpId="0"/>
      <p:bldP spid="77" grpId="0"/>
      <p:bldP spid="17" grpId="0" animBg="1"/>
      <p:bldP spid="47" grpId="0"/>
      <p:bldP spid="59" grpId="0"/>
      <p:bldP spid="60" grpId="0"/>
      <p:bldP spid="6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436</TotalTime>
  <Words>398</Words>
  <Application>Microsoft Office PowerPoint</Application>
  <PresentationFormat>Widescreen</PresentationFormat>
  <Paragraphs>197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Consolas</vt:lpstr>
      <vt:lpstr>Times New Roman</vt:lpstr>
      <vt:lpstr>Wingdings</vt:lpstr>
      <vt:lpstr>Office Theme</vt:lpstr>
      <vt:lpstr>Chapter 5 Problems</vt:lpstr>
      <vt:lpstr>Chapter 5, Problem 1a</vt:lpstr>
      <vt:lpstr>Chapter 5, Problem 1b</vt:lpstr>
      <vt:lpstr>Chapter 5, Problem 1c</vt:lpstr>
      <vt:lpstr>Chapter 5, Problem 1d</vt:lpstr>
      <vt:lpstr>Chapter 5, Problem 1e</vt:lpstr>
      <vt:lpstr>Chapter 5, Problem 1f</vt:lpstr>
      <vt:lpstr>Chapter 5, Problem 1g</vt:lpstr>
      <vt:lpstr>Chapter 5: Programming Problem 2</vt:lpstr>
      <vt:lpstr>Chapter 5: Programming Problem 3</vt:lpstr>
    </vt:vector>
  </TitlesOfParts>
  <Company>Santa Clara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5: Programming Problem 2</dc:title>
  <dc:creator>Windows User</dc:creator>
  <cp:lastModifiedBy>Windows User</cp:lastModifiedBy>
  <cp:revision>66</cp:revision>
  <cp:lastPrinted>2017-02-03T17:10:43Z</cp:lastPrinted>
  <dcterms:created xsi:type="dcterms:W3CDTF">2017-01-31T17:26:31Z</dcterms:created>
  <dcterms:modified xsi:type="dcterms:W3CDTF">2017-10-13T14:32:26Z</dcterms:modified>
</cp:coreProperties>
</file>