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6" r:id="rId3"/>
    <p:sldId id="268" r:id="rId4"/>
    <p:sldId id="267" r:id="rId5"/>
    <p:sldId id="269" r:id="rId6"/>
    <p:sldId id="271" r:id="rId7"/>
    <p:sldId id="270" r:id="rId8"/>
    <p:sldId id="273" r:id="rId9"/>
    <p:sldId id="258" r:id="rId10"/>
    <p:sldId id="259" r:id="rId11"/>
    <p:sldId id="260" r:id="rId12"/>
    <p:sldId id="261" r:id="rId13"/>
    <p:sldId id="262" r:id="rId14"/>
    <p:sldId id="265" r:id="rId15"/>
    <p:sldId id="264" r:id="rId16"/>
    <p:sldId id="256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02" autoAdjust="0"/>
  </p:normalViewPr>
  <p:slideViewPr>
    <p:cSldViewPr snapToGrid="0">
      <p:cViewPr varScale="1">
        <p:scale>
          <a:sx n="48" d="100"/>
          <a:sy n="48" d="100"/>
        </p:scale>
        <p:origin x="823" y="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5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5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28EF-A8B0-4C8F-8FEA-80ADC5B6133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4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Chapter </a:t>
            </a:r>
            <a:r>
              <a:rPr lang="en-US" sz="4400" dirty="0" smtClean="0"/>
              <a:t>5: </a:t>
            </a:r>
            <a:r>
              <a:rPr lang="en-US" sz="4400" dirty="0"/>
              <a:t>Integer </a:t>
            </a:r>
            <a:r>
              <a:rPr lang="en-US" sz="4400" dirty="0" smtClean="0"/>
              <a:t>Arithmetic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706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680960" y="2176272"/>
            <a:ext cx="4306824" cy="34747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422895" y="3814761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426912" y="3814761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5, Problem </a:t>
            </a:r>
            <a:r>
              <a:rPr lang="en-US" dirty="0" smtClean="0"/>
              <a:t>1b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563368" cy="1475359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 a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-= 5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517265"/>
            <a:ext cx="7498080" cy="1722247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R0,R1,a	// R1.R0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R0,R0,5	// Sub LS half of 5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SBC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R1,R1,0	// Sub MS half of 5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R0,R1,a	// Store 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6283" y="1516952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63-32</a:t>
            </a:r>
            <a:endParaRPr lang="en-US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7786283" y="2515175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39653" y="1501665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31-0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48129" y="2499888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313350" y="5048687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34784" y="5048687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42054" y="6037171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63-32</a:t>
            </a:r>
            <a:endParaRPr lang="en-US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10313350" y="6037171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31-0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8191631" y="1827848"/>
            <a:ext cx="0" cy="687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9145001" y="1812561"/>
            <a:ext cx="8476" cy="687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4"/>
            <a:endCxn id="14" idx="0"/>
          </p:cNvCxnSpPr>
          <p:nvPr/>
        </p:nvCxnSpPr>
        <p:spPr>
          <a:xfrm>
            <a:off x="8722715" y="4388940"/>
            <a:ext cx="17417" cy="659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4"/>
            <a:endCxn id="13" idx="0"/>
          </p:cNvCxnSpPr>
          <p:nvPr/>
        </p:nvCxnSpPr>
        <p:spPr>
          <a:xfrm>
            <a:off x="10718698" y="4388940"/>
            <a:ext cx="0" cy="659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6" idx="0"/>
          </p:cNvCxnSpPr>
          <p:nvPr/>
        </p:nvCxnSpPr>
        <p:spPr>
          <a:xfrm>
            <a:off x="10718698" y="5359583"/>
            <a:ext cx="0" cy="677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5" idx="0"/>
          </p:cNvCxnSpPr>
          <p:nvPr/>
        </p:nvCxnSpPr>
        <p:spPr>
          <a:xfrm>
            <a:off x="8740132" y="5359583"/>
            <a:ext cx="7270" cy="677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547825" y="3951103"/>
            <a:ext cx="293746" cy="30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7" idx="2"/>
            <a:endCxn id="31" idx="3"/>
          </p:cNvCxnSpPr>
          <p:nvPr/>
        </p:nvCxnSpPr>
        <p:spPr>
          <a:xfrm flipH="1">
            <a:off x="9841571" y="4101851"/>
            <a:ext cx="581324" cy="3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1"/>
            <a:endCxn id="18" idx="6"/>
          </p:cNvCxnSpPr>
          <p:nvPr/>
        </p:nvCxnSpPr>
        <p:spPr>
          <a:xfrm flipH="1" flipV="1">
            <a:off x="9018518" y="4101851"/>
            <a:ext cx="529307" cy="3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64987" y="3700924"/>
            <a:ext cx="34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flipH="1">
            <a:off x="8396695" y="3851890"/>
            <a:ext cx="66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─  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flipH="1">
            <a:off x="10735649" y="3851890"/>
            <a:ext cx="31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10560058" y="3675397"/>
            <a:ext cx="66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9" name="Elbow Connector 38"/>
          <p:cNvCxnSpPr>
            <a:stCxn id="6" idx="2"/>
            <a:endCxn id="65" idx="3"/>
          </p:cNvCxnSpPr>
          <p:nvPr/>
        </p:nvCxnSpPr>
        <p:spPr>
          <a:xfrm rot="16200000" flipH="1">
            <a:off x="7665837" y="3351865"/>
            <a:ext cx="1256652" cy="205064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2"/>
            <a:endCxn id="17" idx="0"/>
          </p:cNvCxnSpPr>
          <p:nvPr/>
        </p:nvCxnSpPr>
        <p:spPr>
          <a:xfrm rot="16200000" flipH="1">
            <a:off x="9434099" y="2530161"/>
            <a:ext cx="1003977" cy="1565221"/>
          </a:xfrm>
          <a:prstGeom prst="bentConnector3">
            <a:avLst>
              <a:gd name="adj1" fmla="val 3816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103031" y="2509010"/>
            <a:ext cx="810695" cy="31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035220" y="2509010"/>
            <a:ext cx="810695" cy="31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60" idx="2"/>
            <a:endCxn id="66" idx="1"/>
          </p:cNvCxnSpPr>
          <p:nvPr/>
        </p:nvCxnSpPr>
        <p:spPr>
          <a:xfrm rot="5400000">
            <a:off x="10615838" y="3257992"/>
            <a:ext cx="1262817" cy="386644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9" idx="2"/>
            <a:endCxn id="18" idx="0"/>
          </p:cNvCxnSpPr>
          <p:nvPr/>
        </p:nvCxnSpPr>
        <p:spPr>
          <a:xfrm rot="5400000">
            <a:off x="9118120" y="2424501"/>
            <a:ext cx="994855" cy="1785664"/>
          </a:xfrm>
          <a:prstGeom prst="bentConnector3">
            <a:avLst>
              <a:gd name="adj1" fmla="val 6103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48862" y="1480526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072969" y="5999416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458963" y="2102715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043150" y="3751857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859357" y="373584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~B</a:t>
            </a:r>
            <a:r>
              <a:rPr lang="en-US" baseline="-25000" dirty="0" smtClean="0"/>
              <a:t>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7" grpId="0" animBg="1"/>
      <p:bldP spid="18" grpId="0" animBg="1"/>
      <p:bldP spid="6" grpId="0" animBg="1"/>
      <p:bldP spid="8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64" grpId="0"/>
      <p:bldP spid="65" grpId="0"/>
      <p:bldP spid="66" grpId="0"/>
      <p:bldP spid="67" grpId="0"/>
      <p:bldP spid="59" grpId="0" animBg="1"/>
      <p:bldP spid="60" grpId="0" animBg="1"/>
      <p:bldP spid="36" grpId="0"/>
      <p:bldP spid="3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16368" y="2538454"/>
            <a:ext cx="4279392" cy="26736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5, Problem </a:t>
            </a:r>
            <a:r>
              <a:rPr lang="en-US" dirty="0" smtClean="0"/>
              <a:t>1c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13176" cy="1539367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int32_t  a, b, c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a *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645281"/>
            <a:ext cx="6867144" cy="1676527"/>
          </a:xfrm>
        </p:spPr>
        <p:txBody>
          <a:bodyPr/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R0,a	// R0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R1,b	// R1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R0,R0,R1	// R0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 *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R0,c	// Store 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05344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83517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5344" y="191737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92331" y="1915200"/>
            <a:ext cx="1530096" cy="3123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" idx="0"/>
          </p:cNvCxnSpPr>
          <p:nvPr/>
        </p:nvCxnSpPr>
        <p:spPr>
          <a:xfrm>
            <a:off x="8470392" y="2228268"/>
            <a:ext cx="0" cy="6133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58583" y="463178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a*b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58583" y="564995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8" idx="2"/>
            <a:endCxn id="6" idx="0"/>
          </p:cNvCxnSpPr>
          <p:nvPr/>
        </p:nvCxnSpPr>
        <p:spPr>
          <a:xfrm flipH="1">
            <a:off x="10848565" y="2227558"/>
            <a:ext cx="8814" cy="61406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8" idx="0"/>
          </p:cNvCxnSpPr>
          <p:nvPr/>
        </p:nvCxnSpPr>
        <p:spPr>
          <a:xfrm>
            <a:off x="9723631" y="4932955"/>
            <a:ext cx="0" cy="716997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427828" y="3637432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Elbow Connector 44"/>
          <p:cNvCxnSpPr>
            <a:stCxn id="5" idx="2"/>
            <a:endCxn id="42" idx="2"/>
          </p:cNvCxnSpPr>
          <p:nvPr/>
        </p:nvCxnSpPr>
        <p:spPr>
          <a:xfrm rot="16200000" flipH="1">
            <a:off x="8563108" y="3059802"/>
            <a:ext cx="772004" cy="95743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42" idx="6"/>
          </p:cNvCxnSpPr>
          <p:nvPr/>
        </p:nvCxnSpPr>
        <p:spPr>
          <a:xfrm rot="5400000">
            <a:off x="10047998" y="3123955"/>
            <a:ext cx="772004" cy="82913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4"/>
            <a:endCxn id="12" idx="0"/>
          </p:cNvCxnSpPr>
          <p:nvPr/>
        </p:nvCxnSpPr>
        <p:spPr>
          <a:xfrm>
            <a:off x="9723631" y="4211611"/>
            <a:ext cx="0" cy="420178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7835" y="1858226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651503" y="5591516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27835" y="2472290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536271" y="3609142"/>
            <a:ext cx="48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×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  <p:bldP spid="12" grpId="0" animBg="1"/>
      <p:bldP spid="18" grpId="0" animBg="1"/>
      <p:bldP spid="42" grpId="0" animBg="1"/>
      <p:bldP spid="21" grpId="0"/>
      <p:bldP spid="2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16368" y="2538454"/>
            <a:ext cx="4279392" cy="2701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5, Problem </a:t>
            </a:r>
            <a:r>
              <a:rPr lang="en-US" dirty="0" smtClean="0"/>
              <a:t>1d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88080" cy="1484503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uint32_t  a, b, c ;	</a:t>
            </a:r>
            <a:endParaRPr lang="en-US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a *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700145"/>
            <a:ext cx="6876288" cy="1740535"/>
          </a:xfrm>
        </p:spPr>
        <p:txBody>
          <a:bodyPr/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	R0,a	// R0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	R1,b	// R1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	R0,R0,R1	// R0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 *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	R0,c	// Store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05344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83517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5344" y="1844220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92331" y="1842048"/>
            <a:ext cx="1530096" cy="3123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8470392" y="2155116"/>
            <a:ext cx="0" cy="686506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58583" y="463178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a*b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58583" y="564995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 flipH="1">
            <a:off x="10848565" y="2154406"/>
            <a:ext cx="8814" cy="687216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9723631" y="4932955"/>
            <a:ext cx="0" cy="716997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427828" y="3637432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14" idx="2"/>
          </p:cNvCxnSpPr>
          <p:nvPr/>
        </p:nvCxnSpPr>
        <p:spPr>
          <a:xfrm rot="16200000" flipH="1">
            <a:off x="8563108" y="3059802"/>
            <a:ext cx="772004" cy="95743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4" idx="6"/>
          </p:cNvCxnSpPr>
          <p:nvPr/>
        </p:nvCxnSpPr>
        <p:spPr>
          <a:xfrm rot="5400000">
            <a:off x="10047998" y="3123955"/>
            <a:ext cx="772004" cy="82913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0" idx="0"/>
          </p:cNvCxnSpPr>
          <p:nvPr/>
        </p:nvCxnSpPr>
        <p:spPr>
          <a:xfrm>
            <a:off x="9723631" y="4211611"/>
            <a:ext cx="0" cy="420178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0976" y="5649952"/>
            <a:ext cx="4407408" cy="89715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The code for single-length multiplication is identical for signed and unsigned.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71462" y="1785074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649924" y="5602473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27835" y="2472290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36271" y="3609142"/>
            <a:ext cx="48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×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  <p:bldP spid="10" grpId="0" animBg="1"/>
      <p:bldP spid="11" grpId="0" animBg="1"/>
      <p:bldP spid="14" grpId="0" animBg="1"/>
      <p:bldP spid="18" grpId="0" animBg="1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516368" y="2538454"/>
            <a:ext cx="4279392" cy="2701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5, Problem </a:t>
            </a:r>
            <a:r>
              <a:rPr lang="en-US" dirty="0" smtClean="0"/>
              <a:t>1e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4888" cy="1649095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int32_t  a, b, c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a /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633914"/>
            <a:ext cx="6848856" cy="1740535"/>
          </a:xfrm>
        </p:spPr>
        <p:txBody>
          <a:bodyPr/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R0,a	// R0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R1,b	// R1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SDIV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R0,R0,R1	// R0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 /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R0,c	// Store 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05344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83517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5344" y="191737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92331" y="1915200"/>
            <a:ext cx="1530096" cy="3123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8470392" y="2228268"/>
            <a:ext cx="0" cy="6133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58583" y="463178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=a/b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58583" y="564995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 flipH="1">
            <a:off x="10848565" y="2227558"/>
            <a:ext cx="8814" cy="61406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9723631" y="4932955"/>
            <a:ext cx="0" cy="716997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427828" y="3637432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14" idx="2"/>
          </p:cNvCxnSpPr>
          <p:nvPr/>
        </p:nvCxnSpPr>
        <p:spPr>
          <a:xfrm rot="16200000" flipH="1">
            <a:off x="8563108" y="3059802"/>
            <a:ext cx="772004" cy="95743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4" idx="6"/>
          </p:cNvCxnSpPr>
          <p:nvPr/>
        </p:nvCxnSpPr>
        <p:spPr>
          <a:xfrm rot="5400000">
            <a:off x="10047998" y="3123955"/>
            <a:ext cx="772004" cy="82913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0" idx="0"/>
          </p:cNvCxnSpPr>
          <p:nvPr/>
        </p:nvCxnSpPr>
        <p:spPr>
          <a:xfrm>
            <a:off x="9723631" y="4211611"/>
            <a:ext cx="0" cy="420178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71462" y="1895244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49924" y="5613490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27835" y="2439239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27604" y="3648835"/>
            <a:ext cx="392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÷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 animBg="1"/>
      <p:bldP spid="6" grpId="0" animBg="1"/>
      <p:bldP spid="10" grpId="0" animBg="1"/>
      <p:bldP spid="11" grpId="0" animBg="1"/>
      <p:bldP spid="14" grpId="0" animBg="1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16368" y="2538454"/>
            <a:ext cx="4279392" cy="2701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5, Problem </a:t>
            </a:r>
            <a:r>
              <a:rPr lang="en-US" dirty="0" smtClean="0"/>
              <a:t>1f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645665" cy="1649095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uint32_t 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a, b, c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a /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633914"/>
            <a:ext cx="6848856" cy="1740535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R0,a	// R0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R1,b	// R1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R0,R0,R1	// R0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 /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R0,c	// Store 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05344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83517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5344" y="191737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92331" y="1915200"/>
            <a:ext cx="1530096" cy="3123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8470392" y="2228268"/>
            <a:ext cx="0" cy="6133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58583" y="463178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a/b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58583" y="564995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 flipH="1">
            <a:off x="10848565" y="2227558"/>
            <a:ext cx="8814" cy="61406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9723631" y="4932955"/>
            <a:ext cx="0" cy="716997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427828" y="3637432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14" idx="2"/>
          </p:cNvCxnSpPr>
          <p:nvPr/>
        </p:nvCxnSpPr>
        <p:spPr>
          <a:xfrm rot="16200000" flipH="1">
            <a:off x="8563108" y="3059802"/>
            <a:ext cx="772004" cy="95743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4" idx="6"/>
          </p:cNvCxnSpPr>
          <p:nvPr/>
        </p:nvCxnSpPr>
        <p:spPr>
          <a:xfrm rot="5400000">
            <a:off x="10047998" y="3123955"/>
            <a:ext cx="772004" cy="82913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0" idx="0"/>
          </p:cNvCxnSpPr>
          <p:nvPr/>
        </p:nvCxnSpPr>
        <p:spPr>
          <a:xfrm>
            <a:off x="9723631" y="4211611"/>
            <a:ext cx="0" cy="420178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0976" y="5649952"/>
            <a:ext cx="3698142" cy="89715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Replace the signed SDIV instruction with an unsigned UDIV instruction.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71462" y="1895244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649924" y="5613490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27835" y="2439239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27604" y="3648835"/>
            <a:ext cx="392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÷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  <p:bldP spid="10" grpId="0" animBg="1"/>
      <p:bldP spid="11" grpId="0" animBg="1"/>
      <p:bldP spid="14" grpId="0" animBg="1"/>
      <p:bldP spid="18" grpId="0" animBg="1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781544" y="1983327"/>
            <a:ext cx="4306824" cy="4015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5, Problem </a:t>
            </a:r>
            <a:r>
              <a:rPr lang="en-US" dirty="0" smtClean="0"/>
              <a:t>1g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30880" cy="1585087"/>
          </a:xfrm>
        </p:spPr>
        <p:txBody>
          <a:bodyPr/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int32_t  a, b, c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a %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745865"/>
            <a:ext cx="7470648" cy="2179447"/>
          </a:xfrm>
        </p:spPr>
        <p:txBody>
          <a:bodyPr/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R0,a	// R0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R1,b	// R1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SDIV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R2,R0,R1	// R2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a/b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MLS	R0,R2,R1,R0	//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 – b*(a/b)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R0,c	// Store 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2803" y="2246708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80976" y="2246708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2803" y="1465679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89790" y="1463507"/>
            <a:ext cx="1530096" cy="3123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8767851" y="1776575"/>
            <a:ext cx="0" cy="470133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267057" y="375043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= a/b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24837" y="544623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a-b*(a/b)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 flipH="1">
            <a:off x="11146024" y="1775865"/>
            <a:ext cx="8814" cy="470843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25287" y="2745066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14" idx="2"/>
          </p:cNvCxnSpPr>
          <p:nvPr/>
        </p:nvCxnSpPr>
        <p:spPr>
          <a:xfrm rot="16200000" flipH="1">
            <a:off x="9009293" y="2316162"/>
            <a:ext cx="474552" cy="95743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4" idx="6"/>
          </p:cNvCxnSpPr>
          <p:nvPr/>
        </p:nvCxnSpPr>
        <p:spPr>
          <a:xfrm rot="5400000">
            <a:off x="10494183" y="2380315"/>
            <a:ext cx="474552" cy="82913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0" idx="0"/>
          </p:cNvCxnSpPr>
          <p:nvPr/>
        </p:nvCxnSpPr>
        <p:spPr>
          <a:xfrm>
            <a:off x="10021090" y="3319245"/>
            <a:ext cx="11015" cy="43119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736302" y="4477474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492149" y="4477474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5" idx="2"/>
            <a:endCxn id="25" idx="0"/>
          </p:cNvCxnSpPr>
          <p:nvPr/>
        </p:nvCxnSpPr>
        <p:spPr>
          <a:xfrm>
            <a:off x="8767851" y="2557604"/>
            <a:ext cx="20101" cy="191987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11" idx="0"/>
          </p:cNvCxnSpPr>
          <p:nvPr/>
        </p:nvCxnSpPr>
        <p:spPr>
          <a:xfrm>
            <a:off x="8787952" y="5051653"/>
            <a:ext cx="1933" cy="394586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2"/>
            <a:endCxn id="25" idx="6"/>
          </p:cNvCxnSpPr>
          <p:nvPr/>
        </p:nvCxnSpPr>
        <p:spPr>
          <a:xfrm flipH="1">
            <a:off x="9083755" y="4764564"/>
            <a:ext cx="652547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8" idx="0"/>
          </p:cNvCxnSpPr>
          <p:nvPr/>
        </p:nvCxnSpPr>
        <p:spPr>
          <a:xfrm>
            <a:off x="10032105" y="4061335"/>
            <a:ext cx="0" cy="416139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2"/>
            <a:endCxn id="18" idx="6"/>
          </p:cNvCxnSpPr>
          <p:nvPr/>
        </p:nvCxnSpPr>
        <p:spPr>
          <a:xfrm rot="5400000">
            <a:off x="9633486" y="3252026"/>
            <a:ext cx="2206960" cy="81811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627469" y="4365220"/>
            <a:ext cx="34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flipH="1">
            <a:off x="8815692" y="4518751"/>
            <a:ext cx="23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22904" y="6217951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11" idx="2"/>
            <a:endCxn id="59" idx="0"/>
          </p:cNvCxnSpPr>
          <p:nvPr/>
        </p:nvCxnSpPr>
        <p:spPr>
          <a:xfrm flipH="1">
            <a:off x="8787952" y="5757135"/>
            <a:ext cx="1933" cy="460816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5018" y="1435020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757897" y="6164803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05018" y="1877376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825062" y="2769546"/>
            <a:ext cx="392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÷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72704" y="446872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×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 animBg="1"/>
      <p:bldP spid="6" grpId="0" animBg="1"/>
      <p:bldP spid="10" grpId="0" animBg="1"/>
      <p:bldP spid="11" grpId="0" animBg="1"/>
      <p:bldP spid="14" grpId="0" animBg="1"/>
      <p:bldP spid="18" grpId="0" animBg="1"/>
      <p:bldP spid="25" grpId="0" animBg="1"/>
      <p:bldP spid="56" grpId="0"/>
      <p:bldP spid="57" grpId="0"/>
      <p:bldP spid="59" grpId="0" animBg="1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922008" y="1825625"/>
            <a:ext cx="5074920" cy="4389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401059" y="4840787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5: Programming Problem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6439" y="1825625"/>
            <a:ext cx="11067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nt32_t Discriminant(int32_t a, int32_t b, int32_t c)</a:t>
            </a:r>
          </a:p>
          <a:p>
            <a:pPr marL="45720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pPr marL="45720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return b*b – 4*a*c ;</a:t>
            </a:r>
          </a:p>
          <a:p>
            <a:pPr marL="45720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71600" algn="l"/>
                <a:tab pos="320040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Discriminant:	// R0=a, R1=b, R2=c</a:t>
            </a:r>
          </a:p>
          <a:p>
            <a:pPr marL="457200" indent="0" defTabSz="1371600">
              <a:buNone/>
              <a:tabLst>
                <a:tab pos="1371600" algn="l"/>
                <a:tab pos="320040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MUL	R1,R1,R1	// R1 = b*b</a:t>
            </a:r>
          </a:p>
          <a:p>
            <a:pPr marL="457200" indent="0" defTabSz="1371600">
              <a:buNone/>
              <a:tabLst>
                <a:tab pos="1371600" algn="l"/>
                <a:tab pos="320040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LSL	R0,R0,2	// R0 = 4*a</a:t>
            </a:r>
          </a:p>
          <a:p>
            <a:pPr marL="457200" indent="0" defTabSz="1371600">
              <a:buNone/>
              <a:tabLst>
                <a:tab pos="1371600" algn="l"/>
                <a:tab pos="320040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MLS	R0,R0,R2,R1	// R0 = b*b – 4*a*c</a:t>
            </a:r>
          </a:p>
          <a:p>
            <a:pPr marL="457200" indent="0" defTabSz="1371600">
              <a:buNone/>
              <a:tabLst>
                <a:tab pos="1371600" algn="l"/>
                <a:tab pos="320040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BX	LR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7879" y="1956091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78770" y="1954629"/>
            <a:ext cx="1530096" cy="31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= 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4954" y="195462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18896" y="3509396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b*b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77124" y="2648130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13" idx="4"/>
            <a:endCxn id="12" idx="0"/>
          </p:cNvCxnSpPr>
          <p:nvPr/>
        </p:nvCxnSpPr>
        <p:spPr>
          <a:xfrm rot="16200000" flipH="1">
            <a:off x="9334892" y="3360343"/>
            <a:ext cx="287087" cy="1101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495216" y="2648129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23" name="Rectangle 22"/>
          <p:cNvSpPr/>
          <p:nvPr/>
        </p:nvSpPr>
        <p:spPr>
          <a:xfrm>
            <a:off x="7025971" y="3509396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4*a</a:t>
            </a:r>
            <a:endParaRPr lang="en-US" dirty="0"/>
          </a:p>
        </p:txBody>
      </p:sp>
      <p:cxnSp>
        <p:nvCxnSpPr>
          <p:cNvPr id="24" name="Elbow Connector 23"/>
          <p:cNvCxnSpPr>
            <a:stCxn id="19" idx="4"/>
            <a:endCxn id="23" idx="0"/>
          </p:cNvCxnSpPr>
          <p:nvPr/>
        </p:nvCxnSpPr>
        <p:spPr>
          <a:xfrm rot="5400000">
            <a:off x="7647475" y="3365852"/>
            <a:ext cx="287088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31814" y="5804118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R0=b*b-4*a*c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495216" y="4184301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/>
          <p:cNvCxnSpPr>
            <a:stCxn id="37" idx="4"/>
            <a:endCxn id="35" idx="0"/>
          </p:cNvCxnSpPr>
          <p:nvPr/>
        </p:nvCxnSpPr>
        <p:spPr>
          <a:xfrm>
            <a:off x="8696862" y="5414966"/>
            <a:ext cx="0" cy="389152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36" idx="0"/>
          </p:cNvCxnSpPr>
          <p:nvPr/>
        </p:nvCxnSpPr>
        <p:spPr>
          <a:xfrm>
            <a:off x="7791019" y="3820292"/>
            <a:ext cx="0" cy="364009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2"/>
            <a:endCxn id="36" idx="6"/>
          </p:cNvCxnSpPr>
          <p:nvPr/>
        </p:nvCxnSpPr>
        <p:spPr>
          <a:xfrm rot="5400000">
            <a:off x="8513118" y="1840691"/>
            <a:ext cx="2204404" cy="305699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337065" y="4741534"/>
            <a:ext cx="34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9177124" y="4870203"/>
            <a:ext cx="23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─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0" name="Elbow Connector 49"/>
          <p:cNvCxnSpPr>
            <a:stCxn id="36" idx="4"/>
            <a:endCxn id="37" idx="2"/>
          </p:cNvCxnSpPr>
          <p:nvPr/>
        </p:nvCxnSpPr>
        <p:spPr>
          <a:xfrm rot="16200000" flipH="1">
            <a:off x="7911341" y="4638158"/>
            <a:ext cx="369397" cy="610040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2" idx="2"/>
            <a:endCxn id="37" idx="6"/>
          </p:cNvCxnSpPr>
          <p:nvPr/>
        </p:nvCxnSpPr>
        <p:spPr>
          <a:xfrm rot="5400000">
            <a:off x="8584513" y="4228445"/>
            <a:ext cx="1307585" cy="491279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699517" y="4897043"/>
            <a:ext cx="34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 flipH="1">
            <a:off x="8371529" y="4870466"/>
            <a:ext cx="23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─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>
            <a:stCxn id="8" idx="2"/>
            <a:endCxn id="19" idx="0"/>
          </p:cNvCxnSpPr>
          <p:nvPr/>
        </p:nvCxnSpPr>
        <p:spPr>
          <a:xfrm>
            <a:off x="7780002" y="2265525"/>
            <a:ext cx="11017" cy="38260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13" idx="2"/>
          </p:cNvCxnSpPr>
          <p:nvPr/>
        </p:nvCxnSpPr>
        <p:spPr>
          <a:xfrm rot="5400000">
            <a:off x="8990180" y="2452470"/>
            <a:ext cx="669695" cy="295805"/>
          </a:xfrm>
          <a:prstGeom prst="bentConnector4">
            <a:avLst>
              <a:gd name="adj1" fmla="val 28566"/>
              <a:gd name="adj2" fmla="val 1772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3" idx="6"/>
          </p:cNvCxnSpPr>
          <p:nvPr/>
        </p:nvCxnSpPr>
        <p:spPr>
          <a:xfrm rot="16200000" flipH="1">
            <a:off x="9291489" y="2457979"/>
            <a:ext cx="669696" cy="284786"/>
          </a:xfrm>
          <a:prstGeom prst="bentConnector4">
            <a:avLst>
              <a:gd name="adj1" fmla="val 28566"/>
              <a:gd name="adj2" fmla="val 18027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63830" y="2460968"/>
            <a:ext cx="555065" cy="297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17" idx="2"/>
            <a:endCxn id="19" idx="6"/>
          </p:cNvCxnSpPr>
          <p:nvPr/>
        </p:nvCxnSpPr>
        <p:spPr>
          <a:xfrm rot="5400000">
            <a:off x="8175695" y="2669551"/>
            <a:ext cx="176796" cy="35454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44874" y="1768408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cxnSp>
        <p:nvCxnSpPr>
          <p:cNvPr id="48" name="Straight Arrow Connector 47"/>
          <p:cNvCxnSpPr>
            <a:endCxn id="8" idx="0"/>
          </p:cNvCxnSpPr>
          <p:nvPr/>
        </p:nvCxnSpPr>
        <p:spPr>
          <a:xfrm>
            <a:off x="7780002" y="1417325"/>
            <a:ext cx="0" cy="53730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6" idx="0"/>
          </p:cNvCxnSpPr>
          <p:nvPr/>
        </p:nvCxnSpPr>
        <p:spPr>
          <a:xfrm flipH="1">
            <a:off x="9472927" y="1417325"/>
            <a:ext cx="11018" cy="538766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0"/>
          </p:cNvCxnSpPr>
          <p:nvPr/>
        </p:nvCxnSpPr>
        <p:spPr>
          <a:xfrm>
            <a:off x="11143818" y="1417325"/>
            <a:ext cx="0" cy="53730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2"/>
          </p:cNvCxnSpPr>
          <p:nvPr/>
        </p:nvCxnSpPr>
        <p:spPr>
          <a:xfrm>
            <a:off x="8696862" y="6115014"/>
            <a:ext cx="0" cy="4313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43981" y="2687413"/>
            <a:ext cx="5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&lt;&lt;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10501" y="2646867"/>
            <a:ext cx="42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×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24403" y="4209444"/>
            <a:ext cx="42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×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2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7" grpId="0" animBg="1"/>
      <p:bldP spid="6" grpId="0" animBg="1"/>
      <p:bldP spid="7" grpId="0" animBg="1"/>
      <p:bldP spid="8" grpId="0" animBg="1"/>
      <p:bldP spid="12" grpId="0" animBg="1"/>
      <p:bldP spid="13" grpId="0" animBg="1"/>
      <p:bldP spid="19" grpId="0" animBg="1"/>
      <p:bldP spid="23" grpId="0" animBg="1"/>
      <p:bldP spid="35" grpId="0" animBg="1"/>
      <p:bldP spid="36" grpId="0" animBg="1"/>
      <p:bldP spid="43" grpId="0"/>
      <p:bldP spid="76" grpId="0"/>
      <p:bldP spid="77" grpId="0"/>
      <p:bldP spid="17" grpId="0" animBg="1"/>
      <p:bldP spid="47" grpId="0"/>
      <p:bldP spid="59" grpId="0"/>
      <p:bldP spid="60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922008" y="2295144"/>
            <a:ext cx="5074920" cy="40167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5: Programming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uint32_t Volume(uint32_t height, uint32_t width, uint32_t length)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latin typeface="Consolas" panose="020B0609020204030204" pitchFamily="49" charset="0"/>
              </a:rPr>
              <a:t>height * width * length ;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Volume:	// R0=height, R1=width, R2=length</a:t>
            </a:r>
          </a:p>
          <a:p>
            <a:pPr marL="457200" indent="0">
              <a:buNone/>
              <a:tabLst>
                <a:tab pos="1376363" algn="l"/>
                <a:tab pos="2633663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MUL	R0,R0,R1	// R0 = height * width</a:t>
            </a:r>
          </a:p>
          <a:p>
            <a:pPr marL="457200" indent="0">
              <a:buNone/>
              <a:tabLst>
                <a:tab pos="1376363" algn="l"/>
                <a:tab pos="2633663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MUL	R0,R0,R2	// R0 = height * width * length</a:t>
            </a:r>
          </a:p>
          <a:p>
            <a:pPr marL="45720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BX	LR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96862" y="2425610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width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78770" y="2424148"/>
            <a:ext cx="1530096" cy="31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= length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4954" y="2424148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height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96862" y="4046386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h * 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78770" y="5736553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h * w * 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66107" y="3117649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848015" y="4690735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9" idx="2"/>
          </p:cNvCxnSpPr>
          <p:nvPr/>
        </p:nvCxnSpPr>
        <p:spPr>
          <a:xfrm rot="16200000" flipH="1">
            <a:off x="8138207" y="2376838"/>
            <a:ext cx="669695" cy="1386105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>
            <a:off x="9461910" y="2736506"/>
            <a:ext cx="0" cy="381143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9461910" y="3691828"/>
            <a:ext cx="0" cy="3545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0" idx="0"/>
          </p:cNvCxnSpPr>
          <p:nvPr/>
        </p:nvCxnSpPr>
        <p:spPr>
          <a:xfrm>
            <a:off x="11143818" y="2736506"/>
            <a:ext cx="0" cy="1954229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10" idx="2"/>
          </p:cNvCxnSpPr>
          <p:nvPr/>
        </p:nvCxnSpPr>
        <p:spPr>
          <a:xfrm rot="16200000" flipH="1">
            <a:off x="9844691" y="3974500"/>
            <a:ext cx="620543" cy="1386105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4"/>
            <a:endCxn id="8" idx="0"/>
          </p:cNvCxnSpPr>
          <p:nvPr/>
        </p:nvCxnSpPr>
        <p:spPr>
          <a:xfrm>
            <a:off x="11143818" y="5264914"/>
            <a:ext cx="0" cy="471639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7780002" y="1825625"/>
            <a:ext cx="0" cy="598523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461910" y="1825625"/>
            <a:ext cx="0" cy="598523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0"/>
          </p:cNvCxnSpPr>
          <p:nvPr/>
        </p:nvCxnSpPr>
        <p:spPr>
          <a:xfrm>
            <a:off x="11143818" y="1825625"/>
            <a:ext cx="0" cy="598523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11143818" y="6047449"/>
            <a:ext cx="0" cy="562671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09161" y="3116544"/>
            <a:ext cx="43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×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58019" y="4690735"/>
            <a:ext cx="43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×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4191" y="2295144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0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Integer Addition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Instructions: </a:t>
            </a:r>
            <a:r>
              <a:rPr lang="en-US" dirty="0" smtClean="0">
                <a:solidFill>
                  <a:srgbClr val="0070C0"/>
                </a:solidFill>
              </a:rPr>
              <a:t>ADD{S}, ADC{S}</a:t>
            </a:r>
          </a:p>
          <a:p>
            <a:r>
              <a:rPr lang="en-US" dirty="0" smtClean="0"/>
              <a:t>Format Examples: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ADD	R0,R1,5		// R0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R1 + 5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ADD	R0,R1,R2		// R0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R1 + R2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ADD	R0,R1,R2,LSL 2		// R0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R1 + (R2 &lt;&lt; 2)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Flags: </a:t>
            </a:r>
            <a:r>
              <a:rPr lang="en-US" dirty="0">
                <a:solidFill>
                  <a:srgbClr val="0070C0"/>
                </a:solidFill>
              </a:rPr>
              <a:t>Append “S” to capture result characteristics in NCVZ</a:t>
            </a:r>
          </a:p>
          <a:p>
            <a:r>
              <a:rPr lang="en-US" dirty="0" smtClean="0"/>
              <a:t>Overflow: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Unsigned: Carry Flag (C) = 1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     Signed: Overflow Flag (V) = 1 (Set when C</a:t>
            </a:r>
            <a:r>
              <a:rPr lang="en-US" baseline="-25000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≠C</a:t>
            </a:r>
            <a:r>
              <a:rPr lang="en-US" baseline="-25000" dirty="0" smtClean="0">
                <a:solidFill>
                  <a:srgbClr val="0070C0"/>
                </a:solidFill>
              </a:rPr>
              <a:t>N-1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/>
              <a:t>Multiple </a:t>
            </a:r>
            <a:r>
              <a:rPr lang="en-US" dirty="0"/>
              <a:t>precision </a:t>
            </a:r>
            <a:r>
              <a:rPr lang="en-US" dirty="0" smtClean="0"/>
              <a:t>addition: </a:t>
            </a:r>
            <a:r>
              <a:rPr lang="en-US" dirty="0" smtClean="0">
                <a:solidFill>
                  <a:srgbClr val="0070C0"/>
                </a:solidFill>
              </a:rPr>
              <a:t>ADDS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ADC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Integer Subtraction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90600" y="16906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Instructions: </a:t>
            </a:r>
            <a:r>
              <a:rPr lang="en-US" dirty="0" smtClean="0">
                <a:solidFill>
                  <a:srgbClr val="0070C0"/>
                </a:solidFill>
              </a:rPr>
              <a:t>SUB{S}, SBC{S}, RSB{S}</a:t>
            </a:r>
          </a:p>
          <a:p>
            <a:r>
              <a:rPr lang="en-US" dirty="0" smtClean="0"/>
              <a:t>Format Examples: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SUB	R0,R1,5		// R0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R1 - 5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SUB	R0,R1,R2		// R0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R1 - R2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SUB	R0,R1,R2,LSL 2		// R0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R1 - (R2 &lt;&lt; 2)	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Flags: </a:t>
            </a:r>
            <a:r>
              <a:rPr lang="en-US" dirty="0">
                <a:solidFill>
                  <a:srgbClr val="0070C0"/>
                </a:solidFill>
              </a:rPr>
              <a:t>Append “S” to capture result characteristics in </a:t>
            </a:r>
            <a:r>
              <a:rPr lang="en-US" dirty="0" smtClean="0">
                <a:solidFill>
                  <a:srgbClr val="0070C0"/>
                </a:solidFill>
              </a:rPr>
              <a:t>NCVZ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Overflow: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Unsigned: Carry Flag (C) = 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     Signed: Overflow Flag (V) = 1 (Set when C</a:t>
            </a:r>
            <a:r>
              <a:rPr lang="en-US" baseline="-25000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≠C</a:t>
            </a:r>
            <a:r>
              <a:rPr lang="en-US" baseline="-25000" dirty="0" smtClean="0">
                <a:solidFill>
                  <a:srgbClr val="0070C0"/>
                </a:solidFill>
              </a:rPr>
              <a:t>N-1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/>
              <a:t>Multiple precision subtraction: </a:t>
            </a:r>
            <a:r>
              <a:rPr lang="en-US" dirty="0" smtClean="0">
                <a:solidFill>
                  <a:srgbClr val="0070C0"/>
                </a:solidFill>
              </a:rPr>
              <a:t>SUBS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SBC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Single-Length 32x32 Integer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Instructions: </a:t>
            </a:r>
            <a:r>
              <a:rPr lang="en-US" dirty="0" smtClean="0">
                <a:solidFill>
                  <a:srgbClr val="0070C0"/>
                </a:solidFill>
              </a:rPr>
              <a:t>MUL{S}, MLA, MLS</a:t>
            </a:r>
          </a:p>
          <a:p>
            <a:r>
              <a:rPr lang="en-US" dirty="0" smtClean="0"/>
              <a:t>Signed vs. Unsigned: </a:t>
            </a:r>
            <a:r>
              <a:rPr lang="en-US" dirty="0" smtClean="0">
                <a:solidFill>
                  <a:srgbClr val="0070C0"/>
                </a:solidFill>
              </a:rPr>
              <a:t>Use same instruction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Format Examples: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MUL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R0,R1,R2</a:t>
            </a:r>
            <a:r>
              <a:rPr lang="en-US" dirty="0">
                <a:solidFill>
                  <a:srgbClr val="0070C0"/>
                </a:solidFill>
              </a:rPr>
              <a:t>		// R0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R1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× R2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MLA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R0,R1,R2,R3</a:t>
            </a:r>
            <a:r>
              <a:rPr lang="en-US" dirty="0">
                <a:solidFill>
                  <a:srgbClr val="0070C0"/>
                </a:solidFill>
              </a:rPr>
              <a:t>		// R0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R3 +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R1 × R2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MLS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R0,R1,R2,R3</a:t>
            </a:r>
            <a:r>
              <a:rPr lang="en-US" dirty="0">
                <a:solidFill>
                  <a:srgbClr val="0070C0"/>
                </a:solidFill>
              </a:rPr>
              <a:t>		// R0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R3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-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R1 ×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</a:p>
          <a:p>
            <a:r>
              <a:rPr lang="en-US" dirty="0" smtClean="0"/>
              <a:t>Flags: </a:t>
            </a:r>
            <a:r>
              <a:rPr lang="en-US" dirty="0" smtClean="0">
                <a:solidFill>
                  <a:srgbClr val="0070C0"/>
                </a:solidFill>
              </a:rPr>
              <a:t>Append </a:t>
            </a:r>
            <a:r>
              <a:rPr lang="en-US" dirty="0">
                <a:solidFill>
                  <a:srgbClr val="0070C0"/>
                </a:solidFill>
              </a:rPr>
              <a:t>“S”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smtClean="0">
                <a:solidFill>
                  <a:srgbClr val="0070C0"/>
                </a:solidFill>
              </a:rPr>
              <a:t>only MUL) to </a:t>
            </a:r>
            <a:r>
              <a:rPr lang="en-US" dirty="0">
                <a:solidFill>
                  <a:srgbClr val="0070C0"/>
                </a:solidFill>
              </a:rPr>
              <a:t>capture result characteristics in </a:t>
            </a:r>
            <a:r>
              <a:rPr lang="en-US" dirty="0" smtClean="0">
                <a:solidFill>
                  <a:srgbClr val="0070C0"/>
                </a:solidFill>
              </a:rPr>
              <a:t>NZ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Overflow: </a:t>
            </a:r>
            <a:r>
              <a:rPr lang="en-US" dirty="0" smtClean="0">
                <a:solidFill>
                  <a:srgbClr val="0070C0"/>
                </a:solidFill>
              </a:rPr>
              <a:t>May happen but impossible to detect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1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Double-Length 32x32 Integer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Instructions: </a:t>
            </a:r>
            <a:r>
              <a:rPr lang="en-US" dirty="0" smtClean="0">
                <a:solidFill>
                  <a:srgbClr val="0070C0"/>
                </a:solidFill>
              </a:rPr>
              <a:t>UMULL, SMULL, UMLAL, SMLAL</a:t>
            </a:r>
          </a:p>
          <a:p>
            <a:r>
              <a:rPr lang="en-US" dirty="0" smtClean="0"/>
              <a:t>Signed vs. Unsigned: </a:t>
            </a:r>
            <a:r>
              <a:rPr lang="en-US" dirty="0" smtClean="0">
                <a:solidFill>
                  <a:srgbClr val="0070C0"/>
                </a:solidFill>
              </a:rPr>
              <a:t>Use different instructions!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Signed Instruction Formats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SMULL	R0,R1,R2,R3		// R1.R0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R2 × R3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SMLAL	R0,R1,R2,R3		// R1.R0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R1.R0 +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R2 × R3</a:t>
            </a:r>
          </a:p>
          <a:p>
            <a:r>
              <a:rPr lang="en-US" dirty="0" smtClean="0"/>
              <a:t>Unsigned Instruction Formats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UMULL</a:t>
            </a:r>
            <a:r>
              <a:rPr lang="en-US" dirty="0">
                <a:solidFill>
                  <a:srgbClr val="0070C0"/>
                </a:solidFill>
              </a:rPr>
              <a:t>	R0,R1,R2,R3		// R1.R0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R2 × R3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UMLAL</a:t>
            </a:r>
            <a:r>
              <a:rPr lang="en-US" dirty="0">
                <a:solidFill>
                  <a:srgbClr val="0070C0"/>
                </a:solidFill>
              </a:rPr>
              <a:t>	R0,R1,R2,R3		// R1.R0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R1.R0 + R2 × R3</a:t>
            </a:r>
          </a:p>
          <a:p>
            <a:r>
              <a:rPr lang="en-US" dirty="0" smtClean="0"/>
              <a:t>Flags: </a:t>
            </a:r>
            <a:r>
              <a:rPr lang="en-US" dirty="0" smtClean="0">
                <a:solidFill>
                  <a:srgbClr val="0070C0"/>
                </a:solidFill>
              </a:rPr>
              <a:t>Unaffected</a:t>
            </a:r>
            <a:endParaRPr lang="en-US" dirty="0" smtClean="0"/>
          </a:p>
          <a:p>
            <a:r>
              <a:rPr lang="en-US" dirty="0" smtClean="0"/>
              <a:t>Overflow</a:t>
            </a:r>
            <a:r>
              <a:rPr lang="en-US" dirty="0"/>
              <a:t>: </a:t>
            </a:r>
            <a:r>
              <a:rPr lang="en-US" dirty="0" smtClean="0">
                <a:solidFill>
                  <a:srgbClr val="0070C0"/>
                </a:solidFill>
              </a:rPr>
              <a:t>Can’t happen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7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Single-Length 64x64 Integer Multiplication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694294" y="4355405"/>
            <a:ext cx="8055916" cy="2221279"/>
            <a:chOff x="1825700" y="1621536"/>
            <a:chExt cx="8055916" cy="2221279"/>
          </a:xfrm>
        </p:grpSpPr>
        <p:grpSp>
          <p:nvGrpSpPr>
            <p:cNvPr id="4" name="Group 3"/>
            <p:cNvGrpSpPr/>
            <p:nvPr/>
          </p:nvGrpSpPr>
          <p:grpSpPr>
            <a:xfrm>
              <a:off x="1849107" y="1621536"/>
              <a:ext cx="8000977" cy="492940"/>
              <a:chOff x="349491" y="4419600"/>
              <a:chExt cx="8000977" cy="4929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24200" y="4452075"/>
                <a:ext cx="1752600" cy="438706"/>
              </a:xfrm>
              <a:prstGeom prst="rect">
                <a:avLst/>
              </a:prstGeom>
              <a:pattFill prst="wdUpDiag">
                <a:fgClr>
                  <a:schemeClr val="bg2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Not used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87366" y="4452075"/>
                <a:ext cx="1752600" cy="438706"/>
              </a:xfrm>
              <a:prstGeom prst="rect">
                <a:avLst/>
              </a:prstGeom>
              <a:pattFill prst="wdUpDiag">
                <a:fgClr>
                  <a:schemeClr val="bg2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Not used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9491" y="4450875"/>
                <a:ext cx="8883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HI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HI</a:t>
                </a:r>
                <a:endParaRPr lang="en-US" sz="2400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953000" y="4671428"/>
                <a:ext cx="3397468" cy="1027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232634" y="4419600"/>
                <a:ext cx="8382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× 2</a:t>
                </a:r>
                <a:r>
                  <a:rPr lang="en-US" sz="2400" baseline="30000" dirty="0" smtClean="0"/>
                  <a:t>64</a:t>
                </a:r>
                <a:endParaRPr lang="en-US" sz="2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849107" y="3381150"/>
              <a:ext cx="8000977" cy="461665"/>
              <a:chOff x="349491" y="6179214"/>
              <a:chExt cx="8000977" cy="46166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597868" y="6190694"/>
                <a:ext cx="1752600" cy="438706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61034" y="6190694"/>
                <a:ext cx="1752600" cy="438706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49491" y="6179214"/>
                <a:ext cx="965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/>
                <a:r>
                  <a:rPr lang="en-US" sz="2400" dirty="0"/>
                  <a:t>A</a:t>
                </a:r>
                <a:r>
                  <a:rPr lang="en-US" sz="2400" baseline="-25000" dirty="0"/>
                  <a:t>LO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LO</a:t>
                </a:r>
                <a:endParaRPr lang="en-US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825700" y="2226671"/>
              <a:ext cx="8055916" cy="1071265"/>
              <a:chOff x="326084" y="5024735"/>
              <a:chExt cx="8055916" cy="107126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861034" y="5031030"/>
                <a:ext cx="1752600" cy="438706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124200" y="5031030"/>
                <a:ext cx="1752600" cy="438706"/>
              </a:xfrm>
              <a:prstGeom prst="rect">
                <a:avLst/>
              </a:prstGeom>
              <a:pattFill prst="wdUpDiag">
                <a:fgClr>
                  <a:schemeClr val="bg2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Not used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9491" y="5031030"/>
                <a:ext cx="927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HI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LO</a:t>
                </a:r>
                <a:endParaRPr lang="en-US" sz="2400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6651734" y="5255568"/>
                <a:ext cx="1730266" cy="51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7097767" y="5024735"/>
                <a:ext cx="8382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× 2</a:t>
                </a:r>
                <a:r>
                  <a:rPr lang="en-US" sz="2400" baseline="30000" dirty="0" smtClean="0"/>
                  <a:t>32</a:t>
                </a:r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61034" y="5627659"/>
                <a:ext cx="1752600" cy="438706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124200" y="5627659"/>
                <a:ext cx="1752600" cy="438706"/>
              </a:xfrm>
              <a:prstGeom prst="rect">
                <a:avLst/>
              </a:prstGeom>
              <a:pattFill prst="wdUpDiag">
                <a:fgClr>
                  <a:schemeClr val="bg2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Not used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26084" y="5626511"/>
                <a:ext cx="927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LO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HI</a:t>
                </a:r>
                <a:endParaRPr lang="en-US" sz="2400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6629400" y="5865168"/>
                <a:ext cx="1730266" cy="51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075433" y="5634335"/>
                <a:ext cx="8382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× 2</a:t>
                </a:r>
                <a:r>
                  <a:rPr lang="en-US" sz="2400" baseline="30000" dirty="0" smtClean="0"/>
                  <a:t>32</a:t>
                </a:r>
                <a:endParaRPr lang="en-US" sz="24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4620532" y="2804185"/>
              <a:ext cx="3473668" cy="455075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86982" y="1637642"/>
              <a:ext cx="3473668" cy="455075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39582" y="2214018"/>
              <a:ext cx="3473668" cy="455075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69285" y="3393960"/>
              <a:ext cx="3472164" cy="445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rd</a:t>
              </a:r>
              <a:r>
                <a:rPr lang="en-US" dirty="0" smtClean="0">
                  <a:solidFill>
                    <a:schemeClr val="tx1"/>
                  </a:solidFill>
                </a:rPr>
                <a:t>: UMULL(</a:t>
              </a:r>
              <a:r>
                <a:rPr lang="en-US" dirty="0" smtClean="0"/>
                <a:t>A</a:t>
              </a:r>
              <a:r>
                <a:rPr lang="en-US" baseline="-25000" dirty="0" smtClean="0"/>
                <a:t>LO</a:t>
              </a:r>
              <a:r>
                <a:rPr lang="en-US" dirty="0" smtClean="0"/>
                <a:t>B</a:t>
              </a:r>
              <a:r>
                <a:rPr lang="en-US" baseline="-25000" dirty="0" smtClean="0"/>
                <a:t>LO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76415" y="2827016"/>
              <a:ext cx="1725668" cy="4404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nd</a:t>
              </a:r>
              <a:r>
                <a:rPr lang="en-US" dirty="0" smtClean="0">
                  <a:solidFill>
                    <a:schemeClr val="tx1"/>
                  </a:solidFill>
                </a:rPr>
                <a:t>: MLA(</a:t>
              </a:r>
              <a:r>
                <a:rPr lang="en-US" dirty="0" smtClean="0"/>
                <a:t>A</a:t>
              </a:r>
              <a:r>
                <a:rPr lang="en-US" baseline="-25000" dirty="0" smtClean="0"/>
                <a:t>LO</a:t>
              </a:r>
              <a:r>
                <a:rPr lang="en-US" dirty="0" smtClean="0"/>
                <a:t>B</a:t>
              </a:r>
              <a:r>
                <a:rPr lang="en-US" baseline="-25000" dirty="0" smtClean="0"/>
                <a:t>HI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84299" y="2232111"/>
              <a:ext cx="1717784" cy="4369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st</a:t>
              </a:r>
              <a:r>
                <a:rPr lang="en-US" dirty="0" smtClean="0">
                  <a:solidFill>
                    <a:schemeClr val="tx1"/>
                  </a:solidFill>
                </a:rPr>
                <a:t>: MUL(</a:t>
              </a:r>
              <a:r>
                <a:rPr lang="en-US" dirty="0" smtClean="0"/>
                <a:t>A</a:t>
              </a:r>
              <a:r>
                <a:rPr lang="en-US" baseline="-25000" dirty="0" smtClean="0"/>
                <a:t>HI</a:t>
              </a:r>
              <a:r>
                <a:rPr lang="en-US" dirty="0" smtClean="0"/>
                <a:t>B</a:t>
              </a:r>
              <a:r>
                <a:rPr lang="en-US" baseline="-25000" dirty="0" smtClean="0"/>
                <a:t>LO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713655" y="1404386"/>
            <a:ext cx="7315200" cy="1468397"/>
            <a:chOff x="1844286" y="1404386"/>
            <a:chExt cx="7315200" cy="1468397"/>
          </a:xfrm>
        </p:grpSpPr>
        <p:sp>
          <p:nvSpPr>
            <p:cNvPr id="32" name="Rectangle 31"/>
            <p:cNvSpPr/>
            <p:nvPr/>
          </p:nvSpPr>
          <p:spPr>
            <a:xfrm>
              <a:off x="5654286" y="1792212"/>
              <a:ext cx="1752600" cy="438706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r>
                <a:rPr lang="en-US" b="1" baseline="-25000" dirty="0" smtClean="0">
                  <a:solidFill>
                    <a:schemeClr val="tx1"/>
                  </a:solidFill>
                </a:rPr>
                <a:t>HI</a:t>
              </a:r>
              <a:r>
                <a:rPr lang="en-US" dirty="0" smtClean="0">
                  <a:solidFill>
                    <a:schemeClr val="tx1"/>
                  </a:solidFill>
                </a:rPr>
                <a:t> (Upper Half)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654286" y="1589052"/>
              <a:ext cx="1752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187686" y="1404386"/>
              <a:ext cx="838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 bits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91120" y="1589052"/>
              <a:ext cx="1752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924520" y="1404386"/>
              <a:ext cx="838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 bits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06886" y="1792212"/>
              <a:ext cx="1752600" cy="438706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r>
                <a:rPr lang="en-US" b="1" baseline="-25000" dirty="0" smtClean="0">
                  <a:solidFill>
                    <a:schemeClr val="tx1"/>
                  </a:solidFill>
                </a:rPr>
                <a:t>LO</a:t>
              </a:r>
              <a:r>
                <a:rPr lang="en-US" dirty="0" smtClean="0">
                  <a:solidFill>
                    <a:schemeClr val="tx1"/>
                  </a:solidFill>
                </a:rPr>
                <a:t> (Lower Half)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54286" y="2434077"/>
              <a:ext cx="1752600" cy="438706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r>
                <a:rPr lang="en-US" b="1" baseline="-25000" dirty="0" smtClean="0">
                  <a:solidFill>
                    <a:schemeClr val="tx1"/>
                  </a:solidFill>
                </a:rPr>
                <a:t>HI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(Upper Half)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406886" y="2434077"/>
              <a:ext cx="1752600" cy="438706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r>
                <a:rPr lang="en-US" b="1" baseline="-25000" dirty="0" smtClean="0">
                  <a:solidFill>
                    <a:schemeClr val="tx1"/>
                  </a:solidFill>
                </a:rPr>
                <a:t>LO</a:t>
              </a:r>
              <a:r>
                <a:rPr lang="en-US" dirty="0" smtClean="0">
                  <a:solidFill>
                    <a:schemeClr val="tx1"/>
                  </a:solidFill>
                </a:rPr>
                <a:t> (Lower Half)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44286" y="1769253"/>
              <a:ext cx="3444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2400" dirty="0" smtClean="0"/>
                <a:t>A	= 2</a:t>
              </a:r>
              <a:r>
                <a:rPr lang="en-US" sz="2400" baseline="30000" dirty="0" smtClean="0"/>
                <a:t>32</a:t>
              </a:r>
              <a:r>
                <a:rPr lang="en-US" sz="2400" dirty="0" smtClean="0"/>
                <a:t>A</a:t>
              </a:r>
              <a:r>
                <a:rPr lang="en-US" sz="2400" baseline="-25000" dirty="0" smtClean="0"/>
                <a:t>HI</a:t>
              </a:r>
              <a:r>
                <a:rPr lang="en-US" sz="2400" dirty="0" smtClean="0"/>
                <a:t> + A</a:t>
              </a:r>
              <a:r>
                <a:rPr lang="en-US" sz="2400" baseline="-25000" dirty="0" smtClean="0"/>
                <a:t>LO</a:t>
              </a:r>
              <a:endParaRPr lang="en-US" sz="24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44286" y="2383318"/>
              <a:ext cx="3352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2400" dirty="0" smtClean="0"/>
                <a:t>B</a:t>
              </a:r>
              <a:r>
                <a:rPr lang="en-US" sz="2400" dirty="0"/>
                <a:t>	</a:t>
              </a:r>
              <a:r>
                <a:rPr lang="en-US" sz="2400" dirty="0" smtClean="0"/>
                <a:t>= 2</a:t>
              </a:r>
              <a:r>
                <a:rPr lang="en-US" sz="2400" baseline="30000" dirty="0" smtClean="0"/>
                <a:t>32</a:t>
              </a:r>
              <a:r>
                <a:rPr lang="en-US" sz="2400" dirty="0"/>
                <a:t>B</a:t>
              </a:r>
              <a:r>
                <a:rPr lang="en-US" sz="2400" baseline="-25000" dirty="0" smtClean="0"/>
                <a:t>HI</a:t>
              </a:r>
              <a:r>
                <a:rPr lang="en-US" sz="2400" dirty="0" smtClean="0"/>
                <a:t> + B</a:t>
              </a:r>
              <a:r>
                <a:rPr lang="en-US" sz="2400" baseline="-25000" dirty="0" smtClean="0"/>
                <a:t>LO</a:t>
              </a:r>
              <a:endParaRPr lang="en-US" sz="2400" baseline="-250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704321" y="3087989"/>
            <a:ext cx="6156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/>
              <a:t>A×B	= (</a:t>
            </a:r>
            <a:r>
              <a:rPr lang="en-US" sz="2400" dirty="0"/>
              <a:t>2</a:t>
            </a:r>
            <a:r>
              <a:rPr lang="en-US" sz="2400" baseline="30000" dirty="0"/>
              <a:t>32</a:t>
            </a:r>
            <a:r>
              <a:rPr lang="en-US" sz="2400" dirty="0"/>
              <a:t>A</a:t>
            </a:r>
            <a:r>
              <a:rPr lang="en-US" sz="2400" baseline="-25000" dirty="0"/>
              <a:t>HI</a:t>
            </a:r>
            <a:r>
              <a:rPr lang="en-US" sz="2400" dirty="0"/>
              <a:t> +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LO</a:t>
            </a:r>
            <a:r>
              <a:rPr lang="en-US" sz="2400" dirty="0" smtClean="0"/>
              <a:t>)(2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HI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LO</a:t>
            </a:r>
            <a:r>
              <a:rPr lang="en-US" sz="2400" dirty="0" smtClean="0"/>
              <a:t>) </a:t>
            </a:r>
          </a:p>
          <a:p>
            <a:pPr marL="0" lvl="1"/>
            <a:r>
              <a:rPr lang="en-US" sz="2400" dirty="0"/>
              <a:t>	</a:t>
            </a:r>
            <a:r>
              <a:rPr lang="en-US" sz="2400" dirty="0" smtClean="0"/>
              <a:t>= 2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HI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HI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(A</a:t>
            </a:r>
            <a:r>
              <a:rPr lang="en-US" sz="2400" baseline="-25000" dirty="0" smtClean="0"/>
              <a:t>HI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LO</a:t>
            </a:r>
            <a:r>
              <a:rPr lang="en-US" sz="2400" dirty="0" smtClean="0"/>
              <a:t> + A</a:t>
            </a:r>
            <a:r>
              <a:rPr lang="en-US" sz="2400" baseline="-25000" dirty="0" smtClean="0"/>
              <a:t>LO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HI</a:t>
            </a:r>
            <a:r>
              <a:rPr lang="en-US" sz="2400" dirty="0" smtClean="0"/>
              <a:t>) + A</a:t>
            </a:r>
            <a:r>
              <a:rPr lang="en-US" sz="2400" baseline="-25000" dirty="0" smtClean="0"/>
              <a:t>LO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LO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427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Single-Length 32÷32 Integer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Instructions: </a:t>
            </a:r>
            <a:r>
              <a:rPr lang="en-US" dirty="0" smtClean="0">
                <a:solidFill>
                  <a:srgbClr val="0070C0"/>
                </a:solidFill>
              </a:rPr>
              <a:t>SDIV, UDIV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Signed vs. Unsigned: </a:t>
            </a:r>
            <a:r>
              <a:rPr lang="en-US" dirty="0">
                <a:solidFill>
                  <a:srgbClr val="0070C0"/>
                </a:solidFill>
              </a:rPr>
              <a:t>Use different instructions!</a:t>
            </a:r>
          </a:p>
          <a:p>
            <a:r>
              <a:rPr lang="en-US" dirty="0"/>
              <a:t>Signed Instruction </a:t>
            </a:r>
            <a:r>
              <a:rPr lang="en-US" dirty="0" smtClean="0"/>
              <a:t>Format: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SDIV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R0,R1,R2</a:t>
            </a:r>
            <a:r>
              <a:rPr lang="en-US" dirty="0">
                <a:solidFill>
                  <a:srgbClr val="0070C0"/>
                </a:solidFill>
              </a:rPr>
              <a:t>		// </a:t>
            </a:r>
            <a:r>
              <a:rPr lang="en-US" dirty="0" smtClean="0">
                <a:solidFill>
                  <a:srgbClr val="0070C0"/>
                </a:solidFill>
              </a:rPr>
              <a:t>R0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R1 ÷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</a:p>
          <a:p>
            <a:r>
              <a:rPr lang="en-US" dirty="0" smtClean="0"/>
              <a:t>Unsigned </a:t>
            </a:r>
            <a:r>
              <a:rPr lang="en-US" dirty="0"/>
              <a:t>Instruction </a:t>
            </a:r>
            <a:r>
              <a:rPr lang="en-US" dirty="0" smtClean="0"/>
              <a:t>Format: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UDIV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R0,R1,R2</a:t>
            </a:r>
            <a:r>
              <a:rPr lang="en-US" dirty="0">
                <a:solidFill>
                  <a:srgbClr val="0070C0"/>
                </a:solidFill>
              </a:rPr>
              <a:t>		// R0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R1 ÷ R2</a:t>
            </a:r>
          </a:p>
          <a:p>
            <a:r>
              <a:rPr lang="en-US" dirty="0" smtClean="0"/>
              <a:t>Flags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Unaffected</a:t>
            </a:r>
            <a:endParaRPr lang="en-US" dirty="0"/>
          </a:p>
          <a:p>
            <a:r>
              <a:rPr lang="en-US" dirty="0"/>
              <a:t>Overflow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Division by zero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Full-scale negative divided by -1</a:t>
            </a:r>
          </a:p>
          <a:p>
            <a:r>
              <a:rPr lang="en-US" dirty="0" smtClean="0"/>
              <a:t>Remainder: </a:t>
            </a:r>
            <a:r>
              <a:rPr lang="en-US" dirty="0" smtClean="0">
                <a:solidFill>
                  <a:srgbClr val="0070C0"/>
                </a:solidFill>
              </a:rPr>
              <a:t>Use MLS (dividend – divisor × quotient)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5 Problems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4344" y="2276856"/>
            <a:ext cx="4526280" cy="3538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012496" y="4093112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549860" y="4090185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5, Problem 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91968" cy="1502791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 a,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a +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3581273"/>
            <a:ext cx="6848856" cy="2124583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R0,R1,a	// R1.R0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R2,R3,b	// R3.R2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R0,R0,R2	// Add LS halves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R1,R1,R3	// Add MS halves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R0,R1,a	// Store 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1956" y="1599674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63-32</a:t>
            </a:r>
            <a:endParaRPr lang="en-US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451956" y="2505862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17736" y="1599674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31-0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17735" y="2505862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12498" y="1599674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63-32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896565" y="1599674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31-0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012497" y="2505862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6565" y="2505862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02951" y="5219182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441932" y="5210310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49202" y="6198794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63-32</a:t>
            </a:r>
            <a:endParaRPr lang="en-US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9902951" y="6207666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31-0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2"/>
            <a:endCxn id="8" idx="0"/>
          </p:cNvCxnSpPr>
          <p:nvPr/>
        </p:nvCxnSpPr>
        <p:spPr>
          <a:xfrm>
            <a:off x="7857304" y="1910570"/>
            <a:ext cx="0" cy="595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1" idx="0"/>
          </p:cNvCxnSpPr>
          <p:nvPr/>
        </p:nvCxnSpPr>
        <p:spPr>
          <a:xfrm flipH="1">
            <a:off x="8723083" y="1910570"/>
            <a:ext cx="1" cy="595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4" idx="0"/>
          </p:cNvCxnSpPr>
          <p:nvPr/>
        </p:nvCxnSpPr>
        <p:spPr>
          <a:xfrm flipH="1">
            <a:off x="10417845" y="1910570"/>
            <a:ext cx="1" cy="595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5" idx="0"/>
          </p:cNvCxnSpPr>
          <p:nvPr/>
        </p:nvCxnSpPr>
        <p:spPr>
          <a:xfrm>
            <a:off x="11301913" y="1910570"/>
            <a:ext cx="0" cy="595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2"/>
            <a:endCxn id="20" idx="0"/>
          </p:cNvCxnSpPr>
          <p:nvPr/>
        </p:nvCxnSpPr>
        <p:spPr>
          <a:xfrm rot="16200000" flipH="1">
            <a:off x="8877514" y="2662327"/>
            <a:ext cx="1276354" cy="1585216"/>
          </a:xfrm>
          <a:prstGeom prst="bentConnector3">
            <a:avLst>
              <a:gd name="adj1" fmla="val 61221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2"/>
            <a:endCxn id="20" idx="6"/>
          </p:cNvCxnSpPr>
          <p:nvPr/>
        </p:nvCxnSpPr>
        <p:spPr>
          <a:xfrm rot="5400000">
            <a:off x="10171286" y="3249575"/>
            <a:ext cx="1563444" cy="69781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2"/>
            <a:endCxn id="21" idx="2"/>
          </p:cNvCxnSpPr>
          <p:nvPr/>
        </p:nvCxnSpPr>
        <p:spPr>
          <a:xfrm rot="16200000" flipH="1">
            <a:off x="7423324" y="3250738"/>
            <a:ext cx="1560517" cy="69255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4" idx="2"/>
            <a:endCxn id="21" idx="0"/>
          </p:cNvCxnSpPr>
          <p:nvPr/>
        </p:nvCxnSpPr>
        <p:spPr>
          <a:xfrm rot="5400000">
            <a:off x="8995041" y="2667380"/>
            <a:ext cx="1273427" cy="1572182"/>
          </a:xfrm>
          <a:prstGeom prst="bentConnector3">
            <a:avLst>
              <a:gd name="adj1" fmla="val 43079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4"/>
            <a:endCxn id="17" idx="0"/>
          </p:cNvCxnSpPr>
          <p:nvPr/>
        </p:nvCxnSpPr>
        <p:spPr>
          <a:xfrm>
            <a:off x="8845663" y="4664364"/>
            <a:ext cx="1617" cy="545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4"/>
            <a:endCxn id="16" idx="0"/>
          </p:cNvCxnSpPr>
          <p:nvPr/>
        </p:nvCxnSpPr>
        <p:spPr>
          <a:xfrm>
            <a:off x="10308299" y="4667291"/>
            <a:ext cx="0" cy="551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19" idx="0"/>
          </p:cNvCxnSpPr>
          <p:nvPr/>
        </p:nvCxnSpPr>
        <p:spPr>
          <a:xfrm>
            <a:off x="10308299" y="5530078"/>
            <a:ext cx="0" cy="677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2"/>
            <a:endCxn id="18" idx="0"/>
          </p:cNvCxnSpPr>
          <p:nvPr/>
        </p:nvCxnSpPr>
        <p:spPr>
          <a:xfrm>
            <a:off x="8847280" y="5521206"/>
            <a:ext cx="7270" cy="677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78749" y="4226527"/>
            <a:ext cx="293746" cy="30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20" idx="2"/>
            <a:endCxn id="77" idx="3"/>
          </p:cNvCxnSpPr>
          <p:nvPr/>
        </p:nvCxnSpPr>
        <p:spPr>
          <a:xfrm flipH="1">
            <a:off x="9772495" y="4380202"/>
            <a:ext cx="240001" cy="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7" idx="1"/>
            <a:endCxn id="21" idx="6"/>
          </p:cNvCxnSpPr>
          <p:nvPr/>
        </p:nvCxnSpPr>
        <p:spPr>
          <a:xfrm flipH="1" flipV="1">
            <a:off x="9141466" y="4377275"/>
            <a:ext cx="337283" cy="3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41795" y="1550362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76426" y="6149230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051896" y="2172551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82056" y="413232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45887" y="41416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0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8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77" grpId="0" animBg="1"/>
      <p:bldP spid="38" grpId="0"/>
      <p:bldP spid="39" grpId="0"/>
      <p:bldP spid="33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564</Words>
  <Application>Microsoft Office PowerPoint</Application>
  <PresentationFormat>Widescreen</PresentationFormat>
  <Paragraphs>278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Review</vt:lpstr>
      <vt:lpstr>Integer Addition</vt:lpstr>
      <vt:lpstr>Integer Subtraction</vt:lpstr>
      <vt:lpstr>Single-Length 32x32 Integer Multiplication</vt:lpstr>
      <vt:lpstr>Double-Length 32x32 Integer Multiplication</vt:lpstr>
      <vt:lpstr>Single-Length 64x64 Integer Multiplication</vt:lpstr>
      <vt:lpstr>Single-Length 32÷32 Integer Division</vt:lpstr>
      <vt:lpstr>Chapter 5 Problems</vt:lpstr>
      <vt:lpstr>Chapter 5, Problem 1a</vt:lpstr>
      <vt:lpstr>Chapter 5, Problem 1b</vt:lpstr>
      <vt:lpstr>Chapter 5, Problem 1c</vt:lpstr>
      <vt:lpstr>Chapter 5, Problem 1d</vt:lpstr>
      <vt:lpstr>Chapter 5, Problem 1e</vt:lpstr>
      <vt:lpstr>Chapter 5, Problem 1f</vt:lpstr>
      <vt:lpstr>Chapter 5, Problem 1g</vt:lpstr>
      <vt:lpstr>Chapter 5: Programming Problem 2</vt:lpstr>
      <vt:lpstr>Chapter 5: Programming Problem 3</vt:lpstr>
    </vt:vector>
  </TitlesOfParts>
  <Company>Santa Clara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Programming Problem 2</dc:title>
  <dc:creator>Windows User</dc:creator>
  <cp:lastModifiedBy>Dan Lewis</cp:lastModifiedBy>
  <cp:revision>65</cp:revision>
  <cp:lastPrinted>2017-02-03T17:10:43Z</cp:lastPrinted>
  <dcterms:created xsi:type="dcterms:W3CDTF">2017-01-31T17:26:31Z</dcterms:created>
  <dcterms:modified xsi:type="dcterms:W3CDTF">2017-04-28T17:49:19Z</dcterms:modified>
</cp:coreProperties>
</file>