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9" r:id="rId3"/>
    <p:sldId id="261" r:id="rId4"/>
    <p:sldId id="266" r:id="rId5"/>
    <p:sldId id="262" r:id="rId6"/>
    <p:sldId id="265" r:id="rId7"/>
    <p:sldId id="269" r:id="rId8"/>
    <p:sldId id="268" r:id="rId9"/>
    <p:sldId id="271" r:id="rId10"/>
    <p:sldId id="270" r:id="rId11"/>
    <p:sldId id="273" r:id="rId12"/>
    <p:sldId id="272" r:id="rId13"/>
    <p:sldId id="274" r:id="rId14"/>
    <p:sldId id="278" r:id="rId15"/>
    <p:sldId id="275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3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8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70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6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1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3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3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Rational and Complex Arithmetic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" y="351456"/>
            <a:ext cx="1525270" cy="218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Native Data Type as a Container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57327"/>
              </p:ext>
            </p:extLst>
          </p:nvPr>
        </p:nvGraphicFramePr>
        <p:xfrm>
          <a:off x="701040" y="1695026"/>
          <a:ext cx="1097279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280">
                  <a:extLst>
                    <a:ext uri="{9D8B030D-6E8A-4147-A177-3AD203B41FA5}">
                      <a16:colId xmlns:a16="http://schemas.microsoft.com/office/drawing/2014/main" val="45667117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89006834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672534882"/>
                    </a:ext>
                  </a:extLst>
                </a:gridCol>
                <a:gridCol w="7421879">
                  <a:extLst>
                    <a:ext uri="{9D8B030D-6E8A-4147-A177-3AD203B41FA5}">
                      <a16:colId xmlns:a16="http://schemas.microsoft.com/office/drawing/2014/main" val="913773757"/>
                    </a:ext>
                  </a:extLst>
                </a:gridCol>
              </a:tblGrid>
              <a:tr h="49953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 Type</a:t>
                      </a:r>
                      <a:endParaRPr lang="en-US" sz="24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Bits</a:t>
                      </a:r>
                      <a:endParaRPr lang="en-US" sz="2400" dirty="0"/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Passed In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Registers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Use as a container for …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11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uint32_t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R0-R3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(4) 8-bit integers,</a:t>
                      </a:r>
                      <a:r>
                        <a:rPr lang="en-US" sz="2400" baseline="0" dirty="0" smtClean="0"/>
                        <a:t> or</a:t>
                      </a:r>
                      <a:endParaRPr lang="en-US" sz="2400" dirty="0" smtClean="0"/>
                    </a:p>
                    <a:p>
                      <a:r>
                        <a:rPr lang="en-US" sz="2400" dirty="0" smtClean="0"/>
                        <a:t>(2) 16-bit integers or fixed-point reals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29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uint64_t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(8)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smtClean="0"/>
                        <a:t>8-bit integers, or</a:t>
                      </a:r>
                      <a:endParaRPr lang="en-US" sz="2400" baseline="0" dirty="0" smtClean="0"/>
                    </a:p>
                    <a:p>
                      <a:r>
                        <a:rPr lang="en-US" sz="2400" baseline="0" dirty="0" smtClean="0"/>
                        <a:t>(4) 16-bit or (2) 32-bit integers or fixed-point reals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4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double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D0-D7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(2) single-precision reals (floats)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142832"/>
                  </a:ext>
                </a:extLst>
              </a:tr>
            </a:tbl>
          </a:graphicData>
        </a:graphic>
      </p:graphicFrame>
      <p:sp>
        <p:nvSpPr>
          <p:cNvPr id="15" name="Rectangular Callout 14"/>
          <p:cNvSpPr/>
          <p:nvPr/>
        </p:nvSpPr>
        <p:spPr>
          <a:xfrm>
            <a:off x="2788920" y="5516880"/>
            <a:ext cx="2804160" cy="899160"/>
          </a:xfrm>
          <a:prstGeom prst="wedgeRectCallout">
            <a:avLst>
              <a:gd name="adj1" fmla="val -22463"/>
              <a:gd name="adj2" fmla="val -1408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Registers determined by native data type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6918960" y="5516880"/>
            <a:ext cx="2804160" cy="899160"/>
          </a:xfrm>
          <a:prstGeom prst="wedgeRectCallout">
            <a:avLst>
              <a:gd name="adj1" fmla="val -22463"/>
              <a:gd name="adj2" fmla="val -14089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Most efficient choices based on registers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6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457200" indent="0">
                  <a:buNone/>
                </a:pPr>
                <a:r>
                  <a:rPr lang="en-US" dirty="0"/>
                  <a:t>COMPLEX foo(COMPLEX) ;</a:t>
                </a:r>
              </a:p>
              <a:p>
                <a:pPr marL="457200" indent="0">
                  <a:buNone/>
                </a:pPr>
                <a:r>
                  <a:rPr lang="en-US" dirty="0" smtClean="0"/>
                  <a:t>COMPLEX </a:t>
                </a:r>
                <a:r>
                  <a:rPr lang="en-US" dirty="0"/>
                  <a:t>c </a:t>
                </a:r>
                <a:r>
                  <a:rPr lang="en-US" dirty="0" smtClean="0"/>
                  <a:t>;</a:t>
                </a:r>
              </a:p>
              <a:p>
                <a:pPr marL="4572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  <a:p>
                <a:pPr marL="457200" indent="0">
                  <a:buNone/>
                </a:pPr>
                <a:r>
                  <a:rPr lang="en-US" dirty="0" smtClean="0"/>
                  <a:t>c </a:t>
                </a:r>
                <a:r>
                  <a:rPr lang="en-US" dirty="0"/>
                  <a:t>= foo(c) ;</a:t>
                </a:r>
              </a:p>
              <a:p>
                <a:pPr marL="457200" indent="0">
                  <a:buNone/>
                  <a:tabLst>
                    <a:tab pos="2346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  <a:p>
                <a:pPr marL="914400" indent="0">
                  <a:buNone/>
                  <a:tabLst>
                    <a:tab pos="2346325" algn="l"/>
                  </a:tabLst>
                </a:pPr>
                <a:endParaRPr lang="en-US" dirty="0" smtClean="0"/>
              </a:p>
              <a:p>
                <a:pPr marL="914400" indent="0">
                  <a:buNone/>
                  <a:tabLst>
                    <a:tab pos="2346325" algn="l"/>
                  </a:tabLst>
                </a:pPr>
                <a:endParaRPr lang="en-US" dirty="0" smtClean="0"/>
              </a:p>
              <a:p>
                <a:pPr marL="457200" indent="0">
                  <a:buNone/>
                  <a:tabLst>
                    <a:tab pos="2346325" algn="l"/>
                  </a:tabLst>
                </a:pPr>
                <a:r>
                  <a:rPr lang="en-US" dirty="0" smtClean="0"/>
                  <a:t>VLDR	D0,c</a:t>
                </a:r>
              </a:p>
              <a:p>
                <a:pPr marL="457200" indent="0">
                  <a:buNone/>
                  <a:tabLst>
                    <a:tab pos="2346325" algn="l"/>
                  </a:tabLst>
                </a:pPr>
                <a:r>
                  <a:rPr lang="en-US" dirty="0" smtClean="0"/>
                  <a:t>BL	foo</a:t>
                </a:r>
              </a:p>
              <a:p>
                <a:pPr marL="457200" indent="0">
                  <a:buNone/>
                  <a:tabLst>
                    <a:tab pos="2346325" algn="l"/>
                  </a:tabLst>
                </a:pPr>
                <a:r>
                  <a:rPr lang="en-US" dirty="0" smtClean="0"/>
                  <a:t>VSTR	D0,c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Native Data Type as a Container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600201"/>
                <a:ext cx="5958840" cy="504233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err="1"/>
                  <a:t>typedef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double</a:t>
                </a:r>
                <a:r>
                  <a:rPr lang="en-US" dirty="0"/>
                  <a:t> COMPLEX </a:t>
                </a:r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dirty="0" smtClean="0"/>
                  <a:t>#</a:t>
                </a:r>
                <a:r>
                  <a:rPr lang="en-US" dirty="0"/>
                  <a:t>define REAL(x) </a:t>
                </a:r>
                <a:r>
                  <a:rPr lang="en-US" dirty="0" smtClean="0"/>
                  <a:t> ((</a:t>
                </a:r>
                <a:r>
                  <a:rPr lang="en-US" dirty="0"/>
                  <a:t>float *) &amp;x)[0</a:t>
                </a:r>
                <a:r>
                  <a:rPr lang="en-US" dirty="0" smtClean="0"/>
                  <a:t>]</a:t>
                </a:r>
              </a:p>
              <a:p>
                <a:pPr marL="0" indent="0">
                  <a:buNone/>
                </a:pPr>
                <a:r>
                  <a:rPr lang="en-US" dirty="0"/>
                  <a:t>#define </a:t>
                </a:r>
                <a:r>
                  <a:rPr lang="en-US" dirty="0" smtClean="0"/>
                  <a:t>IMAG(x</a:t>
                </a:r>
                <a:r>
                  <a:rPr lang="en-US" dirty="0"/>
                  <a:t>) ((float *) &amp;x</a:t>
                </a:r>
                <a:r>
                  <a:rPr lang="en-US" dirty="0" smtClean="0"/>
                  <a:t>)[1]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COMPLEX </a:t>
                </a:r>
                <a:r>
                  <a:rPr lang="en-US" dirty="0"/>
                  <a:t>c 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REAL(c) = 3.5 ; IMAG(c) = -2.1 </a:t>
                </a:r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printf</a:t>
                </a:r>
                <a:r>
                  <a:rPr lang="en-US" dirty="0" smtClean="0"/>
                  <a:t>(“c=(%</a:t>
                </a:r>
                <a:r>
                  <a:rPr lang="en-US" dirty="0" err="1" smtClean="0"/>
                  <a:t>f,%f</a:t>
                </a:r>
                <a:r>
                  <a:rPr lang="en-US" dirty="0" smtClean="0"/>
                  <a:t>)\n”, REAL(c), IMAG(c)) ;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600201"/>
                <a:ext cx="5958840" cy="5042337"/>
              </a:xfrm>
              <a:blipFill>
                <a:blip r:embed="rId3"/>
                <a:stretch>
                  <a:fillRect l="-1840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Up Arrow 10"/>
          <p:cNvSpPr/>
          <p:nvPr/>
        </p:nvSpPr>
        <p:spPr>
          <a:xfrm rot="10800000">
            <a:off x="7415398" y="3785038"/>
            <a:ext cx="388883" cy="33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9611360" y="4648200"/>
            <a:ext cx="2184400" cy="1066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D0 is another name for the register pair S0,S1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ular Callout 5"/>
          <p:cNvSpPr/>
          <p:nvPr/>
        </p:nvSpPr>
        <p:spPr>
          <a:xfrm>
            <a:off x="1952123" y="5347138"/>
            <a:ext cx="3398520" cy="1295400"/>
          </a:xfrm>
          <a:prstGeom prst="wedgeRectCallout">
            <a:avLst>
              <a:gd name="adj1" fmla="val 81498"/>
              <a:gd name="adj2" fmla="val -5279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Parameters are passed and result returned in </a:t>
            </a:r>
            <a:r>
              <a:rPr lang="en-US" sz="2400" b="1" dirty="0" smtClean="0">
                <a:solidFill>
                  <a:schemeClr val="tx1"/>
                </a:solidFill>
              </a:rPr>
              <a:t>floating-point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registers.</a:t>
            </a:r>
          </a:p>
        </p:txBody>
      </p:sp>
    </p:spTree>
    <p:extLst>
      <p:ext uri="{BB962C8B-B14F-4D97-AF65-F5344CB8AC3E}">
        <p14:creationId xmlns:p14="http://schemas.microsoft.com/office/powerpoint/2010/main" val="39435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09600" y="1600202"/>
                <a:ext cx="5588000" cy="365734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err="1"/>
                  <a:t>typedef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uint64_t</a:t>
                </a:r>
                <a:r>
                  <a:rPr lang="en-US" dirty="0"/>
                  <a:t> RATIONAL ;</a:t>
                </a:r>
              </a:p>
              <a:p>
                <a:pPr marL="0" indent="0">
                  <a:buNone/>
                </a:pPr>
                <a:r>
                  <a:rPr lang="en-US" dirty="0" smtClean="0"/>
                  <a:t>#</a:t>
                </a:r>
                <a:r>
                  <a:rPr lang="en-US" dirty="0"/>
                  <a:t>define TOP(x)  ((</a:t>
                </a:r>
                <a:r>
                  <a:rPr lang="en-US" dirty="0" err="1"/>
                  <a:t>int</a:t>
                </a:r>
                <a:r>
                  <a:rPr lang="en-US" dirty="0"/>
                  <a:t> *) &amp;x)[0]</a:t>
                </a:r>
              </a:p>
              <a:p>
                <a:pPr marL="0" indent="0">
                  <a:buNone/>
                </a:pPr>
                <a:r>
                  <a:rPr lang="en-US" dirty="0"/>
                  <a:t>#define BTM(x) ((</a:t>
                </a:r>
                <a:r>
                  <a:rPr lang="en-US" dirty="0" err="1"/>
                  <a:t>int</a:t>
                </a:r>
                <a:r>
                  <a:rPr lang="en-US" dirty="0"/>
                  <a:t> *) &amp;x)[1]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RATIONAL r </a:t>
                </a:r>
                <a:r>
                  <a:rPr lang="en-US" dirty="0" smtClean="0"/>
                  <a:t>;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TOP(r) = 1 ; BTM(r) = 3 ;</a:t>
                </a:r>
              </a:p>
              <a:p>
                <a:pPr marL="0" indent="0">
                  <a:buNone/>
                </a:pPr>
                <a:r>
                  <a:rPr lang="en-US" dirty="0" err="1"/>
                  <a:t>printf</a:t>
                </a:r>
                <a:r>
                  <a:rPr lang="en-US" dirty="0"/>
                  <a:t>("r = %d/%d", TOP(r), BTM(r)) </a:t>
                </a:r>
                <a:r>
                  <a:rPr lang="en-US" dirty="0" smtClean="0"/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09600" y="1600202"/>
                <a:ext cx="5588000" cy="3657342"/>
              </a:xfrm>
              <a:blipFill>
                <a:blip r:embed="rId2"/>
                <a:stretch>
                  <a:fillRect l="-1963" t="-2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Native Data Type as a Container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7600" y="1600201"/>
                <a:ext cx="5384800" cy="5042337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0">
                  <a:buNone/>
                </a:pPr>
                <a:r>
                  <a:rPr lang="en-US" dirty="0" smtClean="0"/>
                  <a:t>RATIONAL foo(</a:t>
                </a:r>
                <a:r>
                  <a:rPr lang="en-US" dirty="0"/>
                  <a:t>RATIONAL</a:t>
                </a:r>
                <a:r>
                  <a:rPr lang="en-US" dirty="0" smtClean="0"/>
                  <a:t>) </a:t>
                </a:r>
                <a:r>
                  <a:rPr lang="en-US" dirty="0"/>
                  <a:t>;</a:t>
                </a:r>
              </a:p>
              <a:p>
                <a:pPr marL="457200" indent="0">
                  <a:buNone/>
                </a:pPr>
                <a:r>
                  <a:rPr lang="en-US" dirty="0" smtClean="0"/>
                  <a:t>RATIONAL r </a:t>
                </a:r>
                <a:r>
                  <a:rPr lang="en-US" dirty="0"/>
                  <a:t>;</a:t>
                </a:r>
              </a:p>
              <a:p>
                <a:pPr marL="4572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  <a:p>
                <a:pPr marL="457200" indent="0">
                  <a:buNone/>
                </a:pPr>
                <a:r>
                  <a:rPr lang="en-US" dirty="0" smtClean="0"/>
                  <a:t>r </a:t>
                </a:r>
                <a:r>
                  <a:rPr lang="en-US" dirty="0"/>
                  <a:t>= </a:t>
                </a:r>
                <a:r>
                  <a:rPr lang="en-US" dirty="0" smtClean="0"/>
                  <a:t>foo(r) </a:t>
                </a:r>
                <a:r>
                  <a:rPr lang="en-US" dirty="0"/>
                  <a:t>;</a:t>
                </a:r>
              </a:p>
              <a:p>
                <a:pPr marL="457200" indent="0">
                  <a:buNone/>
                  <a:tabLst>
                    <a:tab pos="23463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  <a:p>
                <a:pPr marL="914400" indent="0">
                  <a:buNone/>
                  <a:tabLst>
                    <a:tab pos="2346325" algn="l"/>
                  </a:tabLst>
                </a:pPr>
                <a:endParaRPr lang="en-US" dirty="0"/>
              </a:p>
              <a:p>
                <a:pPr marL="914400" indent="0">
                  <a:buNone/>
                  <a:tabLst>
                    <a:tab pos="2346325" algn="l"/>
                  </a:tabLst>
                </a:pPr>
                <a:endParaRPr lang="en-US" dirty="0"/>
              </a:p>
              <a:p>
                <a:pPr marL="457200" indent="0">
                  <a:buNone/>
                  <a:tabLst>
                    <a:tab pos="2346325" algn="l"/>
                  </a:tabLst>
                </a:pPr>
                <a:r>
                  <a:rPr lang="en-US" dirty="0" smtClean="0"/>
                  <a:t>LDRD</a:t>
                </a:r>
                <a:r>
                  <a:rPr lang="en-US" dirty="0"/>
                  <a:t>	</a:t>
                </a:r>
                <a:r>
                  <a:rPr lang="en-US" dirty="0" smtClean="0"/>
                  <a:t>R0,R1,r</a:t>
                </a:r>
                <a:endParaRPr lang="en-US" dirty="0"/>
              </a:p>
              <a:p>
                <a:pPr marL="457200" indent="0">
                  <a:buNone/>
                  <a:tabLst>
                    <a:tab pos="2346325" algn="l"/>
                  </a:tabLst>
                </a:pPr>
                <a:r>
                  <a:rPr lang="en-US" dirty="0"/>
                  <a:t>BL	foo</a:t>
                </a:r>
              </a:p>
              <a:p>
                <a:pPr marL="457200" indent="0">
                  <a:buNone/>
                  <a:tabLst>
                    <a:tab pos="2346325" algn="l"/>
                  </a:tabLst>
                </a:pPr>
                <a:r>
                  <a:rPr lang="en-US" dirty="0" smtClean="0"/>
                  <a:t>STRD</a:t>
                </a:r>
                <a:r>
                  <a:rPr lang="en-US" dirty="0"/>
                  <a:t>	</a:t>
                </a:r>
                <a:r>
                  <a:rPr lang="en-US" dirty="0" smtClean="0"/>
                  <a:t>R0,R1,r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7600" y="1600201"/>
                <a:ext cx="5384800" cy="5042337"/>
              </a:xfrm>
              <a:blipFill>
                <a:blip r:embed="rId3"/>
                <a:stretch>
                  <a:fillRect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ular Callout 12"/>
          <p:cNvSpPr/>
          <p:nvPr/>
        </p:nvSpPr>
        <p:spPr>
          <a:xfrm>
            <a:off x="1952123" y="5347138"/>
            <a:ext cx="3398520" cy="1295400"/>
          </a:xfrm>
          <a:prstGeom prst="wedgeRectCallout">
            <a:avLst>
              <a:gd name="adj1" fmla="val 81498"/>
              <a:gd name="adj2" fmla="val -5279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Parameters are passed and result returned in </a:t>
            </a:r>
            <a:r>
              <a:rPr lang="en-US" sz="2400" b="1" dirty="0" smtClean="0">
                <a:solidFill>
                  <a:schemeClr val="tx1"/>
                </a:solidFill>
              </a:rPr>
              <a:t>integer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registers.</a:t>
            </a:r>
          </a:p>
        </p:txBody>
      </p:sp>
      <p:sp>
        <p:nvSpPr>
          <p:cNvPr id="14" name="Up Arrow 13"/>
          <p:cNvSpPr/>
          <p:nvPr/>
        </p:nvSpPr>
        <p:spPr>
          <a:xfrm rot="10800000">
            <a:off x="7415398" y="3785038"/>
            <a:ext cx="388883" cy="336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5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uint32_t to Hold a Rational Number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91360"/>
              </p:ext>
            </p:extLst>
          </p:nvPr>
        </p:nvGraphicFramePr>
        <p:xfrm>
          <a:off x="3941444" y="2770616"/>
          <a:ext cx="4309112" cy="656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7278">
                  <a:extLst>
                    <a:ext uri="{9D8B030D-6E8A-4147-A177-3AD203B41FA5}">
                      <a16:colId xmlns:a16="http://schemas.microsoft.com/office/drawing/2014/main" val="3880426838"/>
                    </a:ext>
                  </a:extLst>
                </a:gridCol>
                <a:gridCol w="1077278">
                  <a:extLst>
                    <a:ext uri="{9D8B030D-6E8A-4147-A177-3AD203B41FA5}">
                      <a16:colId xmlns:a16="http://schemas.microsoft.com/office/drawing/2014/main" val="3655348288"/>
                    </a:ext>
                  </a:extLst>
                </a:gridCol>
                <a:gridCol w="1077278">
                  <a:extLst>
                    <a:ext uri="{9D8B030D-6E8A-4147-A177-3AD203B41FA5}">
                      <a16:colId xmlns:a16="http://schemas.microsoft.com/office/drawing/2014/main" val="806429463"/>
                    </a:ext>
                  </a:extLst>
                </a:gridCol>
                <a:gridCol w="1077278">
                  <a:extLst>
                    <a:ext uri="{9D8B030D-6E8A-4147-A177-3AD203B41FA5}">
                      <a16:colId xmlns:a16="http://schemas.microsoft.com/office/drawing/2014/main" val="4151283914"/>
                    </a:ext>
                  </a:extLst>
                </a:gridCol>
              </a:tblGrid>
              <a:tr h="2048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ysClr val="windowText" lastClr="000000"/>
                          </a:solidFill>
                          <a:effectLst/>
                        </a:rPr>
                        <a:t>31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ysClr val="windowText" lastClr="000000"/>
                          </a:solidFill>
                          <a:effectLst/>
                        </a:rPr>
                        <a:t>16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ysClr val="windowText" lastClr="000000"/>
                          </a:solidFill>
                          <a:effectLst/>
                        </a:rPr>
                        <a:t>15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dirty="0"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lang="en-US" sz="16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645030"/>
                  </a:ext>
                </a:extLst>
              </a:tr>
              <a:tr h="45134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top </a:t>
                      </a:r>
                      <a:r>
                        <a:rPr lang="en-US" sz="1600" b="0" dirty="0">
                          <a:solidFill>
                            <a:sysClr val="windowText" lastClr="000000"/>
                          </a:solidFill>
                          <a:effectLst/>
                        </a:rPr>
                        <a:t>(int16_t)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</a:rPr>
                        <a:t>bottom </a:t>
                      </a:r>
                      <a:r>
                        <a:rPr lang="en-US" sz="1600" b="0" dirty="0">
                          <a:effectLst/>
                        </a:rPr>
                        <a:t>(int16_t)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MS Minch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6264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225120" y="4446090"/>
                <a:ext cx="1741759" cy="667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𝑏𝑜𝑡𝑡𝑜𝑚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20" y="4446090"/>
                <a:ext cx="1741759" cy="6672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4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uint32_t to Hold a Rational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032689"/>
                  </p:ext>
                </p:extLst>
              </p:nvPr>
            </p:nvGraphicFramePr>
            <p:xfrm>
              <a:off x="1597641" y="4462176"/>
              <a:ext cx="9622221" cy="17914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20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19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3688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95904">
                      <a:extLst>
                        <a:ext uri="{9D8B030D-6E8A-4147-A177-3AD203B41FA5}">
                          <a16:colId xmlns:a16="http://schemas.microsoft.com/office/drawing/2014/main" val="2808599360"/>
                        </a:ext>
                      </a:extLst>
                    </a:gridCol>
                  </a:tblGrid>
                  <a:tr h="35862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Instruction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4008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Format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Operation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6103">
                    <a:tc rowSpan="4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  <a:t>Signed</a:t>
                          </a:r>
                          <a:b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</a:b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  <a:t>Multiply </a:t>
                          </a:r>
                          <a:r>
                            <a:rPr lang="en-US" sz="1800" dirty="0" err="1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  <a:t>Halfwords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SMULBB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</a:t>
                          </a:r>
                          <a:endParaRPr lang="en-US" sz="18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Rn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&lt;15..0&gt;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Rm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&lt;15..0&gt;</a:t>
                          </a:r>
                          <a:endParaRPr lang="en-US" sz="1800" i="0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btm(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Rn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 btm(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Rm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6103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SMULBT</a:t>
                          </a: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</a:t>
                          </a:r>
                          <a:endParaRPr lang="en-US" sz="18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Rn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&lt;15..0&gt;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Rm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&lt;31..16&gt;</a:t>
                          </a:r>
                          <a:endParaRPr lang="en-US" sz="1800" i="0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btm(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Rn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 top(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Rm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90051309"/>
                      </a:ext>
                    </a:extLst>
                  </a:tr>
                  <a:tr h="276103">
                    <a:tc v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SMULTB</a:t>
                          </a: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</a:t>
                          </a:r>
                          <a:endParaRPr lang="en-US" sz="18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Rn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&lt;31..16&gt;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Rm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&lt;15..0&gt;</a:t>
                          </a:r>
                          <a:endParaRPr lang="en-US" sz="1800" i="0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top</m:t>
                              </m:r>
                            </m:oMath>
                          </a14:m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Rn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 btm(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Rm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4448"/>
                      </a:ext>
                    </a:extLst>
                  </a:tr>
                  <a:tr h="127208">
                    <a:tc v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SMULTT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</a:t>
                          </a:r>
                          <a:endParaRPr lang="en-US" sz="18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Rn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&lt;31..16&gt;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Rm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&lt;31..16&gt;</a:t>
                          </a:r>
                          <a:endParaRPr lang="en-US" sz="1800" i="0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top</m:t>
                              </m:r>
                            </m:oMath>
                          </a14:m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Rn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)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 top(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Rm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032689"/>
                  </p:ext>
                </p:extLst>
              </p:nvPr>
            </p:nvGraphicFramePr>
            <p:xfrm>
              <a:off x="1597641" y="4462176"/>
              <a:ext cx="9622221" cy="179148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820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1199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3688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95904">
                      <a:extLst>
                        <a:ext uri="{9D8B030D-6E8A-4147-A177-3AD203B41FA5}">
                          <a16:colId xmlns:a16="http://schemas.microsoft.com/office/drawing/2014/main" val="2808599360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Instruction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4008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Format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Operation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5000">
                    <a:tc rowSpan="4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  <a:t>Signed</a:t>
                          </a:r>
                          <a:b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</a:b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  <a:t>Multiply </a:t>
                          </a:r>
                          <a:r>
                            <a:rPr lang="en-US" sz="1800" dirty="0" err="1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  <a:t>Halfwords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SMULBB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</a:t>
                          </a:r>
                          <a:endParaRPr lang="en-US" sz="18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773" t="-121053" r="-78723" b="-329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7466" t="-121053" r="-452" b="-3298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500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SMULBT</a:t>
                          </a: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</a:t>
                          </a:r>
                          <a:endParaRPr lang="en-US" sz="18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773" t="-225000" r="-78723" b="-2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7466" t="-225000" r="-452" b="-23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051309"/>
                      </a:ext>
                    </a:extLst>
                  </a:tr>
                  <a:tr h="345000">
                    <a:tc v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0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SMULTB</a:t>
                          </a: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</a:t>
                          </a:r>
                          <a:endParaRPr lang="en-US" sz="18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773" t="-319298" r="-78723" b="-1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7466" t="-319298" r="-452" b="-1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4448"/>
                      </a:ext>
                    </a:extLst>
                  </a:tr>
                  <a:tr h="345000">
                    <a:tc v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SMULTT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</a:t>
                          </a:r>
                          <a:endParaRPr lang="en-US" sz="18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773" t="-419298" r="-78723" b="-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7466" t="-419298" r="-452" b="-315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56784" y="1685663"/>
                <a:ext cx="667843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𝑏𝑡𝑚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𝑏𝑡𝑚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𝑏𝑡𝑚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𝑏𝑡𝑚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𝑏𝑡𝑚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𝑏𝑡𝑚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784" y="1685663"/>
                <a:ext cx="6678431" cy="586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9938" y="3030691"/>
                <a:ext cx="4780091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𝑏𝑡𝑚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𝑏𝑡𝑚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𝑏𝑡𝑚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𝑏𝑡𝑚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38" y="3030691"/>
                <a:ext cx="4780091" cy="576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08751" y="3030691"/>
                <a:ext cx="471962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𝑏𝑡𝑚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𝑏𝑡𝑚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𝑏𝑡𝑚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𝑏𝑡𝑚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751" y="3030691"/>
                <a:ext cx="4719625" cy="576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02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uint32_t to Hold a Rational Number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610276"/>
            <a:ext cx="7101840" cy="48936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407988" algn="l"/>
                <a:tab pos="1143000" algn="l"/>
                <a:tab pos="1943100" algn="l"/>
              </a:tabLst>
            </a:pPr>
            <a:endParaRPr lang="en-US" sz="1200" dirty="0">
              <a:latin typeface="Consolas" panose="020B0609020204030204" pitchFamily="49" charset="0"/>
            </a:endParaRPr>
          </a:p>
          <a:p>
            <a:pPr defTabSz="979488">
              <a:tabLst>
                <a:tab pos="457200" algn="l"/>
                <a:tab pos="1089025" algn="l"/>
                <a:tab pos="5257800" algn="l"/>
              </a:tabLst>
            </a:pPr>
            <a:r>
              <a:rPr lang="pt-BR" sz="1200" dirty="0" smtClean="0">
                <a:latin typeface="Consolas" panose="020B0609020204030204" pitchFamily="49" charset="0"/>
              </a:rPr>
              <a:t>//	a + b:	RATIONAL RAdd(RATIONAL a, RATIONAL b) ;</a:t>
            </a:r>
          </a:p>
          <a:p>
            <a:pPr defTabSz="979488">
              <a:tabLst>
                <a:tab pos="457200" algn="l"/>
                <a:tab pos="1089025" algn="l"/>
                <a:tab pos="5257800" algn="l"/>
              </a:tabLst>
            </a:pPr>
            <a:r>
              <a:rPr lang="pt-BR" sz="1200" dirty="0" smtClean="0">
                <a:latin typeface="Consolas" panose="020B0609020204030204" pitchFamily="49" charset="0"/>
              </a:rPr>
              <a:t>//	a - b:	RATIONAL RSub(RATIONAL a, RATIONAL b) ;</a:t>
            </a:r>
          </a:p>
          <a:p>
            <a:pPr defTabSz="979488">
              <a:tabLst>
                <a:tab pos="457200" algn="l"/>
                <a:tab pos="1089025" algn="l"/>
                <a:tab pos="5257800" algn="l"/>
              </a:tabLst>
            </a:pPr>
            <a:r>
              <a:rPr lang="pt-BR" sz="1200" dirty="0">
                <a:latin typeface="Consolas" panose="020B0609020204030204" pitchFamily="49" charset="0"/>
              </a:rPr>
              <a:t>//	a * b:	RATIONAL RMul(RATIONAL a, RATIONAL b) ;</a:t>
            </a:r>
          </a:p>
          <a:p>
            <a:pPr defTabSz="979488">
              <a:tabLst>
                <a:tab pos="457200" algn="l"/>
                <a:tab pos="1089025" algn="l"/>
                <a:tab pos="5257800" algn="l"/>
              </a:tabLst>
            </a:pPr>
            <a:r>
              <a:rPr lang="pt-BR" sz="1200" dirty="0">
                <a:latin typeface="Consolas" panose="020B0609020204030204" pitchFamily="49" charset="0"/>
              </a:rPr>
              <a:t>//	a / b:	RATIONAL RDiv(RATIONAL a, RATIONAL b) ;</a:t>
            </a:r>
          </a:p>
          <a:p>
            <a:pPr>
              <a:tabLst>
                <a:tab pos="407988" algn="l"/>
                <a:tab pos="1143000" algn="l"/>
                <a:tab pos="1943100" algn="l"/>
                <a:tab pos="2286000" algn="l"/>
              </a:tabLst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r>
              <a:rPr lang="en-US" sz="1200" dirty="0" err="1" smtClean="0">
                <a:latin typeface="Consolas" panose="020B0609020204030204" pitchFamily="49" charset="0"/>
              </a:rPr>
              <a:t>RAdd</a:t>
            </a:r>
            <a:r>
              <a:rPr lang="en-US" sz="1200" dirty="0">
                <a:latin typeface="Consolas" panose="020B0609020204030204" pitchFamily="49" charset="0"/>
              </a:rPr>
              <a:t>:	SMUADX	</a:t>
            </a:r>
            <a:r>
              <a:rPr lang="en-US" sz="1200" dirty="0" smtClean="0">
                <a:latin typeface="Consolas" panose="020B0609020204030204" pitchFamily="49" charset="0"/>
              </a:rPr>
              <a:t>R2,R0,R1	// top	= TOP(R0)*BTM(R1) + BTM(R0]*TOP(R1]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SMULBB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R3,R0,R1	// </a:t>
            </a:r>
            <a:r>
              <a:rPr lang="en-US" sz="1200" dirty="0" err="1" smtClean="0">
                <a:latin typeface="Consolas" panose="020B0609020204030204" pitchFamily="49" charset="0"/>
              </a:rPr>
              <a:t>btm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= BTM(R0)*BTM(R1)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PKHBT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R0,R3,R2,LSL 16	// sum	= (top &lt;&lt; 16) | </a:t>
            </a:r>
            <a:r>
              <a:rPr lang="en-US" sz="1200" dirty="0" err="1" smtClean="0">
                <a:latin typeface="Consolas" panose="020B0609020204030204" pitchFamily="49" charset="0"/>
              </a:rPr>
              <a:t>btm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r>
              <a:rPr lang="en-US" sz="1200" dirty="0" smtClean="0">
                <a:latin typeface="Consolas" panose="020B0609020204030204" pitchFamily="49" charset="0"/>
              </a:rPr>
              <a:t>	BX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LR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r>
              <a:rPr lang="en-US" sz="1200" dirty="0" err="1">
                <a:latin typeface="Consolas" panose="020B0609020204030204" pitchFamily="49" charset="0"/>
              </a:rPr>
              <a:t>RSub</a:t>
            </a:r>
            <a:r>
              <a:rPr lang="en-US" sz="1200" dirty="0">
                <a:latin typeface="Consolas" panose="020B0609020204030204" pitchFamily="49" charset="0"/>
              </a:rPr>
              <a:t>:	SMUSDX	</a:t>
            </a:r>
            <a:r>
              <a:rPr lang="en-US" sz="1200" dirty="0" smtClean="0">
                <a:latin typeface="Consolas" panose="020B0609020204030204" pitchFamily="49" charset="0"/>
              </a:rPr>
              <a:t>R2,R1,R0	// top	= </a:t>
            </a:r>
            <a:r>
              <a:rPr lang="en-US" sz="1200" dirty="0">
                <a:latin typeface="Consolas" panose="020B0609020204030204" pitchFamily="49" charset="0"/>
              </a:rPr>
              <a:t>TOP(R0)*BTM(R1) </a:t>
            </a:r>
            <a:r>
              <a:rPr lang="en-US" sz="1200" dirty="0" smtClean="0">
                <a:latin typeface="Consolas" panose="020B0609020204030204" pitchFamily="49" charset="0"/>
              </a:rPr>
              <a:t>- </a:t>
            </a:r>
            <a:r>
              <a:rPr lang="en-US" sz="1200" dirty="0">
                <a:latin typeface="Consolas" panose="020B0609020204030204" pitchFamily="49" charset="0"/>
              </a:rPr>
              <a:t>BTM(R0]*TOP(R1</a:t>
            </a:r>
            <a:r>
              <a:rPr lang="en-US" sz="1200" dirty="0" smtClean="0">
                <a:latin typeface="Consolas" panose="020B0609020204030204" pitchFamily="49" charset="0"/>
              </a:rPr>
              <a:t>]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SMULBB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R3,R0,R1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// </a:t>
            </a:r>
            <a:r>
              <a:rPr lang="en-US" sz="1200" dirty="0" err="1" smtClean="0">
                <a:latin typeface="Consolas" panose="020B0609020204030204" pitchFamily="49" charset="0"/>
              </a:rPr>
              <a:t>btm</a:t>
            </a:r>
            <a:r>
              <a:rPr lang="en-US" sz="1200" dirty="0" smtClean="0">
                <a:latin typeface="Consolas" panose="020B0609020204030204" pitchFamily="49" charset="0"/>
              </a:rPr>
              <a:t>	= </a:t>
            </a:r>
            <a:r>
              <a:rPr lang="en-US" sz="1200" dirty="0">
                <a:latin typeface="Consolas" panose="020B0609020204030204" pitchFamily="49" charset="0"/>
              </a:rPr>
              <a:t>BTM(R0)*BTM(R1</a:t>
            </a:r>
            <a:r>
              <a:rPr lang="en-US" sz="1200" dirty="0" smtClean="0">
                <a:latin typeface="Consolas" panose="020B0609020204030204" pitchFamily="49" charset="0"/>
              </a:rPr>
              <a:t>)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PKHBT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R0,R3,R2,LSL 16	// diff	= (top &lt;&lt; 16) | </a:t>
            </a:r>
            <a:r>
              <a:rPr lang="en-US" sz="1200" dirty="0" err="1" smtClean="0">
                <a:latin typeface="Consolas" panose="020B0609020204030204" pitchFamily="49" charset="0"/>
              </a:rPr>
              <a:t>btm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r>
              <a:rPr lang="en-US" sz="1200" dirty="0" smtClean="0">
                <a:latin typeface="Consolas" panose="020B0609020204030204" pitchFamily="49" charset="0"/>
              </a:rPr>
              <a:t>	BX</a:t>
            </a:r>
            <a:r>
              <a:rPr lang="en-US" sz="1200" dirty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latin typeface="Consolas" panose="020B0609020204030204" pitchFamily="49" charset="0"/>
              </a:rPr>
              <a:t>LR</a:t>
            </a: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r>
              <a:rPr lang="en-US" sz="1200" dirty="0" err="1">
                <a:latin typeface="Consolas" panose="020B0609020204030204" pitchFamily="49" charset="0"/>
              </a:rPr>
              <a:t>RMul</a:t>
            </a:r>
            <a:r>
              <a:rPr lang="en-US" sz="1200" dirty="0">
                <a:latin typeface="Consolas" panose="020B0609020204030204" pitchFamily="49" charset="0"/>
              </a:rPr>
              <a:t>: 	SMULTT	R2,R0,R1	// top	= TOP(R0)*TOP(R1)</a:t>
            </a: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 	SMULBB	R3,R0,R1	</a:t>
            </a:r>
            <a:r>
              <a:rPr lang="en-US" sz="1200" dirty="0" smtClean="0">
                <a:latin typeface="Consolas" panose="020B0609020204030204" pitchFamily="49" charset="0"/>
              </a:rPr>
              <a:t>// </a:t>
            </a:r>
            <a:r>
              <a:rPr lang="en-US" sz="1200" dirty="0" err="1">
                <a:latin typeface="Consolas" panose="020B0609020204030204" pitchFamily="49" charset="0"/>
              </a:rPr>
              <a:t>btm</a:t>
            </a:r>
            <a:r>
              <a:rPr lang="en-US" sz="1200" dirty="0">
                <a:latin typeface="Consolas" panose="020B0609020204030204" pitchFamily="49" charset="0"/>
              </a:rPr>
              <a:t>	= BTM(R0)*BTM(R1) </a:t>
            </a: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PKHBT	R0,R3,R2,LSL 16	// prod	= (top &lt;&lt; 16) | </a:t>
            </a:r>
            <a:r>
              <a:rPr lang="en-US" sz="1200" dirty="0" err="1">
                <a:latin typeface="Consolas" panose="020B0609020204030204" pitchFamily="49" charset="0"/>
              </a:rPr>
              <a:t>btm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 	BX	LR</a:t>
            </a: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RDiv</a:t>
            </a:r>
            <a:r>
              <a:rPr lang="en-US" sz="1200" dirty="0">
                <a:latin typeface="Consolas" panose="020B0609020204030204" pitchFamily="49" charset="0"/>
              </a:rPr>
              <a:t>:	SMULTB	R2,R0,R1	// top	= TOP(R0)*BTM(R1)</a:t>
            </a: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 	SMULBT	R3,R0,R1	</a:t>
            </a:r>
            <a:r>
              <a:rPr lang="en-US" sz="1200" dirty="0" smtClean="0">
                <a:latin typeface="Consolas" panose="020B0609020204030204" pitchFamily="49" charset="0"/>
              </a:rPr>
              <a:t>// </a:t>
            </a:r>
            <a:r>
              <a:rPr lang="en-US" sz="1200" dirty="0" err="1">
                <a:latin typeface="Consolas" panose="020B0609020204030204" pitchFamily="49" charset="0"/>
              </a:rPr>
              <a:t>btm</a:t>
            </a:r>
            <a:r>
              <a:rPr lang="en-US" sz="1200" dirty="0">
                <a:latin typeface="Consolas" panose="020B0609020204030204" pitchFamily="49" charset="0"/>
              </a:rPr>
              <a:t>	= BTM(R0)*TOP(R1)</a:t>
            </a: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PKHBT	R0,R3,R2,LSL 16	// </a:t>
            </a:r>
            <a:r>
              <a:rPr lang="en-US" sz="1200" dirty="0" err="1">
                <a:latin typeface="Consolas" panose="020B0609020204030204" pitchFamily="49" charset="0"/>
              </a:rPr>
              <a:t>quot</a:t>
            </a:r>
            <a:r>
              <a:rPr lang="en-US" sz="1200" dirty="0">
                <a:latin typeface="Consolas" panose="020B0609020204030204" pitchFamily="49" charset="0"/>
              </a:rPr>
              <a:t>	= (top &lt;&lt; 16) | </a:t>
            </a:r>
            <a:r>
              <a:rPr lang="en-US" sz="1200" dirty="0" err="1">
                <a:latin typeface="Consolas" panose="020B0609020204030204" pitchFamily="49" charset="0"/>
              </a:rPr>
              <a:t>btm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625475" algn="l"/>
                <a:tab pos="1431925" algn="l"/>
                <a:tab pos="2865438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 	BX	LR</a:t>
            </a:r>
          </a:p>
          <a:p>
            <a:pPr>
              <a:tabLst>
                <a:tab pos="407988" algn="l"/>
                <a:tab pos="1143000" algn="l"/>
                <a:tab pos="1943100" algn="l"/>
                <a:tab pos="2286000" algn="l"/>
              </a:tabLst>
            </a:pP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26773" y="1234440"/>
            <a:ext cx="5565227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tabLst>
                <a:tab pos="407988" algn="l"/>
                <a:tab pos="1143000" algn="l"/>
                <a:tab pos="1943100" algn="l"/>
              </a:tabLst>
            </a:pPr>
            <a:endParaRPr lang="en-US" sz="105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17094" y="2929214"/>
                <a:ext cx="3245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𝑏𝑡𝑚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𝑏𝑡𝑚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𝑏𝑡𝑚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094" y="2929214"/>
                <a:ext cx="3245760" cy="276999"/>
              </a:xfrm>
              <a:prstGeom prst="rect">
                <a:avLst/>
              </a:prstGeom>
              <a:blipFill>
                <a:blip r:embed="rId2"/>
                <a:stretch>
                  <a:fillRect l="-1316" t="-4444" r="-22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920080" y="2270257"/>
                <a:ext cx="31450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𝑡𝑜𝑝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𝑏𝑡𝑚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𝑏𝑡𝑚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80" y="2270257"/>
                <a:ext cx="3145028" cy="553998"/>
              </a:xfrm>
              <a:prstGeom prst="rect">
                <a:avLst/>
              </a:prstGeom>
              <a:blipFill>
                <a:blip r:embed="rId3"/>
                <a:stretch>
                  <a:fillRect l="-1163" r="-581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930852" y="4746324"/>
                <a:ext cx="3031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852" y="4746324"/>
                <a:ext cx="3031536" cy="276999"/>
              </a:xfrm>
              <a:prstGeom prst="rect">
                <a:avLst/>
              </a:prstGeom>
              <a:blipFill>
                <a:blip r:embed="rId4"/>
                <a:stretch>
                  <a:fillRect l="-2012" t="-4444" r="-24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874106" y="5023323"/>
                <a:ext cx="3236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𝑏𝑡𝑚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𝑏𝑡𝑚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𝑏𝑡𝑚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106" y="5023323"/>
                <a:ext cx="3236976" cy="276999"/>
              </a:xfrm>
              <a:prstGeom prst="rect">
                <a:avLst/>
              </a:prstGeom>
              <a:blipFill>
                <a:blip r:embed="rId5"/>
                <a:stretch>
                  <a:fillRect l="-1318" t="-2222" r="-226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92220" y="5588702"/>
                <a:ext cx="31088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𝑏𝑡𝑚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220" y="5588702"/>
                <a:ext cx="3108800" cy="276999"/>
              </a:xfrm>
              <a:prstGeom prst="rect">
                <a:avLst/>
              </a:prstGeom>
              <a:blipFill>
                <a:blip r:embed="rId6"/>
                <a:stretch>
                  <a:fillRect l="-1961" t="-2222" r="-235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857980" y="5865701"/>
                <a:ext cx="3177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𝑏𝑡𝑚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𝑏𝑡𝑚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980" y="5865701"/>
                <a:ext cx="3177280" cy="276999"/>
              </a:xfrm>
              <a:prstGeom prst="rect">
                <a:avLst/>
              </a:prstGeom>
              <a:blipFill>
                <a:blip r:embed="rId7"/>
                <a:stretch>
                  <a:fillRect l="-1344" t="-2174" r="-230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92220" y="4062284"/>
                <a:ext cx="32457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𝑏𝑡𝑚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𝑏𝑡𝑚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𝑏𝑡𝑚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220" y="4062284"/>
                <a:ext cx="3245760" cy="276999"/>
              </a:xfrm>
              <a:prstGeom prst="rect">
                <a:avLst/>
              </a:prstGeom>
              <a:blipFill>
                <a:blip r:embed="rId8"/>
                <a:stretch>
                  <a:fillRect l="-1316" t="-2174" r="-225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942586" y="3549345"/>
                <a:ext cx="31450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𝑡𝑜𝑝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𝑏𝑡𝑚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𝑏𝑡𝑚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586" y="3549345"/>
                <a:ext cx="3145028" cy="553998"/>
              </a:xfrm>
              <a:prstGeom prst="rect">
                <a:avLst/>
              </a:prstGeom>
              <a:blipFill>
                <a:blip r:embed="rId9"/>
                <a:stretch>
                  <a:fillRect l="-1357" r="-581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20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uint32_t to Hold a Rational Number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36419" y="3611880"/>
            <a:ext cx="8519160" cy="2819400"/>
            <a:chOff x="152400" y="-540917"/>
            <a:chExt cx="9988685" cy="3604157"/>
          </a:xfrm>
        </p:grpSpPr>
        <p:grpSp>
          <p:nvGrpSpPr>
            <p:cNvPr id="4" name="Group 3"/>
            <p:cNvGrpSpPr/>
            <p:nvPr/>
          </p:nvGrpSpPr>
          <p:grpSpPr>
            <a:xfrm>
              <a:off x="5200650" y="277206"/>
              <a:ext cx="4274820" cy="2786033"/>
              <a:chOff x="1703070" y="639157"/>
              <a:chExt cx="4274820" cy="2786033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457450" y="697230"/>
                <a:ext cx="3520440" cy="468630"/>
                <a:chOff x="2457450" y="697230"/>
                <a:chExt cx="3520440" cy="46863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457450" y="697230"/>
                  <a:ext cx="1760220" cy="4686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0x1234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17670" y="697230"/>
                  <a:ext cx="1760220" cy="4686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0x5678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2457450" y="1826895"/>
                <a:ext cx="3520440" cy="468630"/>
                <a:chOff x="2457450" y="697230"/>
                <a:chExt cx="3520440" cy="468630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2457450" y="697230"/>
                  <a:ext cx="1760220" cy="4686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0x1234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4217670" y="697230"/>
                  <a:ext cx="1760220" cy="4686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0xDEF0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2457450" y="2956560"/>
                <a:ext cx="3520440" cy="468630"/>
                <a:chOff x="2457450" y="697230"/>
                <a:chExt cx="3520440" cy="46863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457450" y="697230"/>
                  <a:ext cx="1760220" cy="4686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0x9ABC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4217670" y="697230"/>
                  <a:ext cx="1760220" cy="4686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0xDEF0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5" name="Up Arrow 24"/>
              <p:cNvSpPr/>
              <p:nvPr/>
            </p:nvSpPr>
            <p:spPr>
              <a:xfrm>
                <a:off x="4920615" y="2400301"/>
                <a:ext cx="354330" cy="457200"/>
              </a:xfrm>
              <a:prstGeom prst="up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Up Arrow 25"/>
              <p:cNvSpPr/>
              <p:nvPr/>
            </p:nvSpPr>
            <p:spPr>
              <a:xfrm flipV="1">
                <a:off x="3152775" y="1223932"/>
                <a:ext cx="369570" cy="516761"/>
              </a:xfrm>
              <a:prstGeom prst="up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703070" y="639157"/>
                <a:ext cx="754380" cy="47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Rn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03070" y="1768822"/>
                <a:ext cx="754380" cy="47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703070" y="2898487"/>
                <a:ext cx="754380" cy="47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52400" y="277207"/>
              <a:ext cx="4274820" cy="2786033"/>
              <a:chOff x="1703070" y="639157"/>
              <a:chExt cx="4274820" cy="278603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457450" y="697230"/>
                <a:ext cx="3520440" cy="468630"/>
                <a:chOff x="2457450" y="697230"/>
                <a:chExt cx="3520440" cy="46863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2457450" y="697230"/>
                  <a:ext cx="1760220" cy="4686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0x1234</a:t>
                  </a:r>
                  <a:endParaRPr lang="en-US" sz="1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217670" y="697230"/>
                  <a:ext cx="1760220" cy="4686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ysClr val="windowText" lastClr="000000"/>
                      </a:solidFill>
                    </a:rPr>
                    <a:t>0x5678</a:t>
                  </a:r>
                  <a:endParaRPr lang="en-US" sz="140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2457450" y="1826895"/>
                <a:ext cx="3520440" cy="468630"/>
                <a:chOff x="2457450" y="697230"/>
                <a:chExt cx="3520440" cy="46863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2457450" y="697230"/>
                  <a:ext cx="1760220" cy="4686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0x9ABC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217670" y="697230"/>
                  <a:ext cx="1760220" cy="4686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0x5678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2457450" y="2956560"/>
                <a:ext cx="3520440" cy="468630"/>
                <a:chOff x="2457450" y="697230"/>
                <a:chExt cx="3520440" cy="46863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2457450" y="697230"/>
                  <a:ext cx="1760220" cy="4686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tx1"/>
                      </a:solidFill>
                    </a:rPr>
                    <a:t>0x9ABC</a:t>
                  </a:r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4217670" y="697230"/>
                  <a:ext cx="1760220" cy="4686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 smtClean="0">
                      <a:solidFill>
                        <a:schemeClr val="bg1">
                          <a:lumMod val="65000"/>
                        </a:schemeClr>
                      </a:solidFill>
                    </a:rPr>
                    <a:t>0xDEF0</a:t>
                  </a:r>
                  <a:endParaRPr lang="en-US" sz="14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sp>
            <p:nvSpPr>
              <p:cNvPr id="11" name="Up Arrow 10"/>
              <p:cNvSpPr/>
              <p:nvPr/>
            </p:nvSpPr>
            <p:spPr>
              <a:xfrm>
                <a:off x="3074670" y="2400300"/>
                <a:ext cx="354330" cy="457200"/>
              </a:xfrm>
              <a:prstGeom prst="up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Up Arrow 11"/>
              <p:cNvSpPr/>
              <p:nvPr/>
            </p:nvSpPr>
            <p:spPr>
              <a:xfrm flipV="1">
                <a:off x="4933950" y="1223932"/>
                <a:ext cx="369570" cy="516761"/>
              </a:xfrm>
              <a:prstGeom prst="upArrow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703070" y="639157"/>
                <a:ext cx="754380" cy="47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Rn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703070" y="1768822"/>
                <a:ext cx="754380" cy="47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703070" y="2898487"/>
                <a:ext cx="754380" cy="47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Rm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005840" y="-540916"/>
              <a:ext cx="4024755" cy="557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PKHBT   </a:t>
              </a:r>
              <a:r>
                <a:rPr lang="en-US" sz="28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Rd,Rn,Rm</a:t>
              </a:r>
              <a:endPara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1705" y="-540917"/>
              <a:ext cx="4119380" cy="557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PKHTB   </a:t>
              </a:r>
              <a:r>
                <a:rPr lang="en-US" sz="2800" b="1" i="1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Rd,Rn,Rm</a:t>
              </a:r>
              <a:endPara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873831"/>
                  </p:ext>
                </p:extLst>
              </p:nvPr>
            </p:nvGraphicFramePr>
            <p:xfrm>
              <a:off x="1970691" y="1367157"/>
              <a:ext cx="8592204" cy="21627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8162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097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9566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05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5862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i="1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Instruction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4008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Format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Operation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6103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  <a:t>Pack </a:t>
                          </a:r>
                          <a:r>
                            <a:rPr lang="en-US" sz="2000" dirty="0" err="1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  <a:t>Halfwords</a:t>
                          </a:r>
                          <a:endParaRPr lang="en-US" sz="20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PKHBT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{,shift}</a:t>
                          </a: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&lt;15..00&gt;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Rn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&lt;15..00&gt;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Rd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&lt;31..16&gt;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Rm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&lt;31..16&gt;</a:t>
                          </a:r>
                          <a:endParaRPr lang="en-US" sz="1800" i="0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6103">
                    <a:tc v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PKHTB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{,shift}</a:t>
                          </a: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Rd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&lt;31..16&gt;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Rn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&lt;31..16&gt;</a:t>
                          </a:r>
                          <a:endParaRPr lang="en-US" sz="1800" i="0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&lt;15..00&gt;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Rm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&lt;15..00&gt;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6103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Note: Rm</a:t>
                          </a:r>
                          <a:r>
                            <a:rPr lang="en-US" sz="20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 may be pre-shifted by appending an LSL or ASR shift modifier.</a:t>
                          </a:r>
                        </a:p>
                      </a:txBody>
                      <a:tcPr marL="65806" marR="65806" marT="35340" marB="3534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baseline="0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13536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873831"/>
                  </p:ext>
                </p:extLst>
              </p:nvPr>
            </p:nvGraphicFramePr>
            <p:xfrm>
              <a:off x="1970691" y="1367157"/>
              <a:ext cx="8592204" cy="21627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8162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097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9566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705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i="1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Instruction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4008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Format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Operation</a:t>
                          </a:r>
                          <a:endParaRPr lang="en-US" sz="24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9320">
                    <a:tc row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  <a:t>Pack </a:t>
                          </a:r>
                          <a:r>
                            <a:rPr lang="en-US" sz="2000" dirty="0" err="1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  <a:t>Halfwords</a:t>
                          </a:r>
                          <a:endParaRPr lang="en-US" sz="20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PKHBT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{,shift}</a:t>
                          </a: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5154" t="-89216" r="-362" b="-1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9320">
                    <a:tc v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PKHTB</a:t>
                          </a:r>
                          <a:endParaRPr lang="en-US" sz="18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{,shift}</a:t>
                          </a: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5154" t="-189216" r="-362" b="-7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5480">
                    <a:tc gridSpan="4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Note: Rm</a:t>
                          </a:r>
                          <a:r>
                            <a:rPr lang="en-US" sz="20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 may be pre-shifted by appending an LSL or ASR shift modifier.</a:t>
                          </a:r>
                        </a:p>
                      </a:txBody>
                      <a:tcPr marL="65806" marR="65806" marT="35340" marB="3534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4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i="0" baseline="0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  <a:sym typeface="Wingdings" panose="05000000000000000000" pitchFamily="2" charset="2"/>
                          </a:endParaRPr>
                        </a:p>
                      </a:txBody>
                      <a:tcPr marL="65806" marR="3657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13536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19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Rational Numbers?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76600" y="1668780"/>
            <a:ext cx="600456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main()</a:t>
            </a:r>
          </a:p>
          <a:p>
            <a:pPr marL="457200"/>
            <a:r>
              <a:rPr lang="en-US" sz="2400" dirty="0" smtClean="0">
                <a:latin typeface="Consolas" panose="020B0609020204030204" pitchFamily="49" charset="0"/>
              </a:rPr>
              <a:t>{</a:t>
            </a:r>
          </a:p>
          <a:p>
            <a:pPr marL="457200"/>
            <a:r>
              <a:rPr lang="en-US" sz="2400" dirty="0">
                <a:latin typeface="Consolas" panose="020B0609020204030204" pitchFamily="49" charset="0"/>
              </a:rPr>
              <a:t>f</a:t>
            </a:r>
            <a:r>
              <a:rPr lang="en-US" sz="2400" dirty="0" smtClean="0">
                <a:latin typeface="Consolas" panose="020B0609020204030204" pitchFamily="49" charset="0"/>
              </a:rPr>
              <a:t>loat x ;</a:t>
            </a:r>
          </a:p>
          <a:p>
            <a:pPr marL="457200"/>
            <a:endParaRPr lang="en-US" sz="2400" dirty="0">
              <a:latin typeface="Consolas" panose="020B0609020204030204" pitchFamily="49" charset="0"/>
            </a:endParaRPr>
          </a:p>
          <a:p>
            <a:pPr marL="457200"/>
            <a:r>
              <a:rPr lang="en-US" sz="2400" dirty="0" smtClean="0">
                <a:latin typeface="Consolas" panose="020B0609020204030204" pitchFamily="49" charset="0"/>
              </a:rPr>
              <a:t>x = (0.5 – 0.4 – 0.1) ;</a:t>
            </a:r>
          </a:p>
          <a:p>
            <a:pPr marL="457200"/>
            <a:endParaRPr lang="en-US" sz="2400" dirty="0">
              <a:latin typeface="Consolas" panose="020B0609020204030204" pitchFamily="49" charset="0"/>
            </a:endParaRPr>
          </a:p>
          <a:p>
            <a:pPr marL="457200"/>
            <a:r>
              <a:rPr lang="en-US" sz="2400" dirty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f (x == 0.0) </a:t>
            </a:r>
            <a:r>
              <a:rPr lang="en-US" sz="2400" dirty="0" err="1" smtClean="0">
                <a:latin typeface="Consolas" panose="020B0609020204030204" pitchFamily="49" charset="0"/>
              </a:rPr>
              <a:t>printf</a:t>
            </a:r>
            <a:r>
              <a:rPr lang="en-US" sz="2400" dirty="0" smtClean="0">
                <a:latin typeface="Consolas" panose="020B0609020204030204" pitchFamily="49" charset="0"/>
              </a:rPr>
              <a:t>("Zero\n") ;</a:t>
            </a:r>
          </a:p>
          <a:p>
            <a:pPr marL="457200"/>
            <a:r>
              <a:rPr lang="en-US" sz="2400" dirty="0">
                <a:latin typeface="Consolas" panose="020B0609020204030204" pitchFamily="49" charset="0"/>
              </a:rPr>
              <a:t>e</a:t>
            </a:r>
            <a:r>
              <a:rPr lang="en-US" sz="2400" dirty="0" smtClean="0">
                <a:latin typeface="Consolas" panose="020B0609020204030204" pitchFamily="49" charset="0"/>
              </a:rPr>
              <a:t>lse </a:t>
            </a:r>
            <a:r>
              <a:rPr lang="en-US" sz="2400" dirty="0" err="1" smtClean="0">
                <a:latin typeface="Consolas" panose="020B0609020204030204" pitchFamily="49" charset="0"/>
              </a:rPr>
              <a:t>printf</a:t>
            </a:r>
            <a:r>
              <a:rPr lang="en-US" sz="2400" dirty="0" smtClean="0">
                <a:latin typeface="Consolas" panose="020B0609020204030204" pitchFamily="49" charset="0"/>
              </a:rPr>
              <a:t>("Non-Zero\n") ;</a:t>
            </a:r>
          </a:p>
          <a:p>
            <a:pPr marL="457200"/>
            <a:endParaRPr lang="en-US" sz="2400" dirty="0">
              <a:latin typeface="Consolas" panose="020B0609020204030204" pitchFamily="49" charset="0"/>
            </a:endParaRPr>
          </a:p>
          <a:p>
            <a:pPr marL="457200"/>
            <a:r>
              <a:rPr lang="en-US" sz="2400" dirty="0">
                <a:latin typeface="Consolas" panose="020B0609020204030204" pitchFamily="49" charset="0"/>
              </a:rPr>
              <a:t>r</a:t>
            </a:r>
            <a:r>
              <a:rPr lang="en-US" sz="2400" dirty="0" smtClean="0">
                <a:latin typeface="Consolas" panose="020B0609020204030204" pitchFamily="49" charset="0"/>
              </a:rPr>
              <a:t>eturn 0 ;</a:t>
            </a:r>
          </a:p>
          <a:p>
            <a:pPr marL="457200"/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222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 smtClean="0"/>
              <a:t>An aggregate data type is one that contains more than one value.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Examples in C:</a:t>
            </a:r>
          </a:p>
          <a:p>
            <a:r>
              <a:rPr lang="en-US" dirty="0" smtClean="0"/>
              <a:t>Arrays and </a:t>
            </a:r>
            <a:r>
              <a:rPr lang="en-US" dirty="0" err="1" smtClean="0"/>
              <a:t>structs</a:t>
            </a:r>
            <a:r>
              <a:rPr lang="en-US" dirty="0" smtClean="0"/>
              <a:t>.</a:t>
            </a:r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r>
              <a:rPr lang="en-US" b="1" i="1" dirty="0"/>
              <a:t>Applications:</a:t>
            </a:r>
          </a:p>
          <a:p>
            <a:r>
              <a:rPr lang="en-US" dirty="0" smtClean="0"/>
              <a:t>Complex numbers (have a real and an imaginary part)</a:t>
            </a:r>
          </a:p>
          <a:p>
            <a:r>
              <a:rPr lang="en-US" dirty="0" smtClean="0"/>
              <a:t>Rational numbers (expressed as the ratio of two integers)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9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Arrays, </a:t>
            </a:r>
            <a:r>
              <a:rPr lang="en-US" dirty="0" err="1" smtClean="0"/>
              <a:t>Structs</a:t>
            </a:r>
            <a:r>
              <a:rPr lang="en-US" dirty="0" smtClean="0"/>
              <a:t> and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013" y="1684285"/>
            <a:ext cx="10131974" cy="4453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i="1" dirty="0" smtClean="0"/>
              <a:t>Functions and arrays:</a:t>
            </a:r>
          </a:p>
          <a:p>
            <a:pPr marL="914400" indent="-452438"/>
            <a:r>
              <a:rPr lang="en-US" sz="3200" dirty="0" smtClean="0"/>
              <a:t>An array parameter is passed as its address </a:t>
            </a:r>
          </a:p>
          <a:p>
            <a:pPr marL="914400" indent="-452438"/>
            <a:r>
              <a:rPr lang="en-US" sz="3200" dirty="0" smtClean="0"/>
              <a:t>A function may </a:t>
            </a:r>
            <a:r>
              <a:rPr lang="en-US" sz="3200" u="sng" dirty="0" smtClean="0"/>
              <a:t>not</a:t>
            </a:r>
            <a:r>
              <a:rPr lang="en-US" sz="3200" dirty="0" smtClean="0"/>
              <a:t> return an array.</a:t>
            </a:r>
          </a:p>
          <a:p>
            <a:pPr marL="514350" indent="-514350">
              <a:buFont typeface="+mj-lt"/>
              <a:buAutoNum type="arabicPeriod"/>
            </a:pPr>
            <a:endParaRPr lang="en-US" sz="3200" b="1" i="1" dirty="0" smtClean="0"/>
          </a:p>
          <a:p>
            <a:pPr marL="0" indent="0">
              <a:buNone/>
            </a:pPr>
            <a:r>
              <a:rPr lang="en-US" sz="3200" b="1" i="1" dirty="0" smtClean="0"/>
              <a:t>Functions and </a:t>
            </a:r>
            <a:r>
              <a:rPr lang="en-US" sz="3200" b="1" i="1" dirty="0" err="1" smtClean="0"/>
              <a:t>structs</a:t>
            </a:r>
            <a:r>
              <a:rPr lang="en-US" sz="3200" b="1" i="1" dirty="0" smtClean="0"/>
              <a:t>:</a:t>
            </a:r>
          </a:p>
          <a:p>
            <a:pPr marL="914400" indent="-452438"/>
            <a:r>
              <a:rPr lang="en-US" sz="3200" dirty="0" smtClean="0"/>
              <a:t>A </a:t>
            </a:r>
            <a:r>
              <a:rPr lang="en-US" sz="3200" dirty="0" err="1" smtClean="0"/>
              <a:t>struct</a:t>
            </a:r>
            <a:r>
              <a:rPr lang="en-US" sz="3200" dirty="0" smtClean="0"/>
              <a:t> parameter is passed by value (a copy)</a:t>
            </a:r>
          </a:p>
          <a:p>
            <a:pPr marL="914400" indent="-452438"/>
            <a:r>
              <a:rPr lang="en-US" sz="3200" dirty="0" smtClean="0"/>
              <a:t>A function </a:t>
            </a:r>
            <a:r>
              <a:rPr lang="en-US" sz="3200" u="sng" dirty="0" smtClean="0"/>
              <a:t>may</a:t>
            </a:r>
            <a:r>
              <a:rPr lang="en-US" sz="3200" dirty="0" smtClean="0"/>
              <a:t> return a </a:t>
            </a:r>
            <a:r>
              <a:rPr lang="en-US" sz="3200" dirty="0" err="1" smtClean="0"/>
              <a:t>struct</a:t>
            </a:r>
            <a:endParaRPr lang="en-US" sz="3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702564" y="2963918"/>
            <a:ext cx="3090042" cy="83099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Not a good choice for Complex or Rational.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7913343" y="2963918"/>
            <a:ext cx="789221" cy="474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3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Structure as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We could use a </a:t>
            </a:r>
            <a:r>
              <a:rPr lang="en-US" b="1" i="1" dirty="0" err="1" smtClean="0"/>
              <a:t>struct</a:t>
            </a:r>
            <a:r>
              <a:rPr lang="en-US" b="1" i="1" dirty="0" smtClean="0"/>
              <a:t> to create a programmer–defined data type: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				</a:t>
            </a: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{						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float	real ;					</a:t>
            </a:r>
            <a:r>
              <a:rPr lang="en-US" dirty="0" err="1" smtClean="0"/>
              <a:t>int</a:t>
            </a:r>
            <a:r>
              <a:rPr lang="en-US" dirty="0" smtClean="0"/>
              <a:t>	top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float </a:t>
            </a:r>
            <a:r>
              <a:rPr lang="en-US" dirty="0" err="1" smtClean="0"/>
              <a:t>imag</a:t>
            </a:r>
            <a:r>
              <a:rPr lang="en-US" dirty="0" smtClean="0"/>
              <a:t> ;					</a:t>
            </a:r>
            <a:r>
              <a:rPr lang="en-US" dirty="0" err="1" smtClean="0"/>
              <a:t>int</a:t>
            </a:r>
            <a:r>
              <a:rPr lang="en-US" dirty="0" smtClean="0"/>
              <a:t>	</a:t>
            </a:r>
            <a:r>
              <a:rPr lang="en-US" dirty="0" err="1" smtClean="0"/>
              <a:t>btm</a:t>
            </a:r>
            <a:r>
              <a:rPr lang="en-US" dirty="0" smtClean="0"/>
              <a:t> 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} COMPLEX ;				} RATIONAL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COMPLEX   x = {1.5, -3.7} ;		RATIONAL  x = {1, 3} 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1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 smtClean="0"/>
              <a:t>Advantage of </a:t>
            </a:r>
            <a:r>
              <a:rPr lang="en-US" b="1" i="1" dirty="0" err="1" smtClean="0"/>
              <a:t>struct</a:t>
            </a:r>
            <a:r>
              <a:rPr lang="en-US" b="1" i="1" dirty="0" smtClean="0"/>
              <a:t>:</a:t>
            </a:r>
          </a:p>
          <a:p>
            <a:pPr marL="457200" indent="-457200"/>
            <a:r>
              <a:rPr lang="en-US" dirty="0" smtClean="0"/>
              <a:t>Cleaner and intuitive C syntax for accessing member elements</a:t>
            </a:r>
          </a:p>
          <a:p>
            <a:pPr marL="40005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Disadvantage of </a:t>
            </a:r>
            <a:r>
              <a:rPr lang="en-US" b="1" i="1" dirty="0" err="1" smtClean="0"/>
              <a:t>struct</a:t>
            </a:r>
            <a:r>
              <a:rPr lang="en-US" b="1" i="1" dirty="0" smtClean="0"/>
              <a:t>:</a:t>
            </a:r>
          </a:p>
          <a:p>
            <a:pPr marL="457200" indent="-457200"/>
            <a:r>
              <a:rPr lang="en-US" dirty="0" smtClean="0"/>
              <a:t>Since the size of a </a:t>
            </a:r>
            <a:r>
              <a:rPr lang="en-US" dirty="0" err="1" smtClean="0"/>
              <a:t>struct</a:t>
            </a:r>
            <a:r>
              <a:rPr lang="en-US" dirty="0" smtClean="0"/>
              <a:t> is not limited, compilers </a:t>
            </a:r>
            <a:r>
              <a:rPr lang="en-US" i="1" u="sng" dirty="0" smtClean="0"/>
              <a:t>may</a:t>
            </a:r>
            <a:r>
              <a:rPr lang="en-US" dirty="0" smtClean="0"/>
              <a:t> call a (slow) memory-to-memory copy routine to create the pass-by-value copy.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1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AAPCS, the FPU, and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0013" y="1684285"/>
            <a:ext cx="10131974" cy="932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 smtClean="0"/>
              <a:t>Parameters that are a </a:t>
            </a:r>
            <a:r>
              <a:rPr lang="en-US" b="1" i="1" dirty="0" err="1" smtClean="0"/>
              <a:t>struct</a:t>
            </a:r>
            <a:r>
              <a:rPr lang="en-US" b="1" i="1" dirty="0" smtClean="0"/>
              <a:t> of 1-4 floats or 1-4 doubles are passed in a sequence of sequentially numbered floating-point registers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128" y="3030868"/>
            <a:ext cx="7346732" cy="3108543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</a:t>
            </a:r>
            <a:r>
              <a:rPr lang="en-US" sz="2400" dirty="0" err="1" smtClean="0">
                <a:latin typeface="Consolas" panose="020B0609020204030204" pitchFamily="49" charset="0"/>
              </a:rPr>
              <a:t>ypedef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latin typeface="Consolas" panose="020B0609020204030204" pitchFamily="49" charset="0"/>
              </a:rPr>
              <a:t> {float a, b, c, d} STUFF 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void foo(STUFF) ;  // function prototype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STUFF x = {1.1, -3.2, 7.1. -10.8} 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foo(x) 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76743" y="3030869"/>
            <a:ext cx="3142593" cy="3108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1828800" algn="l"/>
              </a:tabLst>
            </a:pPr>
            <a:r>
              <a:rPr lang="en-US" sz="2800" dirty="0" smtClean="0"/>
              <a:t>	…</a:t>
            </a:r>
          </a:p>
          <a:p>
            <a:pPr>
              <a:tabLst>
                <a:tab pos="461963" algn="l"/>
                <a:tab pos="1828800" algn="l"/>
              </a:tabLst>
            </a:pPr>
            <a:r>
              <a:rPr lang="en-US" sz="2800" dirty="0" smtClean="0"/>
              <a:t>	VLDR	S0,x.a</a:t>
            </a:r>
          </a:p>
          <a:p>
            <a:pPr>
              <a:tabLst>
                <a:tab pos="461963" algn="l"/>
                <a:tab pos="1828800" algn="l"/>
              </a:tabLst>
            </a:pPr>
            <a:r>
              <a:rPr lang="en-US" sz="2800" dirty="0" smtClean="0"/>
              <a:t>	VLDR	S1,x.b</a:t>
            </a:r>
          </a:p>
          <a:p>
            <a:pPr>
              <a:tabLst>
                <a:tab pos="461963" algn="l"/>
                <a:tab pos="1828800" algn="l"/>
              </a:tabLst>
            </a:pPr>
            <a:r>
              <a:rPr lang="en-US" sz="2800" dirty="0" smtClean="0"/>
              <a:t>	VLDR	S2,x.c</a:t>
            </a:r>
          </a:p>
          <a:p>
            <a:pPr>
              <a:tabLst>
                <a:tab pos="461963" algn="l"/>
                <a:tab pos="1828800" algn="l"/>
              </a:tabLst>
            </a:pPr>
            <a:r>
              <a:rPr lang="en-US" sz="2800" dirty="0" smtClean="0"/>
              <a:t>	VLDR	S3,x.d</a:t>
            </a:r>
          </a:p>
          <a:p>
            <a:pPr>
              <a:tabLst>
                <a:tab pos="461963" algn="l"/>
                <a:tab pos="1828800" algn="l"/>
              </a:tabLst>
            </a:pPr>
            <a:r>
              <a:rPr lang="en-US" sz="2800" dirty="0" smtClean="0"/>
              <a:t>	BL	foo</a:t>
            </a:r>
          </a:p>
          <a:p>
            <a:pPr>
              <a:tabLst>
                <a:tab pos="461963" algn="l"/>
                <a:tab pos="1376363" algn="l"/>
              </a:tabLst>
            </a:pPr>
            <a:r>
              <a:rPr lang="en-US" sz="2800" dirty="0" smtClean="0"/>
              <a:t>	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734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AAPCS, the FPU, and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550" y="1673775"/>
            <a:ext cx="9280635" cy="932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i="1" dirty="0"/>
              <a:t>Functions return a </a:t>
            </a:r>
            <a:r>
              <a:rPr lang="en-US" b="1" i="1" dirty="0" err="1"/>
              <a:t>struct</a:t>
            </a:r>
            <a:r>
              <a:rPr lang="en-US" b="1" i="1" dirty="0"/>
              <a:t> of 1-4 floats or 1-4 doubles in a sequence of floating-point registers starting with S0 or D0.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128" y="3030868"/>
            <a:ext cx="7346732" cy="3108543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t</a:t>
            </a:r>
            <a:r>
              <a:rPr lang="en-US" sz="2400" dirty="0" err="1" smtClean="0">
                <a:latin typeface="Consolas" panose="020B0609020204030204" pitchFamily="49" charset="0"/>
              </a:rPr>
              <a:t>ypedef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latin typeface="Consolas" panose="020B0609020204030204" pitchFamily="49" charset="0"/>
              </a:rPr>
              <a:t> {float a, b, c, d} STUFF 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STUFF foo(void) ;  // function prototype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STUFF x = {1.1, -3.2, 7.1. -10.8} ;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x = foo() 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76743" y="3030869"/>
            <a:ext cx="3142593" cy="31085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61963" algn="l"/>
                <a:tab pos="1828800" algn="l"/>
              </a:tabLst>
            </a:pPr>
            <a:r>
              <a:rPr lang="en-US" sz="2800" dirty="0" smtClean="0"/>
              <a:t>	…</a:t>
            </a:r>
          </a:p>
          <a:p>
            <a:pPr>
              <a:tabLst>
                <a:tab pos="461963" algn="l"/>
                <a:tab pos="1828800" algn="l"/>
              </a:tabLst>
            </a:pPr>
            <a:r>
              <a:rPr lang="en-US" sz="2800" dirty="0"/>
              <a:t>	BL	foo</a:t>
            </a:r>
          </a:p>
          <a:p>
            <a:pPr>
              <a:tabLst>
                <a:tab pos="461963" algn="l"/>
                <a:tab pos="1828800" algn="l"/>
              </a:tabLst>
            </a:pPr>
            <a:r>
              <a:rPr lang="en-US" sz="2800" dirty="0" smtClean="0"/>
              <a:t>	VSTR	S0,x.a</a:t>
            </a:r>
          </a:p>
          <a:p>
            <a:pPr>
              <a:tabLst>
                <a:tab pos="461963" algn="l"/>
                <a:tab pos="1828800" algn="l"/>
              </a:tabLst>
            </a:pPr>
            <a:r>
              <a:rPr lang="en-US" sz="2800" dirty="0" smtClean="0"/>
              <a:t>	VSTR 	S1,x.b</a:t>
            </a:r>
          </a:p>
          <a:p>
            <a:pPr>
              <a:tabLst>
                <a:tab pos="461963" algn="l"/>
                <a:tab pos="1828800" algn="l"/>
              </a:tabLst>
            </a:pPr>
            <a:r>
              <a:rPr lang="en-US" sz="2800" dirty="0" smtClean="0"/>
              <a:t>	VSTR 	S2,x.c</a:t>
            </a:r>
          </a:p>
          <a:p>
            <a:pPr>
              <a:tabLst>
                <a:tab pos="461963" algn="l"/>
                <a:tab pos="1828800" algn="l"/>
              </a:tabLst>
            </a:pPr>
            <a:r>
              <a:rPr lang="en-US" sz="2800" dirty="0" smtClean="0"/>
              <a:t>	VSTR 	S3,x.d</a:t>
            </a:r>
          </a:p>
          <a:p>
            <a:pPr>
              <a:tabLst>
                <a:tab pos="461963" algn="l"/>
                <a:tab pos="1376363" algn="l"/>
              </a:tabLst>
            </a:pPr>
            <a:r>
              <a:rPr lang="en-US" sz="2800" dirty="0" smtClean="0"/>
              <a:t>	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9856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AAPCS and Structures of </a:t>
            </a:r>
            <a:r>
              <a:rPr lang="en-US" dirty="0" err="1" smtClean="0"/>
              <a:t>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5572" y="2062656"/>
            <a:ext cx="10520855" cy="40123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The AAPCS doesn't use a sequence of integer registers for structures containing 1-4 integers because there are only four integer registers that can be used for function parameters.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We need a different strategy when the member elements are not floats</a:t>
            </a:r>
            <a:r>
              <a:rPr lang="en-US" dirty="0" smtClean="0"/>
              <a:t>! (E.g., integers or fixed-point reals)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3162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976</Words>
  <Application>Microsoft Office PowerPoint</Application>
  <PresentationFormat>Widescreen</PresentationFormat>
  <Paragraphs>246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MS Mincho</vt:lpstr>
      <vt:lpstr>Times New Roman</vt:lpstr>
      <vt:lpstr>Wingdings</vt:lpstr>
      <vt:lpstr>1_Office Theme</vt:lpstr>
      <vt:lpstr>Chapter 12</vt:lpstr>
      <vt:lpstr>Why Rational Numbers?</vt:lpstr>
      <vt:lpstr>Aggregate Data Types</vt:lpstr>
      <vt:lpstr>Arrays, Structs and Functions </vt:lpstr>
      <vt:lpstr>Using a Structure as a Container</vt:lpstr>
      <vt:lpstr>Pros and Cons of Structures</vt:lpstr>
      <vt:lpstr>The AAPCS, the FPU, and Structures</vt:lpstr>
      <vt:lpstr>The AAPCS, the FPU, and Structures</vt:lpstr>
      <vt:lpstr>The AAPCS and Structures of Ints</vt:lpstr>
      <vt:lpstr>Using a Native Data Type as a Container</vt:lpstr>
      <vt:lpstr>Using a Native Data Type as a Container</vt:lpstr>
      <vt:lpstr>Using a Native Data Type as a Container</vt:lpstr>
      <vt:lpstr>Using uint32_t to Hold a Rational Number</vt:lpstr>
      <vt:lpstr>Using uint32_t to Hold a Rational Number</vt:lpstr>
      <vt:lpstr>Using uint32_t to Hold a Rational Number</vt:lpstr>
      <vt:lpstr>Using uint32_t to Hold a Rational Number</vt:lpstr>
    </vt:vector>
  </TitlesOfParts>
  <Company>Santa Clara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Multimedia Processing</dc:title>
  <dc:creator>Windows User</dc:creator>
  <cp:lastModifiedBy>Windows User</cp:lastModifiedBy>
  <cp:revision>45</cp:revision>
  <dcterms:created xsi:type="dcterms:W3CDTF">2017-10-09T15:29:40Z</dcterms:created>
  <dcterms:modified xsi:type="dcterms:W3CDTF">2017-11-15T20:39:55Z</dcterms:modified>
</cp:coreProperties>
</file>