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273" r:id="rId4"/>
    <p:sldId id="272" r:id="rId5"/>
    <p:sldId id="269" r:id="rId6"/>
    <p:sldId id="266" r:id="rId7"/>
    <p:sldId id="267" r:id="rId8"/>
    <p:sldId id="268" r:id="rId9"/>
    <p:sldId id="281" r:id="rId10"/>
    <p:sldId id="293" r:id="rId11"/>
    <p:sldId id="294" r:id="rId12"/>
    <p:sldId id="274" r:id="rId13"/>
    <p:sldId id="258" r:id="rId14"/>
    <p:sldId id="276" r:id="rId15"/>
    <p:sldId id="259" r:id="rId16"/>
    <p:sldId id="286" r:id="rId17"/>
    <p:sldId id="287" r:id="rId18"/>
    <p:sldId id="279" r:id="rId19"/>
    <p:sldId id="275" r:id="rId20"/>
    <p:sldId id="277" r:id="rId21"/>
    <p:sldId id="261" r:id="rId22"/>
    <p:sldId id="278" r:id="rId23"/>
    <p:sldId id="280" r:id="rId24"/>
    <p:sldId id="262" r:id="rId25"/>
    <p:sldId id="297" r:id="rId26"/>
    <p:sldId id="300" r:id="rId27"/>
    <p:sldId id="298" r:id="rId28"/>
    <p:sldId id="299" r:id="rId29"/>
    <p:sldId id="292" r:id="rId30"/>
    <p:sldId id="296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0" autoAdjust="0"/>
    <p:restoredTop sz="92448" autoAdjust="0"/>
  </p:normalViewPr>
  <p:slideViewPr>
    <p:cSldViewPr snapToGrid="0">
      <p:cViewPr varScale="1">
        <p:scale>
          <a:sx n="58" d="100"/>
          <a:sy n="58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89681-949D-4E2A-AB67-FA6965F2ACD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3FB66-846D-4673-807C-C69BBCC4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Functions in Assembly</a:t>
            </a:r>
          </a:p>
        </p:txBody>
      </p:sp>
    </p:spTree>
    <p:extLst>
      <p:ext uri="{BB962C8B-B14F-4D97-AF65-F5344CB8AC3E}">
        <p14:creationId xmlns:p14="http://schemas.microsoft.com/office/powerpoint/2010/main" val="38953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450" y="2311773"/>
            <a:ext cx="26517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f1:  PUSH {LR}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BL    f2</a:t>
            </a:r>
            <a:endParaRPr 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POP   </a:t>
            </a:r>
            <a:r>
              <a:rPr lang="en-US" dirty="0" smtClean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{PC}</a:t>
            </a:r>
            <a:endParaRPr lang="en-US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980" y="2323311"/>
            <a:ext cx="2651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f1:  PUSH {LR}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BL    f2</a:t>
            </a:r>
            <a:endParaRPr lang="en-US" b="1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</a:p>
          <a:p>
            <a:pPr lvl="0">
              <a:defRPr/>
            </a:pP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●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●</a:t>
            </a: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POP   {LR}</a:t>
            </a:r>
          </a:p>
          <a:p>
            <a:pPr>
              <a:defRPr/>
            </a:pPr>
            <a:r>
              <a:rPr lang="en-US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BX    LR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Function Calls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4092113" y="3246987"/>
            <a:ext cx="574964" cy="7148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20289" y="4508084"/>
            <a:ext cx="1483821" cy="59745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08419" y="4508084"/>
            <a:ext cx="1483821" cy="33470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2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Function Calls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43873"/>
              </p:ext>
            </p:extLst>
          </p:nvPr>
        </p:nvGraphicFramePr>
        <p:xfrm>
          <a:off x="2028307" y="4376420"/>
          <a:ext cx="5486400" cy="248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f1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793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79388" indent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f1: 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pPr marL="1793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1793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1793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f2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1793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079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indent="0"/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marR="0" lvl="0" indent="0" algn="l" defTabSz="914400" rtl="0" eaLnBrk="1" fontAlgn="auto" latinLnBrk="0" hangingPunct="1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f2:</a:t>
                      </a:r>
                      <a:r>
                        <a:rPr lang="en-US" sz="18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8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40798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lang="en-US" sz="12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4079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BX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079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2942706" y="5111206"/>
            <a:ext cx="609600" cy="181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rot="10800000">
            <a:off x="2333106" y="5341620"/>
            <a:ext cx="3810000" cy="1064986"/>
          </a:xfrm>
          <a:prstGeom prst="bentConnector3">
            <a:avLst>
              <a:gd name="adj1" fmla="val 72286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47706" y="5720806"/>
            <a:ext cx="8382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2512"/>
              </p:ext>
            </p:extLst>
          </p:nvPr>
        </p:nvGraphicFramePr>
        <p:xfrm>
          <a:off x="1314797" y="1417638"/>
          <a:ext cx="6553201" cy="269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f1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f1:  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f2</a:t>
                      </a:r>
                      <a:endParaRPr kumimoji="0" lang="en-US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BX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f2:</a:t>
                      </a:r>
                      <a:r>
                        <a:rPr lang="en-US" sz="18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sz="18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sz="12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BX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229197" y="2154238"/>
            <a:ext cx="10668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72397" y="2992438"/>
            <a:ext cx="10668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>
            <a:off x="5357207" y="3271220"/>
            <a:ext cx="1291591" cy="40702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23606" y="1986995"/>
            <a:ext cx="2434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PUSH  {LR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POP   {LR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2742" y="3940233"/>
            <a:ext cx="574964" cy="71489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53197" y="2809702"/>
            <a:ext cx="1483821" cy="86854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30089" y="5583960"/>
            <a:ext cx="1483821" cy="33470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1619599" y="2436203"/>
            <a:ext cx="2210490" cy="1081485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 PROCEDURE CALL STANDARD</a:t>
            </a:r>
            <a:br>
              <a:rPr lang="en-US" dirty="0" smtClean="0"/>
            </a:br>
            <a:r>
              <a:rPr lang="en-US" sz="3100" dirty="0" smtClean="0"/>
              <a:t>Registers used as input parameters</a:t>
            </a:r>
            <a:endParaRPr lang="en-US" sz="3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4882"/>
              </p:ext>
            </p:extLst>
          </p:nvPr>
        </p:nvGraphicFramePr>
        <p:xfrm>
          <a:off x="1219200" y="1828800"/>
          <a:ext cx="6553199" cy="2971800"/>
        </p:xfrm>
        <a:graphic>
          <a:graphicData uri="http://schemas.openxmlformats.org/drawingml/2006/table">
            <a:tbl>
              <a:tblPr firstRow="1" firstCol="1" bandRow="1"/>
              <a:tblGrid>
                <a:gridCol w="146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7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AAPCS Name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Usage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400" baseline="30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A2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400" baseline="30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A3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400" baseline="30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7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400" baseline="300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521176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register is used for each 8, 16 or 32-bit parameter. </a:t>
            </a:r>
          </a:p>
          <a:p>
            <a:r>
              <a:rPr lang="en-US" dirty="0" smtClean="0"/>
              <a:t>A sequential register pair is used for each 64-bit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5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691228"/>
              </p:ext>
            </p:extLst>
          </p:nvPr>
        </p:nvGraphicFramePr>
        <p:xfrm>
          <a:off x="457200" y="1981200"/>
          <a:ext cx="8241031" cy="4590380"/>
        </p:xfrm>
        <a:graphic>
          <a:graphicData uri="http://schemas.openxmlformats.org/drawingml/2006/table">
            <a:tbl>
              <a:tblPr/>
              <a:tblGrid>
                <a:gridCol w="3159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5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Consolas"/>
                        </a:rPr>
                        <a:t>C Function Call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smtClean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Consolas"/>
                        </a:rPr>
                        <a:t>Compiler Output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74295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1775" algn="l"/>
                          <a:tab pos="1082675" algn="l"/>
                          <a:tab pos="2117725" algn="l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66160" y="2662525"/>
            <a:ext cx="5017769" cy="382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  <a:defRPr/>
            </a:pPr>
            <a:r>
              <a:rPr lang="en-US" sz="1200" dirty="0">
                <a:latin typeface="Consolas"/>
                <a:ea typeface="Consolas"/>
              </a:rPr>
              <a:t>	</a:t>
            </a:r>
            <a:r>
              <a:rPr lang="en-US" dirty="0" smtClean="0">
                <a:latin typeface="Consolas"/>
                <a:ea typeface="Consolas"/>
              </a:rPr>
              <a:t>LDRSB</a:t>
            </a:r>
            <a:r>
              <a:rPr lang="en-US" dirty="0">
                <a:latin typeface="Consolas"/>
                <a:ea typeface="Consolas"/>
              </a:rPr>
              <a:t>	</a:t>
            </a:r>
            <a:r>
              <a:rPr lang="en-US" b="1" dirty="0">
                <a:latin typeface="Consolas"/>
                <a:ea typeface="Consolas"/>
              </a:rPr>
              <a:t>R0</a:t>
            </a:r>
            <a:r>
              <a:rPr lang="en-US" dirty="0">
                <a:latin typeface="Consolas"/>
                <a:ea typeface="Consolas"/>
              </a:rPr>
              <a:t>,x8	</a:t>
            </a:r>
            <a:r>
              <a:rPr lang="en-US" dirty="0" smtClean="0">
                <a:latin typeface="Consolas"/>
                <a:ea typeface="Consolas"/>
              </a:rPr>
              <a:t>	// </a:t>
            </a:r>
            <a:r>
              <a:rPr lang="en-US" dirty="0">
                <a:latin typeface="Consolas"/>
                <a:ea typeface="Consolas"/>
              </a:rPr>
              <a:t>R0 &lt;-- x8</a:t>
            </a:r>
            <a:endParaRPr lang="en-US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LDR	</a:t>
            </a:r>
            <a:r>
              <a:rPr lang="en-US" b="1" dirty="0">
                <a:latin typeface="Consolas"/>
                <a:ea typeface="Consolas"/>
              </a:rPr>
              <a:t>R1</a:t>
            </a:r>
            <a:r>
              <a:rPr lang="en-US" dirty="0">
                <a:latin typeface="Consolas"/>
                <a:ea typeface="Consolas"/>
              </a:rPr>
              <a:t>,y32	</a:t>
            </a:r>
            <a:r>
              <a:rPr lang="en-US" dirty="0" smtClean="0">
                <a:latin typeface="Consolas"/>
                <a:ea typeface="Consolas"/>
              </a:rPr>
              <a:t>	// </a:t>
            </a:r>
            <a:r>
              <a:rPr lang="en-US" dirty="0">
                <a:latin typeface="Consolas"/>
                <a:ea typeface="Consolas"/>
              </a:rPr>
              <a:t>R1 &lt;-- y32</a:t>
            </a:r>
            <a:endParaRPr lang="en-US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LDRD	</a:t>
            </a:r>
            <a:r>
              <a:rPr lang="en-US" b="1" dirty="0">
                <a:latin typeface="Consolas"/>
                <a:ea typeface="Consolas"/>
              </a:rPr>
              <a:t>R2,R3</a:t>
            </a:r>
            <a:r>
              <a:rPr lang="en-US" dirty="0">
                <a:latin typeface="Consolas"/>
                <a:ea typeface="Consolas"/>
              </a:rPr>
              <a:t>,z64	// R3.R2 &lt;-- z64</a:t>
            </a:r>
            <a:endParaRPr lang="en-US" dirty="0">
              <a:latin typeface="Arial"/>
              <a:ea typeface="Arial"/>
            </a:endParaRPr>
          </a:p>
          <a:p>
            <a:pPr algn="just"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BL	foo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  <a:defRPr/>
            </a:pPr>
            <a:r>
              <a:rPr lang="en-US" sz="2000" dirty="0" smtClean="0">
                <a:latin typeface="Consolas"/>
                <a:ea typeface="Consolas"/>
              </a:rPr>
              <a:t>	</a:t>
            </a:r>
            <a:r>
              <a:rPr lang="en-US" sz="1200" dirty="0" smtClean="0">
                <a:latin typeface="Consolas"/>
                <a:ea typeface="Consolas"/>
              </a:rPr>
              <a:t> ●</a:t>
            </a:r>
            <a:endParaRPr lang="en-US" sz="2000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 smtClean="0">
                <a:latin typeface="Consolas"/>
                <a:ea typeface="Consolas"/>
              </a:rPr>
              <a:t>	</a:t>
            </a:r>
            <a:r>
              <a:rPr lang="en-US" sz="1100" dirty="0" smtClean="0">
                <a:latin typeface="Consolas"/>
                <a:ea typeface="Consolas"/>
              </a:rPr>
              <a:t> ●</a:t>
            </a: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sz="1100" dirty="0">
                <a:latin typeface="Consolas"/>
                <a:ea typeface="Arial"/>
              </a:rPr>
              <a:t> </a:t>
            </a:r>
            <a:r>
              <a:rPr lang="en-US" sz="1100" dirty="0" smtClean="0">
                <a:latin typeface="Consolas"/>
                <a:ea typeface="Arial"/>
              </a:rPr>
              <a:t>   </a:t>
            </a:r>
            <a:r>
              <a:rPr lang="en-US" sz="1100" dirty="0" smtClean="0">
                <a:latin typeface="Consolas"/>
                <a:ea typeface="Consolas"/>
              </a:rPr>
              <a:t>●</a:t>
            </a:r>
            <a:endParaRPr lang="en-US" dirty="0" smtClean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 smtClean="0">
                <a:latin typeface="Consolas"/>
                <a:ea typeface="Consolas"/>
              </a:rPr>
              <a:t>	</a:t>
            </a:r>
            <a:r>
              <a:rPr lang="en-US" dirty="0" smtClean="0">
                <a:latin typeface="Consolas"/>
                <a:ea typeface="Arial"/>
              </a:rPr>
              <a:t>MOV</a:t>
            </a:r>
            <a:r>
              <a:rPr lang="en-US" dirty="0" smtClean="0">
                <a:latin typeface="Consolas"/>
                <a:ea typeface="Consolas"/>
              </a:rPr>
              <a:t>	</a:t>
            </a:r>
            <a:r>
              <a:rPr lang="en-US" b="1" dirty="0" smtClean="0">
                <a:latin typeface="Consolas"/>
                <a:ea typeface="Consolas"/>
              </a:rPr>
              <a:t>R0</a:t>
            </a:r>
            <a:r>
              <a:rPr lang="en-US" dirty="0" smtClean="0">
                <a:latin typeface="Consolas"/>
                <a:ea typeface="Consolas"/>
              </a:rPr>
              <a:t>,5		// R0 &lt;-- 5</a:t>
            </a: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</a:t>
            </a:r>
            <a:r>
              <a:rPr lang="en-US" dirty="0" smtClean="0">
                <a:latin typeface="Consolas"/>
                <a:ea typeface="Arial"/>
              </a:rPr>
              <a:t>MOV </a:t>
            </a:r>
            <a:r>
              <a:rPr lang="en-US" dirty="0">
                <a:latin typeface="Consolas"/>
                <a:ea typeface="Consolas"/>
              </a:rPr>
              <a:t>	</a:t>
            </a:r>
            <a:r>
              <a:rPr lang="en-US" b="1" dirty="0">
                <a:latin typeface="Consolas"/>
                <a:ea typeface="Consolas"/>
              </a:rPr>
              <a:t>R1</a:t>
            </a:r>
            <a:r>
              <a:rPr lang="en-US" dirty="0" smtClean="0">
                <a:latin typeface="Consolas"/>
                <a:ea typeface="Consolas"/>
              </a:rPr>
              <a:t>,-</a:t>
            </a:r>
            <a:r>
              <a:rPr lang="en-US" dirty="0">
                <a:latin typeface="Consolas"/>
                <a:ea typeface="Consolas"/>
              </a:rPr>
              <a:t>10	</a:t>
            </a:r>
            <a:r>
              <a:rPr lang="en-US" dirty="0" smtClean="0">
                <a:latin typeface="Consolas"/>
                <a:ea typeface="Consolas"/>
              </a:rPr>
              <a:t>	// </a:t>
            </a:r>
            <a:r>
              <a:rPr lang="en-US" dirty="0">
                <a:latin typeface="Consolas"/>
                <a:ea typeface="Consolas"/>
              </a:rPr>
              <a:t>R1 &lt;-- -10</a:t>
            </a: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</a:t>
            </a:r>
            <a:r>
              <a:rPr lang="en-US" dirty="0" smtClean="0">
                <a:latin typeface="Consolas"/>
                <a:ea typeface="Arial"/>
              </a:rPr>
              <a:t>MOV </a:t>
            </a:r>
            <a:r>
              <a:rPr lang="en-US" dirty="0">
                <a:latin typeface="Consolas"/>
                <a:ea typeface="Consolas"/>
              </a:rPr>
              <a:t>	</a:t>
            </a:r>
            <a:r>
              <a:rPr lang="en-US" b="1" dirty="0" smtClean="0">
                <a:latin typeface="Consolas"/>
                <a:ea typeface="Consolas"/>
              </a:rPr>
              <a:t>R2</a:t>
            </a:r>
            <a:r>
              <a:rPr lang="en-US" dirty="0" smtClean="0">
                <a:latin typeface="Consolas"/>
                <a:ea typeface="Consolas"/>
              </a:rPr>
              <a:t>,20</a:t>
            </a:r>
            <a:r>
              <a:rPr lang="en-US" dirty="0">
                <a:latin typeface="Consolas"/>
                <a:ea typeface="Consolas"/>
              </a:rPr>
              <a:t>	</a:t>
            </a:r>
            <a:r>
              <a:rPr lang="en-US" dirty="0" smtClean="0">
                <a:latin typeface="Consolas"/>
                <a:ea typeface="Consolas"/>
              </a:rPr>
              <a:t>	// </a:t>
            </a:r>
            <a:r>
              <a:rPr lang="en-US" dirty="0">
                <a:latin typeface="Consolas"/>
                <a:ea typeface="Consolas"/>
              </a:rPr>
              <a:t>R3.R2 &lt;-- 20</a:t>
            </a: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</a:t>
            </a:r>
            <a:r>
              <a:rPr lang="en-US" dirty="0" smtClean="0">
                <a:latin typeface="Consolas"/>
                <a:ea typeface="Consolas"/>
              </a:rPr>
              <a:t>MOV</a:t>
            </a:r>
            <a:r>
              <a:rPr lang="en-US" dirty="0">
                <a:latin typeface="Consolas"/>
                <a:ea typeface="Consolas"/>
              </a:rPr>
              <a:t>	</a:t>
            </a:r>
            <a:r>
              <a:rPr lang="en-US" b="1" dirty="0" smtClean="0">
                <a:latin typeface="Consolas"/>
                <a:ea typeface="Consolas"/>
              </a:rPr>
              <a:t>R3</a:t>
            </a:r>
            <a:r>
              <a:rPr lang="en-US" dirty="0" smtClean="0">
                <a:latin typeface="Consolas"/>
                <a:ea typeface="Consolas"/>
              </a:rPr>
              <a:t>,0</a:t>
            </a:r>
            <a:endParaRPr lang="en-US" dirty="0">
              <a:latin typeface="Consolas"/>
              <a:ea typeface="Consolas"/>
            </a:endParaRPr>
          </a:p>
          <a:p>
            <a:pPr>
              <a:lnSpc>
                <a:spcPct val="115000"/>
              </a:lnSpc>
              <a:tabLst>
                <a:tab pos="231775" algn="l"/>
                <a:tab pos="1082675" algn="l"/>
                <a:tab pos="2117725" algn="l"/>
              </a:tabLst>
            </a:pPr>
            <a:r>
              <a:rPr lang="en-US" dirty="0">
                <a:latin typeface="Consolas"/>
                <a:ea typeface="Consolas"/>
              </a:rPr>
              <a:t>	BL	</a:t>
            </a:r>
            <a:r>
              <a:rPr lang="en-US" dirty="0" smtClean="0">
                <a:latin typeface="Consolas"/>
                <a:ea typeface="Consolas"/>
              </a:rPr>
              <a:t>foo</a:t>
            </a:r>
            <a:endParaRPr lang="en-US" dirty="0">
              <a:latin typeface="Arial"/>
              <a:ea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50" y="2603852"/>
            <a:ext cx="2876550" cy="3377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111125" algn="l"/>
                <a:tab pos="742950" algn="l"/>
              </a:tabLst>
            </a:pPr>
            <a:r>
              <a:rPr lang="en-US" dirty="0">
                <a:latin typeface="Consolas"/>
                <a:ea typeface="Consolas"/>
              </a:rPr>
              <a:t>	int8_t	</a:t>
            </a:r>
            <a:r>
              <a:rPr lang="en-US" dirty="0" smtClean="0">
                <a:latin typeface="Consolas"/>
                <a:ea typeface="Consolas"/>
              </a:rPr>
              <a:t>	x8 </a:t>
            </a:r>
            <a:r>
              <a:rPr lang="en-US" dirty="0">
                <a:latin typeface="Consolas"/>
                <a:ea typeface="Consolas"/>
              </a:rPr>
              <a:t>;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111125" algn="l"/>
                <a:tab pos="742950" algn="l"/>
              </a:tabLst>
            </a:pPr>
            <a:r>
              <a:rPr lang="en-US" dirty="0">
                <a:latin typeface="Consolas"/>
                <a:ea typeface="Consolas"/>
              </a:rPr>
              <a:t>	int32_t	y32 ;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111125" algn="l"/>
                <a:tab pos="742950" algn="l"/>
              </a:tabLst>
            </a:pPr>
            <a:r>
              <a:rPr lang="en-US">
                <a:latin typeface="Consolas"/>
                <a:ea typeface="Consolas"/>
              </a:rPr>
              <a:t>	</a:t>
            </a:r>
            <a:r>
              <a:rPr lang="en-US" smtClean="0">
                <a:latin typeface="Consolas"/>
                <a:ea typeface="Consolas"/>
              </a:rPr>
              <a:t>int64_t</a:t>
            </a:r>
            <a:r>
              <a:rPr lang="en-US" dirty="0">
                <a:latin typeface="Consolas"/>
                <a:ea typeface="Consolas"/>
              </a:rPr>
              <a:t>	z64 ;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</a:pPr>
            <a:r>
              <a:rPr lang="en-US" dirty="0">
                <a:latin typeface="Consolas"/>
                <a:ea typeface="Consolas"/>
              </a:rPr>
              <a:t>	</a:t>
            </a:r>
            <a:r>
              <a:rPr lang="en-US" sz="1100" dirty="0">
                <a:latin typeface="Consolas"/>
                <a:ea typeface="Consolas"/>
              </a:rPr>
              <a:t> ●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</a:pPr>
            <a:r>
              <a:rPr lang="en-US" sz="1100" dirty="0">
                <a:latin typeface="Consolas"/>
                <a:ea typeface="Consolas"/>
              </a:rPr>
              <a:t>	 ●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111125" algn="l"/>
                <a:tab pos="742950" algn="l"/>
              </a:tabLst>
            </a:pPr>
            <a:r>
              <a:rPr lang="en-US" dirty="0">
                <a:latin typeface="Consolas"/>
                <a:ea typeface="Consolas"/>
              </a:rPr>
              <a:t>	foo(</a:t>
            </a:r>
            <a:r>
              <a:rPr lang="en-US" b="1" dirty="0">
                <a:latin typeface="Consolas"/>
                <a:ea typeface="Consolas"/>
              </a:rPr>
              <a:t>x8</a:t>
            </a:r>
            <a:r>
              <a:rPr lang="en-US" dirty="0">
                <a:latin typeface="Consolas"/>
                <a:ea typeface="Consolas"/>
              </a:rPr>
              <a:t>, </a:t>
            </a:r>
            <a:r>
              <a:rPr lang="en-US" b="1" dirty="0">
                <a:latin typeface="Consolas"/>
                <a:ea typeface="Consolas"/>
              </a:rPr>
              <a:t>y32</a:t>
            </a:r>
            <a:r>
              <a:rPr lang="en-US" dirty="0">
                <a:latin typeface="Consolas"/>
                <a:ea typeface="Consolas"/>
              </a:rPr>
              <a:t>, </a:t>
            </a:r>
            <a:r>
              <a:rPr lang="en-US" b="1" dirty="0">
                <a:latin typeface="Consolas"/>
                <a:ea typeface="Consolas"/>
              </a:rPr>
              <a:t>z64</a:t>
            </a:r>
            <a:r>
              <a:rPr lang="en-US" dirty="0">
                <a:latin typeface="Consolas"/>
                <a:ea typeface="Consolas"/>
              </a:rPr>
              <a:t>) ;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</a:pPr>
            <a:r>
              <a:rPr lang="en-US" dirty="0">
                <a:latin typeface="Consolas"/>
                <a:ea typeface="Consolas"/>
              </a:rPr>
              <a:t>	</a:t>
            </a:r>
            <a:r>
              <a:rPr lang="en-US" sz="1100" dirty="0">
                <a:latin typeface="Consolas"/>
                <a:ea typeface="Consolas"/>
              </a:rPr>
              <a:t> ●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  <a:defRPr/>
            </a:pPr>
            <a:r>
              <a:rPr lang="en-US" sz="1100" dirty="0">
                <a:latin typeface="Consolas"/>
                <a:ea typeface="Arial"/>
              </a:rPr>
              <a:t> </a:t>
            </a:r>
            <a:r>
              <a:rPr lang="en-US" sz="1100" dirty="0">
                <a:latin typeface="Consolas"/>
                <a:ea typeface="Consolas"/>
              </a:rPr>
              <a:t>	 ●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</a:pPr>
            <a:r>
              <a:rPr lang="en-US" sz="1100" dirty="0">
                <a:latin typeface="Consolas"/>
                <a:ea typeface="Arial"/>
              </a:rPr>
              <a:t>  </a:t>
            </a:r>
            <a:r>
              <a:rPr lang="en-US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foo(</a:t>
            </a:r>
            <a:r>
              <a:rPr lang="en-US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, -</a:t>
            </a:r>
            <a:r>
              <a:rPr lang="en-US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  <a:ea typeface="Arial"/>
                <a:cs typeface="Consolas" panose="020B0609020204030204" pitchFamily="49" charset="0"/>
              </a:rPr>
              <a:t>) ;</a:t>
            </a: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  <a:defRPr/>
            </a:pPr>
            <a:r>
              <a:rPr lang="en-US" sz="1100" dirty="0">
                <a:latin typeface="Consolas"/>
                <a:ea typeface="Consolas"/>
              </a:rPr>
              <a:t>	 ●</a:t>
            </a:r>
            <a:endParaRPr lang="en-US" dirty="0"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341313" algn="l"/>
                <a:tab pos="742950" algn="l"/>
              </a:tabLst>
            </a:pPr>
            <a:r>
              <a:rPr lang="en-US" sz="1100" dirty="0">
                <a:latin typeface="Consolas"/>
                <a:ea typeface="Consolas"/>
              </a:rPr>
              <a:t>	 ●</a:t>
            </a:r>
            <a:endParaRPr lang="en-US" dirty="0">
              <a:latin typeface="Arial"/>
              <a:ea typeface="Arial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PARAMETERS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INSIDE </a:t>
            </a:r>
            <a:r>
              <a:rPr lang="en-US" dirty="0"/>
              <a:t>THE FUNCTION</a:t>
            </a:r>
            <a:br>
              <a:rPr lang="en-US" dirty="0"/>
            </a:br>
            <a:r>
              <a:rPr lang="en-US" sz="3100" dirty="0"/>
              <a:t>How parameters are passed to a function by the compiler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57400" y="3383280"/>
            <a:ext cx="1779270" cy="807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8470" y="5109210"/>
            <a:ext cx="838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2" descr="Image result for importa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38750" y="3726180"/>
            <a:ext cx="3810000" cy="1015663"/>
            <a:chOff x="5238750" y="3726180"/>
            <a:chExt cx="38100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5238750" y="3726180"/>
              <a:ext cx="38100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Inside foo, you must use the register copies of the actual arguments.</a:t>
              </a:r>
              <a:endParaRPr lang="en-US" dirty="0"/>
            </a:p>
          </p:txBody>
        </p:sp>
        <p:pic>
          <p:nvPicPr>
            <p:cNvPr id="1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33724" y="380238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072515" y="2761428"/>
            <a:ext cx="4310471" cy="1647553"/>
            <a:chOff x="1072515" y="2761428"/>
            <a:chExt cx="4310471" cy="1647553"/>
          </a:xfrm>
        </p:grpSpPr>
        <p:sp>
          <p:nvSpPr>
            <p:cNvPr id="3" name="Rectangle 2"/>
            <p:cNvSpPr/>
            <p:nvPr/>
          </p:nvSpPr>
          <p:spPr>
            <a:xfrm>
              <a:off x="1072515" y="4176571"/>
              <a:ext cx="297180" cy="23241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3786" y="2761428"/>
              <a:ext cx="297180" cy="23241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71896" y="4176571"/>
              <a:ext cx="413113" cy="23241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13786" y="3092741"/>
              <a:ext cx="300989" cy="20563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17691" y="4165952"/>
              <a:ext cx="413113" cy="23241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713786" y="3383279"/>
              <a:ext cx="669200" cy="241637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16058" y="4882242"/>
            <a:ext cx="3894909" cy="1179207"/>
            <a:chOff x="1116058" y="4882242"/>
            <a:chExt cx="3894909" cy="1179207"/>
          </a:xfrm>
        </p:grpSpPr>
        <p:sp>
          <p:nvSpPr>
            <p:cNvPr id="19" name="Rectangle 18"/>
            <p:cNvSpPr/>
            <p:nvPr/>
          </p:nvSpPr>
          <p:spPr>
            <a:xfrm>
              <a:off x="1116058" y="4972543"/>
              <a:ext cx="211999" cy="23082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13786" y="4882242"/>
              <a:ext cx="297180" cy="226967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90253" y="4972543"/>
              <a:ext cx="413113" cy="23241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13787" y="5203371"/>
              <a:ext cx="297180" cy="23241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21354" y="4961924"/>
              <a:ext cx="301807" cy="24223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09159" y="5514678"/>
              <a:ext cx="301807" cy="24223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09158" y="5819211"/>
              <a:ext cx="301807" cy="242238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73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ARM PROCEDURE CALL STANDARD</a:t>
            </a:r>
            <a:br>
              <a:rPr lang="en-US" dirty="0" smtClean="0"/>
            </a:br>
            <a:r>
              <a:rPr lang="en-US" sz="3100" dirty="0" smtClean="0"/>
              <a:t>Registers used to return function result</a:t>
            </a:r>
            <a:endParaRPr lang="en-US" sz="3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47885"/>
              </p:ext>
            </p:extLst>
          </p:nvPr>
        </p:nvGraphicFramePr>
        <p:xfrm>
          <a:off x="1219200" y="2286000"/>
          <a:ext cx="6781800" cy="3334567"/>
        </p:xfrm>
        <a:graphic>
          <a:graphicData uri="http://schemas.openxmlformats.org/drawingml/2006/table">
            <a:tbl>
              <a:tblPr firstRow="1" firstCol="1" bandRow="1"/>
              <a:tblGrid>
                <a:gridCol w="1520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18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AAPCS</a:t>
                      </a:r>
                      <a:b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</a:b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Name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Usage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or the least-significant half of a 64-bit result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0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A2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The most-significant half of a 64-bit result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7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RETURN </a:t>
            </a:r>
            <a:r>
              <a:rPr lang="en-US" dirty="0" smtClean="0"/>
              <a:t>VALUE</a:t>
            </a:r>
            <a:br>
              <a:rPr lang="en-US" dirty="0" smtClean="0"/>
            </a:br>
            <a:r>
              <a:rPr lang="en-US" sz="2800" dirty="0" smtClean="0"/>
              <a:t>Functions that return an 8, 16 or 32-bit result</a:t>
            </a:r>
            <a:endParaRPr lang="en-US" dirty="0"/>
          </a:p>
        </p:txBody>
      </p:sp>
      <p:pic>
        <p:nvPicPr>
          <p:cNvPr id="6146" name="Picture 2" descr="C:\Users\Dan\Dropbox\Textbook\Chapter 3\Images\Retrieving the function return 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1" y="2133600"/>
            <a:ext cx="780523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(No Border) 3"/>
          <p:cNvSpPr/>
          <p:nvPr/>
        </p:nvSpPr>
        <p:spPr>
          <a:xfrm>
            <a:off x="4804386" y="5791200"/>
            <a:ext cx="3505200" cy="841400"/>
          </a:xfrm>
          <a:prstGeom prst="callout1">
            <a:avLst>
              <a:gd name="adj1" fmla="val -697"/>
              <a:gd name="adj2" fmla="val 13543"/>
              <a:gd name="adj3" fmla="val -151755"/>
              <a:gd name="adj4" fmla="val -138"/>
            </a:avLst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Functions must provide a full 32-bit representation of return value, even for 8 and 16-bit results.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1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Call functions using Branch with Link (BL)</a:t>
            </a:r>
          </a:p>
          <a:p>
            <a:pPr lvl="1"/>
            <a:r>
              <a:rPr lang="en-US" dirty="0" smtClean="0"/>
              <a:t>Saves the return address in Link Register (LR)</a:t>
            </a:r>
          </a:p>
          <a:p>
            <a:pPr lvl="1"/>
            <a:r>
              <a:rPr lang="en-US" dirty="0" smtClean="0"/>
              <a:t>Copies the target address into Program Counter (PC)</a:t>
            </a:r>
          </a:p>
          <a:p>
            <a:r>
              <a:rPr lang="en-US" dirty="0" smtClean="0"/>
              <a:t>Return from a function using BX LR</a:t>
            </a:r>
          </a:p>
          <a:p>
            <a:r>
              <a:rPr lang="en-US" dirty="0" smtClean="0"/>
              <a:t>Writing functions that call other functions:</a:t>
            </a:r>
          </a:p>
          <a:p>
            <a:pPr lvl="1"/>
            <a:r>
              <a:rPr lang="en-US" dirty="0" smtClean="0"/>
              <a:t>Using BL to call another function changes LR</a:t>
            </a:r>
          </a:p>
          <a:p>
            <a:pPr lvl="1"/>
            <a:r>
              <a:rPr lang="en-US" dirty="0" smtClean="0"/>
              <a:t>Use PUSH {LR} / POP {LR} to preserve LR</a:t>
            </a:r>
          </a:p>
          <a:p>
            <a:r>
              <a:rPr lang="en-US" dirty="0" smtClean="0"/>
              <a:t>Pass parameters using registers R0-R3</a:t>
            </a:r>
          </a:p>
          <a:p>
            <a:pPr lvl="1"/>
            <a:r>
              <a:rPr lang="en-US" dirty="0" smtClean="0"/>
              <a:t>64-bit parameters in consecutive register pair</a:t>
            </a:r>
          </a:p>
          <a:p>
            <a:r>
              <a:rPr lang="en-US" dirty="0" smtClean="0"/>
              <a:t>Return 8, 16 and 32 bit results using R0</a:t>
            </a:r>
          </a:p>
          <a:p>
            <a:pPr lvl="1"/>
            <a:r>
              <a:rPr lang="en-US" dirty="0" smtClean="0"/>
              <a:t>64-bit result returned in R1.R0 register pair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6150" y="5176541"/>
            <a:ext cx="229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BX      LR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5576150" y="5205061"/>
            <a:ext cx="21310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POP	{PC}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5594272" y="5205061"/>
            <a:ext cx="1637621" cy="52322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2947" y="4780321"/>
            <a:ext cx="21310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	R0,10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5589780" y="4780321"/>
            <a:ext cx="2070895" cy="4637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9656" y="2993992"/>
            <a:ext cx="240482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MOV	R0,1</a:t>
            </a:r>
          </a:p>
          <a:p>
            <a:r>
              <a:rPr lang="en-US" sz="2800" dirty="0" smtClean="0"/>
              <a:t>MOV	R1,2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594271" y="2985662"/>
            <a:ext cx="1808103" cy="85654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2381" y="1942805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f1(void)</a:t>
            </a:r>
          </a:p>
          <a:p>
            <a:pPr marL="400050" lvl="1" indent="0">
              <a:buNone/>
            </a:pP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/>
              <a:t>.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0833" y="4025172"/>
            <a:ext cx="17513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f2() ;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73381" y="1942806"/>
            <a:ext cx="3261096" cy="431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f1:	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587" y="4082708"/>
            <a:ext cx="17513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dirty="0" smtClean="0"/>
              <a:t>2(1, 2) ;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85335" y="4815755"/>
            <a:ext cx="21310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dirty="0" smtClean="0"/>
              <a:t>eturn 10 ;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07562" y="2382853"/>
            <a:ext cx="28555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int32_t f1(void)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529656" y="1893632"/>
            <a:ext cx="21310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PUSH	{LR}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539983" y="3842210"/>
            <a:ext cx="1399742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800" dirty="0"/>
              <a:t>BL	f2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07562" y="1639122"/>
            <a:ext cx="2191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void f2(void) 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1754" y="1637260"/>
            <a:ext cx="33502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f2(int32_t, int32_t) ;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5594272" y="1838551"/>
            <a:ext cx="1637621" cy="57830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04276" y="3842211"/>
            <a:ext cx="1335449" cy="5021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11" grpId="0" animBg="1"/>
      <p:bldP spid="33" grpId="0" animBg="1"/>
      <p:bldP spid="8" grpId="0" animBg="1"/>
      <p:bldP spid="32" grpId="0" animBg="1"/>
      <p:bldP spid="14" grpId="0" animBg="1"/>
      <p:bldP spid="6" grpId="0" animBg="1"/>
      <p:bldP spid="9" grpId="0" animBg="1"/>
      <p:bldP spid="10" grpId="0" animBg="1"/>
      <p:bldP spid="12" grpId="0" animBg="1"/>
      <p:bldP spid="13" grpId="0" animBg="1"/>
      <p:bldP spid="28" grpId="0"/>
      <p:bldP spid="7" grpId="0" animBg="1"/>
      <p:bldP spid="29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23310" y="4212578"/>
            <a:ext cx="1602838" cy="43943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220225"/>
              </p:ext>
            </p:extLst>
          </p:nvPr>
        </p:nvGraphicFramePr>
        <p:xfrm>
          <a:off x="685800" y="1676029"/>
          <a:ext cx="4953000" cy="351383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Consolas"/>
                        </a:rPr>
                        <a:t>C Function</a:t>
                      </a:r>
                      <a:r>
                        <a:rPr lang="en-US" sz="1600" b="1" i="1" baseline="0" dirty="0" smtClean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Consolas"/>
                        </a:rPr>
                        <a:t> Call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Consolas"/>
                        </a:rPr>
                        <a:t>Compiler Output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uint8_t	save8, get8(void)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uint16_t	save16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uint32_t	save32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uint64_t	save64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  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 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 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save8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 =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get8()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save16 = (uint16_t) get8()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save32 = (uint32_t) get8()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1125" algn="l"/>
                          <a:tab pos="274638" algn="l"/>
                          <a:tab pos="855663" algn="l"/>
                        </a:tabLst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   ●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save64 = (uint64_t) get8()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</a:t>
                      </a: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  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 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274638" algn="l"/>
                          <a:tab pos="855663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 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63182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63182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63182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BL	get8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STRB	R0,save8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BL	get8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STRH	R0,save16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BL	get8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STR	R0,save32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4488" algn="l"/>
                          <a:tab pos="631825" algn="l"/>
                        </a:tabLst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BL	get8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MOV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R1,0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1125" algn="l"/>
                          <a:tab pos="63182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STRD	R0,R1,save64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63182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63182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1313" algn="l"/>
                          <a:tab pos="631825" algn="l"/>
                        </a:tabLs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</a:rPr>
                        <a:t>	 ●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Line Callout 1 (No Border) 3"/>
          <p:cNvSpPr/>
          <p:nvPr/>
        </p:nvSpPr>
        <p:spPr>
          <a:xfrm>
            <a:off x="4692748" y="5181600"/>
            <a:ext cx="3384452" cy="841400"/>
          </a:xfrm>
          <a:prstGeom prst="callout1">
            <a:avLst>
              <a:gd name="adj1" fmla="val 16858"/>
              <a:gd name="adj2" fmla="val 587"/>
              <a:gd name="adj3" fmla="val -58038"/>
              <a:gd name="adj4" fmla="val -10926"/>
            </a:avLst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Promotion to 64-bits requires extending the result </a:t>
            </a:r>
            <a:r>
              <a:rPr lang="en-US" u="sng" dirty="0" smtClean="0">
                <a:solidFill>
                  <a:srgbClr val="FF0000"/>
                </a:solidFill>
              </a:rPr>
              <a:t>after</a:t>
            </a:r>
            <a:r>
              <a:rPr lang="en-US" dirty="0" smtClean="0">
                <a:solidFill>
                  <a:srgbClr val="FF0000"/>
                </a:solidFill>
              </a:rPr>
              <a:t> the call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RETURN VALUE</a:t>
            </a:r>
            <a:br>
              <a:rPr lang="en-US" dirty="0"/>
            </a:br>
            <a:r>
              <a:rPr lang="en-US" sz="3100" dirty="0" smtClean="0"/>
              <a:t>Promoting a return </a:t>
            </a:r>
            <a:r>
              <a:rPr lang="en-US" sz="3100" dirty="0"/>
              <a:t>value from 8 to 16 or 32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198" y="2667000"/>
            <a:ext cx="3325588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indent="-1588"/>
            <a:r>
              <a:rPr lang="en-US" dirty="0" smtClean="0">
                <a:solidFill>
                  <a:schemeClr val="tx1"/>
                </a:solidFill>
              </a:rPr>
              <a:t>8, 16 and 32-bit </a:t>
            </a:r>
            <a:r>
              <a:rPr lang="en-US" dirty="0" err="1" smtClean="0">
                <a:solidFill>
                  <a:schemeClr val="tx1"/>
                </a:solidFill>
              </a:rPr>
              <a:t>func-tions</a:t>
            </a:r>
            <a:r>
              <a:rPr lang="en-US" dirty="0" smtClean="0">
                <a:solidFill>
                  <a:schemeClr val="tx1"/>
                </a:solidFill>
              </a:rPr>
              <a:t> must always provide a 32-bit result.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86400" y="2743200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623310" y="2623457"/>
            <a:ext cx="967464" cy="1589121"/>
            <a:chOff x="3623310" y="2623457"/>
            <a:chExt cx="967464" cy="1589121"/>
          </a:xfrm>
        </p:grpSpPr>
        <p:sp>
          <p:nvSpPr>
            <p:cNvPr id="9" name="Rectangle 8"/>
            <p:cNvSpPr/>
            <p:nvPr/>
          </p:nvSpPr>
          <p:spPr>
            <a:xfrm>
              <a:off x="3623310" y="2623457"/>
              <a:ext cx="967464" cy="19594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23310" y="3016192"/>
              <a:ext cx="967464" cy="19594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23310" y="3449411"/>
              <a:ext cx="967464" cy="19594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23310" y="4016635"/>
              <a:ext cx="967464" cy="19594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959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THE RETURN VALUE</a:t>
            </a:r>
            <a:br>
              <a:rPr lang="en-US" dirty="0"/>
            </a:br>
            <a:r>
              <a:rPr lang="en-US" sz="3100" dirty="0"/>
              <a:t>Functions that return </a:t>
            </a:r>
            <a:r>
              <a:rPr lang="en-US" sz="3100" dirty="0" smtClean="0"/>
              <a:t>64-bit result</a:t>
            </a:r>
            <a:endParaRPr lang="en-US" sz="3100" dirty="0"/>
          </a:p>
        </p:txBody>
      </p:sp>
      <p:pic>
        <p:nvPicPr>
          <p:cNvPr id="6147" name="Picture 3" descr="C:\Users\Dan\Dropbox\Textbook\Chapter 3\Images\Function returning a 64-bit integ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602569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ine Callout 1 (No Border) 3"/>
          <p:cNvSpPr/>
          <p:nvPr/>
        </p:nvSpPr>
        <p:spPr>
          <a:xfrm>
            <a:off x="4876800" y="5372845"/>
            <a:ext cx="3730014" cy="841400"/>
          </a:xfrm>
          <a:prstGeom prst="callout1">
            <a:avLst>
              <a:gd name="adj1" fmla="val -19000"/>
              <a:gd name="adj2" fmla="val 18704"/>
              <a:gd name="adj3" fmla="val -134332"/>
              <a:gd name="adj4" fmla="val 18422"/>
            </a:avLst>
          </a:pr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Functions that return a 64-bit result leave it in R0 and R1 before returning.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Most of a program is written in a high-level language (HLL) such as C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asier to implement</a:t>
            </a:r>
          </a:p>
          <a:p>
            <a:pPr lvl="1"/>
            <a:r>
              <a:rPr lang="en-US" dirty="0" smtClean="0"/>
              <a:t>easier to understand</a:t>
            </a:r>
          </a:p>
          <a:p>
            <a:pPr lvl="1"/>
            <a:r>
              <a:rPr lang="en-US" dirty="0" smtClean="0"/>
              <a:t>easier to maintain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b="1" dirty="0" smtClean="0"/>
              <a:t>Only a few functions are written in assembly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o improve performance, or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it’s difficult or impossible to do in a HLL.</a:t>
            </a:r>
          </a:p>
        </p:txBody>
      </p:sp>
    </p:spTree>
    <p:extLst>
      <p:ext uri="{BB962C8B-B14F-4D97-AF65-F5344CB8AC3E}">
        <p14:creationId xmlns:p14="http://schemas.microsoft.com/office/powerpoint/2010/main" val="107201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USAGE </a:t>
            </a:r>
            <a:r>
              <a:rPr lang="en-US" dirty="0" smtClean="0"/>
              <a:t>CONVENTIONS</a:t>
            </a:r>
            <a:br>
              <a:rPr lang="en-US" dirty="0" smtClean="0"/>
            </a:br>
            <a:r>
              <a:rPr lang="en-US" sz="3100" dirty="0" smtClean="0"/>
              <a:t>ARM PROCEDURE CALL STANDARD</a:t>
            </a:r>
            <a:br>
              <a:rPr lang="en-US" sz="3100" dirty="0" smtClean="0"/>
            </a:br>
            <a:endParaRPr lang="en-US" sz="3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53661"/>
              </p:ext>
            </p:extLst>
          </p:nvPr>
        </p:nvGraphicFramePr>
        <p:xfrm>
          <a:off x="914400" y="1295400"/>
          <a:ext cx="7315199" cy="5105400"/>
        </p:xfrm>
        <a:graphic>
          <a:graphicData uri="http://schemas.openxmlformats.org/drawingml/2006/table">
            <a:tbl>
              <a:tblPr firstRow="1" firstCol="1" bandRow="1"/>
              <a:tblGrid>
                <a:gridCol w="1195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AAPCS</a:t>
                      </a:r>
                      <a:b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1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 Usage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Notes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Argument / result /scratch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 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007" marR="65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Argument / result /scratch register 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Argument / scratch register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Argument / scratch register 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Must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preserve original contents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007" marR="65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3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4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R9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7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V8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Variable register 8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IP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Intra-Procedure-call scratch register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007" marR="65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SP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Stack Pointer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Reserved,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Do not use</a:t>
                      </a:r>
                      <a:endParaRPr lang="en-US" sz="1400" b="1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007" marR="65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LR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Link Register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007" marR="65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R15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PC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Program Counter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007" marR="65007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4572000" y="3514725"/>
            <a:ext cx="0" cy="819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24375" y="3838575"/>
            <a:ext cx="95250" cy="255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26625" y="3444647"/>
            <a:ext cx="0" cy="120151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40900" y="3806597"/>
            <a:ext cx="180975" cy="643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CODING CONVENTIONS</a:t>
            </a:r>
            <a:br>
              <a:rPr lang="en-US" dirty="0"/>
            </a:br>
            <a:r>
              <a:rPr lang="en-US" sz="3100" dirty="0"/>
              <a:t>Functions that modify only registers R0 </a:t>
            </a:r>
            <a:r>
              <a:rPr lang="en-US" sz="3100" dirty="0" smtClean="0"/>
              <a:t>- R3, R12</a:t>
            </a:r>
            <a:endParaRPr lang="en-US" sz="3100" dirty="0"/>
          </a:p>
        </p:txBody>
      </p:sp>
      <p:sp>
        <p:nvSpPr>
          <p:cNvPr id="7" name="Rectangle 6"/>
          <p:cNvSpPr/>
          <p:nvPr/>
        </p:nvSpPr>
        <p:spPr>
          <a:xfrm>
            <a:off x="3512559" y="4433206"/>
            <a:ext cx="867594" cy="2816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72000" y="4714875"/>
            <a:ext cx="13637" cy="819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391522" y="4543425"/>
            <a:ext cx="2095005" cy="13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33900" y="5000625"/>
            <a:ext cx="95250" cy="255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69671"/>
              </p:ext>
            </p:extLst>
          </p:nvPr>
        </p:nvGraphicFramePr>
        <p:xfrm>
          <a:off x="276227" y="2160134"/>
          <a:ext cx="7315198" cy="3925996"/>
        </p:xfrm>
        <a:graphic>
          <a:graphicData uri="http://schemas.openxmlformats.org/drawingml/2006/table">
            <a:tbl>
              <a:tblPr firstRow="1" firstCol="1" bandRow="1"/>
              <a:tblGrid>
                <a:gridCol w="2400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Using only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R0-R3,</a:t>
                      </a:r>
                      <a:r>
                        <a:rPr lang="en-US" sz="1800" b="1" i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R12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and no function call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Using only </a:t>
                      </a:r>
                      <a:r>
                        <a:rPr lang="en-US" sz="18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R0-R3,</a:t>
                      </a:r>
                      <a:r>
                        <a:rPr lang="en-US" sz="1800" b="1" i="1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R12</a:t>
                      </a: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/>
                      </a:r>
                      <a:b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</a:b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and calling another function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f1: 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Consolas"/>
                        <a:ea typeface="Calibri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61963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OK to modify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R0-R3 and R12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BX	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f2: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PUSH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{LR}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OK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to modify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R0–R3, R12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BL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  f3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61963" algn="l"/>
                          <a:tab pos="741363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OK to modify R0–R3, R12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61963" algn="l"/>
                          <a:tab pos="741363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741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POP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{PC}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6576477" y="4023345"/>
            <a:ext cx="2291297" cy="1015663"/>
            <a:chOff x="6728736" y="2327612"/>
            <a:chExt cx="27432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6728736" y="2327612"/>
              <a:ext cx="2743200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822960" indent="-1588"/>
              <a:r>
                <a:rPr lang="en-US" dirty="0" smtClean="0">
                  <a:solidFill>
                    <a:schemeClr val="tx1"/>
                  </a:solidFill>
                </a:rPr>
                <a:t>Function f3 might modify R0 – R3, R12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42347" y="2416343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8674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99077" y="3362324"/>
            <a:ext cx="196398" cy="1074285"/>
            <a:chOff x="1762125" y="3362325"/>
            <a:chExt cx="133350" cy="110081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819275" y="3362325"/>
              <a:ext cx="9525" cy="11008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762125" y="3619500"/>
              <a:ext cx="13335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78020" y="4726515"/>
            <a:ext cx="133350" cy="1100818"/>
            <a:chOff x="1762125" y="3362325"/>
            <a:chExt cx="133350" cy="1100818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819275" y="3362325"/>
              <a:ext cx="9525" cy="11008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62125" y="3619500"/>
              <a:ext cx="13335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78020" y="3335791"/>
            <a:ext cx="133350" cy="1100818"/>
            <a:chOff x="1762125" y="3362325"/>
            <a:chExt cx="133350" cy="1100818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819275" y="3362325"/>
              <a:ext cx="9525" cy="11008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762125" y="3619500"/>
              <a:ext cx="13335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CODING CONVENTIONS</a:t>
            </a:r>
            <a:br>
              <a:rPr lang="en-US" dirty="0"/>
            </a:br>
            <a:r>
              <a:rPr lang="en-US" sz="3100" dirty="0"/>
              <a:t>Functions that modify for example registers R4 and R5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0239" y="4461475"/>
            <a:ext cx="1231336" cy="20043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057775" y="4543425"/>
            <a:ext cx="72390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28606"/>
              </p:ext>
            </p:extLst>
          </p:nvPr>
        </p:nvGraphicFramePr>
        <p:xfrm>
          <a:off x="209549" y="1953177"/>
          <a:ext cx="6773142" cy="4418559"/>
        </p:xfrm>
        <a:graphic>
          <a:graphicData uri="http://schemas.openxmlformats.org/drawingml/2006/table">
            <a:tbl>
              <a:tblPr firstRow="1" firstCol="1" bandRow="1"/>
              <a:tblGrid>
                <a:gridCol w="275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1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Using R4 and R5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and no function call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Using R4 and R5 </a:t>
                      </a:r>
                      <a:b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</a:b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and calling another function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92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1376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f1: 	PUSH	{R4,R5}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7429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742950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OK to modify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73088" algn="l"/>
                          <a:tab pos="742950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R0-R5 and R12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7429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1376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POP	{R4,R5}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BX	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1376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f2: 	PUSH	{R4,R5,LR}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OK to modify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68325" algn="l"/>
                          <a:tab pos="841375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R0–R5 and R12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BL	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     f3 </a:t>
                      </a: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OK to modify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68325" algn="l"/>
                          <a:tab pos="841375" algn="l"/>
                        </a:tabLst>
                        <a:defRPr/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R0–R5 and R12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8413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●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68325" algn="l"/>
                          <a:tab pos="137636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POP	{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R4,R5,PC}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436165" y="4084863"/>
            <a:ext cx="3477440" cy="1015663"/>
            <a:chOff x="5751305" y="4983689"/>
            <a:chExt cx="347744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5751305" y="4983689"/>
              <a:ext cx="3477440" cy="10156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indent="-1588"/>
              <a:r>
                <a:rPr lang="en-US" dirty="0" smtClean="0">
                  <a:solidFill>
                    <a:schemeClr val="tx1"/>
                  </a:solidFill>
                </a:rPr>
                <a:t>Function f3 might modify </a:t>
              </a:r>
              <a:r>
                <a:rPr lang="en-US" dirty="0" smtClean="0">
                  <a:solidFill>
                    <a:schemeClr val="tx1"/>
                  </a:solidFill>
                </a:rPr>
                <a:t>R0-R3 and R12, but </a:t>
              </a:r>
              <a:r>
                <a:rPr lang="en-US" dirty="0" smtClean="0">
                  <a:solidFill>
                    <a:schemeClr val="tx1"/>
                  </a:solidFill>
                </a:rPr>
                <a:t>preserves R4-R11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17980" y="5113409"/>
              <a:ext cx="971826" cy="78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22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CODING CONVENTIONS</a:t>
            </a:r>
            <a:br>
              <a:rPr lang="en-US" dirty="0"/>
            </a:br>
            <a:r>
              <a:rPr lang="en-US" sz="3100" dirty="0"/>
              <a:t>Two functions with parameters, one calling the </a:t>
            </a:r>
            <a:r>
              <a:rPr lang="en-US" sz="3100" dirty="0" smtClean="0"/>
              <a:t>other</a:t>
            </a:r>
            <a:endParaRPr lang="en-US" sz="3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33031"/>
              </p:ext>
            </p:extLst>
          </p:nvPr>
        </p:nvGraphicFramePr>
        <p:xfrm>
          <a:off x="748141" y="1475514"/>
          <a:ext cx="7467599" cy="2571051"/>
        </p:xfrm>
        <a:graphic>
          <a:graphicData uri="http://schemas.openxmlformats.org/drawingml/2006/table">
            <a:tbl>
              <a:tblPr firstRow="1" firstCol="1" bandRow="1"/>
              <a:tblGrid>
                <a:gridCol w="2692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5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 Version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Assembly Version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int32_t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f1(int32_t 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{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return f2(4) + x 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22860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}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1087438" algn="l"/>
                          <a:tab pos="21748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f1: 	PUSH	{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,LR}	//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Preserve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1087438" algn="l"/>
                          <a:tab pos="21748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MOV	R4,R0	//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Keep x safe in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MOV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R0,4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 &lt;--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f2’s </a:t>
                      </a:r>
                      <a:r>
                        <a:rPr lang="en-US" sz="1600" dirty="0" err="1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arg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1087438" algn="l"/>
                          <a:tab pos="21748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BL	f2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 &lt;-- f2(4)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1087438" algn="l"/>
                          <a:tab pos="21748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ADD	R0,R0,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// R0 &lt;-- f2(4) +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x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1963" algn="l"/>
                          <a:tab pos="1087438" algn="l"/>
                          <a:tab pos="2174875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POP	{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,PC}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Restore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R4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428992" y="4077390"/>
            <a:ext cx="4767348" cy="365760"/>
            <a:chOff x="2916382" y="4788131"/>
            <a:chExt cx="4767348" cy="365760"/>
          </a:xfrm>
        </p:grpSpPr>
        <p:sp>
          <p:nvSpPr>
            <p:cNvPr id="3" name="Rectangle 2"/>
            <p:cNvSpPr/>
            <p:nvPr/>
          </p:nvSpPr>
          <p:spPr>
            <a:xfrm>
              <a:off x="3374967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parameter 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871555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dirty="0" smtClean="0">
                  <a:solidFill>
                    <a:schemeClr val="tx1"/>
                  </a:solidFill>
                </a:rPr>
                <a:t>ome 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6382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6434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R4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28992" y="4509652"/>
            <a:ext cx="4767348" cy="365760"/>
            <a:chOff x="2916382" y="4788131"/>
            <a:chExt cx="4767348" cy="365760"/>
          </a:xfrm>
        </p:grpSpPr>
        <p:sp>
          <p:nvSpPr>
            <p:cNvPr id="10" name="Rectangle 9"/>
            <p:cNvSpPr/>
            <p:nvPr/>
          </p:nvSpPr>
          <p:spPr>
            <a:xfrm>
              <a:off x="3374967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parameter 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1555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parameter 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16382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16434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R4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8992" y="4941914"/>
            <a:ext cx="4767348" cy="365760"/>
            <a:chOff x="2916382" y="4788131"/>
            <a:chExt cx="4767348" cy="365760"/>
          </a:xfrm>
        </p:grpSpPr>
        <p:sp>
          <p:nvSpPr>
            <p:cNvPr id="15" name="Rectangle 14"/>
            <p:cNvSpPr/>
            <p:nvPr/>
          </p:nvSpPr>
          <p:spPr>
            <a:xfrm>
              <a:off x="3374967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constant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71555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parameter 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6382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6434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R4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28992" y="5374176"/>
            <a:ext cx="4767348" cy="365760"/>
            <a:chOff x="2916382" y="4788131"/>
            <a:chExt cx="4767348" cy="365760"/>
          </a:xfrm>
        </p:grpSpPr>
        <p:sp>
          <p:nvSpPr>
            <p:cNvPr id="20" name="Rectangle 19"/>
            <p:cNvSpPr/>
            <p:nvPr/>
          </p:nvSpPr>
          <p:spPr>
            <a:xfrm>
              <a:off x="3374967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r>
                <a:rPr lang="en-US" dirty="0" smtClean="0">
                  <a:solidFill>
                    <a:schemeClr val="tx1"/>
                  </a:solidFill>
                </a:rPr>
                <a:t>2 return 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71555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parameter 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6382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16434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R4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8741" y="4110641"/>
            <a:ext cx="27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On entry to function: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9825" y="4546475"/>
            <a:ext cx="27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MOV instruction: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42600" y="4931625"/>
            <a:ext cx="27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After 2</a:t>
            </a:r>
            <a:r>
              <a:rPr lang="en-US" baseline="30000" dirty="0" smtClean="0"/>
              <a:t>nd</a:t>
            </a:r>
            <a:r>
              <a:rPr lang="en-US" dirty="0" smtClean="0"/>
              <a:t> MOV instruction: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4631" y="5367459"/>
            <a:ext cx="27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After the BL instruction: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48392" y="5775951"/>
            <a:ext cx="4767348" cy="365760"/>
            <a:chOff x="2916382" y="4788131"/>
            <a:chExt cx="4767348" cy="365760"/>
          </a:xfrm>
        </p:grpSpPr>
        <p:sp>
          <p:nvSpPr>
            <p:cNvPr id="29" name="Rectangle 28"/>
            <p:cNvSpPr/>
            <p:nvPr/>
          </p:nvSpPr>
          <p:spPr>
            <a:xfrm>
              <a:off x="3374967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return 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71555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parameter 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16382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16434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R4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54031" y="5769234"/>
            <a:ext cx="27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After the ADD instruction: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448392" y="6195160"/>
            <a:ext cx="4767348" cy="365760"/>
            <a:chOff x="2916382" y="4788131"/>
            <a:chExt cx="4767348" cy="365760"/>
          </a:xfrm>
        </p:grpSpPr>
        <p:sp>
          <p:nvSpPr>
            <p:cNvPr id="35" name="Rectangle 34"/>
            <p:cNvSpPr/>
            <p:nvPr/>
          </p:nvSpPr>
          <p:spPr>
            <a:xfrm>
              <a:off x="3374967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return value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871555" y="4854633"/>
              <a:ext cx="1812175" cy="2992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some value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16382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16434" y="4788131"/>
              <a:ext cx="45858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R4</a:t>
              </a:r>
              <a:endParaRPr lang="en-US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4031" y="6188443"/>
            <a:ext cx="27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After the POP instruction: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887577" y="2410691"/>
            <a:ext cx="4092641" cy="2992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06977" y="2717034"/>
            <a:ext cx="4092641" cy="2992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06977" y="2985813"/>
            <a:ext cx="4092641" cy="2992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887577" y="3287783"/>
            <a:ext cx="4092641" cy="2992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82723" y="3539039"/>
            <a:ext cx="4092641" cy="2992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078866" y="2717034"/>
            <a:ext cx="265323" cy="26877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799005" y="2747514"/>
            <a:ext cx="279862" cy="2382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396839" y="2717034"/>
            <a:ext cx="548640" cy="26877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3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1, Part 1: Sample Program</a:t>
            </a:r>
            <a:endParaRPr lang="en-US" dirty="0"/>
          </a:p>
        </p:txBody>
      </p:sp>
      <p:pic>
        <p:nvPicPr>
          <p:cNvPr id="12290" name="Picture 2" descr="C:\Users\Dan\Dropbox\Textbook\Chapter 3\Images\A complete C program and its assembly language fun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b="33785"/>
          <a:stretch/>
        </p:blipFill>
        <p:spPr bwMode="auto">
          <a:xfrm>
            <a:off x="457200" y="1417638"/>
            <a:ext cx="4803775" cy="48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C:\Users\Dan\Dropbox\Textbook\Chapter 3\Images\A complete C program and its assembly language fun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87"/>
          <a:stretch/>
        </p:blipFill>
        <p:spPr bwMode="auto">
          <a:xfrm>
            <a:off x="4114799" y="1828800"/>
            <a:ext cx="4803775" cy="250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static.tpsort.com/media/uploads/images/q/1/q1o1lftn25byis4axh1j3yujn5byn1vyf5hsi33cxgdhh5yz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07" y="485394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5337" y="5094208"/>
            <a:ext cx="137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RUN DEMO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 smtClean="0">
                <a:solidFill>
                  <a:srgbClr val="0000FF"/>
                </a:solidFill>
              </a:rPr>
              <a:t>InitializeHardware</a:t>
            </a:r>
            <a:r>
              <a:rPr lang="en-US" dirty="0" smtClean="0">
                <a:solidFill>
                  <a:srgbClr val="0000FF"/>
                </a:solidFill>
              </a:rPr>
              <a:t>(char *, char *) </a:t>
            </a:r>
            <a:r>
              <a:rPr lang="en-US" dirty="0">
                <a:solidFill>
                  <a:srgbClr val="0000FF"/>
                </a:solidFill>
              </a:rPr>
              <a:t>;</a:t>
            </a:r>
            <a:endParaRPr lang="en-US" dirty="0"/>
          </a:p>
        </p:txBody>
      </p:sp>
      <p:pic>
        <p:nvPicPr>
          <p:cNvPr id="4" name="Picture 2" descr="C:\Users\Dan\Dropbox\Textbook\Chapter 3\Images\A complete C program and its assembly language function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b="33785"/>
          <a:stretch/>
        </p:blipFill>
        <p:spPr bwMode="auto">
          <a:xfrm>
            <a:off x="457200" y="1583575"/>
            <a:ext cx="446123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8393" y="3358342"/>
            <a:ext cx="2909454" cy="2327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22858" y="1932709"/>
            <a:ext cx="482262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be first executable </a:t>
            </a:r>
            <a:r>
              <a:rPr lang="en-US" dirty="0" smtClean="0"/>
              <a:t>statement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Initializes processor, CPU clock </a:t>
            </a:r>
            <a:r>
              <a:rPr lang="en-US" dirty="0" smtClean="0"/>
              <a:t>cycle </a:t>
            </a:r>
            <a:r>
              <a:rPr lang="en-US" dirty="0"/>
              <a:t>counter, the display and </a:t>
            </a:r>
            <a:r>
              <a:rPr lang="en-US" dirty="0" smtClean="0"/>
              <a:t>user </a:t>
            </a:r>
            <a:r>
              <a:rPr lang="en-US" dirty="0"/>
              <a:t>push button.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Creates stack and heap and </a:t>
            </a:r>
            <a:r>
              <a:rPr lang="en-US" dirty="0" smtClean="0"/>
              <a:t>initializes </a:t>
            </a:r>
            <a:r>
              <a:rPr lang="en-US" dirty="0"/>
              <a:t>static variables.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Formats display area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95" t="7022" r="17028" b="6457"/>
          <a:stretch/>
        </p:blipFill>
        <p:spPr>
          <a:xfrm>
            <a:off x="6072660" y="3034146"/>
            <a:ext cx="2111432" cy="3823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62" t="41650" r="15904" b="9350"/>
          <a:stretch/>
        </p:blipFill>
        <p:spPr>
          <a:xfrm>
            <a:off x="6545476" y="4871597"/>
            <a:ext cx="1223958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04" r="10800"/>
          <a:stretch/>
        </p:blipFill>
        <p:spPr>
          <a:xfrm>
            <a:off x="6727075" y="2438400"/>
            <a:ext cx="2308860" cy="441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uint32_t </a:t>
            </a:r>
            <a:r>
              <a:rPr lang="en-US" dirty="0" err="1">
                <a:solidFill>
                  <a:srgbClr val="0000FF"/>
                </a:solidFill>
              </a:rPr>
              <a:t>GetClockCycleCount</a:t>
            </a:r>
            <a:r>
              <a:rPr lang="en-US" dirty="0">
                <a:solidFill>
                  <a:srgbClr val="0000FF"/>
                </a:solidFill>
              </a:rPr>
              <a:t>(void) 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  <a:endParaRPr lang="en-US" dirty="0"/>
          </a:p>
        </p:txBody>
      </p:sp>
      <p:pic>
        <p:nvPicPr>
          <p:cNvPr id="4" name="Picture 2" descr="C:\Users\Dan\Dropbox\Textbook\Chapter 3\Images\A complete C program and its assembly language functio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b="33785"/>
          <a:stretch/>
        </p:blipFill>
        <p:spPr bwMode="auto">
          <a:xfrm>
            <a:off x="457200" y="1583575"/>
            <a:ext cx="446123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97776" y="4039985"/>
            <a:ext cx="2061556" cy="2327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9332" y="3949577"/>
            <a:ext cx="339990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Returns the number of processor </a:t>
            </a:r>
            <a:br>
              <a:rPr lang="en-US" dirty="0"/>
            </a:br>
            <a:r>
              <a:rPr lang="en-US" dirty="0"/>
              <a:t>clock cycles since initialization.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32168" y="1970377"/>
            <a:ext cx="4572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GetClockCycleCount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do some calculation 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stop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GetClockCycleCount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("Cycles=%d\n", stop-start) ;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685" y="4604855"/>
            <a:ext cx="1219200" cy="1665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9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Cycles=1788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22370" y="4596691"/>
            <a:ext cx="1223958" cy="27360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STM32F429I-DISCO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2370" y="6101641"/>
            <a:ext cx="1223958" cy="18130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GetClockCycles</a:t>
            </a:r>
            <a:endParaRPr lang="en-US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6118168" y="3293816"/>
            <a:ext cx="1103517" cy="1576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an\Dropbox\Textbook\Chapter 3\Images\A complete C program and its assembly language func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b="33785"/>
          <a:stretch/>
        </p:blipFill>
        <p:spPr bwMode="auto">
          <a:xfrm>
            <a:off x="457200" y="1583575"/>
            <a:ext cx="446123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341"/>
          <a:stretch/>
        </p:blipFill>
        <p:spPr>
          <a:xfrm>
            <a:off x="5938447" y="784167"/>
            <a:ext cx="2770131" cy="441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09" t="26638" r="53898" b="61428"/>
          <a:stretch/>
        </p:blipFill>
        <p:spPr>
          <a:xfrm>
            <a:off x="3804847" y="3107632"/>
            <a:ext cx="1885950" cy="185166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5428168" y="2308167"/>
            <a:ext cx="1501140" cy="13144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 smtClean="0">
                <a:solidFill>
                  <a:srgbClr val="0000FF"/>
                </a:solidFill>
              </a:rPr>
              <a:t>WaitForPushButton</a:t>
            </a:r>
            <a:r>
              <a:rPr lang="en-US" dirty="0" smtClean="0">
                <a:solidFill>
                  <a:srgbClr val="0000FF"/>
                </a:solidFill>
              </a:rPr>
              <a:t>(void) </a:t>
            </a:r>
            <a:r>
              <a:rPr lang="en-US" dirty="0">
                <a:solidFill>
                  <a:srgbClr val="0000FF"/>
                </a:solidFill>
              </a:rPr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1273" y="5203767"/>
            <a:ext cx="1546167" cy="19950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513" y="5203767"/>
            <a:ext cx="4572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Causes program to pause and wait for user to push the blue push button on the board.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7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972"/>
          <a:stretch/>
        </p:blipFill>
        <p:spPr>
          <a:xfrm>
            <a:off x="5631711" y="998511"/>
            <a:ext cx="2844154" cy="44196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589914" y="3140275"/>
            <a:ext cx="1224643" cy="1686252"/>
            <a:chOff x="6972300" y="4280807"/>
            <a:chExt cx="1224643" cy="1686252"/>
          </a:xfrm>
        </p:grpSpPr>
        <p:sp>
          <p:nvSpPr>
            <p:cNvPr id="9" name="Rectangle 8"/>
            <p:cNvSpPr/>
            <p:nvPr/>
          </p:nvSpPr>
          <p:spPr>
            <a:xfrm>
              <a:off x="6972300" y="4288971"/>
              <a:ext cx="1219200" cy="16655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72985" y="5785757"/>
              <a:ext cx="1223958" cy="18130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Sine Function</a:t>
              </a:r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72985" y="4280807"/>
              <a:ext cx="1223958" cy="27360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STM32F429I-DISCO</a:t>
              </a:r>
              <a:endParaRPr lang="en-US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void </a:t>
            </a:r>
            <a:r>
              <a:rPr lang="en-US" dirty="0" err="1">
                <a:solidFill>
                  <a:srgbClr val="0000FF"/>
                </a:solidFill>
              </a:rPr>
              <a:t>ClearDisplay</a:t>
            </a:r>
            <a:r>
              <a:rPr lang="en-US" dirty="0">
                <a:solidFill>
                  <a:srgbClr val="0000FF"/>
                </a:solidFill>
              </a:rPr>
              <a:t>(void) ;</a:t>
            </a:r>
            <a:endParaRPr lang="en-US" sz="6000" dirty="0"/>
          </a:p>
        </p:txBody>
      </p:sp>
      <p:pic>
        <p:nvPicPr>
          <p:cNvPr id="4" name="Picture 2" descr="C:\Users\Dan\Dropbox\Textbook\Chapter 3\Images\A complete C program and its assembly language function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8" b="33785"/>
          <a:stretch/>
        </p:blipFill>
        <p:spPr bwMode="auto">
          <a:xfrm>
            <a:off x="457200" y="1583575"/>
            <a:ext cx="446123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8022" y="5336770"/>
            <a:ext cx="1246909" cy="26600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7946" y="5418111"/>
            <a:ext cx="39672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Erases the scrollable area of the display. </a:t>
            </a:r>
          </a:p>
        </p:txBody>
      </p:sp>
    </p:spTree>
    <p:extLst>
      <p:ext uri="{BB962C8B-B14F-4D97-AF65-F5344CB8AC3E}">
        <p14:creationId xmlns:p14="http://schemas.microsoft.com/office/powerpoint/2010/main" val="25727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1 (Part 2):</a:t>
            </a:r>
            <a:br>
              <a:rPr lang="en-US" dirty="0" smtClean="0"/>
            </a:br>
            <a:r>
              <a:rPr lang="en-US" dirty="0" smtClean="0"/>
              <a:t>Decimal/Binary Conversions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0110" y="1778705"/>
            <a:ext cx="7658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void Dec2Bin(float x,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bin[8])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// To be implemented by student</a:t>
            </a:r>
          </a:p>
          <a:p>
            <a:r>
              <a:rPr lang="en-US" dirty="0">
                <a:latin typeface="Consolas" panose="020B0609020204030204" pitchFamily="49" charset="0"/>
              </a:rPr>
              <a:t>	// Input Parameter: 0.0 &lt; X &lt; 1.0</a:t>
            </a:r>
          </a:p>
          <a:p>
            <a:r>
              <a:rPr lang="en-US" dirty="0">
                <a:latin typeface="Consolas" panose="020B0609020204030204" pitchFamily="49" charset="0"/>
              </a:rPr>
              <a:t>	// Output Parameter: bin[0] = Least significant bit</a:t>
            </a:r>
          </a:p>
          <a:p>
            <a:r>
              <a:rPr lang="en-US" dirty="0">
                <a:latin typeface="Consolas" panose="020B0609020204030204" pitchFamily="49" charset="0"/>
              </a:rPr>
              <a:t>	//                   </a:t>
            </a:r>
            <a:r>
              <a:rPr lang="en-US" dirty="0" smtClean="0">
                <a:latin typeface="Consolas" panose="020B0609020204030204" pitchFamily="49" charset="0"/>
              </a:rPr>
              <a:t>bin[7</a:t>
            </a:r>
            <a:r>
              <a:rPr lang="en-US" dirty="0">
                <a:latin typeface="Consolas" panose="020B0609020204030204" pitchFamily="49" charset="0"/>
              </a:rPr>
              <a:t>] = Most significant bit</a:t>
            </a:r>
          </a:p>
          <a:p>
            <a:r>
              <a:rPr lang="en-US" dirty="0">
                <a:latin typeface="Consolas" panose="020B0609020204030204" pitchFamily="49" charset="0"/>
              </a:rPr>
              <a:t>	// Return value: None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float Bin2Dec(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bin[8])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// To be implemented by student</a:t>
            </a:r>
          </a:p>
          <a:p>
            <a:r>
              <a:rPr lang="en-US" dirty="0">
                <a:latin typeface="Consolas" panose="020B0609020204030204" pitchFamily="49" charset="0"/>
              </a:rPr>
              <a:t>	// Input Parameter: bin[0] = Least significant bit</a:t>
            </a:r>
          </a:p>
          <a:p>
            <a:r>
              <a:rPr lang="en-US" dirty="0">
                <a:latin typeface="Consolas" panose="020B0609020204030204" pitchFamily="49" charset="0"/>
              </a:rPr>
              <a:t>	//                  bin[7] = Most significant bit</a:t>
            </a:r>
          </a:p>
          <a:p>
            <a:r>
              <a:rPr lang="en-US" dirty="0">
                <a:latin typeface="Consolas" panose="020B0609020204030204" pitchFamily="49" charset="0"/>
              </a:rPr>
              <a:t>	// Return value: 0.0 &lt; float &lt; 1.0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46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Program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49738" y="3085356"/>
            <a:ext cx="4070762" cy="3387643"/>
            <a:chOff x="4449738" y="3085356"/>
            <a:chExt cx="4070762" cy="3387643"/>
          </a:xfrm>
        </p:grpSpPr>
        <p:sp>
          <p:nvSpPr>
            <p:cNvPr id="19" name="Flowchart: Process 18"/>
            <p:cNvSpPr/>
            <p:nvPr/>
          </p:nvSpPr>
          <p:spPr>
            <a:xfrm>
              <a:off x="5929700" y="3668874"/>
              <a:ext cx="951572" cy="1715509"/>
            </a:xfrm>
            <a:prstGeom prst="flowChartProcess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Linker</a:t>
              </a:r>
              <a:endParaRPr lang="en-US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5472500" y="4425989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 Arrow 20"/>
            <p:cNvSpPr/>
            <p:nvPr/>
          </p:nvSpPr>
          <p:spPr>
            <a:xfrm rot="5400000">
              <a:off x="5735378" y="2822477"/>
              <a:ext cx="514886" cy="1040644"/>
            </a:xfrm>
            <a:prstGeom prst="ben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Bent Arrow 22"/>
            <p:cNvSpPr/>
            <p:nvPr/>
          </p:nvSpPr>
          <p:spPr>
            <a:xfrm rot="16200000" flipV="1">
              <a:off x="5735379" y="5201123"/>
              <a:ext cx="514886" cy="1040646"/>
            </a:xfrm>
            <a:prstGeom prst="bentArrow">
              <a:avLst>
                <a:gd name="adj1" fmla="val 25000"/>
                <a:gd name="adj2" fmla="val 26444"/>
                <a:gd name="adj3" fmla="val 25000"/>
                <a:gd name="adj4" fmla="val 43750"/>
              </a:avLst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29900" y="3802727"/>
              <a:ext cx="990600" cy="1447801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Execu</a:t>
              </a:r>
              <a:r>
                <a:rPr lang="en-US" dirty="0" smtClean="0">
                  <a:solidFill>
                    <a:schemeClr val="tx1"/>
                  </a:solidFill>
                </a:rPr>
                <a:t>-table Program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7072700" y="4430065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an 28"/>
            <p:cNvSpPr/>
            <p:nvPr/>
          </p:nvSpPr>
          <p:spPr>
            <a:xfrm>
              <a:off x="4449738" y="5436124"/>
              <a:ext cx="838200" cy="1036875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Librarycode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1916" y="1196803"/>
            <a:ext cx="3511396" cy="3886199"/>
            <a:chOff x="1801916" y="1196803"/>
            <a:chExt cx="3511396" cy="3886199"/>
          </a:xfrm>
        </p:grpSpPr>
        <p:sp>
          <p:nvSpPr>
            <p:cNvPr id="6" name="Flowchart: Process 5"/>
            <p:cNvSpPr/>
            <p:nvPr/>
          </p:nvSpPr>
          <p:spPr>
            <a:xfrm>
              <a:off x="2195900" y="2724240"/>
              <a:ext cx="1532827" cy="944634"/>
            </a:xfrm>
            <a:prstGeom prst="flowChartProcess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Compiler</a:t>
              </a:r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195900" y="4042597"/>
              <a:ext cx="1532827" cy="1005859"/>
            </a:xfrm>
            <a:prstGeom prst="flowChartProcess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Assembler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801917" y="3057504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01916" y="4425989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948500" y="3058437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3948500" y="4425989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n 26"/>
            <p:cNvSpPr/>
            <p:nvPr/>
          </p:nvSpPr>
          <p:spPr>
            <a:xfrm>
              <a:off x="4447879" y="4046127"/>
              <a:ext cx="838200" cy="1036875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Object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Can 27"/>
            <p:cNvSpPr/>
            <p:nvPr/>
          </p:nvSpPr>
          <p:spPr>
            <a:xfrm>
              <a:off x="4475112" y="2678118"/>
              <a:ext cx="838200" cy="1036875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Object 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Can 31"/>
            <p:cNvSpPr/>
            <p:nvPr/>
          </p:nvSpPr>
          <p:spPr>
            <a:xfrm>
              <a:off x="2524950" y="1196803"/>
              <a:ext cx="874725" cy="1036875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Library header files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ight Arrow 32"/>
            <p:cNvSpPr/>
            <p:nvPr/>
          </p:nvSpPr>
          <p:spPr>
            <a:xfrm rot="5400000">
              <a:off x="2818609" y="2396297"/>
              <a:ext cx="287405" cy="239074"/>
            </a:xfrm>
            <a:prstGeom prst="rightArrow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3021" y="1066800"/>
            <a:ext cx="1692879" cy="5406199"/>
            <a:chOff x="503021" y="1066800"/>
            <a:chExt cx="1692879" cy="5406199"/>
          </a:xfrm>
        </p:grpSpPr>
        <p:sp>
          <p:nvSpPr>
            <p:cNvPr id="30" name="Can 29"/>
            <p:cNvSpPr/>
            <p:nvPr/>
          </p:nvSpPr>
          <p:spPr>
            <a:xfrm>
              <a:off x="784057" y="2659536"/>
              <a:ext cx="874725" cy="1036875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 </a:t>
              </a:r>
              <a:r>
                <a:rPr lang="en-US" dirty="0" err="1" smtClean="0">
                  <a:solidFill>
                    <a:schemeClr val="tx1"/>
                  </a:solidFill>
                </a:rPr>
                <a:t>sourcecode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Can 30"/>
            <p:cNvSpPr/>
            <p:nvPr/>
          </p:nvSpPr>
          <p:spPr>
            <a:xfrm>
              <a:off x="784058" y="4046127"/>
              <a:ext cx="874724" cy="1036875"/>
            </a:xfrm>
            <a:prstGeom prst="can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ASM </a:t>
              </a:r>
              <a:r>
                <a:rPr lang="en-US" dirty="0" err="1" smtClean="0">
                  <a:solidFill>
                    <a:schemeClr val="tx1"/>
                  </a:solidFill>
                </a:rPr>
                <a:t>sourcecode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Line Callout 1 (No Border) 2"/>
            <p:cNvSpPr/>
            <p:nvPr/>
          </p:nvSpPr>
          <p:spPr>
            <a:xfrm>
              <a:off x="609600" y="1066800"/>
              <a:ext cx="1586300" cy="841400"/>
            </a:xfrm>
            <a:prstGeom prst="callout1">
              <a:avLst>
                <a:gd name="adj1" fmla="val 112555"/>
                <a:gd name="adj2" fmla="val 39602"/>
                <a:gd name="adj3" fmla="val 168554"/>
                <a:gd name="adj4" fmla="val 39334"/>
              </a:avLst>
            </a:pr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Most of code, including function main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Line Callout 1 (No Border) 23"/>
            <p:cNvSpPr/>
            <p:nvPr/>
          </p:nvSpPr>
          <p:spPr>
            <a:xfrm>
              <a:off x="503021" y="5664336"/>
              <a:ext cx="1586300" cy="808663"/>
            </a:xfrm>
            <a:prstGeom prst="callout1">
              <a:avLst>
                <a:gd name="adj1" fmla="val -3573"/>
                <a:gd name="adj2" fmla="val 42636"/>
                <a:gd name="adj3" fmla="val -61382"/>
                <a:gd name="adj4" fmla="val 42368"/>
              </a:avLst>
            </a:prstGeom>
            <a:noFill/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A few small functions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30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Bin2Dec (The "easier" one)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4420" y="1577340"/>
            <a:ext cx="76123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 a </a:t>
            </a:r>
            <a:r>
              <a:rPr lang="en-US" sz="3200" b="1" i="1" dirty="0" smtClean="0"/>
              <a:t>modified</a:t>
            </a:r>
            <a:r>
              <a:rPr lang="en-US" sz="3200" b="1" dirty="0" smtClean="0"/>
              <a:t> Polynomial Evaluation: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Assume the 8 bits represent an integer.</a:t>
            </a:r>
          </a:p>
          <a:p>
            <a:pPr lvl="1"/>
            <a:r>
              <a:rPr lang="en-US" sz="3200" dirty="0" smtClean="0"/>
              <a:t>E.g., 10010011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= 147</a:t>
            </a:r>
            <a:r>
              <a:rPr lang="en-US" sz="3200" baseline="-25000" dirty="0" smtClean="0"/>
              <a:t>10</a:t>
            </a:r>
            <a:endParaRPr lang="en-US" sz="3200" dirty="0" smtClean="0"/>
          </a:p>
          <a:p>
            <a:endParaRPr lang="en-US" sz="32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/>
              <a:t>Convert the integer to fraction:</a:t>
            </a:r>
            <a:endParaRPr lang="en-US" sz="3200" dirty="0"/>
          </a:p>
          <a:p>
            <a:pPr lvl="1"/>
            <a:r>
              <a:rPr lang="en-US" sz="3200" dirty="0" smtClean="0"/>
              <a:t>Note: 0.10010011 = 10010011/2</a:t>
            </a:r>
            <a:r>
              <a:rPr lang="en-US" sz="3200" baseline="30000" dirty="0" smtClean="0"/>
              <a:t>8</a:t>
            </a:r>
          </a:p>
          <a:p>
            <a:pPr lvl="1"/>
            <a:r>
              <a:rPr lang="en-US" sz="3200" dirty="0"/>
              <a:t>E.g., 147/256 = </a:t>
            </a:r>
            <a:r>
              <a:rPr lang="en-US" sz="3200" dirty="0" smtClean="0"/>
              <a:t>0.57421875</a:t>
            </a:r>
            <a:r>
              <a:rPr lang="en-US" sz="3200" baseline="-25000" dirty="0" smtClean="0"/>
              <a:t>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0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Dec2Bin (A little more difficult)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1540" y="1668780"/>
            <a:ext cx="80124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Binary Rounding: </a:t>
            </a:r>
          </a:p>
          <a:p>
            <a:pPr lvl="1"/>
            <a:r>
              <a:rPr lang="en-US" sz="3200" dirty="0" smtClean="0"/>
              <a:t>Result must be limited to 8 bits.</a:t>
            </a:r>
          </a:p>
          <a:p>
            <a:pPr lvl="1"/>
            <a:r>
              <a:rPr lang="en-US" sz="3200" dirty="0" smtClean="0"/>
              <a:t>If 9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bit = 1, add 1 to the 8-bit result.</a:t>
            </a:r>
          </a:p>
          <a:p>
            <a:pPr lvl="1"/>
            <a:endParaRPr lang="en-US" sz="3200" dirty="0"/>
          </a:p>
          <a:p>
            <a:r>
              <a:rPr lang="en-US" sz="3200" b="1" dirty="0" smtClean="0"/>
              <a:t>Easier if scaled first:</a:t>
            </a:r>
          </a:p>
          <a:p>
            <a:pPr lvl="1"/>
            <a:r>
              <a:rPr lang="en-US" sz="3200" dirty="0" smtClean="0"/>
              <a:t>0.0 ≤ x &lt; 1.0      </a:t>
            </a:r>
            <a:r>
              <a:rPr lang="en-US" sz="3200" dirty="0" smtClean="0">
                <a:sym typeface="Wingdings" panose="05000000000000000000" pitchFamily="2" charset="2"/>
              </a:rPr>
              <a:t>     0.0 </a:t>
            </a:r>
            <a:r>
              <a:rPr lang="en-US" sz="3200" dirty="0"/>
              <a:t>≤ </a:t>
            </a:r>
            <a:r>
              <a:rPr lang="en-US" sz="3200" dirty="0" smtClean="0"/>
              <a:t>2</a:t>
            </a:r>
            <a:r>
              <a:rPr lang="en-US" sz="3200" baseline="30000" dirty="0" smtClean="0"/>
              <a:t>8</a:t>
            </a:r>
            <a:r>
              <a:rPr lang="en-US" sz="3200" dirty="0" smtClean="0"/>
              <a:t>x </a:t>
            </a:r>
            <a:r>
              <a:rPr lang="en-US" sz="3200" dirty="0"/>
              <a:t>&lt; </a:t>
            </a:r>
            <a:r>
              <a:rPr lang="en-US" sz="3200" dirty="0" smtClean="0"/>
              <a:t>256.0</a:t>
            </a:r>
          </a:p>
          <a:p>
            <a:pPr lvl="1"/>
            <a:endParaRPr lang="en-US" sz="3200" dirty="0"/>
          </a:p>
          <a:p>
            <a:r>
              <a:rPr lang="en-US" sz="3200" b="1" dirty="0" smtClean="0"/>
              <a:t>Extract integer and fractional parts of x:</a:t>
            </a:r>
          </a:p>
          <a:p>
            <a:pPr lvl="1"/>
            <a:r>
              <a:rPr lang="en-US" sz="3200" dirty="0" smtClean="0"/>
              <a:t>Add 1 to integer if fractional part ≥ 0.5</a:t>
            </a:r>
          </a:p>
          <a:p>
            <a:pPr lvl="1"/>
            <a:r>
              <a:rPr lang="en-US" sz="3200" dirty="0" smtClean="0"/>
              <a:t>Convert integer to binary (as your output)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Assembly functions must be compatible with: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the C compiler invokes the execution of a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the C compiler passes parameters to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the C compiler expects to receive results from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the C compiler uses CPU registers</a:t>
            </a:r>
          </a:p>
        </p:txBody>
      </p:sp>
    </p:spTree>
    <p:extLst>
      <p:ext uri="{BB962C8B-B14F-4D97-AF65-F5344CB8AC3E}">
        <p14:creationId xmlns:p14="http://schemas.microsoft.com/office/powerpoint/2010/main" val="131160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AND RETURN</a:t>
            </a:r>
            <a:br>
              <a:rPr lang="en-US" dirty="0"/>
            </a:br>
            <a:r>
              <a:rPr lang="en-US" sz="3100" dirty="0"/>
              <a:t>Simple Call-Return in 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76944"/>
              </p:ext>
            </p:extLst>
          </p:nvPr>
        </p:nvGraphicFramePr>
        <p:xfrm>
          <a:off x="457200" y="2583025"/>
          <a:ext cx="40640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00">
                <a:tc>
                  <a:txBody>
                    <a:bodyPr/>
                    <a:lstStyle/>
                    <a:p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f1() ;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●</a:t>
                      </a:r>
                      <a:endParaRPr 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void f1(void)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lt1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       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       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</a:rPr>
                        <a:t>            </a:t>
                      </a:r>
                      <a:r>
                        <a:rPr lang="en-US" sz="120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return 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   }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371600" y="3374054"/>
            <a:ext cx="11430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0800000">
            <a:off x="838200" y="3586325"/>
            <a:ext cx="1828800" cy="876300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1320800" y="1987373"/>
            <a:ext cx="3200400" cy="762000"/>
          </a:xfrm>
          <a:prstGeom prst="wedgeRoundRectCallout">
            <a:avLst>
              <a:gd name="adj1" fmla="val -48856"/>
              <a:gd name="adj2" fmla="val 116043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Suspend</a:t>
            </a:r>
            <a:r>
              <a:rPr lang="en-US" sz="1600" dirty="0" smtClean="0"/>
              <a:t> the current sequence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Record the return address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Transfer control to the function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108800" y="3345025"/>
            <a:ext cx="2444400" cy="431800"/>
          </a:xfrm>
          <a:prstGeom prst="wedgeRoundRectCallout">
            <a:avLst>
              <a:gd name="adj1" fmla="val -93072"/>
              <a:gd name="adj2" fmla="val 844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 smtClean="0"/>
              <a:t>Execute the function</a:t>
            </a:r>
            <a:endParaRPr lang="en-US" sz="1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108800" y="4372477"/>
            <a:ext cx="2667000" cy="1066800"/>
          </a:xfrm>
          <a:prstGeom prst="wedgeRoundRectCallout">
            <a:avLst>
              <a:gd name="adj1" fmla="val -67806"/>
              <a:gd name="adj2" fmla="val -40238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5"/>
            </a:pPr>
            <a:r>
              <a:rPr lang="en-US" sz="1600" dirty="0" smtClean="0"/>
              <a:t>Use the recorded return address to go back and resume the suspended code.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711959" y="2175739"/>
            <a:ext cx="2248678" cy="646331"/>
            <a:chOff x="5626359" y="2259714"/>
            <a:chExt cx="2248678" cy="646331"/>
          </a:xfrm>
        </p:grpSpPr>
        <p:sp>
          <p:nvSpPr>
            <p:cNvPr id="2" name="Left Arrow 1"/>
            <p:cNvSpPr/>
            <p:nvPr/>
          </p:nvSpPr>
          <p:spPr>
            <a:xfrm>
              <a:off x="5626359" y="2295331"/>
              <a:ext cx="419878" cy="2985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46237" y="2259714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with Link Instruction (BL)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76661" y="4582711"/>
            <a:ext cx="2155372" cy="646331"/>
            <a:chOff x="6941975" y="4139459"/>
            <a:chExt cx="2155372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7361853" y="4139459"/>
              <a:ext cx="1735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Branch Indirect Instruction (BX)</a:t>
              </a:r>
              <a:endParaRPr lang="en-US" dirty="0"/>
            </a:p>
          </p:txBody>
        </p:sp>
        <p:sp>
          <p:nvSpPr>
            <p:cNvPr id="16" name="Left Arrow 15"/>
            <p:cNvSpPr/>
            <p:nvPr/>
          </p:nvSpPr>
          <p:spPr>
            <a:xfrm>
              <a:off x="6941975" y="4237135"/>
              <a:ext cx="419878" cy="2985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91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AND RETURN</a:t>
            </a:r>
            <a:br>
              <a:rPr lang="en-US" dirty="0"/>
            </a:br>
            <a:r>
              <a:rPr lang="en-US" sz="3100" dirty="0"/>
              <a:t>ARM </a:t>
            </a:r>
            <a:r>
              <a:rPr lang="en-US" sz="3100" dirty="0" smtClean="0"/>
              <a:t>instructions </a:t>
            </a:r>
            <a:r>
              <a:rPr lang="en-US" sz="3100" dirty="0"/>
              <a:t>used to call and return from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9496"/>
              </p:ext>
            </p:extLst>
          </p:nvPr>
        </p:nvGraphicFramePr>
        <p:xfrm>
          <a:off x="1447799" y="2133600"/>
          <a:ext cx="6248401" cy="2584638"/>
        </p:xfrm>
        <a:graphic>
          <a:graphicData uri="http://schemas.openxmlformats.org/drawingml/2006/table">
            <a:tbl>
              <a:tblPr firstRow="1" firstCol="1" bandRow="1"/>
              <a:tblGrid>
                <a:gridCol w="1828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5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2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Branch with Link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label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Function Call: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LR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return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address,</a:t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PC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address of label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6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Branch Indirect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BX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LR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Function Return: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PC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4029" y="5237018"/>
            <a:ext cx="7622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LR (aka R14) and PC (aka R15) are two of the 16 registers inside the CPU.</a:t>
            </a:r>
          </a:p>
          <a:p>
            <a:r>
              <a:rPr lang="en-US" dirty="0" smtClean="0"/>
              <a:t>LR is the “Link Register” – used w/function calls to hold the return address</a:t>
            </a:r>
          </a:p>
          <a:p>
            <a:r>
              <a:rPr lang="en-US" dirty="0" smtClean="0"/>
              <a:t>PC is the “Program Counter” </a:t>
            </a:r>
            <a:r>
              <a:rPr lang="en-US" smtClean="0"/>
              <a:t>– holds </a:t>
            </a:r>
            <a:r>
              <a:rPr lang="en-US" dirty="0" smtClean="0"/>
              <a:t>the address of the next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AND RETURN</a:t>
            </a:r>
            <a:br>
              <a:rPr lang="en-US" dirty="0"/>
            </a:br>
            <a:r>
              <a:rPr lang="en-US" sz="3100" dirty="0"/>
              <a:t>Simple Call-Return in </a:t>
            </a:r>
            <a:r>
              <a:rPr lang="en-US" sz="3100" dirty="0" smtClean="0"/>
              <a:t>Assembly</a:t>
            </a:r>
            <a:endParaRPr lang="en-US" sz="3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08539"/>
              </p:ext>
            </p:extLst>
          </p:nvPr>
        </p:nvGraphicFramePr>
        <p:xfrm>
          <a:off x="1600200" y="33020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f1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●</a:t>
                      </a:r>
                    </a:p>
                    <a:p>
                      <a:endParaRPr lang="en-US" sz="180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f1: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●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LR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514599" y="4038600"/>
            <a:ext cx="11430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0800000">
            <a:off x="2057400" y="4267203"/>
            <a:ext cx="1905000" cy="380999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2209800" y="1981200"/>
            <a:ext cx="3962400" cy="1143000"/>
          </a:xfrm>
          <a:prstGeom prst="wedgeRoundRectCallout">
            <a:avLst>
              <a:gd name="adj1" fmla="val -55175"/>
              <a:gd name="adj2" fmla="val 118105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The “Branch with Link” instruction (BL) saves the </a:t>
            </a:r>
            <a:r>
              <a:rPr lang="en-US" sz="1600" dirty="0" err="1" smtClean="0">
                <a:solidFill>
                  <a:schemeClr val="tx1"/>
                </a:solidFill>
              </a:rPr>
              <a:t>the</a:t>
            </a:r>
            <a:r>
              <a:rPr lang="en-US" sz="1600" dirty="0" smtClean="0">
                <a:solidFill>
                  <a:schemeClr val="tx1"/>
                </a:solidFill>
              </a:rPr>
              <a:t> address of the instruction immediately following it (the return address) in the Link Register (LR).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62600" y="5008562"/>
            <a:ext cx="3200400" cy="1342362"/>
          </a:xfrm>
          <a:prstGeom prst="wedgeRoundRectCallout">
            <a:avLst>
              <a:gd name="adj1" fmla="val -72024"/>
              <a:gd name="adj2" fmla="val -6480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The “Branch Indirect” instruction (BX) copies the return address from LR into PC, thus transferring control back to where the function had been called.</a:t>
            </a:r>
            <a:endParaRPr 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34290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Consider: There is only one Link Register. What if inside function f1 there is a call to another function?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199" y="3859528"/>
            <a:ext cx="914400" cy="3581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494532"/>
            <a:ext cx="1032510" cy="38227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45819"/>
              </p:ext>
            </p:extLst>
          </p:nvPr>
        </p:nvGraphicFramePr>
        <p:xfrm>
          <a:off x="1447800" y="2362200"/>
          <a:ext cx="655320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f1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f1:  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f2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endParaRPr lang="en-US" dirty="0" smtClean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BX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LR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endParaRPr lang="en-US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40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f2:</a:t>
                      </a:r>
                      <a:r>
                        <a:rPr lang="en-US" sz="18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  <a:endParaRPr lang="en-US" sz="1200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sz="18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8975" algn="l"/>
                        </a:tabLst>
                        <a:defRPr/>
                      </a:pPr>
                      <a:r>
                        <a:rPr lang="en-US" sz="1200" dirty="0" smtClean="0"/>
                        <a:t>	</a:t>
                      </a: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●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BX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LR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Line Callout 1 1"/>
          <p:cNvSpPr/>
          <p:nvPr/>
        </p:nvSpPr>
        <p:spPr>
          <a:xfrm>
            <a:off x="5867400" y="2679700"/>
            <a:ext cx="3128010" cy="939800"/>
          </a:xfrm>
          <a:prstGeom prst="borderCallout1">
            <a:avLst>
              <a:gd name="adj1" fmla="val 52430"/>
              <a:gd name="adj2" fmla="val -1614"/>
              <a:gd name="adj3" fmla="val 123727"/>
              <a:gd name="adj4" fmla="val -51774"/>
            </a:avLst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27113"/>
            <a:r>
              <a:rPr lang="en-US" sz="1400" dirty="0"/>
              <a:t>Modifies </a:t>
            </a:r>
            <a:r>
              <a:rPr lang="en-US" sz="1400" dirty="0" smtClean="0"/>
              <a:t>the link register (LR), writing over f1’s return </a:t>
            </a:r>
            <a:r>
              <a:rPr lang="en-US" sz="1400" dirty="0"/>
              <a:t>address!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CALL AND RETURN</a:t>
            </a:r>
            <a:br>
              <a:rPr lang="en-US" dirty="0"/>
            </a:br>
            <a:r>
              <a:rPr lang="en-US" sz="3100" dirty="0"/>
              <a:t>Nested Call-Return in Assembly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3098800"/>
            <a:ext cx="10668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 rot="10800000">
            <a:off x="1752600" y="3327400"/>
            <a:ext cx="2209800" cy="1676400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4435297" y="1748971"/>
            <a:ext cx="1714501" cy="609600"/>
          </a:xfrm>
          <a:prstGeom prst="wedgeRoundRectCallout">
            <a:avLst>
              <a:gd name="adj1" fmla="val -46949"/>
              <a:gd name="adj2" fmla="val 146912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Saves the contents of LR on the stack.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05400" y="3937000"/>
            <a:ext cx="10668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4219574" y="4165606"/>
            <a:ext cx="2562226" cy="457195"/>
          </a:xfrm>
          <a:prstGeom prst="bentConnector3">
            <a:avLst>
              <a:gd name="adj1" fmla="val 38985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4457699" y="5384800"/>
            <a:ext cx="1895477" cy="609600"/>
          </a:xfrm>
          <a:prstGeom prst="wedgeRoundRectCallout">
            <a:avLst>
              <a:gd name="adj1" fmla="val -52879"/>
              <a:gd name="adj2" fmla="val -149517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Restores the contents of LR from the stack.</a:t>
            </a:r>
          </a:p>
        </p:txBody>
      </p:sp>
      <p:pic>
        <p:nvPicPr>
          <p:cNvPr id="14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84" y="2730500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56609" y="2931557"/>
            <a:ext cx="2434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PUSH  {LR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lvl="0"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POP   {LR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0" y="3771900"/>
            <a:ext cx="1143000" cy="2857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00499" y="2962276"/>
            <a:ext cx="1337309" cy="2863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499" y="4611609"/>
            <a:ext cx="1337309" cy="2863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2174470" y="1894625"/>
            <a:ext cx="1787930" cy="591660"/>
          </a:xfrm>
          <a:prstGeom prst="wedgeRoundRectCallout">
            <a:avLst>
              <a:gd name="adj1" fmla="val -55175"/>
              <a:gd name="adj2" fmla="val 118105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Saves the return address in LR</a:t>
            </a:r>
            <a:endParaRPr lang="en-US" sz="16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1014153" y="5471160"/>
            <a:ext cx="2054282" cy="758903"/>
          </a:xfrm>
          <a:prstGeom prst="wedgeRoundRectCallout">
            <a:avLst>
              <a:gd name="adj1" fmla="val 97238"/>
              <a:gd name="adj2" fmla="val -95645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Copies the saved return address from LR back into PC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98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1" grpId="0" animBg="1"/>
      <p:bldP spid="12" grpId="0"/>
      <p:bldP spid="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CALL AND RETURN</a:t>
            </a:r>
            <a:br>
              <a:rPr lang="en-US" dirty="0"/>
            </a:br>
            <a:r>
              <a:rPr lang="en-US" sz="3100" dirty="0"/>
              <a:t>ARM </a:t>
            </a:r>
            <a:r>
              <a:rPr lang="en-US" sz="3100" dirty="0" smtClean="0"/>
              <a:t>instructions </a:t>
            </a:r>
            <a:r>
              <a:rPr lang="en-US" sz="3100" dirty="0"/>
              <a:t>used </a:t>
            </a:r>
            <a:r>
              <a:rPr lang="en-US" sz="3100" dirty="0" smtClean="0"/>
              <a:t>in functions that </a:t>
            </a:r>
            <a:r>
              <a:rPr lang="en-US" sz="3100" b="1" i="1" u="sng" dirty="0" smtClean="0"/>
              <a:t>call other functions</a:t>
            </a:r>
            <a:endParaRPr lang="en-US" sz="3100" b="1" i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29742"/>
              </p:ext>
            </p:extLst>
          </p:nvPr>
        </p:nvGraphicFramePr>
        <p:xfrm>
          <a:off x="278479" y="3112378"/>
          <a:ext cx="6521331" cy="2819400"/>
        </p:xfrm>
        <a:graphic>
          <a:graphicData uri="http://schemas.openxmlformats.org/drawingml/2006/table">
            <a:tbl>
              <a:tblPr firstRow="1" firstCol="1" bandRow="1"/>
              <a:tblGrid>
                <a:gridCol w="1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9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4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Push registers onto stack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PUSH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 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list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SP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SP –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 × #registers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Copy registers to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mem[SP]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Pop registers from stack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POP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 list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Copy mem[SP] to registers, </a:t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SP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SP +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4 × #registers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91288" y="1665115"/>
            <a:ext cx="44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 is one of the 16 CPU registers (R13) – holds the address of the top of the stack.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80863"/>
              </p:ext>
            </p:extLst>
          </p:nvPr>
        </p:nvGraphicFramePr>
        <p:xfrm>
          <a:off x="6666807" y="1704366"/>
          <a:ext cx="2299856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1704561655"/>
                    </a:ext>
                  </a:extLst>
                </a:gridCol>
                <a:gridCol w="1468583">
                  <a:extLst>
                    <a:ext uri="{9D8B030D-6E8A-4147-A177-3AD203B41FA5}">
                      <a16:colId xmlns:a16="http://schemas.microsoft.com/office/drawing/2014/main" val="197446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8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996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Pushed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5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992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Top of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2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988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408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984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92475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980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75158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976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6179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972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6544044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1109"/>
              </p:ext>
            </p:extLst>
          </p:nvPr>
        </p:nvGraphicFramePr>
        <p:xfrm>
          <a:off x="4389119" y="2454810"/>
          <a:ext cx="21613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3364269325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17650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992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37188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6666807" y="2640230"/>
            <a:ext cx="3158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0763" y="2063733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(register R13)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70619" y="4756000"/>
            <a:ext cx="15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(memory)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14458" y="2913050"/>
            <a:ext cx="146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Unused</a:t>
            </a:r>
            <a:br>
              <a:rPr lang="en-US" dirty="0" smtClean="0"/>
            </a:br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Space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16735" y="2845101"/>
            <a:ext cx="2" cy="18069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27711" y="6031376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“register list” format: {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reg</a:t>
            </a:r>
            <a:r>
              <a:rPr lang="en-US" dirty="0" smtClean="0"/>
              <a:t>, </a:t>
            </a:r>
            <a:r>
              <a:rPr lang="en-US" dirty="0" err="1" smtClean="0"/>
              <a:t>reg-reg</a:t>
            </a:r>
            <a:r>
              <a:rPr lang="en-US" dirty="0" smtClean="0"/>
              <a:t>,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1536</Words>
  <Application>Microsoft Office PowerPoint</Application>
  <PresentationFormat>On-screen Show (4:3)</PresentationFormat>
  <Paragraphs>605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Wingdings</vt:lpstr>
      <vt:lpstr>Office Theme</vt:lpstr>
      <vt:lpstr>Chapter 3</vt:lpstr>
      <vt:lpstr>Approach</vt:lpstr>
      <vt:lpstr>Creating a Program</vt:lpstr>
      <vt:lpstr>Consequence</vt:lpstr>
      <vt:lpstr>FUNCTION CALL AND RETURN Simple Call-Return in C</vt:lpstr>
      <vt:lpstr>FUNCTION CALL AND RETURN ARM instructions used to call and return from functions</vt:lpstr>
      <vt:lpstr>FUNCTION CALL AND RETURN Simple Call-Return in Assembly</vt:lpstr>
      <vt:lpstr>FUNCTION CALL AND RETURN Nested Call-Return in Assembly</vt:lpstr>
      <vt:lpstr>FUNCTION CALL AND RETURN ARM instructions used in functions that call other functions</vt:lpstr>
      <vt:lpstr>Optimizing Function Calls</vt:lpstr>
      <vt:lpstr>Optimizing Function Calls</vt:lpstr>
      <vt:lpstr>ARM PROCEDURE CALL STANDARD Registers used as input parameters</vt:lpstr>
      <vt:lpstr>ACCESSING PARAMETERS  INSIDE THE FUNCTION How parameters are passed to a function by the compiler</vt:lpstr>
      <vt:lpstr>ARM PROCEDURE CALL STANDARD Registers used to return function result</vt:lpstr>
      <vt:lpstr>PREPARING THE RETURN VALUE Functions that return an 8, 16 or 32-bit result</vt:lpstr>
      <vt:lpstr>Review Summary</vt:lpstr>
      <vt:lpstr>Review Summary</vt:lpstr>
      <vt:lpstr>PREPARING THE RETURN VALUE Promoting a return value from 8 to 16 or 32 bits</vt:lpstr>
      <vt:lpstr>PREPARING THE RETURN VALUE Functions that return 64-bit result</vt:lpstr>
      <vt:lpstr>REGISTER USAGE CONVENTIONS ARM PROCEDURE CALL STANDARD </vt:lpstr>
      <vt:lpstr>FUNCTION CODING CONVENTIONS Functions that modify only registers R0 - R3, R12</vt:lpstr>
      <vt:lpstr>FUNCTION CODING CONVENTIONS Functions that modify for example registers R4 and R5</vt:lpstr>
      <vt:lpstr>FUNCTION CODING CONVENTIONS Two functions with parameters, one calling the other</vt:lpstr>
      <vt:lpstr>Lab 1, Part 1: Sample Program</vt:lpstr>
      <vt:lpstr>void InitializeHardware(char *, char *) ;</vt:lpstr>
      <vt:lpstr>uint32_t GetClockCycleCount(void) ;</vt:lpstr>
      <vt:lpstr>void WaitForPushButton(void) ;</vt:lpstr>
      <vt:lpstr>void ClearDisplay(void) ;</vt:lpstr>
      <vt:lpstr>Lab 1 (Part 2): Decimal/Binary Conversions</vt:lpstr>
      <vt:lpstr>Bin2Dec (The "easier" one)</vt:lpstr>
      <vt:lpstr>Dec2Bin (A little more difficult)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Writing Functions in Assembly</dc:title>
  <dc:creator>Dan Lewis</dc:creator>
  <cp:lastModifiedBy>Windows User</cp:lastModifiedBy>
  <cp:revision>110</cp:revision>
  <dcterms:created xsi:type="dcterms:W3CDTF">2006-08-16T00:00:00Z</dcterms:created>
  <dcterms:modified xsi:type="dcterms:W3CDTF">2017-09-25T18:49:38Z</dcterms:modified>
</cp:coreProperties>
</file>