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9" r:id="rId3"/>
    <p:sldId id="257" r:id="rId4"/>
    <p:sldId id="259" r:id="rId5"/>
    <p:sldId id="260" r:id="rId6"/>
    <p:sldId id="258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95" r:id="rId29"/>
    <p:sldId id="283" r:id="rId30"/>
    <p:sldId id="284" r:id="rId31"/>
    <p:sldId id="286" r:id="rId32"/>
    <p:sldId id="296" r:id="rId33"/>
    <p:sldId id="313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8" autoAdjust="0"/>
    <p:restoredTop sz="94274" autoAdjust="0"/>
  </p:normalViewPr>
  <p:slideViewPr>
    <p:cSldViewPr snapToGrid="0">
      <p:cViewPr>
        <p:scale>
          <a:sx n="100" d="100"/>
          <a:sy n="100" d="100"/>
        </p:scale>
        <p:origin x="-232" y="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B19AF-4B4B-1544-89AD-BFB5D42D9910}" type="datetimeFigureOut">
              <a:rPr lang="en-US" smtClean="0"/>
              <a:t>4/26/15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1F01B-0FAC-0D4A-B8BD-75C9F1539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241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3979-A2AC-486F-8FC1-3C2A3B397493}" type="datetimeFigureOut">
              <a:rPr lang="en-US" smtClean="0"/>
              <a:pPr/>
              <a:t>4/26/15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7556F-3B52-4514-84FA-454AE2EF09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6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Excess </a:t>
            </a:r>
            <a:r>
              <a:rPr lang="en-US" smtClean="0"/>
              <a:t>3 code can </a:t>
            </a:r>
            <a:r>
              <a:rPr lang="en-US" dirty="0" smtClean="0"/>
              <a:t>easily</a:t>
            </a:r>
            <a:r>
              <a:rPr lang="en-US" baseline="0" dirty="0" smtClean="0"/>
              <a:t> compute subtractions involving 9.</a:t>
            </a:r>
          </a:p>
          <a:p>
            <a:r>
              <a:rPr lang="en-US" baseline="0" dirty="0" err="1" smtClean="0"/>
              <a:t>Eg</a:t>
            </a:r>
            <a:r>
              <a:rPr lang="en-US" baseline="0" dirty="0" smtClean="0"/>
              <a:t> excess 3 of 5 = 1000</a:t>
            </a:r>
          </a:p>
          <a:p>
            <a:r>
              <a:rPr lang="en-US" baseline="0" dirty="0" smtClean="0"/>
              <a:t>Need to find 9-5</a:t>
            </a:r>
          </a:p>
          <a:p>
            <a:r>
              <a:rPr lang="en-US" baseline="0" dirty="0" smtClean="0"/>
              <a:t>9-5 = 4; to find this solution invert all bits of 1000 (gives 0111, which is excess 3 code of 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Position encoders, error correction, </a:t>
            </a:r>
            <a:r>
              <a:rPr lang="en-US" dirty="0" err="1" smtClean="0"/>
              <a:t>Kmaps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17556F-3B52-4514-84FA-454AE2EF09D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9C21F9-3A81-45E5-B48A-D292E7410D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85445-BB75-4272-9FAB-7C8A15D89F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6D0DCE-5EDE-4C27-87AC-5A403EB8B5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D6BF859-C6C7-483D-841B-1C0DAFBCE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533F3B-8286-4658-84EE-75FB96FE7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BA585-0725-4137-A7AB-256CF7B612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86C7E-0BB3-4B4D-860F-A82E6E63D0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A7820-5219-4DAC-9100-2846830895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D1AA3-AD16-4D7A-BF47-CAB157D21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7BD8A-894B-425C-9963-A5D72A1FB2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14CF4C-BF65-4BCB-864B-F022CE4336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0941B7-02A5-4BDB-B201-20552C139C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89A1A-0F01-451A-97E3-30C04656BC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6DCDF1F-7324-4B42-A818-5B31C7CADA3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grover@scudc.sc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ELEN 21/COEN 21: </a:t>
            </a:r>
            <a:r>
              <a:rPr lang="en-US" dirty="0"/>
              <a:t>Introduction to Logic Design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Lectures </a:t>
            </a:r>
            <a:r>
              <a:rPr lang="en-US" sz="2000" dirty="0" smtClean="0"/>
              <a:t>7 </a:t>
            </a:r>
            <a:r>
              <a:rPr lang="en-US" sz="2000" dirty="0" smtClean="0"/>
              <a:t>&amp; </a:t>
            </a:r>
            <a:r>
              <a:rPr lang="en-US" sz="2000" dirty="0" smtClean="0"/>
              <a:t>8: </a:t>
            </a:r>
            <a:r>
              <a:rPr lang="en-US" sz="2000" dirty="0" smtClean="0"/>
              <a:t>Number representation, arithmetic circuits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Radhika </a:t>
            </a:r>
            <a:r>
              <a:rPr lang="en-US" sz="2000" dirty="0"/>
              <a:t>S. Grover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Electrical Engineering </a:t>
            </a:r>
            <a:r>
              <a:rPr lang="en-US" sz="2000" dirty="0"/>
              <a:t>Department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Santa Clara University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hlinkClick r:id="rId3"/>
              </a:rPr>
              <a:t>rgrover</a:t>
            </a:r>
            <a:r>
              <a:rPr lang="en-US" sz="2000" dirty="0" smtClean="0">
                <a:hlinkClick r:id="rId3"/>
              </a:rPr>
              <a:t>@scu.edu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base conversions cont.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Convert (.6875)</a:t>
            </a:r>
            <a:r>
              <a:rPr lang="en-US" baseline="-25000"/>
              <a:t>10</a:t>
            </a:r>
            <a:r>
              <a:rPr lang="en-US"/>
              <a:t> to binary.</a:t>
            </a:r>
          </a:p>
          <a:p>
            <a:pPr>
              <a:buFont typeface="Wingdings" pitchFamily="2" charset="2"/>
              <a:buNone/>
            </a:pPr>
            <a:r>
              <a:rPr lang="en-US"/>
              <a:t>0.6875 × 2 = 1.3750</a:t>
            </a:r>
          </a:p>
          <a:p>
            <a:pPr>
              <a:buFont typeface="Wingdings" pitchFamily="2" charset="2"/>
              <a:buNone/>
            </a:pPr>
            <a:r>
              <a:rPr lang="en-US"/>
              <a:t>0.3750 × 2 = 0.7500</a:t>
            </a:r>
          </a:p>
          <a:p>
            <a:pPr>
              <a:buFont typeface="Wingdings" pitchFamily="2" charset="2"/>
              <a:buNone/>
            </a:pPr>
            <a:r>
              <a:rPr lang="en-US"/>
              <a:t>0.7500 × 2 = 1.5000</a:t>
            </a:r>
          </a:p>
          <a:p>
            <a:pPr>
              <a:buFont typeface="Wingdings" pitchFamily="2" charset="2"/>
              <a:buNone/>
            </a:pPr>
            <a:r>
              <a:rPr lang="en-US"/>
              <a:t>0.5000 × 2 = 1.0000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Solution: (.6875)</a:t>
            </a:r>
            <a:r>
              <a:rPr lang="en-US" baseline="-25000"/>
              <a:t>10</a:t>
            </a:r>
            <a:r>
              <a:rPr lang="en-US"/>
              <a:t> = </a:t>
            </a:r>
            <a:r>
              <a:rPr lang="en-US">
                <a:solidFill>
                  <a:schemeClr val="tx2"/>
                </a:solidFill>
              </a:rPr>
              <a:t>(0.1011)</a:t>
            </a:r>
            <a:r>
              <a:rPr lang="en-US" baseline="-25000">
                <a:solidFill>
                  <a:schemeClr val="tx2"/>
                </a:solidFill>
              </a:rPr>
              <a:t>2</a:t>
            </a:r>
          </a:p>
          <a:p>
            <a:pPr>
              <a:buFont typeface="Wingdings" pitchFamily="2" charset="2"/>
              <a:buNone/>
            </a:pPr>
            <a:endParaRPr lang="en-US" baseline="-2500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/>
              <a:t>Convert .625 to binary</a:t>
            </a:r>
          </a:p>
        </p:txBody>
      </p:sp>
      <p:sp>
        <p:nvSpPr>
          <p:cNvPr id="112646" name="Freeform 6"/>
          <p:cNvSpPr>
            <a:spLocks/>
          </p:cNvSpPr>
          <p:nvPr/>
        </p:nvSpPr>
        <p:spPr bwMode="auto">
          <a:xfrm>
            <a:off x="3143250" y="2284413"/>
            <a:ext cx="271463" cy="2187575"/>
          </a:xfrm>
          <a:custGeom>
            <a:avLst/>
            <a:gdLst/>
            <a:ahLst/>
            <a:cxnLst>
              <a:cxn ang="0">
                <a:pos x="24" y="127"/>
              </a:cxn>
              <a:cxn ang="0">
                <a:pos x="6" y="385"/>
              </a:cxn>
              <a:cxn ang="0">
                <a:pos x="12" y="973"/>
              </a:cxn>
              <a:cxn ang="0">
                <a:pos x="24" y="1273"/>
              </a:cxn>
              <a:cxn ang="0">
                <a:pos x="150" y="1195"/>
              </a:cxn>
              <a:cxn ang="0">
                <a:pos x="150" y="175"/>
              </a:cxn>
              <a:cxn ang="0">
                <a:pos x="24" y="127"/>
              </a:cxn>
            </a:cxnLst>
            <a:rect l="0" t="0" r="r" b="b"/>
            <a:pathLst>
              <a:path w="171" h="1378">
                <a:moveTo>
                  <a:pt x="24" y="127"/>
                </a:moveTo>
                <a:cubicBezTo>
                  <a:pt x="0" y="162"/>
                  <a:pt x="8" y="244"/>
                  <a:pt x="6" y="385"/>
                </a:cubicBezTo>
                <a:cubicBezTo>
                  <a:pt x="4" y="526"/>
                  <a:pt x="9" y="825"/>
                  <a:pt x="12" y="973"/>
                </a:cubicBezTo>
                <a:cubicBezTo>
                  <a:pt x="15" y="1121"/>
                  <a:pt x="1" y="1236"/>
                  <a:pt x="24" y="1273"/>
                </a:cubicBezTo>
                <a:cubicBezTo>
                  <a:pt x="47" y="1310"/>
                  <a:pt x="129" y="1378"/>
                  <a:pt x="150" y="1195"/>
                </a:cubicBezTo>
                <a:cubicBezTo>
                  <a:pt x="171" y="1012"/>
                  <a:pt x="171" y="350"/>
                  <a:pt x="150" y="175"/>
                </a:cubicBezTo>
                <a:cubicBezTo>
                  <a:pt x="129" y="0"/>
                  <a:pt x="48" y="92"/>
                  <a:pt x="24" y="127"/>
                </a:cubicBezTo>
                <a:close/>
              </a:path>
            </a:pathLst>
          </a:custGeom>
          <a:noFill/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>
            <a:off x="3419475" y="4314825"/>
            <a:ext cx="1000125" cy="333375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6" grpId="0" animBg="1"/>
      <p:bldP spid="1126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Octal numbers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Converting from binary to octal number: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(10 110 001 101 011 · 111 100 000 110)</a:t>
            </a:r>
            <a:r>
              <a:rPr lang="en-US" baseline="-25000"/>
              <a:t>2 </a:t>
            </a:r>
            <a:r>
              <a:rPr lang="en-US"/>
              <a:t>= (26153.7406)</a:t>
            </a:r>
            <a:r>
              <a:rPr lang="en-US" baseline="-25000"/>
              <a:t>8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2    6   1     5     3       7    4     0     6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/>
              <a:t>Partition the binary number into groups of 3 digits each starting from binary point.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/>
              <a:t>Then proceed to left and right.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/>
              <a:t>Assign octal digit to each group.</a:t>
            </a:r>
          </a:p>
          <a:p>
            <a:pPr lvl="1">
              <a:lnSpc>
                <a:spcPct val="90000"/>
              </a:lnSpc>
              <a:buFontTx/>
              <a:buChar char="-"/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Converting from octal to binary number: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(673.124)</a:t>
            </a:r>
            <a:r>
              <a:rPr lang="en-US" baseline="-25000"/>
              <a:t>8 </a:t>
            </a:r>
            <a:r>
              <a:rPr lang="en-US"/>
              <a:t>= ( 110 111 011 · 001 010 100 )</a:t>
            </a:r>
            <a:r>
              <a:rPr lang="en-US" baseline="-25000"/>
              <a:t>2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   			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Hexadecimal numbers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Hexadecimal number system: digits are 0, 1, 2, .. , 9, A, B, C, D, E and F</a:t>
            </a:r>
          </a:p>
          <a:p>
            <a:endParaRPr lang="en-US" sz="2000" dirty="0"/>
          </a:p>
          <a:p>
            <a:r>
              <a:rPr lang="en-US" sz="2000" dirty="0"/>
              <a:t>Converting from binary to hexadecimal number: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(0011 0000 0110 · 1101)</a:t>
            </a:r>
            <a:r>
              <a:rPr lang="en-US" sz="1800" baseline="-25000" dirty="0"/>
              <a:t>2 </a:t>
            </a:r>
            <a:r>
              <a:rPr lang="en-US" sz="1800" dirty="0"/>
              <a:t>= (306.D)</a:t>
            </a:r>
            <a:r>
              <a:rPr lang="en-US" sz="1800" baseline="-25000" dirty="0"/>
              <a:t>16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   3        0     6         D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Tx/>
              <a:buChar char="-"/>
            </a:pPr>
            <a:r>
              <a:rPr lang="en-US" sz="1800" dirty="0"/>
              <a:t>Conversion is done similarly as was done with octal numbers.</a:t>
            </a:r>
          </a:p>
          <a:p>
            <a:pPr lvl="1">
              <a:buFontTx/>
              <a:buChar char="-"/>
            </a:pPr>
            <a:endParaRPr lang="en-US" sz="1800" dirty="0"/>
          </a:p>
          <a:p>
            <a:r>
              <a:rPr lang="en-US" sz="2000" dirty="0"/>
              <a:t>Converting from hexadecimal to binary number: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(2C6B.F2)</a:t>
            </a:r>
            <a:r>
              <a:rPr lang="en-US" sz="1800" baseline="-25000" dirty="0"/>
              <a:t>16 </a:t>
            </a:r>
            <a:r>
              <a:rPr lang="en-US" sz="1800" dirty="0"/>
              <a:t>= (10 1110 </a:t>
            </a:r>
            <a:r>
              <a:rPr lang="en-US" sz="1800" dirty="0" smtClean="0"/>
              <a:t>0110 </a:t>
            </a:r>
            <a:r>
              <a:rPr lang="en-US" sz="1800" dirty="0"/>
              <a:t>1011 ·  1111 0010)</a:t>
            </a:r>
            <a:r>
              <a:rPr lang="en-US" sz="1800" baseline="-25000" dirty="0"/>
              <a:t>2 </a:t>
            </a:r>
          </a:p>
          <a:p>
            <a:pPr lvl="1">
              <a:buFont typeface="Wingdings" pitchFamily="2" charset="2"/>
              <a:buNone/>
            </a:pPr>
            <a:r>
              <a:rPr lang="en-US" sz="1800" dirty="0"/>
              <a:t>   			     2    C     6     B         F      2</a:t>
            </a:r>
          </a:p>
          <a:p>
            <a:pPr lvl="1"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Used for simplifying the subtraction operation.</a:t>
            </a:r>
          </a:p>
          <a:p>
            <a:r>
              <a:rPr lang="en-US" sz="2000"/>
              <a:t>Also used for logical manipulation</a:t>
            </a:r>
          </a:p>
          <a:p>
            <a:endParaRPr lang="en-US" sz="2000"/>
          </a:p>
          <a:p>
            <a:r>
              <a:rPr lang="en-US" sz="2000"/>
              <a:t>Types of complements 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</a:t>
            </a:r>
            <a:r>
              <a:rPr lang="en-US" sz="2000">
                <a:solidFill>
                  <a:schemeClr val="tx2"/>
                </a:solidFill>
              </a:rPr>
              <a:t>diminished radix complement</a:t>
            </a:r>
            <a:r>
              <a:rPr lang="en-US" sz="2000"/>
              <a:t> or (r-1)’s complement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</a:t>
            </a:r>
            <a:r>
              <a:rPr lang="en-US" sz="2000">
                <a:solidFill>
                  <a:schemeClr val="tx2"/>
                </a:solidFill>
              </a:rPr>
              <a:t>radix complement</a:t>
            </a:r>
            <a:r>
              <a:rPr lang="en-US" sz="2000"/>
              <a:t> or r’s complement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r>
              <a:rPr lang="en-US" sz="2000"/>
              <a:t>Examples: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- 1’s complement and 2’s complement for binary numbers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- 9’s complement and 10’s complement for decimal numbers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Diminished Radix Complement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Given a number N in base r having n digits.</a:t>
            </a:r>
          </a:p>
          <a:p>
            <a:r>
              <a:rPr lang="en-US" sz="2000"/>
              <a:t>(r-1)’s complement of N is (r</a:t>
            </a:r>
            <a:r>
              <a:rPr lang="en-US" sz="2000" baseline="30000"/>
              <a:t>n</a:t>
            </a:r>
            <a:r>
              <a:rPr lang="en-US" sz="2000"/>
              <a:t> – 1) – N.</a:t>
            </a:r>
          </a:p>
          <a:p>
            <a:r>
              <a:rPr lang="en-US" sz="2000"/>
              <a:t>For decimal numbers, r = 10, so 9’s complement of N is (10</a:t>
            </a:r>
            <a:r>
              <a:rPr lang="en-US" sz="2000" baseline="30000"/>
              <a:t>n</a:t>
            </a:r>
            <a:r>
              <a:rPr lang="en-US" sz="2000"/>
              <a:t> – 1) – N.</a:t>
            </a:r>
          </a:p>
          <a:p>
            <a:endParaRPr lang="en-US" sz="2000"/>
          </a:p>
          <a:p>
            <a:r>
              <a:rPr lang="en-US" sz="2000">
                <a:solidFill>
                  <a:schemeClr val="tx2"/>
                </a:solidFill>
              </a:rPr>
              <a:t>Examples</a:t>
            </a:r>
            <a:r>
              <a:rPr lang="en-US" sz="2000"/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9’s complement of 546700 is 999999 – 546700 = 453299.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What is 9’s complement of 012398?</a:t>
            </a:r>
          </a:p>
          <a:p>
            <a:r>
              <a:rPr lang="en-US" sz="2000"/>
              <a:t>1’s complement of 1011000 is 0100111.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What is 1’s complement of 0101101?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Complement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Given an n-digit number N in base r.</a:t>
            </a:r>
          </a:p>
          <a:p>
            <a:r>
              <a:rPr lang="en-US" sz="2000"/>
              <a:t>The r’s complement is r</a:t>
            </a:r>
            <a:r>
              <a:rPr lang="en-US" sz="2000" baseline="30000"/>
              <a:t>n</a:t>
            </a:r>
            <a:r>
              <a:rPr lang="en-US" sz="2000"/>
              <a:t> – N for N ≠ 0, and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0 for N = 0.</a:t>
            </a:r>
          </a:p>
          <a:p>
            <a:r>
              <a:rPr lang="en-US" sz="2000"/>
              <a:t>Can also be obtained by adding 1 to 9’s complement of N.</a:t>
            </a:r>
          </a:p>
          <a:p>
            <a:r>
              <a:rPr lang="en-US" sz="2000"/>
              <a:t>Example: 10’s complement of decimal 2389 = 7611.</a:t>
            </a:r>
          </a:p>
          <a:p>
            <a:r>
              <a:rPr lang="en-US" sz="2000"/>
              <a:t>What is 10’s complement of 012398?</a:t>
            </a:r>
          </a:p>
          <a:p>
            <a:endParaRPr lang="en-US" sz="2000"/>
          </a:p>
          <a:p>
            <a:r>
              <a:rPr lang="en-US" sz="2000"/>
              <a:t>2’s complement of 1101100 is 0010100.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leave least significant 0’s and first 1 unchanged.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replace 1’s with 0’s and 0’s with 1’s in all higher significant digits.</a:t>
            </a:r>
          </a:p>
          <a:p>
            <a:endParaRPr lang="en-US" sz="2000"/>
          </a:p>
          <a:p>
            <a:pPr>
              <a:buFont typeface="Wingdings" pitchFamily="2" charset="2"/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binary numbers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Two types of representations:</a:t>
            </a:r>
          </a:p>
          <a:p>
            <a:r>
              <a:rPr lang="en-US" sz="2000">
                <a:solidFill>
                  <a:schemeClr val="tx2"/>
                </a:solidFill>
              </a:rPr>
              <a:t>Signed-magnitude system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number has a magnitude and a +/- symbol or sign bit.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used in ordinary arithmetic.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r>
              <a:rPr lang="en-US" sz="2000">
                <a:solidFill>
                  <a:schemeClr val="tx2"/>
                </a:solidFill>
              </a:rPr>
              <a:t>Signed-complement system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	</a:t>
            </a:r>
            <a:r>
              <a:rPr lang="en-US" sz="2000"/>
              <a:t>- a negative number is represented by its complement.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negates a number by taking its complement.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more convenient on a computer.</a:t>
            </a:r>
          </a:p>
          <a:p>
            <a:endParaRPr lang="en-US" sz="2000"/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magnitude system for binary numbers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Positive numbers (including zero) can be represented as unsigned numbers.</a:t>
            </a:r>
          </a:p>
          <a:p>
            <a:pPr>
              <a:lnSpc>
                <a:spcPct val="90000"/>
              </a:lnSpc>
            </a:pPr>
            <a:r>
              <a:rPr lang="en-US" sz="2000"/>
              <a:t>For signed numbers, represent the sign with a bit placed in the leftmost position.</a:t>
            </a:r>
          </a:p>
          <a:p>
            <a:pPr>
              <a:lnSpc>
                <a:spcPct val="90000"/>
              </a:lnSpc>
            </a:pPr>
            <a:r>
              <a:rPr lang="en-US" sz="2000"/>
              <a:t> By convention, sign bit is 0 for positive and 1 for negative numbers.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Example</a:t>
            </a:r>
            <a:r>
              <a:rPr lang="en-US" sz="2000"/>
              <a:t>: 01001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is 9 (unsigned binary) or +9 (signed binary)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11001 is 25 (unsigned binary) or -9 (signed binary).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Signed complement system for binary numbers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Positive numbers always start with a 0 in left-most position.</a:t>
            </a:r>
          </a:p>
          <a:p>
            <a:r>
              <a:rPr lang="en-US" sz="2000"/>
              <a:t>Complement always starts with 1 representing a negative number.</a:t>
            </a:r>
          </a:p>
          <a:p>
            <a:r>
              <a:rPr lang="en-US" sz="2000"/>
              <a:t>Two types: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- 1’s complement or 2’s complement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 Example</a:t>
            </a:r>
            <a:r>
              <a:rPr lang="en-US" sz="2000"/>
              <a:t>: represent -9 with eight bits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signed-magnitude representation: </a:t>
            </a:r>
            <a:r>
              <a:rPr lang="en-US" sz="2000">
                <a:solidFill>
                  <a:srgbClr val="000099"/>
                </a:solidFill>
              </a:rPr>
              <a:t>10001001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signed-1’s-complement representation: </a:t>
            </a:r>
            <a:r>
              <a:rPr lang="en-US" sz="2000">
                <a:solidFill>
                  <a:srgbClr val="000099"/>
                </a:solidFill>
              </a:rPr>
              <a:t>11110110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signed-2’s-complement representation: </a:t>
            </a:r>
            <a:r>
              <a:rPr lang="en-US" sz="2000">
                <a:solidFill>
                  <a:srgbClr val="000099"/>
                </a:solidFill>
              </a:rPr>
              <a:t>11110111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Addition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Addition of two numbers in signed-magnitude form follows rules of ordinary arithmetic.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If signs are the same, we add the two magnitudes, and give sum common sign.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If signs are different, subtract smaller magnitude from larger and give result sign of larger magnitude.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r>
              <a:rPr lang="en-US" sz="2000"/>
              <a:t>Addition of two numbers in two’s complement: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add the two numbers including sign bit.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- ignore carry out of sign-bit position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rgbClr val="000099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/>
              <a:t>Number Systems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 smtClean="0"/>
              <a:t>Overview </a:t>
            </a:r>
            <a:r>
              <a:rPr lang="en-US" sz="2000" dirty="0"/>
              <a:t>:</a:t>
            </a:r>
          </a:p>
          <a:p>
            <a:r>
              <a:rPr lang="en-US" sz="2000" dirty="0"/>
              <a:t>Digital Numbers</a:t>
            </a:r>
          </a:p>
          <a:p>
            <a:r>
              <a:rPr lang="en-US" sz="2000" dirty="0"/>
              <a:t>Number Base Conversions</a:t>
            </a:r>
          </a:p>
          <a:p>
            <a:r>
              <a:rPr lang="en-US" sz="2000" dirty="0"/>
              <a:t>Octal and Hexadecimal numbers</a:t>
            </a:r>
          </a:p>
          <a:p>
            <a:r>
              <a:rPr lang="en-US" sz="2000" dirty="0"/>
              <a:t>Complements</a:t>
            </a:r>
          </a:p>
          <a:p>
            <a:r>
              <a:rPr lang="en-US" sz="2000" dirty="0"/>
              <a:t>Signed Binary Numbers</a:t>
            </a:r>
          </a:p>
          <a:p>
            <a:r>
              <a:rPr lang="en-US" sz="2000" dirty="0"/>
              <a:t>Binary Codes</a:t>
            </a:r>
          </a:p>
          <a:p>
            <a:r>
              <a:rPr lang="en-US" sz="2000" dirty="0"/>
              <a:t>Binary Storage and Registers</a:t>
            </a:r>
          </a:p>
          <a:p>
            <a:r>
              <a:rPr lang="en-US" sz="2000" dirty="0"/>
              <a:t>Binary </a:t>
            </a:r>
            <a:r>
              <a:rPr lang="en-US" sz="2000" dirty="0" smtClean="0"/>
              <a:t>Logic</a:t>
            </a:r>
          </a:p>
          <a:p>
            <a:r>
              <a:rPr lang="en-US" sz="2000" dirty="0" smtClean="0"/>
              <a:t>Adders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17500" y="5753100"/>
            <a:ext cx="863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chemeClr val="tx2"/>
                </a:solidFill>
              </a:rPr>
              <a:t>There are 10 types of people in this world: those who can read binary and those who can’t.</a:t>
            </a:r>
            <a:endParaRPr lang="en-US" sz="16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Addition cont.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folHlink"/>
                </a:solidFill>
              </a:rPr>
              <a:t>Example</a:t>
            </a:r>
            <a:r>
              <a:rPr lang="en-US"/>
              <a:t>: Negative numbers are in signed two’s complement form:</a:t>
            </a:r>
          </a:p>
          <a:p>
            <a:pPr>
              <a:buFont typeface="Wingdings" pitchFamily="2" charset="2"/>
              <a:buNone/>
            </a:pPr>
            <a:r>
              <a:rPr lang="en-US"/>
              <a:t>	 +6   00000110                  -6   11111010</a:t>
            </a:r>
          </a:p>
          <a:p>
            <a:pPr>
              <a:buFont typeface="Wingdings" pitchFamily="2" charset="2"/>
              <a:buNone/>
            </a:pPr>
            <a:r>
              <a:rPr lang="en-US"/>
              <a:t>	+13  00001101                +13  00001101</a:t>
            </a:r>
          </a:p>
          <a:p>
            <a:pPr>
              <a:buFont typeface="Wingdings" pitchFamily="2" charset="2"/>
              <a:buNone/>
            </a:pPr>
            <a:r>
              <a:rPr lang="en-US"/>
              <a:t>	+19  00010011                 +7   00000111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	 +6   00000110                  -6   11111010</a:t>
            </a:r>
          </a:p>
          <a:p>
            <a:pPr>
              <a:buFont typeface="Wingdings" pitchFamily="2" charset="2"/>
              <a:buNone/>
            </a:pPr>
            <a:r>
              <a:rPr lang="en-US"/>
              <a:t>	-13   11110011                  -13  11110011</a:t>
            </a:r>
          </a:p>
          <a:p>
            <a:pPr>
              <a:buFont typeface="Wingdings" pitchFamily="2" charset="2"/>
              <a:buNone/>
            </a:pPr>
            <a:r>
              <a:rPr lang="en-US"/>
              <a:t>	-7 				     -19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 flipV="1">
            <a:off x="1714500" y="3705225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>
            <a:off x="2371725" y="3705225"/>
            <a:ext cx="1381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5229225" y="3714750"/>
            <a:ext cx="542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>
            <a:off x="5962650" y="37147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1581150" y="549592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89" name="Line 9"/>
          <p:cNvSpPr>
            <a:spLocks noChangeShapeType="1"/>
          </p:cNvSpPr>
          <p:nvPr/>
        </p:nvSpPr>
        <p:spPr bwMode="auto">
          <a:xfrm>
            <a:off x="2352675" y="5495925"/>
            <a:ext cx="140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>
            <a:off x="5305425" y="5476875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6019800" y="54673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Subtraction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Subtraction of two signed binary numbers with negative numbers in 2’s complement form:</a:t>
            </a:r>
          </a:p>
          <a:p>
            <a:pPr>
              <a:buFont typeface="Wingdings" pitchFamily="2" charset="2"/>
              <a:buNone/>
            </a:pPr>
            <a:r>
              <a:rPr lang="en-US"/>
              <a:t>	- Take 2’s complement of the subtrahend (including the sign bit).</a:t>
            </a:r>
          </a:p>
          <a:p>
            <a:pPr>
              <a:buFont typeface="Wingdings" pitchFamily="2" charset="2"/>
              <a:buNone/>
            </a:pPr>
            <a:r>
              <a:rPr lang="en-US"/>
              <a:t>	- Add it to the minuend (including the sign bit).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Example</a:t>
            </a:r>
            <a:r>
              <a:rPr lang="en-US"/>
              <a:t>: 13 – 6 = (13) + (-6) </a:t>
            </a:r>
          </a:p>
          <a:p>
            <a:pPr>
              <a:buFont typeface="Wingdings" pitchFamily="2" charset="2"/>
              <a:buNone/>
            </a:pPr>
            <a:r>
              <a:rPr lang="en-US"/>
              <a:t>= 00001101 + 11111010 = 100000111 </a:t>
            </a:r>
          </a:p>
          <a:p>
            <a:pPr>
              <a:buFont typeface="Wingdings" pitchFamily="2" charset="2"/>
              <a:buNone/>
            </a:pPr>
            <a:r>
              <a:rPr lang="en-US"/>
              <a:t>= </a:t>
            </a:r>
            <a:r>
              <a:rPr lang="en-US">
                <a:solidFill>
                  <a:schemeClr val="tx2"/>
                </a:solidFill>
              </a:rPr>
              <a:t>00000111</a:t>
            </a:r>
            <a:r>
              <a:rPr lang="en-US"/>
              <a:t> (+7)</a:t>
            </a:r>
          </a:p>
        </p:txBody>
      </p:sp>
      <p:sp>
        <p:nvSpPr>
          <p:cNvPr id="123909" name="Freeform 5"/>
          <p:cNvSpPr>
            <a:spLocks/>
          </p:cNvSpPr>
          <p:nvPr/>
        </p:nvSpPr>
        <p:spPr bwMode="auto">
          <a:xfrm>
            <a:off x="5043488" y="4976813"/>
            <a:ext cx="209550" cy="409575"/>
          </a:xfrm>
          <a:custGeom>
            <a:avLst/>
            <a:gdLst/>
            <a:ahLst/>
            <a:cxnLst>
              <a:cxn ang="0">
                <a:pos x="63" y="3"/>
              </a:cxn>
              <a:cxn ang="0">
                <a:pos x="3" y="129"/>
              </a:cxn>
              <a:cxn ang="0">
                <a:pos x="81" y="255"/>
              </a:cxn>
              <a:cxn ang="0">
                <a:pos x="129" y="111"/>
              </a:cxn>
              <a:cxn ang="0">
                <a:pos x="63" y="3"/>
              </a:cxn>
            </a:cxnLst>
            <a:rect l="0" t="0" r="r" b="b"/>
            <a:pathLst>
              <a:path w="132" h="258">
                <a:moveTo>
                  <a:pt x="63" y="3"/>
                </a:moveTo>
                <a:cubicBezTo>
                  <a:pt x="42" y="6"/>
                  <a:pt x="0" y="87"/>
                  <a:pt x="3" y="129"/>
                </a:cubicBezTo>
                <a:cubicBezTo>
                  <a:pt x="6" y="171"/>
                  <a:pt x="60" y="258"/>
                  <a:pt x="81" y="255"/>
                </a:cubicBezTo>
                <a:cubicBezTo>
                  <a:pt x="102" y="252"/>
                  <a:pt x="132" y="153"/>
                  <a:pt x="129" y="111"/>
                </a:cubicBezTo>
                <a:cubicBezTo>
                  <a:pt x="126" y="69"/>
                  <a:pt x="84" y="0"/>
                  <a:pt x="63" y="3"/>
                </a:cubicBezTo>
                <a:close/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H="1" flipV="1">
            <a:off x="5219700" y="5381625"/>
            <a:ext cx="342900" cy="4286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534025" y="5715000"/>
            <a:ext cx="105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</a:rPr>
              <a:t>ignore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codes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n-bit binary code is a group of n bits that:</a:t>
            </a:r>
          </a:p>
          <a:p>
            <a:pPr>
              <a:buFont typeface="Wingdings" pitchFamily="2" charset="2"/>
              <a:buNone/>
            </a:pPr>
            <a:r>
              <a:rPr lang="en-US"/>
              <a:t>	- Assume 2</a:t>
            </a:r>
            <a:r>
              <a:rPr lang="en-US" baseline="30000"/>
              <a:t>n</a:t>
            </a:r>
            <a:r>
              <a:rPr lang="en-US"/>
              <a:t> distinct combinations of 1s and 0s.</a:t>
            </a:r>
          </a:p>
          <a:p>
            <a:pPr>
              <a:buFont typeface="Wingdings" pitchFamily="2" charset="2"/>
              <a:buNone/>
            </a:pPr>
            <a:r>
              <a:rPr lang="en-US"/>
              <a:t>	- Each element represents one element of the set that is being coded.</a:t>
            </a:r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  <a:p>
            <a:r>
              <a:rPr lang="en-US"/>
              <a:t>Types of codes: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BCD Code</a:t>
            </a:r>
            <a:r>
              <a:rPr lang="en-US"/>
              <a:t>, </a:t>
            </a:r>
            <a:r>
              <a:rPr lang="en-US">
                <a:solidFill>
                  <a:schemeClr val="tx2"/>
                </a:solidFill>
              </a:rPr>
              <a:t>Gray code</a:t>
            </a:r>
            <a:r>
              <a:rPr lang="en-US"/>
              <a:t>, </a:t>
            </a:r>
            <a:r>
              <a:rPr lang="en-US">
                <a:solidFill>
                  <a:schemeClr val="tx2"/>
                </a:solidFill>
              </a:rPr>
              <a:t>ASCII Character Code</a:t>
            </a:r>
            <a:r>
              <a:rPr lang="en-US"/>
              <a:t>, </a:t>
            </a:r>
            <a:r>
              <a:rPr lang="en-US">
                <a:solidFill>
                  <a:schemeClr val="tx2"/>
                </a:solidFill>
              </a:rPr>
              <a:t>Error detecting code</a:t>
            </a:r>
            <a:r>
              <a:rPr lang="en-US"/>
              <a:t>.</a:t>
            </a:r>
          </a:p>
          <a:p>
            <a:pPr>
              <a:buFont typeface="Wingdings" pitchFamily="2" charset="2"/>
              <a:buNone/>
            </a:pPr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Code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Code most commonly used for the decimal digits.</a:t>
            </a:r>
          </a:p>
          <a:p>
            <a:pPr>
              <a:lnSpc>
                <a:spcPct val="80000"/>
              </a:lnSpc>
            </a:pPr>
            <a:r>
              <a:rPr lang="en-US" sz="1600"/>
              <a:t>Is the binary assignment called BCD.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0	0000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1	0001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2	0010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3	0011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4	0100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5	0101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6	0110                 (185)</a:t>
            </a:r>
            <a:r>
              <a:rPr lang="en-US" sz="1600" baseline="-25000"/>
              <a:t>10</a:t>
            </a:r>
            <a:r>
              <a:rPr lang="en-US" sz="1600"/>
              <a:t> = </a:t>
            </a:r>
            <a:r>
              <a:rPr lang="en-US" sz="1600">
                <a:solidFill>
                  <a:schemeClr val="tx2"/>
                </a:solidFill>
              </a:rPr>
              <a:t>(0001 1000 0101)</a:t>
            </a:r>
            <a:r>
              <a:rPr lang="en-US" sz="1600" baseline="-25000">
                <a:solidFill>
                  <a:schemeClr val="tx2"/>
                </a:solidFill>
              </a:rPr>
              <a:t>BCD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7	0111 	                     = (10111001)</a:t>
            </a:r>
            <a:r>
              <a:rPr lang="en-US" sz="1600" baseline="-25000"/>
              <a:t>2</a:t>
            </a: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8	1000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		9	1001</a:t>
            </a:r>
          </a:p>
          <a:p>
            <a:pPr>
              <a:lnSpc>
                <a:spcPct val="80000"/>
              </a:lnSpc>
            </a:pPr>
            <a:endParaRPr lang="en-US" sz="16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2695575" y="2790825"/>
            <a:ext cx="2609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2657475" y="3219450"/>
            <a:ext cx="2609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2505075" y="285750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Decimal symbol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3895725" y="2876550"/>
            <a:ext cx="1714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BCD digit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Addition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Addition of two decimal digits in BCD with possible carry from previous less significant pair of digits.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Since each digit does not exceed 9, the sum cannot be greater than 9 + 9 + 1 = 19. (1 is carry-over).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Sum will produce result in range 0 to 19.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In binary this is from 0000 to 10011.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In BCD this is from 0000 to 1 1001.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When binary sum is greater than 1010, this is invalid BCD digit.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 sz="1800"/>
              <a:t>Add (0110)</a:t>
            </a:r>
            <a:r>
              <a:rPr lang="en-US" sz="1800" baseline="-25000"/>
              <a:t>2</a:t>
            </a:r>
            <a:r>
              <a:rPr lang="en-US" sz="1800"/>
              <a:t> to binary sum to correct it.</a:t>
            </a:r>
          </a:p>
          <a:p>
            <a:pPr>
              <a:lnSpc>
                <a:spcPct val="8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Addition cont.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Examples</a:t>
            </a:r>
            <a:r>
              <a:rPr lang="en-US"/>
              <a:t>:</a:t>
            </a:r>
          </a:p>
          <a:p>
            <a:pPr>
              <a:buFont typeface="Wingdings" pitchFamily="2" charset="2"/>
              <a:buNone/>
            </a:pPr>
            <a:r>
              <a:rPr lang="en-US"/>
              <a:t> 		</a:t>
            </a:r>
          </a:p>
          <a:p>
            <a:pPr>
              <a:buFont typeface="Wingdings" pitchFamily="2" charset="2"/>
              <a:buNone/>
            </a:pPr>
            <a:r>
              <a:rPr lang="en-US"/>
              <a:t>	4	0100		  4	0100</a:t>
            </a:r>
          </a:p>
          <a:p>
            <a:pPr>
              <a:buFont typeface="Wingdings" pitchFamily="2" charset="2"/>
              <a:buNone/>
            </a:pPr>
            <a:r>
              <a:rPr lang="en-US"/>
              <a:t>+ 5	0101		+8	1000</a:t>
            </a:r>
          </a:p>
          <a:p>
            <a:pPr>
              <a:buFont typeface="Wingdings" pitchFamily="2" charset="2"/>
              <a:buNone/>
            </a:pPr>
            <a:r>
              <a:rPr lang="en-US"/>
              <a:t>	9	1001		 12	1100</a:t>
            </a:r>
          </a:p>
          <a:p>
            <a:pPr>
              <a:buFont typeface="Wingdings" pitchFamily="2" charset="2"/>
              <a:buNone/>
            </a:pPr>
            <a:r>
              <a:rPr lang="en-US"/>
              <a:t>				       +0110</a:t>
            </a:r>
          </a:p>
          <a:p>
            <a:pPr>
              <a:buFont typeface="Wingdings" pitchFamily="2" charset="2"/>
              <a:buNone/>
            </a:pPr>
            <a:r>
              <a:rPr lang="en-US"/>
              <a:t>				       1 0010</a:t>
            </a: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1485900" y="378142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4114800" y="378142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1457325" y="423862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4105275" y="4257675"/>
            <a:ext cx="33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2152650" y="3790950"/>
            <a:ext cx="75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2200275" y="4229100"/>
            <a:ext cx="69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0" name="Line 10"/>
          <p:cNvSpPr>
            <a:spLocks noChangeShapeType="1"/>
          </p:cNvSpPr>
          <p:nvPr/>
        </p:nvSpPr>
        <p:spPr bwMode="auto">
          <a:xfrm>
            <a:off x="4972050" y="3781425"/>
            <a:ext cx="581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>
            <a:off x="4810125" y="466725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>
            <a:off x="4819650" y="5124450"/>
            <a:ext cx="73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Decimal Codes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BCD code has weights of 8, 4, 2, 1</a:t>
            </a:r>
          </a:p>
          <a:p>
            <a:r>
              <a:rPr lang="en-US"/>
              <a:t>BCD code is a weighted code.</a:t>
            </a:r>
          </a:p>
          <a:p>
            <a:endParaRPr lang="en-US"/>
          </a:p>
          <a:p>
            <a:r>
              <a:rPr lang="en-US">
                <a:solidFill>
                  <a:schemeClr val="tx2"/>
                </a:solidFill>
              </a:rPr>
              <a:t>2421 code</a:t>
            </a:r>
            <a:r>
              <a:rPr lang="en-US"/>
              <a:t> is a weighted code.</a:t>
            </a:r>
          </a:p>
          <a:p>
            <a:pPr>
              <a:buFont typeface="Wingdings" pitchFamily="2" charset="2"/>
              <a:buNone/>
            </a:pPr>
            <a:r>
              <a:rPr lang="en-US"/>
              <a:t>	e.g. 1101 when weighted by digits 2421 represents:</a:t>
            </a:r>
          </a:p>
          <a:p>
            <a:pPr>
              <a:buFont typeface="Wingdings" pitchFamily="2" charset="2"/>
              <a:buNone/>
            </a:pPr>
            <a:r>
              <a:rPr lang="en-US"/>
              <a:t>	2 × 1 + 4 × 1 + 2 × 0 + 1 × 1 = 7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>
                <a:solidFill>
                  <a:schemeClr val="tx2"/>
                </a:solidFill>
              </a:rPr>
              <a:t>Excess-3 code</a:t>
            </a:r>
            <a:r>
              <a:rPr lang="en-US"/>
              <a:t> : binary value + 3</a:t>
            </a:r>
          </a:p>
          <a:p>
            <a:pPr>
              <a:buFont typeface="Wingdings" pitchFamily="2" charset="2"/>
              <a:buNone/>
            </a:pPr>
            <a:r>
              <a:rPr lang="en-US"/>
              <a:t>	e.g. 0 is represented as 0011 in excess-3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Gray code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800"/>
              <a:t>Advantage of gray code is that only bit changes when going from one number to the next.</a:t>
            </a:r>
          </a:p>
          <a:p>
            <a:pPr>
              <a:lnSpc>
                <a:spcPct val="80000"/>
              </a:lnSpc>
            </a:pPr>
            <a:r>
              <a:rPr lang="en-US" sz="1800"/>
              <a:t>Used in applications where normal sequence of binary numbers may produce an error/ambiguity during transition.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	Gray code	Decimal equivalent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	 0000			0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	 0001			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	 0011			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	 0010			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	 0110			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	 0111			5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	 0101			6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1914525" y="3228975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1943100" y="367665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ASCII character code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Standard binary code for the alphanumeric characters is </a:t>
            </a:r>
            <a:r>
              <a:rPr lang="en-US">
                <a:solidFill>
                  <a:schemeClr val="tx2"/>
                </a:solidFill>
              </a:rPr>
              <a:t>ASCII</a:t>
            </a:r>
            <a:r>
              <a:rPr lang="en-US"/>
              <a:t>.</a:t>
            </a:r>
          </a:p>
          <a:p>
            <a:r>
              <a:rPr lang="en-US"/>
              <a:t>An alphanumeric character set includes 10 decimal digits, 26 letters of alphabet and a number of special characters.</a:t>
            </a:r>
          </a:p>
          <a:p>
            <a:r>
              <a:rPr lang="en-US"/>
              <a:t>It uses 7 bits to code 128 characters.</a:t>
            </a:r>
          </a:p>
          <a:p>
            <a:r>
              <a:rPr lang="en-US"/>
              <a:t>E.g. A is represented in ASCII as 1000001.</a:t>
            </a:r>
          </a:p>
          <a:p>
            <a:r>
              <a:rPr lang="en-US"/>
              <a:t>Each ASCII code can be stored in a single unit called </a:t>
            </a:r>
            <a:r>
              <a:rPr lang="en-US">
                <a:solidFill>
                  <a:schemeClr val="tx2"/>
                </a:solidFill>
              </a:rPr>
              <a:t>byte</a:t>
            </a:r>
            <a:r>
              <a:rPr lang="en-US"/>
              <a:t> (8 bits).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Error-Detecting code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An extra bit called </a:t>
            </a:r>
            <a:r>
              <a:rPr lang="en-US" sz="2000">
                <a:solidFill>
                  <a:schemeClr val="tx2"/>
                </a:solidFill>
              </a:rPr>
              <a:t>parity</a:t>
            </a:r>
            <a:r>
              <a:rPr lang="en-US" sz="2000"/>
              <a:t> is included with a message to make number of 1’s </a:t>
            </a:r>
            <a:r>
              <a:rPr lang="en-US" sz="2000">
                <a:solidFill>
                  <a:schemeClr val="tx2"/>
                </a:solidFill>
              </a:rPr>
              <a:t>even</a:t>
            </a:r>
            <a:r>
              <a:rPr lang="en-US" sz="2000"/>
              <a:t> or </a:t>
            </a:r>
            <a:r>
              <a:rPr lang="en-US" sz="2000">
                <a:solidFill>
                  <a:schemeClr val="tx2"/>
                </a:solidFill>
              </a:rPr>
              <a:t>odd</a:t>
            </a:r>
            <a:r>
              <a:rPr lang="en-US" sz="2000"/>
              <a:t>.</a:t>
            </a:r>
          </a:p>
          <a:p>
            <a:r>
              <a:rPr lang="en-US" sz="2000"/>
              <a:t>Parity bit is useful in detecting errors during transmission of information from one location to another.</a:t>
            </a:r>
          </a:p>
          <a:p>
            <a:endParaRPr lang="en-US" sz="2000"/>
          </a:p>
          <a:p>
            <a:r>
              <a:rPr lang="en-US" sz="2000">
                <a:solidFill>
                  <a:schemeClr val="tx2"/>
                </a:solidFill>
              </a:rPr>
              <a:t>Example</a:t>
            </a:r>
            <a:r>
              <a:rPr lang="en-US" sz="2000"/>
              <a:t>: even parity ASCII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ASCII T = 1010100 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   with even parity ASCII T = 11010100</a:t>
            </a:r>
          </a:p>
          <a:p>
            <a:r>
              <a:rPr lang="en-US" sz="2000"/>
              <a:t>Check the parity of each character at receiving end.</a:t>
            </a:r>
          </a:p>
          <a:p>
            <a:r>
              <a:rPr lang="en-US" sz="2000"/>
              <a:t>If the parity of received character is not even, it means that at least one bit has changed value during the transmission.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Decimal number representation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E.g. 7392 represents number</a:t>
            </a:r>
          </a:p>
          <a:p>
            <a:pPr>
              <a:buFont typeface="Wingdings" pitchFamily="2" charset="2"/>
              <a:buNone/>
            </a:pPr>
            <a:r>
              <a:rPr lang="en-US"/>
              <a:t>	- 7 × 10</a:t>
            </a:r>
            <a:r>
              <a:rPr lang="en-US" baseline="30000"/>
              <a:t>3 + </a:t>
            </a:r>
            <a:r>
              <a:rPr lang="en-US"/>
              <a:t>3 × 10</a:t>
            </a:r>
            <a:r>
              <a:rPr lang="en-US" baseline="30000"/>
              <a:t>2 </a:t>
            </a:r>
            <a:r>
              <a:rPr lang="en-US"/>
              <a:t>+</a:t>
            </a:r>
            <a:r>
              <a:rPr lang="en-US" baseline="30000"/>
              <a:t> </a:t>
            </a:r>
            <a:r>
              <a:rPr lang="en-US"/>
              <a:t>9 × 10</a:t>
            </a:r>
            <a:r>
              <a:rPr lang="en-US" baseline="30000"/>
              <a:t>1 </a:t>
            </a:r>
            <a:r>
              <a:rPr lang="en-US"/>
              <a:t>+ 2 × 10</a:t>
            </a:r>
            <a:r>
              <a:rPr lang="en-US" baseline="30000"/>
              <a:t>0</a:t>
            </a:r>
          </a:p>
          <a:p>
            <a:pPr>
              <a:buFont typeface="Wingdings" pitchFamily="2" charset="2"/>
              <a:buNone/>
            </a:pPr>
            <a:r>
              <a:rPr lang="en-US" baseline="30000"/>
              <a:t> </a:t>
            </a:r>
          </a:p>
          <a:p>
            <a:r>
              <a:rPr lang="en-US"/>
              <a:t>This can be obtained as</a:t>
            </a:r>
          </a:p>
          <a:p>
            <a:pPr>
              <a:buFont typeface="Wingdings" pitchFamily="2" charset="2"/>
              <a:buNone/>
            </a:pPr>
            <a:r>
              <a:rPr lang="en-US"/>
              <a:t>	 10   7392</a:t>
            </a:r>
          </a:p>
          <a:p>
            <a:pPr>
              <a:buFont typeface="Wingdings" pitchFamily="2" charset="2"/>
              <a:buNone/>
            </a:pPr>
            <a:r>
              <a:rPr lang="en-US"/>
              <a:t>	    10  739              2</a:t>
            </a:r>
          </a:p>
          <a:p>
            <a:pPr>
              <a:buFont typeface="Wingdings" pitchFamily="2" charset="2"/>
              <a:buNone/>
            </a:pPr>
            <a:r>
              <a:rPr lang="en-US"/>
              <a:t>		 10 73              9</a:t>
            </a:r>
          </a:p>
          <a:p>
            <a:pPr>
              <a:buFont typeface="Wingdings" pitchFamily="2" charset="2"/>
              <a:buNone/>
            </a:pPr>
            <a:r>
              <a:rPr lang="en-US"/>
              <a:t>		       7              3</a:t>
            </a:r>
          </a:p>
        </p:txBody>
      </p:sp>
      <p:sp>
        <p:nvSpPr>
          <p:cNvPr id="104452" name="Line 4"/>
          <p:cNvSpPr>
            <a:spLocks noChangeShapeType="1"/>
          </p:cNvSpPr>
          <p:nvPr/>
        </p:nvSpPr>
        <p:spPr bwMode="auto">
          <a:xfrm>
            <a:off x="2209800" y="4038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3" name="Line 5"/>
          <p:cNvSpPr>
            <a:spLocks noChangeShapeType="1"/>
          </p:cNvSpPr>
          <p:nvPr/>
        </p:nvSpPr>
        <p:spPr bwMode="auto">
          <a:xfrm flipV="1">
            <a:off x="22098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3657600" y="4267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2438400" y="4495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24384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26670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3657600" y="4724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3657600" y="5181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storage and registers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binary cell</a:t>
            </a:r>
            <a:r>
              <a:rPr lang="en-US"/>
              <a:t> is a device that can store one bit of information ( a 1 or a 0).</a:t>
            </a:r>
          </a:p>
          <a:p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register</a:t>
            </a:r>
            <a:r>
              <a:rPr lang="en-US"/>
              <a:t> is a group of binary cells.</a:t>
            </a:r>
          </a:p>
          <a:p>
            <a:r>
              <a:rPr lang="en-US"/>
              <a:t>A register with n cells can store any discrete quantity of information that contains n bits.</a:t>
            </a:r>
          </a:p>
          <a:p>
            <a:r>
              <a:rPr lang="en-US"/>
              <a:t>Each bit designates the state of one cell in the register.</a:t>
            </a:r>
          </a:p>
          <a:p>
            <a:r>
              <a:rPr lang="en-US"/>
              <a:t>A register with 16 cells can be in one of 2</a:t>
            </a:r>
            <a:r>
              <a:rPr lang="en-US" baseline="30000"/>
              <a:t>16</a:t>
            </a:r>
            <a:r>
              <a:rPr lang="en-US"/>
              <a:t> possible states.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transfer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A </a:t>
            </a:r>
            <a:r>
              <a:rPr lang="en-US">
                <a:solidFill>
                  <a:schemeClr val="tx2"/>
                </a:solidFill>
              </a:rPr>
              <a:t>register transfer</a:t>
            </a:r>
            <a:r>
              <a:rPr lang="en-US"/>
              <a:t> operation consists of a transfer of binary information from one set of registers into another set of registers.</a:t>
            </a:r>
          </a:p>
          <a:p>
            <a:pPr marL="457200" indent="-457200"/>
            <a:r>
              <a:rPr lang="en-US"/>
              <a:t>Transfer may be 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	- direct from one register to another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	- pass through data processing circuits.</a:t>
            </a:r>
          </a:p>
          <a:p>
            <a:pPr marL="457200" indent="-457200">
              <a:buFont typeface="Wingdings" pitchFamily="2" charset="2"/>
              <a:buNone/>
            </a:pPr>
            <a:endParaRPr lang="en-US"/>
          </a:p>
          <a:p>
            <a:pPr marL="457200" indent="-457200"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Example</a:t>
            </a:r>
            <a:r>
              <a:rPr lang="en-US"/>
              <a:t>: transfer of binary information from keyboard into a register in memory unit.</a:t>
            </a:r>
          </a:p>
          <a:p>
            <a:pPr marL="457200" indent="-457200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transfer cont.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2152650" y="4629150"/>
            <a:ext cx="1704975" cy="1524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2228850" y="5172075"/>
            <a:ext cx="962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Keyboard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3467100" y="4772025"/>
            <a:ext cx="257175" cy="2667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2095500" y="2981325"/>
            <a:ext cx="5048250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2352675" y="3448050"/>
            <a:ext cx="5905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Text Box 9"/>
          <p:cNvSpPr txBox="1">
            <a:spLocks noChangeArrowheads="1"/>
          </p:cNvSpPr>
          <p:nvPr/>
        </p:nvSpPr>
        <p:spPr bwMode="auto">
          <a:xfrm>
            <a:off x="2305050" y="3438525"/>
            <a:ext cx="828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 cells</a:t>
            </a:r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3219450" y="3457575"/>
            <a:ext cx="5905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Text Box 11"/>
          <p:cNvSpPr txBox="1">
            <a:spLocks noChangeArrowheads="1"/>
          </p:cNvSpPr>
          <p:nvPr/>
        </p:nvSpPr>
        <p:spPr bwMode="auto">
          <a:xfrm>
            <a:off x="3171825" y="3448050"/>
            <a:ext cx="828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 cells</a:t>
            </a:r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4133850" y="3457575"/>
            <a:ext cx="5905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1" name="Text Box 13"/>
          <p:cNvSpPr txBox="1">
            <a:spLocks noChangeArrowheads="1"/>
          </p:cNvSpPr>
          <p:nvPr/>
        </p:nvSpPr>
        <p:spPr bwMode="auto">
          <a:xfrm>
            <a:off x="4086225" y="3448050"/>
            <a:ext cx="828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 cells</a:t>
            </a:r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5105400" y="3429000"/>
            <a:ext cx="5905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5057775" y="3419475"/>
            <a:ext cx="828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 cells</a:t>
            </a:r>
          </a:p>
        </p:txBody>
      </p:sp>
      <p:sp>
        <p:nvSpPr>
          <p:cNvPr id="145426" name="Oval 18"/>
          <p:cNvSpPr>
            <a:spLocks noChangeArrowheads="1"/>
          </p:cNvSpPr>
          <p:nvPr/>
        </p:nvSpPr>
        <p:spPr bwMode="auto">
          <a:xfrm>
            <a:off x="3486150" y="5124450"/>
            <a:ext cx="257175" cy="2667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470275" y="475297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J</a:t>
            </a:r>
          </a:p>
        </p:txBody>
      </p:sp>
      <p:sp>
        <p:nvSpPr>
          <p:cNvPr id="145428" name="Text Box 20"/>
          <p:cNvSpPr txBox="1">
            <a:spLocks noChangeArrowheads="1"/>
          </p:cNvSpPr>
          <p:nvPr/>
        </p:nvSpPr>
        <p:spPr bwMode="auto">
          <a:xfrm>
            <a:off x="3451225" y="509587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</a:t>
            </a:r>
          </a:p>
        </p:txBody>
      </p:sp>
      <p:sp>
        <p:nvSpPr>
          <p:cNvPr id="145431" name="Oval 23"/>
          <p:cNvSpPr>
            <a:spLocks noChangeArrowheads="1"/>
          </p:cNvSpPr>
          <p:nvPr/>
        </p:nvSpPr>
        <p:spPr bwMode="auto">
          <a:xfrm>
            <a:off x="3476625" y="5467350"/>
            <a:ext cx="257175" cy="2667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3479800" y="5448300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H</a:t>
            </a:r>
          </a:p>
        </p:txBody>
      </p:sp>
      <p:sp>
        <p:nvSpPr>
          <p:cNvPr id="145433" name="Oval 25"/>
          <p:cNvSpPr>
            <a:spLocks noChangeArrowheads="1"/>
          </p:cNvSpPr>
          <p:nvPr/>
        </p:nvSpPr>
        <p:spPr bwMode="auto">
          <a:xfrm>
            <a:off x="3486150" y="5819775"/>
            <a:ext cx="257175" cy="2667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4" name="Text Box 26"/>
          <p:cNvSpPr txBox="1">
            <a:spLocks noChangeArrowheads="1"/>
          </p:cNvSpPr>
          <p:nvPr/>
        </p:nvSpPr>
        <p:spPr bwMode="auto">
          <a:xfrm>
            <a:off x="3470275" y="5800725"/>
            <a:ext cx="2889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N</a:t>
            </a:r>
          </a:p>
        </p:txBody>
      </p:sp>
      <p:sp>
        <p:nvSpPr>
          <p:cNvPr id="145435" name="Rectangle 27"/>
          <p:cNvSpPr>
            <a:spLocks noChangeArrowheads="1"/>
          </p:cNvSpPr>
          <p:nvPr/>
        </p:nvSpPr>
        <p:spPr bwMode="auto">
          <a:xfrm>
            <a:off x="4648200" y="4886325"/>
            <a:ext cx="1704975" cy="120015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36" name="Line 28"/>
          <p:cNvSpPr>
            <a:spLocks noChangeShapeType="1"/>
          </p:cNvSpPr>
          <p:nvPr/>
        </p:nvSpPr>
        <p:spPr bwMode="auto">
          <a:xfrm>
            <a:off x="3724275" y="49149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37" name="Line 29"/>
          <p:cNvSpPr>
            <a:spLocks noChangeShapeType="1"/>
          </p:cNvSpPr>
          <p:nvPr/>
        </p:nvSpPr>
        <p:spPr bwMode="auto">
          <a:xfrm>
            <a:off x="3743325" y="52673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3752850" y="55911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>
            <a:off x="3752850" y="59531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5000625" y="5219700"/>
            <a:ext cx="11334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CONTROL</a:t>
            </a:r>
          </a:p>
        </p:txBody>
      </p: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1876425" y="4267200"/>
            <a:ext cx="54483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2" name="Text Box 34"/>
          <p:cNvSpPr txBox="1">
            <a:spLocks noChangeArrowheads="1"/>
          </p:cNvSpPr>
          <p:nvPr/>
        </p:nvSpPr>
        <p:spPr bwMode="auto">
          <a:xfrm>
            <a:off x="5715000" y="4391025"/>
            <a:ext cx="14763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Input Register</a:t>
            </a: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5114925" y="4438650"/>
            <a:ext cx="5905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45" name="Text Box 37"/>
          <p:cNvSpPr txBox="1">
            <a:spLocks noChangeArrowheads="1"/>
          </p:cNvSpPr>
          <p:nvPr/>
        </p:nvSpPr>
        <p:spPr bwMode="auto">
          <a:xfrm>
            <a:off x="5076825" y="4429125"/>
            <a:ext cx="828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8 cells</a:t>
            </a:r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 flipV="1">
            <a:off x="5429250" y="4724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47" name="Line 39"/>
          <p:cNvSpPr>
            <a:spLocks noChangeShapeType="1"/>
          </p:cNvSpPr>
          <p:nvPr/>
        </p:nvSpPr>
        <p:spPr bwMode="auto">
          <a:xfrm flipV="1">
            <a:off x="5429250" y="3714750"/>
            <a:ext cx="0" cy="714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48" name="Line 40"/>
          <p:cNvSpPr>
            <a:spLocks noChangeShapeType="1"/>
          </p:cNvSpPr>
          <p:nvPr/>
        </p:nvSpPr>
        <p:spPr bwMode="auto">
          <a:xfrm flipH="1">
            <a:off x="4733925" y="356235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H="1" flipV="1">
            <a:off x="2962275" y="3581400"/>
            <a:ext cx="2571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 flipH="1">
            <a:off x="3829050" y="3581400"/>
            <a:ext cx="2857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51" name="Line 43"/>
          <p:cNvSpPr>
            <a:spLocks noChangeShapeType="1"/>
          </p:cNvSpPr>
          <p:nvPr/>
        </p:nvSpPr>
        <p:spPr bwMode="auto">
          <a:xfrm>
            <a:off x="2324100" y="3352800"/>
            <a:ext cx="3448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52" name="Text Box 44"/>
          <p:cNvSpPr txBox="1">
            <a:spLocks noChangeArrowheads="1"/>
          </p:cNvSpPr>
          <p:nvPr/>
        </p:nvSpPr>
        <p:spPr bwMode="auto">
          <a:xfrm>
            <a:off x="5895975" y="3352800"/>
            <a:ext cx="86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Processor Register</a:t>
            </a:r>
          </a:p>
        </p:txBody>
      </p:sp>
      <p:sp>
        <p:nvSpPr>
          <p:cNvPr id="145453" name="Text Box 45"/>
          <p:cNvSpPr txBox="1">
            <a:spLocks noChangeArrowheads="1"/>
          </p:cNvSpPr>
          <p:nvPr/>
        </p:nvSpPr>
        <p:spPr bwMode="auto">
          <a:xfrm>
            <a:off x="2305050" y="3048000"/>
            <a:ext cx="3981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PROCESSOR UNIT</a:t>
            </a:r>
          </a:p>
        </p:txBody>
      </p:sp>
      <p:sp>
        <p:nvSpPr>
          <p:cNvPr id="145455" name="Rectangle 47"/>
          <p:cNvSpPr>
            <a:spLocks noChangeArrowheads="1"/>
          </p:cNvSpPr>
          <p:nvPr/>
        </p:nvSpPr>
        <p:spPr bwMode="auto">
          <a:xfrm>
            <a:off x="2085975" y="1905000"/>
            <a:ext cx="5048250" cy="895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56" name="Rectangle 48"/>
          <p:cNvSpPr>
            <a:spLocks noChangeArrowheads="1"/>
          </p:cNvSpPr>
          <p:nvPr/>
        </p:nvSpPr>
        <p:spPr bwMode="auto">
          <a:xfrm>
            <a:off x="2305050" y="2343150"/>
            <a:ext cx="3400425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57" name="Text Box 49"/>
          <p:cNvSpPr txBox="1">
            <a:spLocks noChangeArrowheads="1"/>
          </p:cNvSpPr>
          <p:nvPr/>
        </p:nvSpPr>
        <p:spPr bwMode="auto">
          <a:xfrm>
            <a:off x="2352675" y="2352675"/>
            <a:ext cx="3371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01001010010011111100100011001110</a:t>
            </a:r>
          </a:p>
        </p:txBody>
      </p:sp>
      <p:sp>
        <p:nvSpPr>
          <p:cNvPr id="145468" name="Text Box 60"/>
          <p:cNvSpPr txBox="1">
            <a:spLocks noChangeArrowheads="1"/>
          </p:cNvSpPr>
          <p:nvPr/>
        </p:nvSpPr>
        <p:spPr bwMode="auto">
          <a:xfrm>
            <a:off x="5791200" y="2276475"/>
            <a:ext cx="866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Memory Register</a:t>
            </a:r>
          </a:p>
        </p:txBody>
      </p:sp>
      <p:sp>
        <p:nvSpPr>
          <p:cNvPr id="145469" name="Text Box 61"/>
          <p:cNvSpPr txBox="1">
            <a:spLocks noChangeArrowheads="1"/>
          </p:cNvSpPr>
          <p:nvPr/>
        </p:nvSpPr>
        <p:spPr bwMode="auto">
          <a:xfrm>
            <a:off x="2324100" y="1943100"/>
            <a:ext cx="3981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MEMORY UNIT</a:t>
            </a:r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 flipV="1">
            <a:off x="4200525" y="2667000"/>
            <a:ext cx="0" cy="676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70" name="Line 62"/>
          <p:cNvSpPr>
            <a:spLocks noChangeShapeType="1"/>
          </p:cNvSpPr>
          <p:nvPr/>
        </p:nvSpPr>
        <p:spPr bwMode="auto">
          <a:xfrm flipH="1">
            <a:off x="4552950" y="3267075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5471" name="Text Box 63"/>
          <p:cNvSpPr txBox="1">
            <a:spLocks noChangeArrowheads="1"/>
          </p:cNvSpPr>
          <p:nvPr/>
        </p:nvSpPr>
        <p:spPr bwMode="auto">
          <a:xfrm>
            <a:off x="5153025" y="3095625"/>
            <a:ext cx="857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Shift left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Representing numbers in different bases: binary, octal, hexadecimal</a:t>
            </a:r>
          </a:p>
          <a:p>
            <a:r>
              <a:rPr lang="en-US" dirty="0" smtClean="0"/>
              <a:t>Different types </a:t>
            </a:r>
            <a:r>
              <a:rPr lang="en-US" smtClean="0"/>
              <a:t>of codes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Base or radix of a number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E.g. a</a:t>
            </a:r>
            <a:r>
              <a:rPr lang="en-US" baseline="-25000"/>
              <a:t>3</a:t>
            </a:r>
            <a:r>
              <a:rPr lang="en-US"/>
              <a:t>a</a:t>
            </a:r>
            <a:r>
              <a:rPr lang="en-US" baseline="-25000"/>
              <a:t>2</a:t>
            </a:r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0</a:t>
            </a:r>
            <a:r>
              <a:rPr lang="en-US"/>
              <a:t>.a</a:t>
            </a:r>
            <a:r>
              <a:rPr lang="en-US" baseline="-25000"/>
              <a:t>-1</a:t>
            </a:r>
            <a:r>
              <a:rPr lang="en-US"/>
              <a:t>a</a:t>
            </a:r>
            <a:r>
              <a:rPr lang="en-US" baseline="-25000"/>
              <a:t>-2</a:t>
            </a:r>
            <a:r>
              <a:rPr lang="en-US"/>
              <a:t> represents number</a:t>
            </a:r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sz="1800"/>
              <a:t>a</a:t>
            </a:r>
            <a:r>
              <a:rPr lang="en-US" sz="1800" baseline="-25000"/>
              <a:t>3</a:t>
            </a:r>
            <a:r>
              <a:rPr lang="en-US" sz="1800"/>
              <a:t> × 10</a:t>
            </a:r>
            <a:r>
              <a:rPr lang="en-US" sz="1800" baseline="30000"/>
              <a:t>3 + </a:t>
            </a:r>
            <a:r>
              <a:rPr lang="en-US" sz="1800"/>
              <a:t>a</a:t>
            </a:r>
            <a:r>
              <a:rPr lang="en-US" sz="1800" baseline="-25000"/>
              <a:t>2</a:t>
            </a:r>
            <a:r>
              <a:rPr lang="en-US" sz="1800"/>
              <a:t> × 10</a:t>
            </a:r>
            <a:r>
              <a:rPr lang="en-US" sz="1800" baseline="30000"/>
              <a:t>2 </a:t>
            </a:r>
            <a:r>
              <a:rPr lang="en-US" sz="1800"/>
              <a:t>+</a:t>
            </a:r>
            <a:r>
              <a:rPr lang="en-US" sz="1800" baseline="30000"/>
              <a:t> </a:t>
            </a:r>
            <a:r>
              <a:rPr lang="en-US" sz="1800"/>
              <a:t>a</a:t>
            </a:r>
            <a:r>
              <a:rPr lang="en-US" sz="1800" baseline="-25000"/>
              <a:t>1</a:t>
            </a:r>
            <a:r>
              <a:rPr lang="en-US" sz="1800"/>
              <a:t> × 10</a:t>
            </a:r>
            <a:r>
              <a:rPr lang="en-US" sz="1800" baseline="30000"/>
              <a:t>1 </a:t>
            </a:r>
            <a:r>
              <a:rPr lang="en-US" sz="1800"/>
              <a:t>+ a</a:t>
            </a:r>
            <a:r>
              <a:rPr lang="en-US" sz="1800" baseline="-25000"/>
              <a:t>0</a:t>
            </a:r>
            <a:r>
              <a:rPr lang="en-US" sz="1800"/>
              <a:t> × 10</a:t>
            </a:r>
            <a:r>
              <a:rPr lang="en-US" sz="1800" baseline="30000"/>
              <a:t>0 </a:t>
            </a:r>
            <a:r>
              <a:rPr lang="en-US" sz="1800"/>
              <a:t>+</a:t>
            </a:r>
            <a:r>
              <a:rPr lang="en-US" sz="1800" baseline="30000"/>
              <a:t> </a:t>
            </a:r>
            <a:r>
              <a:rPr lang="en-US" sz="1800"/>
              <a:t>a</a:t>
            </a:r>
            <a:r>
              <a:rPr lang="en-US" sz="1800" baseline="-25000"/>
              <a:t>-1</a:t>
            </a:r>
            <a:r>
              <a:rPr lang="en-US" sz="1800"/>
              <a:t> × 10-</a:t>
            </a:r>
            <a:r>
              <a:rPr lang="en-US" sz="1800" baseline="30000"/>
              <a:t>1 </a:t>
            </a:r>
            <a:r>
              <a:rPr lang="en-US" sz="1800"/>
              <a:t>+ a</a:t>
            </a:r>
            <a:r>
              <a:rPr lang="en-US" sz="1800" baseline="-25000"/>
              <a:t>-2</a:t>
            </a:r>
            <a:r>
              <a:rPr lang="en-US" sz="1800"/>
              <a:t> × 10</a:t>
            </a:r>
            <a:r>
              <a:rPr lang="en-US" sz="1800" baseline="30000"/>
              <a:t>-2</a:t>
            </a:r>
          </a:p>
          <a:p>
            <a:pPr>
              <a:lnSpc>
                <a:spcPct val="80000"/>
              </a:lnSpc>
            </a:pPr>
            <a:endParaRPr lang="en-US" sz="1800"/>
          </a:p>
          <a:p>
            <a:pPr>
              <a:lnSpc>
                <a:spcPct val="80000"/>
              </a:lnSpc>
            </a:pPr>
            <a:r>
              <a:rPr lang="en-US"/>
              <a:t>Decimal number system has</a:t>
            </a:r>
            <a:r>
              <a:rPr lang="en-US" b="1">
                <a:solidFill>
                  <a:schemeClr val="tx2"/>
                </a:solidFill>
              </a:rPr>
              <a:t> base</a:t>
            </a:r>
            <a:r>
              <a:rPr lang="en-US"/>
              <a:t> or </a:t>
            </a:r>
            <a:r>
              <a:rPr lang="en-US" b="1">
                <a:solidFill>
                  <a:schemeClr val="tx2"/>
                </a:solidFill>
              </a:rPr>
              <a:t>radix</a:t>
            </a:r>
            <a:r>
              <a:rPr lang="en-US"/>
              <a:t> 10 because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	- coefficients (a</a:t>
            </a:r>
            <a:r>
              <a:rPr lang="en-US" baseline="-25000"/>
              <a:t>3 </a:t>
            </a:r>
            <a:r>
              <a:rPr lang="en-US"/>
              <a:t>a</a:t>
            </a:r>
            <a:r>
              <a:rPr lang="en-US" baseline="-25000"/>
              <a:t>2  </a:t>
            </a:r>
            <a:r>
              <a:rPr lang="en-US"/>
              <a:t>a</a:t>
            </a:r>
            <a:r>
              <a:rPr lang="en-US" baseline="-25000"/>
              <a:t>1 </a:t>
            </a:r>
            <a:r>
              <a:rPr lang="en-US"/>
              <a:t>etc.) are any of 10 digits (0,1,..,9) and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/>
              <a:t>	- coefficients are multiplied by powers of 10.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baseline="30000"/>
          </a:p>
          <a:p>
            <a:pPr>
              <a:lnSpc>
                <a:spcPct val="80000"/>
              </a:lnSpc>
            </a:pPr>
            <a:r>
              <a:rPr lang="en-US"/>
              <a:t> Generalize this to represent a number N in base-r system.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000"/>
              <a:t>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number representation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 a generic number N with radix-r representation.</a:t>
            </a:r>
          </a:p>
          <a:p>
            <a:pPr>
              <a:buFont typeface="Wingdings" pitchFamily="2" charset="2"/>
              <a:buNone/>
            </a:pPr>
            <a:r>
              <a:rPr lang="en-US"/>
              <a:t>	N = a</a:t>
            </a:r>
            <a:r>
              <a:rPr lang="en-US" baseline="-25000"/>
              <a:t>n</a:t>
            </a:r>
            <a:r>
              <a:rPr lang="en-US"/>
              <a:t>a</a:t>
            </a:r>
            <a:r>
              <a:rPr lang="en-US" baseline="-25000"/>
              <a:t>n-1</a:t>
            </a:r>
            <a:r>
              <a:rPr lang="en-US"/>
              <a:t>...a</a:t>
            </a:r>
            <a:r>
              <a:rPr lang="en-US" baseline="-25000"/>
              <a:t>1</a:t>
            </a:r>
            <a:r>
              <a:rPr lang="en-US"/>
              <a:t>a</a:t>
            </a:r>
            <a:r>
              <a:rPr lang="en-US" baseline="-25000"/>
              <a:t>0</a:t>
            </a:r>
            <a:r>
              <a:rPr lang="en-US"/>
              <a:t>.a</a:t>
            </a:r>
            <a:r>
              <a:rPr lang="en-US" baseline="-25000"/>
              <a:t>-1</a:t>
            </a:r>
            <a:r>
              <a:rPr lang="en-US"/>
              <a:t>a</a:t>
            </a:r>
            <a:r>
              <a:rPr lang="en-US" baseline="-25000"/>
              <a:t>-2</a:t>
            </a:r>
            <a:r>
              <a:rPr lang="en-US"/>
              <a:t>…a</a:t>
            </a:r>
            <a:r>
              <a:rPr lang="en-US" baseline="-25000"/>
              <a:t>-m</a:t>
            </a:r>
          </a:p>
          <a:p>
            <a:pPr>
              <a:buFont typeface="Wingdings" pitchFamily="2" charset="2"/>
              <a:buNone/>
            </a:pPr>
            <a:r>
              <a:rPr lang="en-US"/>
              <a:t>	N = a</a:t>
            </a:r>
            <a:r>
              <a:rPr lang="en-US" baseline="-25000"/>
              <a:t>n</a:t>
            </a:r>
            <a:r>
              <a:rPr lang="en-US"/>
              <a:t> × r</a:t>
            </a:r>
            <a:r>
              <a:rPr lang="en-US" baseline="30000"/>
              <a:t>n + </a:t>
            </a:r>
            <a:r>
              <a:rPr lang="en-US"/>
              <a:t>a</a:t>
            </a:r>
            <a:r>
              <a:rPr lang="en-US" baseline="-25000"/>
              <a:t>n-1</a:t>
            </a:r>
            <a:r>
              <a:rPr lang="en-US"/>
              <a:t> × r</a:t>
            </a:r>
            <a:r>
              <a:rPr lang="en-US" baseline="30000"/>
              <a:t>n-1 </a:t>
            </a:r>
            <a:r>
              <a:rPr lang="en-US"/>
              <a:t>+ ….+</a:t>
            </a:r>
            <a:r>
              <a:rPr lang="en-US" baseline="30000"/>
              <a:t> </a:t>
            </a:r>
            <a:r>
              <a:rPr lang="en-US"/>
              <a:t>a</a:t>
            </a:r>
            <a:r>
              <a:rPr lang="en-US" baseline="-25000"/>
              <a:t>1</a:t>
            </a:r>
            <a:r>
              <a:rPr lang="en-US"/>
              <a:t> × r</a:t>
            </a:r>
            <a:r>
              <a:rPr lang="en-US" baseline="30000"/>
              <a:t>1 </a:t>
            </a:r>
            <a:r>
              <a:rPr lang="en-US"/>
              <a:t>+ a</a:t>
            </a:r>
            <a:r>
              <a:rPr lang="en-US" baseline="-25000"/>
              <a:t>0</a:t>
            </a:r>
            <a:r>
              <a:rPr lang="en-US"/>
              <a:t> +</a:t>
            </a:r>
            <a:r>
              <a:rPr lang="en-US" baseline="30000"/>
              <a:t> </a:t>
            </a:r>
            <a:r>
              <a:rPr lang="en-US"/>
              <a:t>a</a:t>
            </a:r>
            <a:r>
              <a:rPr lang="en-US" baseline="-25000"/>
              <a:t>-1</a:t>
            </a:r>
            <a:r>
              <a:rPr lang="en-US"/>
              <a:t> × r-</a:t>
            </a:r>
            <a:r>
              <a:rPr lang="en-US" baseline="30000"/>
              <a:t>1 </a:t>
            </a:r>
            <a:r>
              <a:rPr lang="en-US"/>
              <a:t>+ a</a:t>
            </a:r>
            <a:r>
              <a:rPr lang="en-US" baseline="-25000"/>
              <a:t>-2</a:t>
            </a:r>
            <a:r>
              <a:rPr lang="en-US"/>
              <a:t> × r</a:t>
            </a:r>
            <a:r>
              <a:rPr lang="en-US" baseline="30000"/>
              <a:t>-2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/>
              <a:t>Coefficients a</a:t>
            </a:r>
            <a:r>
              <a:rPr lang="en-US" baseline="-25000"/>
              <a:t>j</a:t>
            </a:r>
            <a:r>
              <a:rPr lang="en-US"/>
              <a:t> range from 0 to r-1.</a:t>
            </a:r>
          </a:p>
          <a:p>
            <a:endParaRPr lang="en-US"/>
          </a:p>
          <a:p>
            <a:r>
              <a:rPr lang="en-US"/>
              <a:t>What are the decimal values of (401.1)</a:t>
            </a:r>
            <a:r>
              <a:rPr lang="en-US" baseline="-25000"/>
              <a:t>5 , </a:t>
            </a:r>
            <a:r>
              <a:rPr lang="en-US"/>
              <a:t>(127.2)</a:t>
            </a:r>
            <a:r>
              <a:rPr lang="en-US" baseline="-25000"/>
              <a:t>8</a:t>
            </a:r>
            <a:r>
              <a:rPr lang="en-US"/>
              <a:t>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numbers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binary number system</a:t>
            </a:r>
            <a:r>
              <a:rPr lang="en-US"/>
              <a:t> has base-2:</a:t>
            </a:r>
          </a:p>
          <a:p>
            <a:pPr>
              <a:buFont typeface="Wingdings" pitchFamily="2" charset="2"/>
              <a:buNone/>
            </a:pPr>
            <a:r>
              <a:rPr lang="en-US"/>
              <a:t>E.g. (11010.11)</a:t>
            </a:r>
            <a:r>
              <a:rPr lang="en-US" baseline="-25000"/>
              <a:t>2</a:t>
            </a:r>
          </a:p>
          <a:p>
            <a:pPr>
              <a:buFont typeface="Wingdings" pitchFamily="2" charset="2"/>
              <a:buNone/>
            </a:pPr>
            <a:r>
              <a:rPr lang="en-US" baseline="-25000"/>
              <a:t>     </a:t>
            </a:r>
            <a:r>
              <a:rPr lang="en-US"/>
              <a:t>= 1 × 2</a:t>
            </a:r>
            <a:r>
              <a:rPr lang="en-US" baseline="30000"/>
              <a:t>4</a:t>
            </a:r>
            <a:r>
              <a:rPr lang="en-US"/>
              <a:t> + 1 × 2</a:t>
            </a:r>
            <a:r>
              <a:rPr lang="en-US" baseline="30000"/>
              <a:t>3</a:t>
            </a:r>
            <a:r>
              <a:rPr lang="en-US"/>
              <a:t> + 0 × 2</a:t>
            </a:r>
            <a:r>
              <a:rPr lang="en-US" baseline="30000"/>
              <a:t>2</a:t>
            </a:r>
            <a:r>
              <a:rPr lang="en-US"/>
              <a:t> + 1 × 2</a:t>
            </a:r>
            <a:r>
              <a:rPr lang="en-US" baseline="30000"/>
              <a:t>1</a:t>
            </a:r>
            <a:r>
              <a:rPr lang="en-US"/>
              <a:t> + 0 ×2</a:t>
            </a:r>
            <a:r>
              <a:rPr lang="en-US" baseline="30000"/>
              <a:t>0 </a:t>
            </a:r>
            <a:r>
              <a:rPr lang="en-US"/>
              <a:t>+ 1 ×2</a:t>
            </a:r>
            <a:r>
              <a:rPr lang="en-US" baseline="30000"/>
              <a:t>-1</a:t>
            </a:r>
            <a:r>
              <a:rPr lang="en-US"/>
              <a:t> + 1 × 2</a:t>
            </a:r>
            <a:r>
              <a:rPr lang="en-US" baseline="30000"/>
              <a:t>-2 </a:t>
            </a:r>
          </a:p>
          <a:p>
            <a:pPr>
              <a:buFont typeface="Wingdings" pitchFamily="2" charset="2"/>
              <a:buNone/>
            </a:pPr>
            <a:r>
              <a:rPr lang="en-US"/>
              <a:t>	= (26.75)</a:t>
            </a:r>
            <a:r>
              <a:rPr lang="en-US" baseline="-25000"/>
              <a:t>10</a:t>
            </a:r>
          </a:p>
          <a:p>
            <a:pPr>
              <a:buFont typeface="Wingdings" pitchFamily="2" charset="2"/>
              <a:buNone/>
            </a:pPr>
            <a:endParaRPr lang="en-US" baseline="-25000"/>
          </a:p>
          <a:p>
            <a:r>
              <a:rPr lang="en-US"/>
              <a:t>What does binary number 1100 represent?</a:t>
            </a:r>
          </a:p>
          <a:p>
            <a:endParaRPr lang="en-US"/>
          </a:p>
          <a:p>
            <a:r>
              <a:rPr lang="en-US"/>
              <a:t>Digits in a binary number are called </a:t>
            </a:r>
            <a:r>
              <a:rPr lang="en-US" b="1">
                <a:solidFill>
                  <a:schemeClr val="tx2"/>
                </a:solidFill>
              </a:rPr>
              <a:t>bits</a:t>
            </a:r>
            <a:r>
              <a:rPr lang="en-US"/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numbers in different bases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>
                <a:solidFill>
                  <a:schemeClr val="folHlink"/>
                </a:solidFill>
              </a:rPr>
              <a:t>base-5</a:t>
            </a:r>
            <a:r>
              <a:rPr lang="en-US">
                <a:solidFill>
                  <a:schemeClr val="folHlink"/>
                </a:solidFill>
              </a:rPr>
              <a:t>   </a:t>
            </a:r>
            <a:r>
              <a:rPr lang="en-US"/>
              <a:t>                                     </a:t>
            </a:r>
            <a:r>
              <a:rPr lang="en-US" b="1">
                <a:solidFill>
                  <a:schemeClr val="folHlink"/>
                </a:solidFill>
              </a:rPr>
              <a:t>base-3</a:t>
            </a:r>
          </a:p>
          <a:p>
            <a:pPr>
              <a:buFont typeface="Wingdings" pitchFamily="2" charset="2"/>
              <a:buNone/>
            </a:pPr>
            <a:endParaRPr lang="en-US" b="1">
              <a:solidFill>
                <a:schemeClr val="fol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/>
              <a:t>0	  10	     20      			0      10      20</a:t>
            </a:r>
          </a:p>
          <a:p>
            <a:pPr>
              <a:buFont typeface="Wingdings" pitchFamily="2" charset="2"/>
              <a:buNone/>
            </a:pPr>
            <a:r>
              <a:rPr lang="en-US"/>
              <a:t>1	  11     21				1      11      21</a:t>
            </a:r>
          </a:p>
          <a:p>
            <a:pPr>
              <a:buFont typeface="Wingdings" pitchFamily="2" charset="2"/>
              <a:buNone/>
            </a:pPr>
            <a:r>
              <a:rPr lang="en-US"/>
              <a:t>2	  12     22				2      12      22</a:t>
            </a:r>
          </a:p>
          <a:p>
            <a:pPr>
              <a:buFont typeface="Wingdings" pitchFamily="2" charset="2"/>
              <a:buNone/>
            </a:pPr>
            <a:r>
              <a:rPr lang="en-US"/>
              <a:t>3    13     23				</a:t>
            </a:r>
          </a:p>
          <a:p>
            <a:pPr>
              <a:buFont typeface="Wingdings" pitchFamily="2" charset="2"/>
              <a:buNone/>
            </a:pPr>
            <a:r>
              <a:rPr lang="en-US"/>
              <a:t>4	  14     24		</a:t>
            </a:r>
            <a:r>
              <a:rPr lang="en-US">
                <a:solidFill>
                  <a:srgbClr val="000099"/>
                </a:solidFill>
              </a:rPr>
              <a:t>Write first 10 numbers in base-2.</a:t>
            </a: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1371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49" name="Line 5"/>
          <p:cNvSpPr>
            <a:spLocks noChangeShapeType="1"/>
          </p:cNvSpPr>
          <p:nvPr/>
        </p:nvSpPr>
        <p:spPr bwMode="auto">
          <a:xfrm flipV="1">
            <a:off x="1600200" y="31242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6002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>
            <a:off x="2209800" y="4953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 flipV="1">
            <a:off x="2438400" y="3048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7" name="Line 13"/>
          <p:cNvSpPr>
            <a:spLocks noChangeShapeType="1"/>
          </p:cNvSpPr>
          <p:nvPr/>
        </p:nvSpPr>
        <p:spPr bwMode="auto">
          <a:xfrm>
            <a:off x="24384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8" name="Line 14"/>
          <p:cNvSpPr>
            <a:spLocks noChangeShapeType="1"/>
          </p:cNvSpPr>
          <p:nvPr/>
        </p:nvSpPr>
        <p:spPr bwMode="auto">
          <a:xfrm>
            <a:off x="60960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59" name="Line 15"/>
          <p:cNvSpPr>
            <a:spLocks noChangeShapeType="1"/>
          </p:cNvSpPr>
          <p:nvPr/>
        </p:nvSpPr>
        <p:spPr bwMode="auto">
          <a:xfrm flipV="1">
            <a:off x="63246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0" name="Line 16"/>
          <p:cNvSpPr>
            <a:spLocks noChangeShapeType="1"/>
          </p:cNvSpPr>
          <p:nvPr/>
        </p:nvSpPr>
        <p:spPr bwMode="auto">
          <a:xfrm>
            <a:off x="63246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5" name="Line 21"/>
          <p:cNvSpPr>
            <a:spLocks noChangeShapeType="1"/>
          </p:cNvSpPr>
          <p:nvPr/>
        </p:nvSpPr>
        <p:spPr bwMode="auto">
          <a:xfrm>
            <a:off x="7010400" y="4038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6" name="Line 22"/>
          <p:cNvSpPr>
            <a:spLocks noChangeShapeType="1"/>
          </p:cNvSpPr>
          <p:nvPr/>
        </p:nvSpPr>
        <p:spPr bwMode="auto">
          <a:xfrm flipV="1">
            <a:off x="7239000" y="3048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567" name="Line 23"/>
          <p:cNvSpPr>
            <a:spLocks noChangeShapeType="1"/>
          </p:cNvSpPr>
          <p:nvPr/>
        </p:nvSpPr>
        <p:spPr bwMode="auto">
          <a:xfrm>
            <a:off x="7239000" y="3048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base conversions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99"/>
                </a:solidFill>
              </a:rPr>
              <a:t>Convert a number in base r to decimal</a:t>
            </a:r>
            <a:r>
              <a:rPr lang="en-US"/>
              <a:t>:</a:t>
            </a:r>
          </a:p>
          <a:p>
            <a:pPr>
              <a:buFont typeface="Wingdings" pitchFamily="2" charset="2"/>
              <a:buNone/>
            </a:pPr>
            <a:r>
              <a:rPr lang="en-US"/>
              <a:t>	- expand the number in a power series</a:t>
            </a:r>
          </a:p>
          <a:p>
            <a:pPr>
              <a:buFont typeface="Wingdings" pitchFamily="2" charset="2"/>
              <a:buNone/>
            </a:pPr>
            <a:r>
              <a:rPr lang="en-US"/>
              <a:t>	- add all the terms</a:t>
            </a:r>
          </a:p>
          <a:p>
            <a:r>
              <a:rPr lang="en-US">
                <a:solidFill>
                  <a:schemeClr val="tx2"/>
                </a:solidFill>
              </a:rPr>
              <a:t>Example</a:t>
            </a:r>
            <a:r>
              <a:rPr lang="en-US"/>
              <a:t>: convert (127.4)</a:t>
            </a:r>
            <a:r>
              <a:rPr lang="en-US" baseline="-25000"/>
              <a:t>8</a:t>
            </a:r>
            <a:r>
              <a:rPr lang="en-US"/>
              <a:t> to decimal</a:t>
            </a:r>
          </a:p>
          <a:p>
            <a:pPr>
              <a:buFont typeface="Wingdings" pitchFamily="2" charset="2"/>
              <a:buNone/>
            </a:pPr>
            <a:r>
              <a:rPr lang="en-US"/>
              <a:t>	 (127.4)</a:t>
            </a:r>
            <a:r>
              <a:rPr lang="en-US" baseline="-25000"/>
              <a:t>8 </a:t>
            </a:r>
            <a:r>
              <a:rPr lang="en-US"/>
              <a:t>= 1 × 8</a:t>
            </a:r>
            <a:r>
              <a:rPr lang="en-US" baseline="30000"/>
              <a:t>2</a:t>
            </a:r>
            <a:r>
              <a:rPr lang="en-US"/>
              <a:t> + 2 × 8</a:t>
            </a:r>
            <a:r>
              <a:rPr lang="en-US" baseline="30000"/>
              <a:t>1</a:t>
            </a:r>
            <a:r>
              <a:rPr lang="en-US"/>
              <a:t> + 7 × 8</a:t>
            </a:r>
            <a:r>
              <a:rPr lang="en-US" baseline="30000"/>
              <a:t>0</a:t>
            </a:r>
            <a:r>
              <a:rPr lang="en-US"/>
              <a:t> + 4 × 8</a:t>
            </a:r>
            <a:r>
              <a:rPr lang="en-US" baseline="30000"/>
              <a:t>-1</a:t>
            </a:r>
            <a:r>
              <a:rPr lang="en-US"/>
              <a:t> </a:t>
            </a:r>
          </a:p>
          <a:p>
            <a:pPr>
              <a:buFont typeface="Wingdings" pitchFamily="2" charset="2"/>
              <a:buNone/>
            </a:pPr>
            <a:r>
              <a:rPr lang="en-US"/>
              <a:t>		        = (87.5)</a:t>
            </a:r>
            <a:r>
              <a:rPr lang="en-US" baseline="-25000"/>
              <a:t>10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chemeClr val="tx2"/>
                </a:solidFill>
              </a:rPr>
              <a:t>	octal </a:t>
            </a:r>
            <a:r>
              <a:rPr lang="en-US"/>
              <a:t>number system : base-8 system</a:t>
            </a:r>
          </a:p>
          <a:p>
            <a:pPr>
              <a:buFont typeface="Wingdings" pitchFamily="2" charset="2"/>
              <a:buNone/>
            </a:pPr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hexadecimal </a:t>
            </a:r>
            <a:r>
              <a:rPr lang="en-US"/>
              <a:t>number system : base-16 system	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21/COEN 21 Lectures 7-8</a:t>
            </a:r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base conversions cont.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rgbClr val="000099"/>
                </a:solidFill>
              </a:rPr>
              <a:t>Convert a number in decimal to base r</a:t>
            </a:r>
            <a:r>
              <a:rPr lang="en-US" sz="2000"/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- divide the number and all successive quotients by 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- accumulate the remainders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tx2"/>
                </a:solidFill>
              </a:rPr>
              <a:t>Example</a:t>
            </a:r>
            <a:r>
              <a:rPr lang="en-US" sz="2000"/>
              <a:t>: Convert decimal 41 to binary.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2  41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 2  20          1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  2 10          0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   2  5          0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        2  2         1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     2	 1        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            0         1                                            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		Solution: (41)</a:t>
            </a:r>
            <a:r>
              <a:rPr lang="en-US" sz="2000" baseline="-25000"/>
              <a:t>10</a:t>
            </a:r>
            <a:r>
              <a:rPr lang="en-US" sz="2000"/>
              <a:t> = </a:t>
            </a:r>
            <a:r>
              <a:rPr lang="en-US" sz="2000">
                <a:solidFill>
                  <a:schemeClr val="tx2"/>
                </a:solidFill>
              </a:rPr>
              <a:t>(101001)</a:t>
            </a:r>
            <a:r>
              <a:rPr lang="en-US" sz="20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09573" name="Line 5"/>
          <p:cNvSpPr>
            <a:spLocks noChangeShapeType="1"/>
          </p:cNvSpPr>
          <p:nvPr/>
        </p:nvSpPr>
        <p:spPr bwMode="auto">
          <a:xfrm>
            <a:off x="18288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1828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5" name="Line 7"/>
          <p:cNvSpPr>
            <a:spLocks noChangeShapeType="1"/>
          </p:cNvSpPr>
          <p:nvPr/>
        </p:nvSpPr>
        <p:spPr bwMode="auto">
          <a:xfrm>
            <a:off x="1905000" y="3657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6" name="Line 8"/>
          <p:cNvSpPr>
            <a:spLocks noChangeShapeType="1"/>
          </p:cNvSpPr>
          <p:nvPr/>
        </p:nvSpPr>
        <p:spPr bwMode="auto">
          <a:xfrm>
            <a:off x="1905000" y="4038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19812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>
            <a:off x="1981200" y="4419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>
            <a:off x="20574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1" name="Line 13"/>
          <p:cNvSpPr>
            <a:spLocks noChangeShapeType="1"/>
          </p:cNvSpPr>
          <p:nvPr/>
        </p:nvSpPr>
        <p:spPr bwMode="auto">
          <a:xfrm>
            <a:off x="2057400" y="4724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2" name="Line 14"/>
          <p:cNvSpPr>
            <a:spLocks noChangeShapeType="1"/>
          </p:cNvSpPr>
          <p:nvPr/>
        </p:nvSpPr>
        <p:spPr bwMode="auto">
          <a:xfrm>
            <a:off x="2133600" y="4724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2133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6" name="Line 18"/>
          <p:cNvSpPr>
            <a:spLocks noChangeShapeType="1"/>
          </p:cNvSpPr>
          <p:nvPr/>
        </p:nvSpPr>
        <p:spPr bwMode="auto">
          <a:xfrm>
            <a:off x="24384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7" name="Line 19"/>
          <p:cNvSpPr>
            <a:spLocks noChangeShapeType="1"/>
          </p:cNvSpPr>
          <p:nvPr/>
        </p:nvSpPr>
        <p:spPr bwMode="auto">
          <a:xfrm>
            <a:off x="2438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8" name="Line 20"/>
          <p:cNvSpPr>
            <a:spLocks noChangeShapeType="1"/>
          </p:cNvSpPr>
          <p:nvPr/>
        </p:nvSpPr>
        <p:spPr bwMode="auto">
          <a:xfrm>
            <a:off x="24384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89" name="Line 21"/>
          <p:cNvSpPr>
            <a:spLocks noChangeShapeType="1"/>
          </p:cNvSpPr>
          <p:nvPr/>
        </p:nvSpPr>
        <p:spPr bwMode="auto">
          <a:xfrm>
            <a:off x="2438400" y="4876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>
            <a:off x="2438400" y="518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3" name="Line 25"/>
          <p:cNvSpPr>
            <a:spLocks noChangeShapeType="1"/>
          </p:cNvSpPr>
          <p:nvPr/>
        </p:nvSpPr>
        <p:spPr bwMode="auto">
          <a:xfrm>
            <a:off x="2438400" y="556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4" name="Line 26"/>
          <p:cNvSpPr>
            <a:spLocks noChangeShapeType="1"/>
          </p:cNvSpPr>
          <p:nvPr/>
        </p:nvSpPr>
        <p:spPr bwMode="auto">
          <a:xfrm>
            <a:off x="2209800" y="5029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595" name="Line 27"/>
          <p:cNvSpPr>
            <a:spLocks noChangeShapeType="1"/>
          </p:cNvSpPr>
          <p:nvPr/>
        </p:nvSpPr>
        <p:spPr bwMode="auto">
          <a:xfrm>
            <a:off x="2209800" y="5334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601" name="Freeform 33"/>
          <p:cNvSpPr>
            <a:spLocks/>
          </p:cNvSpPr>
          <p:nvPr/>
        </p:nvSpPr>
        <p:spPr bwMode="auto">
          <a:xfrm>
            <a:off x="3200400" y="3886200"/>
            <a:ext cx="88900" cy="17272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48" y="912"/>
              </a:cxn>
              <a:cxn ang="0">
                <a:pos x="48" y="0"/>
              </a:cxn>
            </a:cxnLst>
            <a:rect l="0" t="0" r="r" b="b"/>
            <a:pathLst>
              <a:path w="56" h="1088">
                <a:moveTo>
                  <a:pt x="0" y="1056"/>
                </a:moveTo>
                <a:cubicBezTo>
                  <a:pt x="20" y="1072"/>
                  <a:pt x="40" y="1088"/>
                  <a:pt x="48" y="912"/>
                </a:cubicBezTo>
                <a:cubicBezTo>
                  <a:pt x="56" y="736"/>
                  <a:pt x="52" y="368"/>
                  <a:pt x="48" y="0"/>
                </a:cubicBezTo>
              </a:path>
            </a:pathLst>
          </a:custGeom>
          <a:noFill/>
          <a:ln w="9525">
            <a:solidFill>
              <a:srgbClr val="FF00FF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0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1624</TotalTime>
  <Words>1589</Words>
  <Application>Microsoft Macintosh PowerPoint</Application>
  <PresentationFormat>On-screen Show (4:3)</PresentationFormat>
  <Paragraphs>399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Blends</vt:lpstr>
      <vt:lpstr>ELEN 21/COEN 21: Introduction to Logic Design</vt:lpstr>
      <vt:lpstr>Binary Number Systems</vt:lpstr>
      <vt:lpstr>Decimal number representation</vt:lpstr>
      <vt:lpstr>Base or radix of a number</vt:lpstr>
      <vt:lpstr>Generic number representation</vt:lpstr>
      <vt:lpstr>Binary numbers</vt:lpstr>
      <vt:lpstr>Counting numbers in different bases</vt:lpstr>
      <vt:lpstr>Number base conversions</vt:lpstr>
      <vt:lpstr>Number base conversions cont.</vt:lpstr>
      <vt:lpstr>Number base conversions cont.</vt:lpstr>
      <vt:lpstr>Octal numbers</vt:lpstr>
      <vt:lpstr>Hexadecimal numbers</vt:lpstr>
      <vt:lpstr>Complements</vt:lpstr>
      <vt:lpstr>Diminished Radix Complement</vt:lpstr>
      <vt:lpstr>Radix Complement</vt:lpstr>
      <vt:lpstr>Signed binary numbers</vt:lpstr>
      <vt:lpstr>Signed magnitude system for binary numbers</vt:lpstr>
      <vt:lpstr>Signed complement system for binary numbers</vt:lpstr>
      <vt:lpstr>Arithmetic Addition</vt:lpstr>
      <vt:lpstr>Arithmetic Addition cont.</vt:lpstr>
      <vt:lpstr>Arithmetic Subtraction</vt:lpstr>
      <vt:lpstr>Binary codes</vt:lpstr>
      <vt:lpstr>BCD Code</vt:lpstr>
      <vt:lpstr>BCD Addition</vt:lpstr>
      <vt:lpstr>BCD Addition cont.</vt:lpstr>
      <vt:lpstr>Other Decimal Codes</vt:lpstr>
      <vt:lpstr>Gray code</vt:lpstr>
      <vt:lpstr>ASCII character code</vt:lpstr>
      <vt:lpstr>Error-Detecting code</vt:lpstr>
      <vt:lpstr>Binary storage and registers</vt:lpstr>
      <vt:lpstr>Register transfer</vt:lpstr>
      <vt:lpstr>Register transfer cont.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21C: Introduction to Logic Design</dc:title>
  <dc:creator>radhika</dc:creator>
  <cp:lastModifiedBy>Radhika Grover</cp:lastModifiedBy>
  <cp:revision>287</cp:revision>
  <cp:lastPrinted>1601-01-01T00:00:00Z</cp:lastPrinted>
  <dcterms:created xsi:type="dcterms:W3CDTF">2004-12-09T06:53:52Z</dcterms:created>
  <dcterms:modified xsi:type="dcterms:W3CDTF">2015-04-27T05:13:34Z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