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62" r:id="rId5"/>
    <p:sldId id="263" r:id="rId6"/>
    <p:sldId id="264" r:id="rId7"/>
    <p:sldId id="258" r:id="rId8"/>
    <p:sldId id="266" r:id="rId9"/>
    <p:sldId id="273" r:id="rId10"/>
    <p:sldId id="267" r:id="rId11"/>
    <p:sldId id="268" r:id="rId12"/>
    <p:sldId id="274" r:id="rId13"/>
    <p:sldId id="260" r:id="rId14"/>
    <p:sldId id="270" r:id="rId15"/>
    <p:sldId id="261" r:id="rId16"/>
    <p:sldId id="27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8" d="100"/>
          <a:sy n="48" d="100"/>
        </p:scale>
        <p:origin x="1279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Chapter </a:t>
            </a:r>
            <a:r>
              <a:rPr lang="en-US" smtClean="0"/>
              <a:t>14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Programming Peripheral Devices</a:t>
            </a:r>
          </a:p>
        </p:txBody>
      </p:sp>
    </p:spTree>
    <p:extLst>
      <p:ext uri="{BB962C8B-B14F-4D97-AF65-F5344CB8AC3E}">
        <p14:creationId xmlns:p14="http://schemas.microsoft.com/office/powerpoint/2010/main" val="404418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3"/>
          <p:cNvSpPr>
            <a:spLocks noChangeShapeType="1"/>
          </p:cNvSpPr>
          <p:nvPr/>
        </p:nvSpPr>
        <p:spPr bwMode="auto">
          <a:xfrm>
            <a:off x="3508376" y="1570037"/>
            <a:ext cx="0" cy="50260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FFFFFF"/>
              </a:solidFill>
              <a:latin typeface="Tahoma" pitchFamily="34" charset="0"/>
            </a:endParaRPr>
          </a:p>
        </p:txBody>
      </p:sp>
      <p:sp>
        <p:nvSpPr>
          <p:cNvPr id="295939" name="Line 3"/>
          <p:cNvSpPr>
            <a:spLocks noChangeShapeType="1"/>
          </p:cNvSpPr>
          <p:nvPr/>
        </p:nvSpPr>
        <p:spPr bwMode="auto">
          <a:xfrm>
            <a:off x="3506788" y="1568449"/>
            <a:ext cx="0" cy="21637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FFFFFF"/>
              </a:solidFill>
              <a:latin typeface="Tahoma" pitchFamily="34" charset="0"/>
            </a:endParaRPr>
          </a:p>
        </p:txBody>
      </p:sp>
      <p:sp>
        <p:nvSpPr>
          <p:cNvPr id="295940" name="Line 4"/>
          <p:cNvSpPr>
            <a:spLocks noChangeShapeType="1"/>
          </p:cNvSpPr>
          <p:nvPr/>
        </p:nvSpPr>
        <p:spPr bwMode="auto">
          <a:xfrm flipH="1">
            <a:off x="3506788" y="3900486"/>
            <a:ext cx="1588" cy="26955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FFFFFF"/>
              </a:solidFill>
              <a:latin typeface="Tahoma" pitchFamily="34" charset="0"/>
            </a:endParaRPr>
          </a:p>
        </p:txBody>
      </p:sp>
      <p:sp>
        <p:nvSpPr>
          <p:cNvPr id="295941" name="Line 5"/>
          <p:cNvSpPr>
            <a:spLocks noChangeShapeType="1"/>
          </p:cNvSpPr>
          <p:nvPr/>
        </p:nvSpPr>
        <p:spPr bwMode="auto">
          <a:xfrm>
            <a:off x="3506788" y="3732212"/>
            <a:ext cx="1300162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FFFFFF"/>
              </a:solidFill>
              <a:latin typeface="Tahoma" pitchFamily="34" charset="0"/>
            </a:endParaRPr>
          </a:p>
        </p:txBody>
      </p:sp>
      <p:sp>
        <p:nvSpPr>
          <p:cNvPr id="295942" name="Line 6"/>
          <p:cNvSpPr>
            <a:spLocks noChangeShapeType="1"/>
          </p:cNvSpPr>
          <p:nvPr/>
        </p:nvSpPr>
        <p:spPr bwMode="auto">
          <a:xfrm>
            <a:off x="4806950" y="3732212"/>
            <a:ext cx="0" cy="11922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FFFFFF"/>
              </a:solidFill>
              <a:latin typeface="Tahoma" pitchFamily="34" charset="0"/>
            </a:endParaRPr>
          </a:p>
        </p:txBody>
      </p:sp>
      <p:sp>
        <p:nvSpPr>
          <p:cNvPr id="295943" name="Line 7"/>
          <p:cNvSpPr>
            <a:spLocks noChangeShapeType="1"/>
          </p:cNvSpPr>
          <p:nvPr/>
        </p:nvSpPr>
        <p:spPr bwMode="auto">
          <a:xfrm flipH="1" flipV="1">
            <a:off x="3508375" y="3897312"/>
            <a:ext cx="1268412" cy="100965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FFFFFF"/>
              </a:solidFill>
              <a:latin typeface="Tahoma" pitchFamily="34" charset="0"/>
            </a:endParaRPr>
          </a:p>
        </p:txBody>
      </p:sp>
      <p:sp>
        <p:nvSpPr>
          <p:cNvPr id="295944" name="AutoShape 8"/>
          <p:cNvSpPr>
            <a:spLocks noChangeArrowheads="1"/>
          </p:cNvSpPr>
          <p:nvPr/>
        </p:nvSpPr>
        <p:spPr bwMode="auto">
          <a:xfrm>
            <a:off x="3140075" y="3567112"/>
            <a:ext cx="287338" cy="333375"/>
          </a:xfrm>
          <a:prstGeom prst="irregularSeal1">
            <a:avLst/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FFFFFF"/>
              </a:solidFill>
              <a:latin typeface="Tahoma" pitchFamily="34" charset="0"/>
            </a:endParaRPr>
          </a:p>
        </p:txBody>
      </p:sp>
      <p:sp>
        <p:nvSpPr>
          <p:cNvPr id="295945" name="AutoShape 9"/>
          <p:cNvSpPr>
            <a:spLocks noChangeArrowheads="1"/>
          </p:cNvSpPr>
          <p:nvPr/>
        </p:nvSpPr>
        <p:spPr bwMode="auto">
          <a:xfrm>
            <a:off x="717550" y="2118967"/>
            <a:ext cx="2192338" cy="1614833"/>
          </a:xfrm>
          <a:prstGeom prst="wedgeRectCallout">
            <a:avLst>
              <a:gd name="adj1" fmla="val 73645"/>
              <a:gd name="adj2" fmla="val 41409"/>
            </a:avLst>
          </a:prstGeom>
          <a:solidFill>
            <a:srgbClr val="FF0000">
              <a:alpha val="25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Exception Occurs</a:t>
            </a: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CPU </a:t>
            </a:r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completes, 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suspends or abandons the current instruction and then initiates an exception response sequence.</a:t>
            </a:r>
          </a:p>
        </p:txBody>
      </p:sp>
      <p:sp>
        <p:nvSpPr>
          <p:cNvPr id="295946" name="AutoShape 10"/>
          <p:cNvSpPr>
            <a:spLocks noChangeArrowheads="1"/>
          </p:cNvSpPr>
          <p:nvPr/>
        </p:nvSpPr>
        <p:spPr bwMode="auto">
          <a:xfrm>
            <a:off x="717550" y="4540249"/>
            <a:ext cx="2090738" cy="1327151"/>
          </a:xfrm>
          <a:prstGeom prst="wedgeRectCallout">
            <a:avLst>
              <a:gd name="adj1" fmla="val 79963"/>
              <a:gd name="adj2" fmla="val -20403"/>
            </a:avLst>
          </a:prstGeom>
          <a:solidFill>
            <a:srgbClr val="FF0000">
              <a:alpha val="25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Exception Complete</a:t>
            </a: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Code 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continues where it left off as if nothing </a:t>
            </a:r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happened other than a slight delay.</a:t>
            </a:r>
            <a:endParaRPr lang="en-US" sz="16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5947" name="AutoShape 11"/>
          <p:cNvSpPr>
            <a:spLocks noChangeArrowheads="1"/>
          </p:cNvSpPr>
          <p:nvPr/>
        </p:nvSpPr>
        <p:spPr bwMode="auto">
          <a:xfrm>
            <a:off x="3832225" y="1568449"/>
            <a:ext cx="4391025" cy="1600200"/>
          </a:xfrm>
          <a:prstGeom prst="wedgeRectCallout">
            <a:avLst>
              <a:gd name="adj1" fmla="val -42684"/>
              <a:gd name="adj2" fmla="val 84348"/>
            </a:avLst>
          </a:prstGeom>
          <a:solidFill>
            <a:srgbClr val="FF0000">
              <a:alpha val="25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Exception Response Sequence: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</a:t>
            </a:r>
            <a:endParaRPr lang="en-US" sz="1600" dirty="0" smtClean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</a:t>
            </a:r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ushes processor state onto the stack: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PSR, return address, R0-R3, R12 and LR 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</a:t>
            </a:r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witches to </a:t>
            </a:r>
            <a:r>
              <a:rPr lang="en-US" sz="1600" b="1" dirty="0">
                <a:solidFill>
                  <a:schemeClr val="tx1">
                    <a:lumMod val="10000"/>
                  </a:schemeClr>
                </a:solidFill>
                <a:latin typeface="Calibri" pitchFamily="34" charset="0"/>
                <a:cs typeface="Calibri" pitchFamily="34" charset="0"/>
              </a:rPr>
              <a:t>Handler </a:t>
            </a:r>
            <a:r>
              <a:rPr lang="en-US" sz="1600" b="1" dirty="0" smtClean="0">
                <a:solidFill>
                  <a:schemeClr val="tx1">
                    <a:lumMod val="10000"/>
                  </a:schemeClr>
                </a:solidFill>
                <a:latin typeface="Calibri" pitchFamily="34" charset="0"/>
                <a:cs typeface="Calibri" pitchFamily="34" charset="0"/>
              </a:rPr>
              <a:t>Mode (PSR</a:t>
            </a:r>
            <a:r>
              <a:rPr lang="en-US" sz="1600" b="1" baseline="-25000" dirty="0" smtClean="0">
                <a:solidFill>
                  <a:schemeClr val="tx1">
                    <a:lumMod val="10000"/>
                  </a:schemeClr>
                </a:solidFill>
                <a:latin typeface="Calibri" pitchFamily="34" charset="0"/>
                <a:cs typeface="Calibri" pitchFamily="34" charset="0"/>
              </a:rPr>
              <a:t>24</a:t>
            </a:r>
            <a:r>
              <a:rPr lang="en-US" sz="1600" b="1" dirty="0" smtClean="0">
                <a:solidFill>
                  <a:schemeClr val="tx1">
                    <a:lumMod val="1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b="1" dirty="0" smtClean="0">
                <a:solidFill>
                  <a:schemeClr val="tx1">
                    <a:lumMod val="10000"/>
                  </a:schemeClr>
                </a:solidFill>
                <a:latin typeface="Calibri" pitchFamily="34" charset="0"/>
                <a:cs typeface="Calibri" pitchFamily="34" charset="0"/>
                <a:sym typeface="Wingdings" panose="05000000000000000000" pitchFamily="2" charset="2"/>
              </a:rPr>
              <a:t> 1)</a:t>
            </a:r>
            <a:endParaRPr lang="en-US" sz="1600" dirty="0" smtClean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Retrieves the E</a:t>
            </a:r>
            <a:r>
              <a:rPr lang="en-US" sz="1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xception </a:t>
            </a: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N</a:t>
            </a:r>
            <a:r>
              <a:rPr lang="en-US" sz="1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umber</a:t>
            </a:r>
            <a:endParaRPr lang="en-US" sz="1600" dirty="0" smtClean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PC </a:t>
            </a:r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Wingdings" panose="05000000000000000000" pitchFamily="2" charset="2"/>
              </a:rPr>
              <a:t> </a:t>
            </a:r>
            <a:r>
              <a:rPr lang="en-US" sz="1600" dirty="0" err="1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Wingdings" panose="05000000000000000000" pitchFamily="2" charset="2"/>
              </a:rPr>
              <a:t>VectorTable</a:t>
            </a:r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Wingdings" panose="05000000000000000000" pitchFamily="2" charset="2"/>
              </a:rPr>
              <a:t> [</a:t>
            </a:r>
            <a:r>
              <a:rPr lang="en-US" sz="1600" dirty="0" err="1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Wingdings" panose="05000000000000000000" pitchFamily="2" charset="2"/>
              </a:rPr>
              <a:t>ExceptionNumber</a:t>
            </a:r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sym typeface="Wingdings" panose="05000000000000000000" pitchFamily="2" charset="2"/>
              </a:rPr>
              <a:t>]</a:t>
            </a:r>
            <a:endParaRPr lang="en-US" sz="16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5948" name="AutoShape 12"/>
          <p:cNvSpPr>
            <a:spLocks noChangeArrowheads="1"/>
          </p:cNvSpPr>
          <p:nvPr/>
        </p:nvSpPr>
        <p:spPr bwMode="auto">
          <a:xfrm>
            <a:off x="5403850" y="3663949"/>
            <a:ext cx="2819400" cy="1365251"/>
          </a:xfrm>
          <a:prstGeom prst="wedgeRectCallout">
            <a:avLst>
              <a:gd name="adj1" fmla="val -71140"/>
              <a:gd name="adj2" fmla="val -23450"/>
            </a:avLst>
          </a:prstGeom>
          <a:solidFill>
            <a:srgbClr val="FF0000">
              <a:alpha val="25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Exception </a:t>
            </a:r>
            <a:r>
              <a:rPr lang="en-US" sz="1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Handler:</a:t>
            </a:r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</a:t>
            </a:r>
            <a:endParaRPr lang="en-US" sz="16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1. Preserve R4-R11 as needed.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2. </a:t>
            </a:r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Process the exception</a:t>
            </a:r>
            <a:endParaRPr lang="en-US" sz="16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3. Restore R4-R11 as needed.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4. Return to interrupted code.</a:t>
            </a:r>
          </a:p>
        </p:txBody>
      </p:sp>
      <p:sp>
        <p:nvSpPr>
          <p:cNvPr id="12" name="AutoShape 12"/>
          <p:cNvSpPr>
            <a:spLocks noChangeArrowheads="1"/>
          </p:cNvSpPr>
          <p:nvPr/>
        </p:nvSpPr>
        <p:spPr bwMode="auto">
          <a:xfrm>
            <a:off x="3823334" y="5590538"/>
            <a:ext cx="4170292" cy="866775"/>
          </a:xfrm>
          <a:prstGeom prst="wedgeRectCallout">
            <a:avLst>
              <a:gd name="adj1" fmla="val -24084"/>
              <a:gd name="adj2" fmla="val -124842"/>
            </a:avLst>
          </a:prstGeom>
          <a:solidFill>
            <a:srgbClr val="FF0000">
              <a:alpha val="25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Exception Return: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When BX LR is executed in Handler Mode, it unstacks 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and </a:t>
            </a:r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restores 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the processor </a:t>
            </a:r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registers (and thus previous mode).</a:t>
            </a:r>
            <a:endParaRPr lang="en-US" sz="1600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INTERRUPT-DRIVEN I/O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14893" y="1291320"/>
            <a:ext cx="1112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699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95939" grpId="0" animBg="1"/>
      <p:bldP spid="295940" grpId="0" animBg="1"/>
      <p:bldP spid="295941" grpId="0" animBg="1"/>
      <p:bldP spid="295942" grpId="0" animBg="1"/>
      <p:bldP spid="295943" grpId="0" animBg="1"/>
      <p:bldP spid="295944" grpId="0" animBg="1"/>
      <p:bldP spid="295945" grpId="0" animBg="1"/>
      <p:bldP spid="295946" grpId="0" animBg="1"/>
      <p:bldP spid="295947" grpId="0" animBg="1"/>
      <p:bldP spid="295948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621207"/>
              </p:ext>
            </p:extLst>
          </p:nvPr>
        </p:nvGraphicFramePr>
        <p:xfrm>
          <a:off x="0" y="0"/>
          <a:ext cx="4953000" cy="13716000"/>
        </p:xfrm>
        <a:graphic>
          <a:graphicData uri="http://schemas.openxmlformats.org/drawingml/2006/table">
            <a:tbl>
              <a:tblPr firstRow="1" firstCol="1" bandRow="1"/>
              <a:tblGrid>
                <a:gridCol w="495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8000">
                <a:tc>
                  <a:txBody>
                    <a:bodyPr/>
                    <a:lstStyle/>
                    <a:p>
                      <a:pPr marL="171450" marR="0" indent="0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943100" algn="l"/>
                          <a:tab pos="3146425" algn="l"/>
                        </a:tabLs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 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171450" marR="0" indent="0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943100" algn="l"/>
                          <a:tab pos="3146425" algn="l"/>
                        </a:tabLs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stdio.h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&gt;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171450" marR="0" indent="0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943100" algn="l"/>
                          <a:tab pos="3146425" algn="l"/>
                        </a:tabLs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stdint.h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&gt;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171450" marR="0" indent="0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943100" algn="l"/>
                          <a:tab pos="3146425" algn="l"/>
                        </a:tabLs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#include 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"</a:t>
                      </a:r>
                      <a:r>
                        <a:rPr lang="en-US" sz="1000" dirty="0" err="1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library.h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"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171450" marR="0" indent="0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943100" algn="l"/>
                          <a:tab pos="3146425" algn="l"/>
                        </a:tabLs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 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171450" marR="0" indent="0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714500" algn="l"/>
                          <a:tab pos="2628900" algn="l"/>
                        </a:tabLs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#define 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TIM2_IRQ	28 // 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Timer 2 interrupt 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number</a:t>
                      </a:r>
                    </a:p>
                    <a:p>
                      <a:pPr marL="171450" marR="0" indent="0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714500" algn="l"/>
                          <a:tab pos="2628900" algn="l"/>
                        </a:tabLst>
                      </a:pP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171450" marR="0" indent="0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714500" algn="l"/>
                          <a:tab pos="2628900" algn="l"/>
                        </a:tabLs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#define pTIM2_CR1	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((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uint32_t 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*)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 0x40000000)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171450" marR="0" indent="0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714500" algn="l"/>
                          <a:tab pos="2628900" algn="l"/>
                        </a:tabLs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#define pTIM2_DIER	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((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uint32_t 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*)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 0x4000000C)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171450" marR="0" indent="0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714500" algn="l"/>
                          <a:tab pos="2628900" algn="l"/>
                        </a:tabLs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#define pTIM2_SR	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((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uint32_t 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*)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 0x40000010)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171450" marR="0" indent="0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714500" algn="l"/>
                          <a:tab pos="2628900" algn="l"/>
                        </a:tabLs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#define pTIM2_CNT	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((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uint32_t 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*)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 0x40000024)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171450" marR="0" indent="0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714500" algn="l"/>
                          <a:tab pos="2628900" algn="l"/>
                        </a:tabLs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#define pTIM2_PSC	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((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uint32_t 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*)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 0x40000028)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171450" marR="0" indent="0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714500" algn="l"/>
                          <a:tab pos="2628900" algn="l"/>
                        </a:tabLs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#define pTIM2_ARR	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((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uint32_t 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*)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 0x4000002C)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171450" marR="0" indent="0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714500" algn="l"/>
                          <a:tab pos="2628900" algn="l"/>
                        </a:tabLs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#define pRCC_APB1ENR	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((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uint32_t 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*)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 0x40023840)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171450" marR="0" indent="0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714500" algn="l"/>
                          <a:tab pos="2628900" algn="l"/>
                        </a:tabLs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#define pNVIC_ISER0	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((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uint32_t 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*)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 0xE000E100)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171450" marR="0" indent="0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943100" algn="l"/>
                          <a:tab pos="3146425" algn="l"/>
                        </a:tabLs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 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171450" marR="0" indent="0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2743200" algn="l"/>
                        </a:tabLs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volatile uint32_t tenths = 0 ; 	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// 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Counts tenths of a second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171450" marR="0" indent="0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2743200" algn="l"/>
                        </a:tabLs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static   uint32_t previous = 0 ; 	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// 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Used to recognize a change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171450" marR="0" indent="0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2743200" algn="l"/>
                        </a:tabLs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 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171450" marR="0" indent="0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2743200" algn="l"/>
                        </a:tabLs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void TIM2_IRQHandler(void) 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// 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Interrupt Handler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171450" marR="0" indent="0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2574925" algn="l"/>
                          <a:tab pos="3146425" algn="l"/>
                        </a:tabLs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{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171450" marR="0" indent="0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2743200" algn="l"/>
                          <a:tab pos="3146425" algn="l"/>
                        </a:tabLs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*pTIM2_SR &amp;= ~1 ; 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// 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Clear interrupt request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171450" marR="0" indent="0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2743200" algn="l"/>
                          <a:tab pos="3146425" algn="l"/>
                        </a:tabLs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tenths++ ; 	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// 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Increment tenths counter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171450" marR="0" indent="0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943100" algn="l"/>
                          <a:tab pos="3146425" algn="l"/>
                        </a:tabLs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}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171450" marR="0" indent="0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943100" algn="l"/>
                          <a:tab pos="3146425" algn="l"/>
                        </a:tabLs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 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171450" marR="0" indent="0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943100" algn="l"/>
                          <a:tab pos="3146425" algn="l"/>
                        </a:tabLst>
                      </a:pP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main(void)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171450" marR="0" indent="0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943100" algn="l"/>
                          <a:tab pos="3146425" algn="l"/>
                        </a:tabLs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{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171450" marR="0" indent="0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943100" algn="l"/>
                          <a:tab pos="3146425" algn="l"/>
                        </a:tabLs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InitializeHardware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(HEADER, PROJECT_NAME) ;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171450" marR="0" indent="0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943100" algn="l"/>
                          <a:tab pos="3146425" algn="l"/>
                        </a:tabLs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 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171450" marR="0" indent="0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2743200" algn="l"/>
                          <a:tab pos="3146425" algn="l"/>
                        </a:tabLs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*pRCC_APB1ENR |= 1 ;    	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// 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Power up timer 2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171450" marR="0" indent="0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2743200" algn="l"/>
                          <a:tab pos="3146425" algn="l"/>
                        </a:tabLs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*pTIM2_PSC     = 18000 ;     	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// 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Setup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prescaler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and reload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171450" marR="0" indent="0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2743200" algn="l"/>
                          <a:tab pos="3146425" algn="l"/>
                        </a:tabLs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*pTIM2_ARR     = 1000 - 1 ;   	//  to interrupt 10 times/sec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171450" marR="0" indent="0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2743200" algn="l"/>
                          <a:tab pos="3146425" algn="l"/>
                        </a:tabLs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*pTIM2_DIER    = 1 ;        	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// 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Enable timer to interrupt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171450" marR="0" indent="0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2743200" algn="l"/>
                          <a:tab pos="3146425" algn="l"/>
                        </a:tabLs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*pTIM2_CR1     = 1 ;         	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// 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Enable timer to count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171450" marR="0" indent="0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2743200" algn="l"/>
                          <a:tab pos="3146425" algn="l"/>
                        </a:tabLs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*pNVIC_ISER0   = 1 &lt;&lt; TIM2_IRQ ; 	// Unmask timer interrupt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171450" marR="0" indent="0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2743200" algn="l"/>
                          <a:tab pos="3146425" algn="l"/>
                        </a:tabLs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asm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("</a:t>
                      </a:r>
                      <a:r>
                        <a:rPr lang="en-US" sz="1000" dirty="0" err="1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cpsie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000" dirty="0" err="1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") 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; 	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// 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Enable interrupts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171450" marR="0" indent="0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943100" algn="l"/>
                          <a:tab pos="3146425" algn="l"/>
                        </a:tabLs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 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171450" marR="0" indent="0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943100" algn="l"/>
                          <a:tab pos="3146425" algn="l"/>
                        </a:tabLs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while (1)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171450" marR="0" indent="0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943100" algn="l"/>
                          <a:tab pos="3146425" algn="l"/>
                        </a:tabLs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	{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171450" marR="0" indent="0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943100" algn="l"/>
                          <a:tab pos="3146425" algn="l"/>
                        </a:tabLs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	if 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(tenths == previous) continue ;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171450" marR="0" indent="0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943100" algn="l"/>
                          <a:tab pos="3146425" algn="l"/>
                        </a:tabLs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	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("tenths 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= %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u\n", 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(unsigned) tenths) ;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171450" marR="0" indent="0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943100" algn="l"/>
                          <a:tab pos="3146425" algn="l"/>
                        </a:tabLs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 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	previous 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= tenths ;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171450" marR="0" indent="0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943100" algn="l"/>
                          <a:tab pos="3146425" algn="l"/>
                        </a:tabLs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	}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171450" marR="0" indent="0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943100" algn="l"/>
                          <a:tab pos="3146425" algn="l"/>
                        </a:tabLs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}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943100" algn="l"/>
                          <a:tab pos="3146425" algn="l"/>
                        </a:tabLst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 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25680" marR="256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0">
                <a:tc>
                  <a:txBody>
                    <a:bodyPr/>
                    <a:lstStyle/>
                    <a:p>
                      <a:pPr marL="0" marR="0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943100" algn="l"/>
                          <a:tab pos="3146425" algn="l"/>
                        </a:tabLst>
                      </a:pP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25680" marR="256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0" y="2865120"/>
            <a:ext cx="4953000" cy="88392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15000" y="2346960"/>
            <a:ext cx="2910840" cy="33528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4617720" y="274638"/>
            <a:ext cx="4526280" cy="1143000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INTERRUPT-DRIVEN I/O:</a:t>
            </a:r>
            <a:br>
              <a:rPr lang="en-US" dirty="0" smtClean="0"/>
            </a:br>
            <a:r>
              <a:rPr lang="en-US" dirty="0" smtClean="0"/>
              <a:t>THE SYSTEM TIMER TICK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4404360"/>
            <a:ext cx="4953000" cy="77724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5181600"/>
            <a:ext cx="4953000" cy="15240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5334000"/>
            <a:ext cx="4953000" cy="15240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379720" y="1767840"/>
            <a:ext cx="32461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updated by interrupt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Timer Interrupt Handler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Timer Initialization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Unmasking timer interrupts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Global Interrupt Enable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Interrupted code</a:t>
            </a:r>
          </a:p>
        </p:txBody>
      </p:sp>
      <p:sp>
        <p:nvSpPr>
          <p:cNvPr id="9" name="Rectangle 8"/>
          <p:cNvSpPr/>
          <p:nvPr/>
        </p:nvSpPr>
        <p:spPr>
          <a:xfrm>
            <a:off x="4" y="5638800"/>
            <a:ext cx="4952996" cy="88392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2858" y="2438400"/>
            <a:ext cx="4955857" cy="15240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715000" y="1798320"/>
            <a:ext cx="2910840" cy="33528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715000" y="2880360"/>
            <a:ext cx="2910840" cy="33528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715000" y="3459480"/>
            <a:ext cx="2910840" cy="33528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715000" y="3947160"/>
            <a:ext cx="2910840" cy="33528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715000" y="4518541"/>
            <a:ext cx="2910840" cy="33528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39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4" grpId="0" animBg="1"/>
      <p:bldP spid="5" grpId="0" animBg="1"/>
      <p:bldP spid="6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MEMORY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i="1" dirty="0" smtClean="0"/>
              <a:t>Transfers data independent of CPU</a:t>
            </a:r>
          </a:p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r>
              <a:rPr lang="en-US" sz="2400" b="1" i="1" dirty="0" smtClean="0"/>
              <a:t>CPU must initialize …</a:t>
            </a:r>
          </a:p>
          <a:p>
            <a:r>
              <a:rPr lang="en-US" sz="2400" dirty="0" smtClean="0"/>
              <a:t>Source and destination address</a:t>
            </a:r>
          </a:p>
          <a:p>
            <a:r>
              <a:rPr lang="en-US" sz="2400" dirty="0" smtClean="0"/>
              <a:t>Byte count</a:t>
            </a:r>
          </a:p>
          <a:p>
            <a:endParaRPr lang="en-US" sz="800" dirty="0"/>
          </a:p>
          <a:p>
            <a:pPr marL="0" indent="0">
              <a:buNone/>
            </a:pPr>
            <a:r>
              <a:rPr lang="en-US" sz="2400" b="1" i="1" dirty="0" smtClean="0"/>
              <a:t>DMA then transfers data from …</a:t>
            </a:r>
          </a:p>
          <a:p>
            <a:r>
              <a:rPr lang="en-US" sz="2400" dirty="0" smtClean="0"/>
              <a:t>Peripheral Device to Memory</a:t>
            </a:r>
          </a:p>
          <a:p>
            <a:r>
              <a:rPr lang="en-US" sz="2400" dirty="0" smtClean="0"/>
              <a:t>Memory to Peripheral Device</a:t>
            </a:r>
          </a:p>
          <a:p>
            <a:r>
              <a:rPr lang="en-US" sz="2400" dirty="0" smtClean="0"/>
              <a:t>Memory to Memory</a:t>
            </a:r>
          </a:p>
          <a:p>
            <a:endParaRPr lang="en-US" sz="800" dirty="0"/>
          </a:p>
          <a:p>
            <a:pPr marL="0" indent="0">
              <a:buNone/>
            </a:pPr>
            <a:r>
              <a:rPr lang="en-US" sz="2400" b="1" i="1" dirty="0" smtClean="0"/>
              <a:t>Transfer complete when byte count reaches zero.</a:t>
            </a:r>
            <a:endParaRPr lang="en-US" sz="2400" b="1" i="1" dirty="0"/>
          </a:p>
        </p:txBody>
      </p:sp>
      <p:sp>
        <p:nvSpPr>
          <p:cNvPr id="5" name="Right Brace 4"/>
          <p:cNvSpPr/>
          <p:nvPr/>
        </p:nvSpPr>
        <p:spPr>
          <a:xfrm>
            <a:off x="4623618" y="4151673"/>
            <a:ext cx="280220" cy="700546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80817" y="4159049"/>
            <a:ext cx="3104537" cy="73742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For example, reading or writing data stored on a disk drive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33216" y="1634616"/>
            <a:ext cx="3335597" cy="990597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Speed limited only by speed of the source and destination – no instruction execution overhead.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366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DIRECT-MEMORY </a:t>
            </a:r>
            <a:r>
              <a:rPr lang="en-US" dirty="0" smtClean="0"/>
              <a:t>ACCESS:</a:t>
            </a:r>
            <a:br>
              <a:rPr lang="en-US" dirty="0" smtClean="0"/>
            </a:br>
            <a:r>
              <a:rPr lang="en-US" dirty="0" smtClean="0"/>
              <a:t>MEMORY-TO-MEMORY </a:t>
            </a:r>
            <a:r>
              <a:rPr lang="en-US" dirty="0"/>
              <a:t>TRANSFER 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806253"/>
              </p:ext>
            </p:extLst>
          </p:nvPr>
        </p:nvGraphicFramePr>
        <p:xfrm>
          <a:off x="304800" y="1905000"/>
          <a:ext cx="5181600" cy="3688080"/>
        </p:xfrm>
        <a:graphic>
          <a:graphicData uri="http://schemas.openxmlformats.org/drawingml/2006/table">
            <a:tbl>
              <a:tblPr firstRow="1" firstCol="1" bandRow="1"/>
              <a:tblGrid>
                <a:gridCol w="518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0520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 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#define pRCC_AHB1ENR	((uint32_t *) 	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0x40023830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)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#define pDMA_S0CR	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((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uint32_t *) 	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0x40026410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)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#define pDMA_S0NDTR	((volatile uint32_t *)	0x40026414)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#define pDMA_S0PAR	((void **) 		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0x40026418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)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#define pDMA_S0M0AR	((void **) 		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0x4002641C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)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 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void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DMASetUp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(void *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src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, void *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dst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, uint16_t bytes)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   {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86100" algn="l"/>
                        </a:tabLs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   *pRCC_AHB1ENR |= (1 &lt;&lt; 22) ; 	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//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Enable DMA Clock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86100" algn="l"/>
                        </a:tabLs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   *pDMA_S0CR     = 0 ; 	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//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Disable DMA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86100" algn="l"/>
                        </a:tabLs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   *pDMA_S0PAR    =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src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; 	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//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Setup source address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86100" algn="l"/>
                        </a:tabLs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   *pDMA_S0M0AR   =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dst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; 	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//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Setup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dest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. address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86100" algn="l"/>
                        </a:tabLs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   *pDMA_S0NDTR   = (uint32_t) bytes ; 	// Setup byte count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86100" algn="l"/>
                        </a:tabLs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   *pDMA_S0CR     = 0x681 ;    	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// Auto++,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Mem-To-Mem, Go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86100" algn="l"/>
                        </a:tabLs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   }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86100" algn="l"/>
                        </a:tabLs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 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86100" algn="l"/>
                        </a:tabLst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DMABusy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(void)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86100" algn="l"/>
                        </a:tabLs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   {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86100" algn="l"/>
                        </a:tabLs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   return *pDMA_S0NDTR != 0 ; 	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// remaining bytes?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   }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 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56299" marR="5629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775960" y="1905000"/>
            <a:ext cx="32461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Initialization: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Source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Destination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Byte 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Mode = Memory to Memory</a:t>
            </a:r>
          </a:p>
          <a:p>
            <a:endParaRPr lang="en-US" dirty="0"/>
          </a:p>
          <a:p>
            <a:r>
              <a:rPr lang="en-US" b="1" i="1" dirty="0" smtClean="0"/>
              <a:t>Test for Completion: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Byte count == 0 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3059162"/>
            <a:ext cx="5181600" cy="161951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800" y="4678680"/>
            <a:ext cx="5181600" cy="91440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75960" y="1905000"/>
            <a:ext cx="3246120" cy="150876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75960" y="3566160"/>
            <a:ext cx="3246120" cy="75438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75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362194"/>
              </p:ext>
            </p:extLst>
          </p:nvPr>
        </p:nvGraphicFramePr>
        <p:xfrm>
          <a:off x="457200" y="1628641"/>
          <a:ext cx="4343400" cy="4191000"/>
        </p:xfrm>
        <a:graphic>
          <a:graphicData uri="http://schemas.openxmlformats.org/drawingml/2006/table">
            <a:tbl>
              <a:tblPr firstRow="1" firstCol="1" bandRow="1"/>
              <a:tblGrid>
                <a:gridCol w="434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1480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800100" algn="l"/>
                          <a:tab pos="2057400" algn="l"/>
                        </a:tabLs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DMASetUp2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: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800100" algn="l"/>
                          <a:tab pos="2057400" algn="l"/>
                        </a:tabLs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LDR	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R3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,=0x40023800	// RCC_BASE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800100" algn="l"/>
                          <a:tab pos="2057400" algn="l"/>
                        </a:tabLs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LDR	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R12,[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R3,0x30] 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800100" algn="l"/>
                          <a:tab pos="2057400" algn="l"/>
                        </a:tabLs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ORR	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R12,R12,(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1 &lt;&lt; 22) 	// Enable DMA Clock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800100" algn="l"/>
                          <a:tab pos="2057400" algn="l"/>
                        </a:tabLs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STR	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R12,[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R3,0x30]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800100" algn="l"/>
                          <a:tab pos="2057400" algn="l"/>
                        </a:tabLs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 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800100" algn="l"/>
                          <a:tab pos="2057400" algn="l"/>
                        </a:tabLs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LDR	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R3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,=0x40026400	// DMA2_BASE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800100" algn="l"/>
                          <a:tab pos="2057400" algn="l"/>
                        </a:tabLs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 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800100" algn="l"/>
                          <a:tab pos="2057400" algn="l"/>
                        </a:tabLs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LDR	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R12,=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0	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//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Make sure DMA is disabled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800100" algn="l"/>
                          <a:tab pos="2057400" algn="l"/>
                        </a:tabLs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STR	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R12,[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R3,0x10]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800100" algn="l"/>
                          <a:tab pos="2057400" algn="l"/>
                        </a:tabLs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 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800100" algn="l"/>
                          <a:tab pos="2057400" algn="l"/>
                        </a:tabLs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STR	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R0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,[R3,0x18] 	// Setup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src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address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800100" algn="l"/>
                          <a:tab pos="2057400" algn="l"/>
                        </a:tabLs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STR	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R1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,[R3,0x1C] 	// Setup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dst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address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800100" algn="l"/>
                          <a:tab pos="2057400" algn="l"/>
                        </a:tabLs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STR	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R2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,[R3,0x14] 	// Setup byte count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800100" algn="l"/>
                          <a:tab pos="2057400" algn="l"/>
                        </a:tabLs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 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800100" algn="l"/>
                          <a:tab pos="2057400" algn="l"/>
                        </a:tabLs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LDR	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R0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,=0x681	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//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Setup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Autoincrement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, 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800100" algn="l"/>
                          <a:tab pos="2057400" algn="l"/>
                        </a:tabLs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STR	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R0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,[R3,0x10] 	// Memory-To-Memory, Start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800100" algn="l"/>
                          <a:tab pos="2057400" algn="l"/>
                        </a:tabLs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 </a:t>
                      </a:r>
                      <a:endParaRPr lang="en-US" sz="1100" dirty="0" smtClean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800100" algn="l"/>
                          <a:tab pos="2057400" algn="l"/>
                        </a:tabLs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BX	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LR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// Return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800100" algn="l"/>
                          <a:tab pos="2057400" algn="l"/>
                        </a:tabLs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 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800100" algn="l"/>
                          <a:tab pos="2057400" algn="l"/>
                        </a:tabLs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DMABusy2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: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800100" algn="l"/>
                          <a:tab pos="2057400" algn="l"/>
                        </a:tabLs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LDR	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R0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,=0x40026400	// DMA2_BASE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800100" algn="l"/>
                          <a:tab pos="2057400" algn="l"/>
                        </a:tabLs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LDR	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R0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,[R0,0x14] 	// Get remaining byte count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800100" algn="l"/>
                          <a:tab pos="2057400" algn="l"/>
                        </a:tabLs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BX	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LR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//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Return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860425" algn="l"/>
                          <a:tab pos="2743200" algn="l"/>
                        </a:tabLst>
                      </a:pP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26614" marR="2661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457200" y="1628640"/>
            <a:ext cx="4343400" cy="3276601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4975592"/>
            <a:ext cx="4343400" cy="91440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775960" y="1905000"/>
            <a:ext cx="32461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Initialization: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Source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Destination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Byte 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Mode = Memory to Memory</a:t>
            </a:r>
          </a:p>
          <a:p>
            <a:endParaRPr lang="en-US" dirty="0"/>
          </a:p>
          <a:p>
            <a:r>
              <a:rPr lang="en-US" b="1" i="1" dirty="0" smtClean="0"/>
              <a:t>Test for Completion: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Byte count == 0 ?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75960" y="1905000"/>
            <a:ext cx="3246120" cy="150876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75960" y="3566160"/>
            <a:ext cx="3246120" cy="75438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DIRECT-MEMORY ACCESS:</a:t>
            </a:r>
            <a:br>
              <a:rPr lang="en-US" dirty="0"/>
            </a:br>
            <a:r>
              <a:rPr lang="en-US" dirty="0"/>
              <a:t>MEMORY-TO-MEMORY TRANSFER </a:t>
            </a:r>
          </a:p>
        </p:txBody>
      </p:sp>
    </p:spTree>
    <p:extLst>
      <p:ext uri="{BB962C8B-B14F-4D97-AF65-F5344CB8AC3E}">
        <p14:creationId xmlns:p14="http://schemas.microsoft.com/office/powerpoint/2010/main" val="58656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CPU CLOCK CYCLE COUNTER 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277350"/>
              </p:ext>
            </p:extLst>
          </p:nvPr>
        </p:nvGraphicFramePr>
        <p:xfrm>
          <a:off x="457200" y="1600200"/>
          <a:ext cx="5410200" cy="2682240"/>
        </p:xfrm>
        <a:graphic>
          <a:graphicData uri="http://schemas.openxmlformats.org/drawingml/2006/table">
            <a:tbl>
              <a:tblPr firstRow="1" firstCol="1" bandRow="1"/>
              <a:tblGrid>
                <a:gridCol w="541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 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46225" algn="l"/>
                          <a:tab pos="3436938" algn="l"/>
                        </a:tabLs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#define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pDWT_CTRL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 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((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uint32_t *)	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0xE0001000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) 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46225" algn="l"/>
                          <a:tab pos="3436938" algn="l"/>
                        </a:tabLs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#define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pDWT_CYCCNT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 ((volatile uint32_t *)	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0xE0001004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)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46225" algn="l"/>
                          <a:tab pos="3436938" algn="l"/>
                        </a:tabLs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#define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pDEMCR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 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((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uint32_t *)	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0xE000EDFC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)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 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void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StartClockCycleCounter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(void)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1203325" algn="l"/>
                          <a:tab pos="2514600" algn="l"/>
                        </a:tabLs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{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1203325" algn="l"/>
                          <a:tab pos="2346325" algn="l"/>
                        </a:tabLs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*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pDEMCR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|=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(1 &lt;&lt; 24) ; 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//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Enable use of DWT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regs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(set bit 24)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1203325" algn="l"/>
                          <a:tab pos="2346325" algn="l"/>
                        </a:tabLs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*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pDWT_CTRL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|=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(1 &lt;&lt;  0) ;	// Enable the counter (set bit 0)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1203325" algn="l"/>
                          <a:tab pos="2514600" algn="l"/>
                        </a:tabLs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}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1203325" algn="l"/>
                          <a:tab pos="2514600" algn="l"/>
                        </a:tabLs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 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1203325" algn="l"/>
                          <a:tab pos="2514600" algn="l"/>
                        </a:tabLs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uint32_t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GetClockCycleCount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(void)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1203325" algn="l"/>
                          <a:tab pos="2514600" algn="l"/>
                        </a:tabLs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{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1203325" algn="l"/>
                          <a:tab pos="2346325" algn="l"/>
                        </a:tabLs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return *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pDWT_CYCCNT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; 	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//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Read the counter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1203325" algn="l"/>
                          <a:tab pos="2514600" algn="l"/>
                        </a:tabLs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}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 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689987" y="2315497"/>
            <a:ext cx="3996813" cy="4247537"/>
          </a:xfrm>
          <a:prstGeom prst="rect">
            <a:avLst/>
          </a:prstGeom>
          <a:solidFill>
            <a:srgbClr val="FFCCCC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“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library.h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endParaRPr lang="en-US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main(void)</a:t>
            </a:r>
          </a:p>
          <a:p>
            <a:pPr lvl="1"/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uint32_t start, stop ;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sz="14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InitializeHardware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;</a:t>
            </a:r>
          </a:p>
          <a:p>
            <a:pPr lvl="1"/>
            <a:endParaRPr lang="en-US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 = 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GetClockCycleCount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1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...</a:t>
            </a:r>
          </a:p>
          <a:p>
            <a:pPr lvl="1"/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 code to time</a:t>
            </a:r>
          </a:p>
          <a:p>
            <a:pPr lvl="1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...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stop = </a:t>
            </a:r>
            <a:r>
              <a:rPr lang="en-US" sz="1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GetClockCycleCount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1400" b="1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(“Time = %u Clock Cycles\n”,</a:t>
            </a:r>
          </a:p>
          <a:p>
            <a:pPr lvl="1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stop - start) ;</a:t>
            </a:r>
          </a:p>
          <a:p>
            <a:pPr lvl="1"/>
            <a:endParaRPr lang="en-US" sz="1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0 ;</a:t>
            </a:r>
          </a:p>
          <a:p>
            <a:pPr lvl="1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1253613" y="4675239"/>
            <a:ext cx="3657600" cy="5899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Function </a:t>
            </a:r>
            <a:r>
              <a:rPr lang="en-US" dirty="0" err="1" smtClean="0"/>
              <a:t>StartClockCycleCounter</a:t>
            </a:r>
            <a:r>
              <a:rPr lang="en-US" dirty="0" smtClean="0"/>
              <a:t> is called by function </a:t>
            </a:r>
            <a:r>
              <a:rPr lang="en-US" dirty="0" err="1" smtClean="0"/>
              <a:t>InitializeHardware</a:t>
            </a:r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483510" y="4070555"/>
            <a:ext cx="634180" cy="60468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03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5738534" y="2369571"/>
            <a:ext cx="279593" cy="16238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118545" y="2369572"/>
            <a:ext cx="231059" cy="16714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ACCURATE CYCLE COUNTS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6287705" y="1981199"/>
            <a:ext cx="0" cy="94389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208876" y="2359248"/>
            <a:ext cx="565380" cy="16714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340078" y="2369571"/>
            <a:ext cx="3397044" cy="167146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Code whose execution time is to be measured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302453" y="2369570"/>
            <a:ext cx="1509252" cy="16714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109019" y="1769806"/>
            <a:ext cx="3903394" cy="1474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365090" y="1461389"/>
            <a:ext cx="151908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Time </a:t>
            </a:r>
            <a:r>
              <a:rPr lang="en-US" i="1" dirty="0" smtClean="0"/>
              <a:t>actually</a:t>
            </a:r>
            <a:r>
              <a:rPr lang="en-US" dirty="0" smtClean="0"/>
              <a:t> measured</a:t>
            </a:r>
            <a:endParaRPr lang="en-US" dirty="0"/>
          </a:p>
        </p:txBody>
      </p:sp>
      <p:sp>
        <p:nvSpPr>
          <p:cNvPr id="24" name="Left Brace 23"/>
          <p:cNvSpPr/>
          <p:nvPr/>
        </p:nvSpPr>
        <p:spPr>
          <a:xfrm rot="16200000">
            <a:off x="1959097" y="2917787"/>
            <a:ext cx="211381" cy="550582"/>
          </a:xfrm>
          <a:prstGeom prst="leftBrace">
            <a:avLst>
              <a:gd name="adj1" fmla="val 8333"/>
              <a:gd name="adj2" fmla="val 5267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Brace 24"/>
          <p:cNvSpPr/>
          <p:nvPr/>
        </p:nvSpPr>
        <p:spPr>
          <a:xfrm rot="16200000">
            <a:off x="5906723" y="2917788"/>
            <a:ext cx="211381" cy="550582"/>
          </a:xfrm>
          <a:prstGeom prst="leftBrace">
            <a:avLst>
              <a:gd name="adj1" fmla="val 8333"/>
              <a:gd name="adj2" fmla="val 5267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224115" y="3292260"/>
            <a:ext cx="1769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onsolas" panose="020B0609020204030204" pitchFamily="49" charset="0"/>
              </a:rPr>
              <a:t>Execution time of </a:t>
            </a:r>
            <a:r>
              <a:rPr lang="en-US" sz="1400" dirty="0" err="1" smtClean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onsolas" panose="020B0609020204030204" pitchFamily="49" charset="0"/>
              </a:rPr>
              <a:t>GetClockCycleCount</a:t>
            </a:r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127509" y="3284396"/>
            <a:ext cx="1769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onsolas" panose="020B0609020204030204" pitchFamily="49" charset="0"/>
              </a:rPr>
              <a:t>Execution time of </a:t>
            </a:r>
            <a:r>
              <a:rPr lang="en-US" sz="1400" dirty="0" err="1" smtClean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onsolas" panose="020B0609020204030204" pitchFamily="49" charset="0"/>
              </a:rPr>
              <a:t>GetClockCycleCount</a:t>
            </a:r>
            <a:endParaRPr lang="en-US" sz="1400" dirty="0">
              <a:latin typeface="Calibri" panose="020F0502020204030204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324838" y="1981199"/>
            <a:ext cx="0" cy="94389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109019" y="1592826"/>
            <a:ext cx="0" cy="13322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789496" y="1981199"/>
            <a:ext cx="0" cy="94389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747140" y="1981198"/>
            <a:ext cx="0" cy="94389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027653" y="1606275"/>
            <a:ext cx="0" cy="13076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453124" y="3907412"/>
            <a:ext cx="383458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strt</a:t>
            </a:r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GetClockCycleCount</a:t>
            </a:r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;</a:t>
            </a:r>
          </a:p>
          <a:p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stop = </a:t>
            </a:r>
            <a:r>
              <a:rPr lang="en-US" sz="16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GetClockCycleCount</a:t>
            </a:r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;</a:t>
            </a:r>
          </a:p>
          <a:p>
            <a:r>
              <a:rPr lang="en-US" sz="16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xtra</a:t>
            </a:r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stop – </a:t>
            </a:r>
            <a:r>
              <a:rPr lang="en-US" sz="16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strt</a:t>
            </a:r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GetClockCycleCount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;</a:t>
            </a:r>
          </a:p>
          <a:p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...   // code to be timed </a:t>
            </a:r>
          </a:p>
          <a:p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stop =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GetClockCycleCount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;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cycles = (stop –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–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xtra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842798" y="1223494"/>
            <a:ext cx="532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strt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753687" y="1223494"/>
            <a:ext cx="669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29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9" grpId="0" animBg="1"/>
      <p:bldP spid="22" grpId="0" animBg="1"/>
      <p:bldP spid="31" grpId="0"/>
      <p:bldP spid="32" grpId="0"/>
      <p:bldP spid="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Memory-Mapped I/O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1699418"/>
            <a:ext cx="3886200" cy="4525963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sz="2400" dirty="0" smtClean="0"/>
              <a:t>32-bit CPU’s provide a huge 4GB (2</a:t>
            </a:r>
            <a:r>
              <a:rPr lang="en-US" sz="2400" baseline="30000" dirty="0" smtClean="0"/>
              <a:t>32</a:t>
            </a:r>
            <a:r>
              <a:rPr lang="en-US" sz="2400" dirty="0" smtClean="0"/>
              <a:t>) address space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Code and data uses small fraction of memory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A portion of address space is assigned to peripherals</a:t>
            </a:r>
          </a:p>
          <a:p>
            <a:pPr lvl="1">
              <a:spcBef>
                <a:spcPts val="1200"/>
              </a:spcBef>
            </a:pPr>
            <a:r>
              <a:rPr lang="en-US" sz="2000" dirty="0" smtClean="0"/>
              <a:t>Peripheral devices may be accessed using pointers</a:t>
            </a:r>
          </a:p>
          <a:p>
            <a:pPr lvl="1">
              <a:spcBef>
                <a:spcPts val="1200"/>
              </a:spcBef>
            </a:pPr>
            <a:r>
              <a:rPr lang="en-US" sz="2000" dirty="0" smtClean="0"/>
              <a:t>Any C operator that can be applied to a variable can be used to access a peripheral</a:t>
            </a:r>
            <a:endParaRPr lang="en-US" sz="2000" dirty="0"/>
          </a:p>
        </p:txBody>
      </p:sp>
      <p:grpSp>
        <p:nvGrpSpPr>
          <p:cNvPr id="6" name="Group 5"/>
          <p:cNvGrpSpPr/>
          <p:nvPr/>
        </p:nvGrpSpPr>
        <p:grpSpPr>
          <a:xfrm>
            <a:off x="4648200" y="1676400"/>
            <a:ext cx="4048125" cy="4114800"/>
            <a:chOff x="4343400" y="1905000"/>
            <a:chExt cx="4048125" cy="4114800"/>
          </a:xfrm>
        </p:grpSpPr>
        <p:sp>
          <p:nvSpPr>
            <p:cNvPr id="7" name="Rectangle 6"/>
            <p:cNvSpPr/>
            <p:nvPr/>
          </p:nvSpPr>
          <p:spPr>
            <a:xfrm>
              <a:off x="6103374" y="1905000"/>
              <a:ext cx="2286000" cy="304800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2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System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105525" y="2209800"/>
              <a:ext cx="2286000" cy="304800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2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Private Peripherals (External)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105525" y="2514600"/>
              <a:ext cx="2286000" cy="304800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2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Private Peripherals </a:t>
              </a:r>
              <a:r>
                <a:rPr lang="en-US" sz="1400" dirty="0" smtClean="0">
                  <a:solidFill>
                    <a:schemeClr val="tx1"/>
                  </a:solidFill>
                </a:rPr>
                <a:t>(Internal)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103374" y="2819400"/>
              <a:ext cx="2286000" cy="914400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2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External Devices (1GB)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03374" y="3733800"/>
              <a:ext cx="2286000" cy="914400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2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External R/W Memory (1GB)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103374" y="4648200"/>
              <a:ext cx="2286000" cy="457200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2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Peripherals (0.5GB)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105525" y="5105400"/>
              <a:ext cx="2286000" cy="457200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2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Read/Write Memory (0.5GB)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105525" y="5562600"/>
              <a:ext cx="2286000" cy="457200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2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Program Code (0.5GB)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343400" y="1905000"/>
              <a:ext cx="1723632" cy="30480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 smtClean="0">
                  <a:solidFill>
                    <a:schemeClr val="tx1"/>
                  </a:solidFill>
                </a:rPr>
                <a:t>E0100000-FFFFFFFF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345022" y="2209800"/>
              <a:ext cx="1723632" cy="30480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 smtClean="0">
                  <a:solidFill>
                    <a:schemeClr val="tx1"/>
                  </a:solidFill>
                </a:rPr>
                <a:t>E0040000-E00FFFFF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345022" y="2514600"/>
              <a:ext cx="1723632" cy="30480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 smtClean="0">
                  <a:solidFill>
                    <a:schemeClr val="tx1"/>
                  </a:solidFill>
                </a:rPr>
                <a:t>E0000000-E003FFFF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343400" y="2819400"/>
              <a:ext cx="1723632" cy="91440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 smtClean="0">
                  <a:solidFill>
                    <a:schemeClr val="tx1"/>
                  </a:solidFill>
                </a:rPr>
                <a:t>A0000000-DFFFFFFF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343400" y="3733800"/>
              <a:ext cx="1723632" cy="91440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 smtClean="0">
                  <a:solidFill>
                    <a:schemeClr val="tx1"/>
                  </a:solidFill>
                </a:rPr>
                <a:t>60000000-9FFFFFFF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343400" y="4648200"/>
              <a:ext cx="1723632" cy="45720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 smtClean="0">
                  <a:solidFill>
                    <a:schemeClr val="tx1"/>
                  </a:solidFill>
                </a:rPr>
                <a:t>40000000-5FFFFFFF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345022" y="5105400"/>
              <a:ext cx="1723632" cy="45720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 smtClean="0">
                  <a:solidFill>
                    <a:schemeClr val="tx1"/>
                  </a:solidFill>
                </a:rPr>
                <a:t>20000000-3FFFFFFF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345022" y="5562600"/>
              <a:ext cx="1723632" cy="45720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 smtClean="0">
                  <a:solidFill>
                    <a:schemeClr val="tx1"/>
                  </a:solidFill>
                </a:rPr>
                <a:t>00000000-1FFFFFFF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6408174" y="5334000"/>
            <a:ext cx="2286000" cy="457200"/>
          </a:xfrm>
          <a:prstGeom prst="rect">
            <a:avLst/>
          </a:prstGeom>
          <a:solidFill>
            <a:srgbClr val="FF0000">
              <a:alpha val="25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410325" y="4876800"/>
            <a:ext cx="2286000" cy="457200"/>
          </a:xfrm>
          <a:prstGeom prst="rect">
            <a:avLst/>
          </a:prstGeom>
          <a:solidFill>
            <a:srgbClr val="FF0000">
              <a:alpha val="25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410325" y="3505200"/>
            <a:ext cx="2286000" cy="914400"/>
          </a:xfrm>
          <a:prstGeom prst="rect">
            <a:avLst/>
          </a:prstGeom>
          <a:solidFill>
            <a:srgbClr val="FF0000">
              <a:alpha val="25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408174" y="4419600"/>
            <a:ext cx="2286000" cy="457200"/>
          </a:xfrm>
          <a:prstGeom prst="rect">
            <a:avLst/>
          </a:prstGeom>
          <a:solidFill>
            <a:srgbClr val="FF0000">
              <a:alpha val="25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410325" y="1981200"/>
            <a:ext cx="2286000" cy="1524000"/>
          </a:xfrm>
          <a:prstGeom prst="rect">
            <a:avLst/>
          </a:prstGeom>
          <a:solidFill>
            <a:srgbClr val="FF0000">
              <a:alpha val="25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821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Synchronizing Data Transfers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Peripheral devices are slower than the CPU.</a:t>
            </a:r>
          </a:p>
          <a:p>
            <a:r>
              <a:rPr lang="en-US" dirty="0" smtClean="0"/>
              <a:t>Code must wait until device is ready.</a:t>
            </a:r>
          </a:p>
          <a:p>
            <a:r>
              <a:rPr lang="en-US" dirty="0" smtClean="0"/>
              <a:t>Four synchronization techniques:</a:t>
            </a:r>
          </a:p>
          <a:p>
            <a:pPr lvl="1"/>
            <a:r>
              <a:rPr lang="en-US" dirty="0" smtClean="0"/>
              <a:t>Blocking I/O</a:t>
            </a:r>
          </a:p>
          <a:p>
            <a:pPr lvl="1"/>
            <a:r>
              <a:rPr lang="en-US" dirty="0" smtClean="0"/>
              <a:t>Polled Waiting Loop</a:t>
            </a:r>
          </a:p>
          <a:p>
            <a:pPr lvl="1"/>
            <a:r>
              <a:rPr lang="en-US" dirty="0" smtClean="0"/>
              <a:t>Interrupt-Driven</a:t>
            </a:r>
          </a:p>
          <a:p>
            <a:pPr lvl="1"/>
            <a:r>
              <a:rPr lang="en-US" dirty="0" smtClean="0"/>
              <a:t>Direct Memory Access (DMA)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15440" y="3810000"/>
            <a:ext cx="58674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Hardware stalls the execution of the instruction that transfers data to or from the device until the device is ready.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15440" y="4343400"/>
            <a:ext cx="58674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A loop of instructions is used to repeatedly check the status of the device until it is ready.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00200" y="4876800"/>
            <a:ext cx="5867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When the device becomes ready, it interrupts the program, transfers control to a subroutine that transfers the data, and then resumes the interrupted program.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00200" y="5425440"/>
            <a:ext cx="5867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Instructions  are used to initialize a hardware controller that transfers a block of data concurrent with normal instruction execution. The controller interrupts when done.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216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3022"/>
              </p:ext>
            </p:extLst>
          </p:nvPr>
        </p:nvGraphicFramePr>
        <p:xfrm>
          <a:off x="457200" y="1600200"/>
          <a:ext cx="5029200" cy="5012436"/>
        </p:xfrm>
        <a:graphic>
          <a:graphicData uri="http://schemas.openxmlformats.org/drawingml/2006/table">
            <a:tbl>
              <a:tblPr firstRow="1" firstCol="1" bandRow="1"/>
              <a:tblGrid>
                <a:gridCol w="502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1480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143000" algn="l"/>
                        </a:tabLs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uint32_t crc32(void *data, uint32_t bytes)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34290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{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34290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uint8_t *pu8 = (uint8_t *) data ;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34290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uint32_t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crc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= 0xFFFFFFFF ; 	// Initial value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34290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 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34290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while (bytes-- != 0)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68580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{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68580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// Zero-extend and reverse 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bit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order of 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input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data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68580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uint32_t u32 =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ReverseBits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((uint32_t) *pu8++) ;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68580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 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68580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for (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k = 0; k &lt; 8; k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++)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//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Update the CRC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102870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{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102870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if (((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crc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^ u32) &amp; 0x80000000) != 0)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137160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{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137160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crc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= (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crc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&lt;&lt; 1) ^ 0x04C11DB7 ;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137160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}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102870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else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crc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=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crc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&lt;&lt; 1 ;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102870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 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102870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u32 = u32 &lt;&lt; 1 ;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102870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}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68580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}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34290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 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34290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return ~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ReverseBits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crc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) ; 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//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Reverse 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&amp; invert final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result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342900" marR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}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2900" algn="l"/>
                          <a:tab pos="685800" algn="l"/>
                          <a:tab pos="1143000" algn="l"/>
                        </a:tabLs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 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56299" marR="5629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CRC32 ALGORITHM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86400" y="1600200"/>
            <a:ext cx="3657600" cy="502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The 32-bit Cyclic Redundancy Check (CRC32) is used to detect errors in the transmission of data.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CRC32 is used in Ethernet packets, video files, image files, etc.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CRC32 algorithms differ by: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chemeClr val="tx1"/>
                </a:solidFill>
              </a:rPr>
              <a:t>initial value of the </a:t>
            </a:r>
            <a:r>
              <a:rPr lang="en-US" dirty="0" err="1" smtClean="0">
                <a:solidFill>
                  <a:schemeClr val="tx1"/>
                </a:solidFill>
              </a:rPr>
              <a:t>crc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Possible reversal of data bits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 characterizing “polynomial”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Possible inversion of result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67400" y="3947160"/>
            <a:ext cx="2895600" cy="22860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67400" y="4294822"/>
            <a:ext cx="2895600" cy="22860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67400" y="4636769"/>
            <a:ext cx="2895600" cy="268605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867400" y="5013960"/>
            <a:ext cx="2895600" cy="22860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81200" y="2362200"/>
            <a:ext cx="838200" cy="180975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86000" y="3352800"/>
            <a:ext cx="2362200" cy="19050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276600" y="4480560"/>
            <a:ext cx="838200" cy="22860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366838" y="6019800"/>
            <a:ext cx="114295" cy="22860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8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85482"/>
              </p:ext>
            </p:extLst>
          </p:nvPr>
        </p:nvGraphicFramePr>
        <p:xfrm>
          <a:off x="304800" y="533400"/>
          <a:ext cx="4876800" cy="6035040"/>
        </p:xfrm>
        <a:graphic>
          <a:graphicData uri="http://schemas.openxmlformats.org/drawingml/2006/table">
            <a:tbl>
              <a:tblPr firstRow="1" firstCol="1" bandRow="1"/>
              <a:tblGrid>
                <a:gridCol w="487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148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 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#define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pCRC_DR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     ((volatile uint32_t *)   0x40023000)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#define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pCRC_CR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     ((uint32_t *)            0x40023008)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#define pRCC_AHB1ENR ((uint32_t *)            0x40023830)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 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uint32_t crc32(void *data, uint32_t bytes)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34290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{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34290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uint32_t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crc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crc_reg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, *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p32 = data ;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34290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 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34290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*pRCC_AHB1ENR |= 1 &lt;&lt; 12 ;    // Enable CRC clock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34290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*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pCRC_CR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|= 0x00000001 ;      // Reset the CRC calculator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34290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 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34290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while (bytes &gt;= 4)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68580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{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68580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*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pCRC_DR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=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ReverseBits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(*p32++) ;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68580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bytes -= 4 ;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68580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}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34290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 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34290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crc_reg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= *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pCRC_DR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;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34290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crc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=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ReverseBits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crc_reg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) ;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34290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 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34290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if (bytes &gt; 0)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68580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{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68580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uint32_t bits = 8 * bytes ;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68580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uint32_t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xtra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= 32 - bits ;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68580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uint32_t mask = (1 &lt;&lt; bits) - 1 ;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68580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 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68580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*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pCRC_DR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=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crc_reg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;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68580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 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68580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*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pCRC_DR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=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ReverseBits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((*p32 &amp; mask) ^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crc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) &gt;&gt;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xtra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;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68580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crc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= (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crc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&gt;&gt; bits) ^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ReverseBits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(*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pCRC_DR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);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68580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}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34290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 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34290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return ~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crc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;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342900" marR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}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 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39561" marR="3956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40680" y="533718"/>
            <a:ext cx="3246120" cy="1782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BLOCKING I/O:</a:t>
            </a:r>
            <a:br>
              <a:rPr lang="en-US" dirty="0" smtClean="0"/>
            </a:br>
            <a:r>
              <a:rPr lang="en-US" dirty="0" smtClean="0"/>
              <a:t>THE CRC32 PERIPHERAL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57800" y="2468880"/>
            <a:ext cx="3505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Pointers (address expressions)  created to access the device.</a:t>
            </a:r>
          </a:p>
          <a:p>
            <a:endParaRPr lang="en-US" dirty="0" smtClean="0"/>
          </a:p>
          <a:p>
            <a:r>
              <a:rPr lang="en-US" dirty="0" smtClean="0"/>
              <a:t>CRC32 device must be initialized.</a:t>
            </a:r>
          </a:p>
          <a:p>
            <a:endParaRPr lang="en-US" dirty="0"/>
          </a:p>
          <a:p>
            <a:r>
              <a:rPr lang="en-US" dirty="0" smtClean="0"/>
              <a:t>The CRC32 device processes four bytes of data at a time in a loop.</a:t>
            </a:r>
          </a:p>
          <a:p>
            <a:endParaRPr lang="en-US" dirty="0"/>
          </a:p>
          <a:p>
            <a:r>
              <a:rPr lang="en-US" dirty="0" smtClean="0"/>
              <a:t>Code following the loop handles any remaining data bytes.</a:t>
            </a:r>
          </a:p>
          <a:p>
            <a:endParaRPr lang="en-US" dirty="0"/>
          </a:p>
          <a:p>
            <a:r>
              <a:rPr lang="en-US" dirty="0" smtClean="0"/>
              <a:t>Any access of the CRC Data Register stalls until the device is ready.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685800"/>
            <a:ext cx="4465320" cy="59436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600" y="1935480"/>
            <a:ext cx="4465320" cy="59436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" y="2529840"/>
            <a:ext cx="2880360" cy="89916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9600" y="3416378"/>
            <a:ext cx="4465320" cy="2588181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19174" y="2881313"/>
            <a:ext cx="661989" cy="200026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43036" y="3529013"/>
            <a:ext cx="661989" cy="200026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19173" y="5037773"/>
            <a:ext cx="661989" cy="200026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2033" y="5383530"/>
            <a:ext cx="661989" cy="200026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589020" y="5559740"/>
            <a:ext cx="661989" cy="206693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257800" y="2468880"/>
            <a:ext cx="3505200" cy="59436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257800" y="3231833"/>
            <a:ext cx="3505200" cy="59436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257800" y="3858579"/>
            <a:ext cx="3505200" cy="59436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257800" y="4710468"/>
            <a:ext cx="3505200" cy="59436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257800" y="5488306"/>
            <a:ext cx="3505200" cy="59436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96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007042"/>
              </p:ext>
            </p:extLst>
          </p:nvPr>
        </p:nvGraphicFramePr>
        <p:xfrm>
          <a:off x="457199" y="212271"/>
          <a:ext cx="4718957" cy="6080760"/>
        </p:xfrm>
        <a:graphic>
          <a:graphicData uri="http://schemas.openxmlformats.org/drawingml/2006/table">
            <a:tbl>
              <a:tblPr firstRow="1" firstCol="1" bandRow="1"/>
              <a:tblGrid>
                <a:gridCol w="4718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08914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3088" algn="l"/>
                          <a:tab pos="1089025" algn="l"/>
                          <a:tab pos="2286000" algn="l"/>
                        </a:tabLst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 </a:t>
                      </a:r>
                      <a:endParaRPr lang="en-US" sz="1050" dirty="0" smtClean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uint32_t crc32(void *data, uint32_t bytes) ;</a:t>
                      </a:r>
                      <a:endParaRPr lang="en-US" sz="1050" dirty="0" smtClean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3088" algn="l"/>
                          <a:tab pos="1089025" algn="l"/>
                          <a:tab pos="2286000" algn="l"/>
                        </a:tabLst>
                      </a:pPr>
                      <a:endParaRPr lang="en-US" sz="105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3088" algn="l"/>
                          <a:tab pos="1089025" algn="l"/>
                          <a:tab pos="2286000" algn="l"/>
                        </a:tabLst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crc32</a:t>
                      </a:r>
                      <a:r>
                        <a:rPr lang="en-US" sz="105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:	LDR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</a:t>
                      </a:r>
                      <a:r>
                        <a:rPr lang="en-US" sz="105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R3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,=1</a:t>
                      </a:r>
                      <a:endParaRPr lang="en-US" sz="105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3088" algn="l"/>
                          <a:tab pos="1089025" algn="l"/>
                          <a:tab pos="2286000" algn="l"/>
                        </a:tabLst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</a:t>
                      </a:r>
                      <a:r>
                        <a:rPr lang="en-US" sz="105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</a:t>
                      </a:r>
                      <a:r>
                        <a:rPr lang="en-US" sz="105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R2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,=0x42470630	// Use bit band address to</a:t>
                      </a:r>
                      <a:endParaRPr lang="en-US" sz="105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3088" algn="l"/>
                          <a:tab pos="1089025" algn="l"/>
                          <a:tab pos="2286000" algn="l"/>
                        </a:tabLst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</a:t>
                      </a:r>
                      <a:r>
                        <a:rPr lang="en-US" sz="105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STR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</a:t>
                      </a:r>
                      <a:r>
                        <a:rPr lang="en-US" sz="105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R3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,[R2] 	</a:t>
                      </a:r>
                      <a:r>
                        <a:rPr lang="en-US" sz="105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//    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enable the CRC Clock</a:t>
                      </a:r>
                      <a:endParaRPr lang="en-US" sz="105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3088" algn="l"/>
                          <a:tab pos="1089025" algn="l"/>
                          <a:tab pos="2286000" algn="l"/>
                        </a:tabLst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</a:t>
                      </a:r>
                      <a:r>
                        <a:rPr lang="en-US" sz="105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</a:t>
                      </a:r>
                      <a:r>
                        <a:rPr lang="en-US" sz="105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R2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,=0x42460100	// Use bit band address to</a:t>
                      </a:r>
                      <a:endParaRPr lang="en-US" sz="105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3088" algn="l"/>
                          <a:tab pos="1089025" algn="l"/>
                          <a:tab pos="2286000" algn="l"/>
                        </a:tabLst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</a:t>
                      </a:r>
                      <a:r>
                        <a:rPr lang="en-US" sz="105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STR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</a:t>
                      </a:r>
                      <a:r>
                        <a:rPr lang="en-US" sz="105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R3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,[R2] 	</a:t>
                      </a:r>
                      <a:r>
                        <a:rPr lang="en-US" sz="105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//    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reset the CRC unit</a:t>
                      </a:r>
                      <a:endParaRPr lang="en-US" sz="105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3088" algn="l"/>
                          <a:tab pos="1089025" algn="l"/>
                          <a:tab pos="2286000" algn="l"/>
                        </a:tabLst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</a:t>
                      </a:r>
                      <a:r>
                        <a:rPr lang="en-US" sz="105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</a:t>
                      </a:r>
                      <a:r>
                        <a:rPr lang="en-US" sz="105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R2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,=0x40023000	// R2 = </a:t>
                      </a:r>
                      <a:r>
                        <a:rPr lang="en-US" sz="105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pCRC_DR</a:t>
                      </a:r>
                      <a:endParaRPr lang="en-US" sz="105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3088" algn="l"/>
                          <a:tab pos="1089025" algn="l"/>
                          <a:tab pos="2286000" algn="l"/>
                        </a:tabLst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L1: 	</a:t>
                      </a:r>
                      <a:r>
                        <a:rPr lang="en-US" sz="105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CMP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</a:t>
                      </a:r>
                      <a:r>
                        <a:rPr lang="en-US" sz="105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R1,4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</a:t>
                      </a:r>
                      <a:r>
                        <a:rPr lang="en-US" sz="105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// 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while (bytes &gt;= 4)</a:t>
                      </a:r>
                      <a:endParaRPr lang="en-US" sz="105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3088" algn="l"/>
                          <a:tab pos="1089025" algn="l"/>
                          <a:tab pos="2286000" algn="l"/>
                        </a:tabLst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</a:t>
                      </a:r>
                      <a:r>
                        <a:rPr lang="en-US" sz="105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BLO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</a:t>
                      </a:r>
                      <a:r>
                        <a:rPr lang="en-US" sz="105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L2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</a:t>
                      </a:r>
                      <a:r>
                        <a:rPr lang="en-US" sz="105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//   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{</a:t>
                      </a:r>
                      <a:endParaRPr lang="en-US" sz="105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3088" algn="l"/>
                          <a:tab pos="1089025" algn="l"/>
                          <a:tab pos="2286000" algn="l"/>
                        </a:tabLst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</a:t>
                      </a:r>
                      <a:r>
                        <a:rPr lang="en-US" sz="105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</a:t>
                      </a:r>
                      <a:r>
                        <a:rPr lang="en-US" sz="105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R3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,[R0],4	</a:t>
                      </a:r>
                      <a:r>
                        <a:rPr lang="en-US" sz="105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//   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R3 = *p32++ ;</a:t>
                      </a:r>
                      <a:endParaRPr lang="en-US" sz="105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3088" algn="l"/>
                          <a:tab pos="1089025" algn="l"/>
                          <a:tab pos="2286000" algn="l"/>
                        </a:tabLst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</a:t>
                      </a:r>
                      <a:r>
                        <a:rPr lang="en-US" sz="105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RBIT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</a:t>
                      </a:r>
                      <a:r>
                        <a:rPr lang="en-US" sz="105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R3,R3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</a:t>
                      </a:r>
                      <a:r>
                        <a:rPr lang="en-US" sz="105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//   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R3 = </a:t>
                      </a:r>
                      <a:r>
                        <a:rPr lang="en-US" sz="105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ReverseBits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(R3)</a:t>
                      </a:r>
                      <a:endParaRPr lang="en-US" sz="105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3088" algn="l"/>
                          <a:tab pos="1089025" algn="l"/>
                          <a:tab pos="2286000" algn="l"/>
                        </a:tabLst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</a:t>
                      </a:r>
                      <a:r>
                        <a:rPr lang="en-US" sz="105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STR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</a:t>
                      </a:r>
                      <a:r>
                        <a:rPr lang="en-US" sz="105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R3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,[R2]	</a:t>
                      </a:r>
                      <a:r>
                        <a:rPr lang="en-US" sz="105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//   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*</a:t>
                      </a:r>
                      <a:r>
                        <a:rPr lang="en-US" sz="105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pCRC_DR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&lt;-- R3</a:t>
                      </a:r>
                      <a:endParaRPr lang="en-US" sz="105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3088" algn="l"/>
                          <a:tab pos="1089025" algn="l"/>
                          <a:tab pos="2286000" algn="l"/>
                        </a:tabLst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</a:t>
                      </a:r>
                      <a:r>
                        <a:rPr lang="en-US" sz="105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SUB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</a:t>
                      </a:r>
                      <a:r>
                        <a:rPr lang="en-US" sz="105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R1,R1,4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</a:t>
                      </a:r>
                      <a:r>
                        <a:rPr lang="en-US" sz="105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//   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bytes -= 4</a:t>
                      </a:r>
                      <a:endParaRPr lang="en-US" sz="105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3088" algn="l"/>
                          <a:tab pos="1089025" algn="l"/>
                          <a:tab pos="2286000" algn="l"/>
                        </a:tabLst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</a:t>
                      </a:r>
                      <a:r>
                        <a:rPr lang="en-US" sz="105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B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</a:t>
                      </a:r>
                      <a:r>
                        <a:rPr lang="en-US" sz="105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L1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</a:t>
                      </a:r>
                      <a:r>
                        <a:rPr lang="en-US" sz="105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//   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}</a:t>
                      </a:r>
                      <a:endParaRPr lang="en-US" sz="105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3088" algn="l"/>
                          <a:tab pos="1089025" algn="l"/>
                          <a:tab pos="2286000" algn="l"/>
                        </a:tabLst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L2: 	</a:t>
                      </a:r>
                      <a:r>
                        <a:rPr lang="en-US" sz="105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</a:t>
                      </a:r>
                      <a:r>
                        <a:rPr lang="en-US" sz="105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R3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,[R2]	</a:t>
                      </a:r>
                      <a:r>
                        <a:rPr lang="en-US" sz="105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// </a:t>
                      </a:r>
                      <a:r>
                        <a:rPr lang="en-US" sz="105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crc_reg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(R3) &lt;-- *</a:t>
                      </a:r>
                      <a:r>
                        <a:rPr lang="en-US" sz="105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pCRC_DR</a:t>
                      </a:r>
                      <a:endParaRPr lang="en-US" sz="105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3088" algn="l"/>
                          <a:tab pos="1089025" algn="l"/>
                          <a:tab pos="2286000" algn="l"/>
                        </a:tabLst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</a:t>
                      </a:r>
                      <a:r>
                        <a:rPr lang="en-US" sz="105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RBIT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</a:t>
                      </a:r>
                      <a:r>
                        <a:rPr lang="en-US" sz="105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R12,R3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</a:t>
                      </a:r>
                      <a:r>
                        <a:rPr lang="en-US" sz="105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// </a:t>
                      </a:r>
                      <a:r>
                        <a:rPr lang="en-US" sz="105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crc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(</a:t>
                      </a:r>
                      <a:r>
                        <a:rPr lang="en-US" sz="105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R12) 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= </a:t>
                      </a:r>
                      <a:r>
                        <a:rPr lang="en-US" sz="105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ReverseBits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(R3)</a:t>
                      </a:r>
                      <a:endParaRPr lang="en-US" sz="105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3088" algn="l"/>
                          <a:tab pos="1089025" algn="l"/>
                          <a:tab pos="2286000" algn="l"/>
                        </a:tabLst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</a:t>
                      </a:r>
                      <a:r>
                        <a:rPr lang="en-US" sz="105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CBZ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</a:t>
                      </a:r>
                      <a:r>
                        <a:rPr lang="en-US" sz="105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R1,L3</a:t>
                      </a:r>
                      <a:endParaRPr lang="en-US" sz="105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3088" algn="l"/>
                          <a:tab pos="1089025" algn="l"/>
                          <a:tab pos="2286000" algn="l"/>
                        </a:tabLst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</a:t>
                      </a:r>
                      <a:r>
                        <a:rPr lang="en-US" sz="105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STR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</a:t>
                      </a:r>
                      <a:r>
                        <a:rPr lang="en-US" sz="105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R3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,[R2]	</a:t>
                      </a:r>
                      <a:r>
                        <a:rPr lang="en-US" sz="105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// 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*</a:t>
                      </a:r>
                      <a:r>
                        <a:rPr lang="en-US" sz="105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pCRC_DR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&lt;-- </a:t>
                      </a:r>
                      <a:r>
                        <a:rPr lang="en-US" sz="105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crc_reg</a:t>
                      </a:r>
                      <a:endParaRPr lang="en-US" sz="105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3088" algn="l"/>
                          <a:tab pos="1089025" algn="l"/>
                          <a:tab pos="2286000" algn="l"/>
                        </a:tabLst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</a:t>
                      </a:r>
                      <a:r>
                        <a:rPr lang="en-US" sz="105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LSL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</a:t>
                      </a:r>
                      <a:r>
                        <a:rPr lang="en-US" sz="105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R3,R1,3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</a:t>
                      </a:r>
                      <a:r>
                        <a:rPr lang="en-US" sz="105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// 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bits (R3) = bytes &lt;&lt; 3</a:t>
                      </a:r>
                      <a:endParaRPr lang="en-US" sz="105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3088" algn="l"/>
                          <a:tab pos="1089025" algn="l"/>
                          <a:tab pos="2286000" algn="l"/>
                        </a:tabLst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</a:t>
                      </a:r>
                      <a:r>
                        <a:rPr lang="en-US" sz="105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</a:t>
                      </a:r>
                      <a:r>
                        <a:rPr lang="en-US" sz="105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R1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,=1	</a:t>
                      </a:r>
                      <a:r>
                        <a:rPr lang="en-US" sz="105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// 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R1 = 1</a:t>
                      </a:r>
                      <a:endParaRPr lang="en-US" sz="105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3088" algn="l"/>
                          <a:tab pos="1089025" algn="l"/>
                          <a:tab pos="2286000" algn="l"/>
                        </a:tabLst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</a:t>
                      </a:r>
                      <a:r>
                        <a:rPr lang="en-US" sz="105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LSL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</a:t>
                      </a:r>
                      <a:r>
                        <a:rPr lang="en-US" sz="105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R1,R1,R3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</a:t>
                      </a:r>
                      <a:r>
                        <a:rPr lang="en-US" sz="105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// 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R1 = 1 &lt;&lt; bits</a:t>
                      </a:r>
                      <a:endParaRPr lang="en-US" sz="105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3088" algn="l"/>
                          <a:tab pos="1089025" algn="l"/>
                          <a:tab pos="2286000" algn="l"/>
                        </a:tabLst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</a:t>
                      </a:r>
                      <a:r>
                        <a:rPr lang="en-US" sz="105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SUB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</a:t>
                      </a:r>
                      <a:r>
                        <a:rPr lang="en-US" sz="105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R1,R1,1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</a:t>
                      </a:r>
                      <a:r>
                        <a:rPr lang="en-US" sz="105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// 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mask (R1) = R1 - 1</a:t>
                      </a:r>
                      <a:endParaRPr lang="en-US" sz="105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3088" algn="l"/>
                          <a:tab pos="1089025" algn="l"/>
                          <a:tab pos="2286000" algn="l"/>
                        </a:tabLst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</a:t>
                      </a:r>
                      <a:r>
                        <a:rPr lang="en-US" sz="105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</a:t>
                      </a:r>
                      <a:r>
                        <a:rPr lang="en-US" sz="105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R0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,[R0] 	</a:t>
                      </a:r>
                      <a:r>
                        <a:rPr lang="en-US" sz="105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// 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R0 = *p32</a:t>
                      </a:r>
                      <a:endParaRPr lang="en-US" sz="105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3088" algn="l"/>
                          <a:tab pos="1089025" algn="l"/>
                          <a:tab pos="2286000" algn="l"/>
                        </a:tabLst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</a:t>
                      </a:r>
                      <a:r>
                        <a:rPr lang="en-US" sz="105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AND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</a:t>
                      </a:r>
                      <a:r>
                        <a:rPr lang="en-US" sz="105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R0,R0,R1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</a:t>
                      </a:r>
                      <a:r>
                        <a:rPr lang="en-US" sz="105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// 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R0 &amp;= mask</a:t>
                      </a:r>
                      <a:endParaRPr lang="en-US" sz="105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3088" algn="l"/>
                          <a:tab pos="1089025" algn="l"/>
                          <a:tab pos="2286000" algn="l"/>
                        </a:tabLst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</a:t>
                      </a:r>
                      <a:r>
                        <a:rPr lang="en-US" sz="105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EOR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</a:t>
                      </a:r>
                      <a:r>
                        <a:rPr lang="en-US" sz="105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R0,R0,R12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</a:t>
                      </a:r>
                      <a:r>
                        <a:rPr lang="en-US" sz="105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// 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R0 ^= </a:t>
                      </a:r>
                      <a:r>
                        <a:rPr lang="en-US" sz="105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crc</a:t>
                      </a:r>
                      <a:endParaRPr lang="en-US" sz="105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3088" algn="l"/>
                          <a:tab pos="1089025" algn="l"/>
                          <a:tab pos="2286000" algn="l"/>
                        </a:tabLst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</a:t>
                      </a:r>
                      <a:r>
                        <a:rPr lang="en-US" sz="105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RBIT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</a:t>
                      </a:r>
                      <a:r>
                        <a:rPr lang="en-US" sz="105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R0,R0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</a:t>
                      </a:r>
                      <a:r>
                        <a:rPr lang="en-US" sz="105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// 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R0 = </a:t>
                      </a:r>
                      <a:r>
                        <a:rPr lang="en-US" sz="105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ReverseBits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(R0)</a:t>
                      </a:r>
                      <a:endParaRPr lang="en-US" sz="105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3088" algn="l"/>
                          <a:tab pos="1089025" algn="l"/>
                          <a:tab pos="2286000" algn="l"/>
                        </a:tabLst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</a:t>
                      </a:r>
                      <a:r>
                        <a:rPr lang="en-US" sz="105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RSB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</a:t>
                      </a:r>
                      <a:r>
                        <a:rPr lang="en-US" sz="105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R1,R3,32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</a:t>
                      </a:r>
                      <a:r>
                        <a:rPr lang="en-US" sz="105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// </a:t>
                      </a:r>
                      <a:r>
                        <a:rPr lang="en-US" sz="105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xtra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(R1) = 32 – R3</a:t>
                      </a:r>
                      <a:endParaRPr lang="en-US" sz="105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3088" algn="l"/>
                          <a:tab pos="1089025" algn="l"/>
                          <a:tab pos="2286000" algn="l"/>
                        </a:tabLst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</a:t>
                      </a:r>
                      <a:r>
                        <a:rPr lang="en-US" sz="105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LSR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</a:t>
                      </a:r>
                      <a:r>
                        <a:rPr lang="en-US" sz="105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R0,R0,R1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</a:t>
                      </a:r>
                      <a:r>
                        <a:rPr lang="en-US" sz="105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// 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R0 &gt;&gt;= </a:t>
                      </a:r>
                      <a:r>
                        <a:rPr lang="en-US" sz="105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xtra</a:t>
                      </a:r>
                      <a:endParaRPr lang="en-US" sz="105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3088" algn="l"/>
                          <a:tab pos="1089025" algn="l"/>
                          <a:tab pos="2286000" algn="l"/>
                        </a:tabLst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</a:t>
                      </a:r>
                      <a:r>
                        <a:rPr lang="en-US" sz="105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STR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</a:t>
                      </a:r>
                      <a:r>
                        <a:rPr lang="en-US" sz="105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R0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,[R2]	</a:t>
                      </a:r>
                      <a:r>
                        <a:rPr lang="en-US" sz="105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// 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*</a:t>
                      </a:r>
                      <a:r>
                        <a:rPr lang="en-US" sz="105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pCRC_DR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&lt;-- R0</a:t>
                      </a:r>
                      <a:endParaRPr lang="en-US" sz="105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3088" algn="l"/>
                          <a:tab pos="1089025" algn="l"/>
                          <a:tab pos="2286000" algn="l"/>
                        </a:tabLst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</a:t>
                      </a:r>
                      <a:r>
                        <a:rPr lang="en-US" sz="105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</a:t>
                      </a:r>
                      <a:r>
                        <a:rPr lang="en-US" sz="105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R0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,[R2]	</a:t>
                      </a:r>
                      <a:r>
                        <a:rPr lang="en-US" sz="105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// 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R0 &lt;-- *</a:t>
                      </a:r>
                      <a:r>
                        <a:rPr lang="en-US" sz="105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pCRC_DR</a:t>
                      </a:r>
                      <a:endParaRPr lang="en-US" sz="105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3088" algn="l"/>
                          <a:tab pos="1089025" algn="l"/>
                          <a:tab pos="2286000" algn="l"/>
                        </a:tabLst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</a:t>
                      </a:r>
                      <a:r>
                        <a:rPr lang="en-US" sz="105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RBIT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</a:t>
                      </a:r>
                      <a:r>
                        <a:rPr lang="en-US" sz="105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R0,R0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</a:t>
                      </a:r>
                      <a:r>
                        <a:rPr lang="en-US" sz="105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// 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R0 = </a:t>
                      </a:r>
                      <a:r>
                        <a:rPr lang="en-US" sz="105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ReverseBits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(R0)</a:t>
                      </a:r>
                      <a:endParaRPr lang="en-US" sz="105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3088" algn="l"/>
                          <a:tab pos="1089025" algn="l"/>
                          <a:tab pos="2286000" algn="l"/>
                        </a:tabLst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</a:t>
                      </a:r>
                      <a:r>
                        <a:rPr lang="en-US" sz="105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LSR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</a:t>
                      </a:r>
                      <a:r>
                        <a:rPr lang="en-US" sz="105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R12,R12,R3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</a:t>
                      </a:r>
                      <a:r>
                        <a:rPr lang="en-US" sz="105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// R12 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= </a:t>
                      </a:r>
                      <a:r>
                        <a:rPr lang="en-US" sz="105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crc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&gt;&gt; bits</a:t>
                      </a:r>
                      <a:endParaRPr lang="en-US" sz="105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3088" algn="l"/>
                          <a:tab pos="1089025" algn="l"/>
                          <a:tab pos="2286000" algn="l"/>
                        </a:tabLst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</a:t>
                      </a:r>
                      <a:r>
                        <a:rPr lang="en-US" sz="105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EOR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</a:t>
                      </a:r>
                      <a:r>
                        <a:rPr lang="en-US" sz="105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R12,R0,R12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</a:t>
                      </a:r>
                      <a:r>
                        <a:rPr lang="en-US" sz="105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// R12 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= (</a:t>
                      </a:r>
                      <a:r>
                        <a:rPr lang="en-US" sz="105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crc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&gt;&gt; bits) ^ R0</a:t>
                      </a:r>
                      <a:endParaRPr lang="en-US" sz="105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3088" algn="l"/>
                          <a:tab pos="1089025" algn="l"/>
                          <a:tab pos="2286000" algn="l"/>
                        </a:tabLst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L3: 	</a:t>
                      </a:r>
                      <a:r>
                        <a:rPr lang="en-US" sz="105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MVN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</a:t>
                      </a:r>
                      <a:r>
                        <a:rPr lang="en-US" sz="105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R0,R12</a:t>
                      </a:r>
                      <a:endParaRPr lang="en-US" sz="105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3088" algn="l"/>
                          <a:tab pos="1089025" algn="l"/>
                          <a:tab pos="2286000" algn="l"/>
                        </a:tabLst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</a:t>
                      </a:r>
                      <a:r>
                        <a:rPr lang="en-US" sz="105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BX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</a:t>
                      </a:r>
                      <a:r>
                        <a:rPr lang="en-US" sz="105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LR</a:t>
                      </a:r>
                      <a:endParaRPr lang="en-US" sz="105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3088" algn="l"/>
                          <a:tab pos="1089025" algn="l"/>
                          <a:tab pos="2286000" algn="l"/>
                        </a:tabLst>
                      </a:pPr>
                      <a:endParaRPr lang="en-US" sz="105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19260" marR="1926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itle 2"/>
          <p:cNvSpPr txBox="1">
            <a:spLocks/>
          </p:cNvSpPr>
          <p:nvPr/>
        </p:nvSpPr>
        <p:spPr>
          <a:xfrm>
            <a:off x="5440680" y="533718"/>
            <a:ext cx="3246120" cy="178276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BLOCKING I/O:</a:t>
            </a:r>
            <a:br>
              <a:rPr lang="en-US" smtClean="0"/>
            </a:br>
            <a:r>
              <a:rPr lang="en-US" smtClean="0"/>
              <a:t>THE CRC32 PERIPHERAL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57800" y="2468880"/>
            <a:ext cx="3505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CRC32 device is initialized.</a:t>
            </a:r>
          </a:p>
          <a:p>
            <a:endParaRPr lang="en-US" dirty="0"/>
          </a:p>
          <a:p>
            <a:r>
              <a:rPr lang="en-US" dirty="0" smtClean="0"/>
              <a:t>The CRC32 device processes four bytes of data at a time in a loop.</a:t>
            </a:r>
          </a:p>
          <a:p>
            <a:endParaRPr lang="en-US" dirty="0"/>
          </a:p>
          <a:p>
            <a:r>
              <a:rPr lang="en-US" dirty="0" smtClean="0"/>
              <a:t>Code following the loop handles any remaining data bytes.</a:t>
            </a:r>
          </a:p>
          <a:p>
            <a:endParaRPr lang="en-US" dirty="0"/>
          </a:p>
          <a:p>
            <a:r>
              <a:rPr lang="en-US" dirty="0" smtClean="0"/>
              <a:t>Any access of the CRC Data Register stalls until the device is ready.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44880" y="709749"/>
            <a:ext cx="3901440" cy="92964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257800" y="2400300"/>
            <a:ext cx="3505200" cy="46482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257800" y="3017520"/>
            <a:ext cx="3505200" cy="68580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257800" y="3802380"/>
            <a:ext cx="3505200" cy="68580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273040" y="4645402"/>
            <a:ext cx="3505200" cy="68580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44880" y="1639389"/>
            <a:ext cx="3901440" cy="112776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44880" y="2767149"/>
            <a:ext cx="3901440" cy="306324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44880" y="2287089"/>
            <a:ext cx="3901440" cy="17145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44880" y="2767149"/>
            <a:ext cx="3901440" cy="17145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44880" y="3243405"/>
            <a:ext cx="3901440" cy="17145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44880" y="5024438"/>
            <a:ext cx="3901440" cy="333374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98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POLLED WAITING LOOP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THE RANDOM </a:t>
            </a:r>
            <a:r>
              <a:rPr lang="en-US" dirty="0"/>
              <a:t>NUMBER GENERATOR 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87298"/>
              </p:ext>
            </p:extLst>
          </p:nvPr>
        </p:nvGraphicFramePr>
        <p:xfrm>
          <a:off x="457200" y="1841373"/>
          <a:ext cx="4853940" cy="4084320"/>
        </p:xfrm>
        <a:graphic>
          <a:graphicData uri="http://schemas.openxmlformats.org/drawingml/2006/table">
            <a:tbl>
              <a:tblPr firstRow="1" firstCol="1" bandRow="1"/>
              <a:tblGrid>
                <a:gridCol w="4853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 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#define pRCC_AHB2ENR	((uint32_t *)	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0x40023834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)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#define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pRNG_CR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((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uint32_t *)	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0x50060800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)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#define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pRNG_SR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((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volatile uint32_t *)	0x50060804)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#define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pRNG_DR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((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volatile uint32_t *)	0x50060808)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 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void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RNG_Initialize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(void)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457200" marR="0"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{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457200" marR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*pRCC_AHB2ENR |= (1 &lt;&lt; 6) ; 	// Enable RNG clock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src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457200" marR="0"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*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pRNG_CR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     |= (1 &lt;&lt; 2) ; 	// Enable RNG peripheral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457200" marR="0"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}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 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uint32_t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RNG_ReadValue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(void)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457200" marR="0"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{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457200" marR="0"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while ((*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pRNG_SR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&amp; 1) == 0) /* Polled waiting loop */ ;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457200" marR="0"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return *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pRNG_DR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;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457200" marR="0" algn="just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}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 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559880" y="1921383"/>
            <a:ext cx="3347900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Most devices have multiple "registers" (aka "ports"), each with its own memory address: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Control Register (Write-Only)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Status Register (Read-Only)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Data Register (Read/Write)</a:t>
            </a:r>
          </a:p>
          <a:p>
            <a:endParaRPr lang="en-US" dirty="0" smtClean="0"/>
          </a:p>
          <a:p>
            <a:r>
              <a:rPr lang="en-US" dirty="0" smtClean="0"/>
              <a:t>The device must be enabled and initialized before use.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Polled waiting loops read the status port and test the "ready" bit to see if the device is ready.</a:t>
            </a:r>
          </a:p>
          <a:p>
            <a:endParaRPr lang="en-US" dirty="0"/>
          </a:p>
          <a:p>
            <a:r>
              <a:rPr lang="en-US" dirty="0" smtClean="0"/>
              <a:t>Once the device is ready, the data can be transferred.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891893" y="2890156"/>
            <a:ext cx="2954927" cy="24220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91893" y="3233267"/>
            <a:ext cx="2954927" cy="25205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91893" y="3586228"/>
            <a:ext cx="2954927" cy="264594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582740" y="4912667"/>
            <a:ext cx="3286940" cy="884856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559880" y="6010003"/>
            <a:ext cx="3424100" cy="658491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57200" y="2223294"/>
            <a:ext cx="4853940" cy="222726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2480628"/>
            <a:ext cx="4853940" cy="222726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7200" y="2730342"/>
            <a:ext cx="4853940" cy="222726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42158" y="5066099"/>
            <a:ext cx="4242163" cy="222726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488623" y="5352262"/>
            <a:ext cx="693964" cy="174172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57200" y="3090286"/>
            <a:ext cx="4853940" cy="1253113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582740" y="4101136"/>
            <a:ext cx="3286940" cy="593815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964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189712"/>
              </p:ext>
            </p:extLst>
          </p:nvPr>
        </p:nvGraphicFramePr>
        <p:xfrm>
          <a:off x="533400" y="1752600"/>
          <a:ext cx="4724400" cy="4191000"/>
        </p:xfrm>
        <a:graphic>
          <a:graphicData uri="http://schemas.openxmlformats.org/drawingml/2006/table">
            <a:tbl>
              <a:tblPr firstRow="1" firstCol="1" bandRow="1"/>
              <a:tblGrid>
                <a:gridCol w="472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148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74725" algn="l"/>
                          <a:tab pos="2171700" algn="l"/>
                        </a:tabLst>
                      </a:pP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//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void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RNG_Initialize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(void) ;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74725" algn="l"/>
                          <a:tab pos="2171700" algn="l"/>
                        </a:tabLst>
                      </a:pP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74725" algn="l"/>
                          <a:tab pos="2171700" algn="l"/>
                        </a:tabLst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RNG_Initialize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: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74725" algn="l"/>
                          <a:tab pos="2171700" algn="l"/>
                        </a:tabLs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LDR	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R1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,=0x42470698	// Address of RCC_AHB2ENR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74725" algn="l"/>
                          <a:tab pos="2171700" algn="l"/>
                        </a:tabLs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LDR	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R0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,[R1]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74725" algn="l"/>
                          <a:tab pos="2171700" algn="l"/>
                        </a:tabLs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ORR	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R0,R0,1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&lt;&lt; 6	// Enable RNG clock source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74725" algn="l"/>
                          <a:tab pos="2171700" algn="l"/>
                        </a:tabLs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STR	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R0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,[R1]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74725" algn="l"/>
                          <a:tab pos="2171700" algn="l"/>
                        </a:tabLs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 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74725" algn="l"/>
                          <a:tab pos="2171700" algn="l"/>
                        </a:tabLs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LDR	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R1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,=0x50060800	// Address of RNG_CR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74725" algn="l"/>
                          <a:tab pos="2171700" algn="l"/>
                        </a:tabLs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LDR	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R0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,[R1]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74725" algn="l"/>
                          <a:tab pos="2171700" algn="l"/>
                        </a:tabLs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ORR	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R0,R0,1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&lt;&lt; 2	// Enable RNG peripheral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74725" algn="l"/>
                          <a:tab pos="2171700" algn="l"/>
                        </a:tabLs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STR	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R0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,[R1]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74725" algn="l"/>
                          <a:tab pos="2171700" algn="l"/>
                        </a:tabLs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BX	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LR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//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Return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74725" algn="l"/>
                          <a:tab pos="2171700" algn="l"/>
                        </a:tabLs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 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74725" algn="l"/>
                          <a:tab pos="2171700" algn="l"/>
                        </a:tabLs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// uint32_t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RNG_ReadValue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(void) ;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74725" algn="l"/>
                          <a:tab pos="2171700" algn="l"/>
                        </a:tabLs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 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74725" algn="l"/>
                          <a:tab pos="2171700" algn="l"/>
                        </a:tabLst>
                      </a:pP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RNG_ReadValue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: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74725" algn="l"/>
                          <a:tab pos="2171700" algn="l"/>
                        </a:tabLs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LDR	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R1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,=0x50060804	// Address of RNG_SR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74725" algn="l"/>
                          <a:tab pos="2171700" algn="l"/>
                        </a:tabLs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Poll: LDR	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R0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,[R1] 	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//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Poll: Check to see if a new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74725" algn="l"/>
                          <a:tab pos="2171700" algn="l"/>
                        </a:tabLs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TST	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R0,1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//  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random number is available.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74725" algn="l"/>
                          <a:tab pos="2171700" algn="l"/>
                        </a:tabLs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BEQ	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Poll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74725" algn="l"/>
                          <a:tab pos="2171700" algn="l"/>
                        </a:tabLs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LDR	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R1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,=0x50060808	// Address of RNG_DR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74725" algn="l"/>
                          <a:tab pos="2171700" algn="l"/>
                        </a:tabLs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LDR	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R0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,[R1] 	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//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Read a new random number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74725" algn="l"/>
                          <a:tab pos="2171700" algn="l"/>
                        </a:tabLs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BX	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LR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// Return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74725" algn="l"/>
                          <a:tab pos="2171700" algn="l"/>
                        </a:tabLs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 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32528" marR="3252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POLLED WAITING LOOP:</a:t>
            </a:r>
            <a:br>
              <a:rPr lang="en-US" dirty="0"/>
            </a:br>
            <a:r>
              <a:rPr lang="en-US" dirty="0"/>
              <a:t>THE RANDOM NUMBER GENERATOR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69280" y="1874520"/>
            <a:ext cx="31889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There's not much justification for coding this in assembly!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Initialization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Waiting Loop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Transfer Code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2057400"/>
            <a:ext cx="4724400" cy="188595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3400" y="4610100"/>
            <a:ext cx="4724400" cy="674914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" y="5285014"/>
            <a:ext cx="4724400" cy="334962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69280" y="2999700"/>
            <a:ext cx="2239686" cy="325391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69280" y="3543985"/>
            <a:ext cx="2239686" cy="325391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669280" y="4088270"/>
            <a:ext cx="2239686" cy="325391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712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 &amp; INTERRUPTS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225689"/>
            <a:ext cx="745236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Problem: </a:t>
            </a:r>
            <a:r>
              <a:rPr lang="en-US" dirty="0" smtClean="0"/>
              <a:t>Certain events require an immediate response and cannot wait for the processor to finish the current instruction sequence.</a:t>
            </a:r>
          </a:p>
          <a:p>
            <a:endParaRPr lang="en-US" dirty="0"/>
          </a:p>
          <a:p>
            <a:r>
              <a:rPr lang="en-US" b="1" dirty="0" smtClean="0"/>
              <a:t>Solution:  </a:t>
            </a:r>
            <a:r>
              <a:rPr lang="en-US" dirty="0" smtClean="0"/>
              <a:t>Exceptions</a:t>
            </a:r>
            <a:r>
              <a:rPr lang="en-US" b="1" dirty="0" smtClean="0"/>
              <a:t> </a:t>
            </a:r>
            <a:r>
              <a:rPr lang="en-US" dirty="0" smtClean="0"/>
              <a:t>cause the processor to suspend execution of the current instruction sequence to execute an exception handler to process the event. </a:t>
            </a:r>
          </a:p>
          <a:p>
            <a:endParaRPr lang="en-US" dirty="0"/>
          </a:p>
          <a:p>
            <a:r>
              <a:rPr lang="en-US" b="1" dirty="0" smtClean="0"/>
              <a:t>Exceptions</a:t>
            </a:r>
            <a:r>
              <a:rPr lang="en-US" dirty="0" smtClean="0"/>
              <a:t> </a:t>
            </a:r>
            <a:r>
              <a:rPr lang="en-US" dirty="0"/>
              <a:t>include </a:t>
            </a:r>
            <a:r>
              <a:rPr lang="en-US" dirty="0" smtClean="0"/>
              <a:t>interrupts,  reset and hardware faults such as </a:t>
            </a:r>
            <a:r>
              <a:rPr lang="en-US" dirty="0"/>
              <a:t>power fail, and </a:t>
            </a:r>
            <a:r>
              <a:rPr lang="en-US" dirty="0" smtClean="0"/>
              <a:t>fetching an invalid </a:t>
            </a:r>
            <a:r>
              <a:rPr lang="en-US" dirty="0"/>
              <a:t>instruction.</a:t>
            </a:r>
          </a:p>
          <a:p>
            <a:endParaRPr lang="en-US" dirty="0"/>
          </a:p>
          <a:p>
            <a:r>
              <a:rPr lang="en-US" b="1" dirty="0" smtClean="0"/>
              <a:t>Interrupt: </a:t>
            </a:r>
            <a:r>
              <a:rPr lang="en-US" dirty="0" smtClean="0"/>
              <a:t>A subset of exceptions triggered by a change in a peripheral device.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  <a:tabLst>
                <a:tab pos="2286000" algn="l"/>
              </a:tabLst>
            </a:pPr>
            <a:r>
              <a:rPr lang="en-US" dirty="0" smtClean="0"/>
              <a:t>Exception number:	Identifies the event</a:t>
            </a:r>
          </a:p>
          <a:p>
            <a:pPr marL="285750" indent="-285750">
              <a:buFont typeface="Arial" panose="020B0604020202020204" pitchFamily="34" charset="0"/>
              <a:buChar char="•"/>
              <a:tabLst>
                <a:tab pos="2286000" algn="l"/>
              </a:tabLst>
            </a:pPr>
            <a:r>
              <a:rPr lang="en-US" dirty="0" smtClean="0"/>
              <a:t>Exception handler:	Processes the event (a function)</a:t>
            </a:r>
          </a:p>
          <a:p>
            <a:pPr marL="285750" indent="-285750">
              <a:buFont typeface="Arial" panose="020B0604020202020204" pitchFamily="34" charset="0"/>
              <a:buChar char="•"/>
              <a:tabLst>
                <a:tab pos="2286000" algn="l"/>
              </a:tabLst>
            </a:pPr>
            <a:r>
              <a:rPr lang="en-US" dirty="0" smtClean="0"/>
              <a:t>Vector table entry:	Locates the handler (a table of handler addresses)</a:t>
            </a:r>
          </a:p>
          <a:p>
            <a:pPr marL="285750" indent="-285750">
              <a:buFont typeface="Arial" panose="020B0604020202020204" pitchFamily="34" charset="0"/>
              <a:buChar char="•"/>
              <a:tabLst>
                <a:tab pos="2286000" algn="l"/>
              </a:tabLst>
            </a:pPr>
            <a:r>
              <a:rPr lang="en-US" dirty="0" smtClean="0"/>
              <a:t>Priority number:	Can another exception suspend a handler?</a:t>
            </a:r>
          </a:p>
          <a:p>
            <a:pPr marL="285750" indent="-285750">
              <a:buFont typeface="Arial" panose="020B0604020202020204" pitchFamily="34" charset="0"/>
              <a:buChar char="•"/>
              <a:tabLst>
                <a:tab pos="2286000" algn="l"/>
              </a:tabLst>
            </a:pPr>
            <a:r>
              <a:rPr lang="en-US" dirty="0" smtClean="0"/>
              <a:t>Interrupt Enable:	Enables/Disables interrupts </a:t>
            </a:r>
            <a:r>
              <a:rPr lang="en-US" i="1" dirty="0" smtClean="0"/>
              <a:t>globally</a:t>
            </a:r>
          </a:p>
          <a:p>
            <a:pPr marL="285750" indent="-285750">
              <a:buFont typeface="Arial" panose="020B0604020202020204" pitchFamily="34" charset="0"/>
              <a:buChar char="•"/>
              <a:tabLst>
                <a:tab pos="2286000" algn="l"/>
              </a:tabLst>
            </a:pPr>
            <a:r>
              <a:rPr lang="en-US" dirty="0" smtClean="0"/>
              <a:t>Interrupt Mask:	</a:t>
            </a:r>
            <a:r>
              <a:rPr lang="en-US" dirty="0"/>
              <a:t>Enables/Disables interrupts </a:t>
            </a:r>
            <a:r>
              <a:rPr lang="en-US" i="1" dirty="0" smtClean="0"/>
              <a:t>individually</a:t>
            </a:r>
          </a:p>
          <a:p>
            <a:pPr marL="285750" indent="-285750">
              <a:buFont typeface="Arial" panose="020B0604020202020204" pitchFamily="34" charset="0"/>
              <a:buChar char="•"/>
              <a:tabLst>
                <a:tab pos="2286000" algn="l"/>
              </a:tabLst>
            </a:pPr>
            <a:r>
              <a:rPr lang="en-US" dirty="0" smtClean="0"/>
              <a:t>Thread Mode:	Processor NOT executing a handler</a:t>
            </a:r>
          </a:p>
          <a:p>
            <a:pPr marL="285750" indent="-285750">
              <a:buFont typeface="Arial" panose="020B0604020202020204" pitchFamily="34" charset="0"/>
              <a:buChar char="•"/>
              <a:tabLst>
                <a:tab pos="2286000" algn="l"/>
              </a:tabLst>
            </a:pPr>
            <a:r>
              <a:rPr lang="en-US" dirty="0" smtClean="0"/>
              <a:t>Handler Mode:</a:t>
            </a:r>
            <a:r>
              <a:rPr lang="en-US" i="1" dirty="0" smtClean="0"/>
              <a:t>	</a:t>
            </a:r>
            <a:r>
              <a:rPr lang="en-US" dirty="0" smtClean="0"/>
              <a:t>Processor IS executing a handler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279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1043</Words>
  <Application>Microsoft Office PowerPoint</Application>
  <PresentationFormat>On-screen Show (4:3)</PresentationFormat>
  <Paragraphs>448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Consolas</vt:lpstr>
      <vt:lpstr>Tahoma</vt:lpstr>
      <vt:lpstr>Wingdings</vt:lpstr>
      <vt:lpstr>Office Theme</vt:lpstr>
      <vt:lpstr>Chapter 14</vt:lpstr>
      <vt:lpstr>Memory-Mapped I/O</vt:lpstr>
      <vt:lpstr>Synchronizing Data Transfers</vt:lpstr>
      <vt:lpstr>THE CRC32 ALGORITHM</vt:lpstr>
      <vt:lpstr>BLOCKING I/O: THE CRC32 PERIPHERAL</vt:lpstr>
      <vt:lpstr>PowerPoint Presentation</vt:lpstr>
      <vt:lpstr>POLLED WAITING LOOP: THE RANDOM NUMBER GENERATOR  </vt:lpstr>
      <vt:lpstr>POLLED WAITING LOOP: THE RANDOM NUMBER GENERATOR </vt:lpstr>
      <vt:lpstr>EXCEPTIONS &amp; INTERRUPTS</vt:lpstr>
      <vt:lpstr>INTERRUPT-DRIVEN I/O</vt:lpstr>
      <vt:lpstr>PowerPoint Presentation</vt:lpstr>
      <vt:lpstr>DIRECT MEMORY ACCESS</vt:lpstr>
      <vt:lpstr>DIRECT-MEMORY ACCESS: MEMORY-TO-MEMORY TRANSFER  </vt:lpstr>
      <vt:lpstr>DIRECT-MEMORY ACCESS: MEMORY-TO-MEMORY TRANSFER </vt:lpstr>
      <vt:lpstr>THE CPU CLOCK CYCLE COUNTER  </vt:lpstr>
      <vt:lpstr>MORE ACCURATE CYCLE COUNTS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12 Programming Peripheral Devices</dc:title>
  <dc:creator>Dan Lewis</dc:creator>
  <cp:lastModifiedBy>Dan Lewis</cp:lastModifiedBy>
  <cp:revision>57</cp:revision>
  <dcterms:created xsi:type="dcterms:W3CDTF">2006-08-16T00:00:00Z</dcterms:created>
  <dcterms:modified xsi:type="dcterms:W3CDTF">2017-08-16T17:54:15Z</dcterms:modified>
</cp:coreProperties>
</file>