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9" r:id="rId4"/>
    <p:sldId id="265" r:id="rId5"/>
    <p:sldId id="266" r:id="rId6"/>
    <p:sldId id="290" r:id="rId7"/>
    <p:sldId id="268" r:id="rId8"/>
    <p:sldId id="269" r:id="rId9"/>
    <p:sldId id="270" r:id="rId10"/>
    <p:sldId id="272" r:id="rId11"/>
    <p:sldId id="274" r:id="rId12"/>
    <p:sldId id="275" r:id="rId13"/>
    <p:sldId id="276" r:id="rId14"/>
    <p:sldId id="278" r:id="rId15"/>
    <p:sldId id="281" r:id="rId16"/>
    <p:sldId id="277" r:id="rId17"/>
    <p:sldId id="287" r:id="rId18"/>
    <p:sldId id="288" r:id="rId19"/>
    <p:sldId id="286" r:id="rId20"/>
    <p:sldId id="295" r:id="rId21"/>
    <p:sldId id="292" r:id="rId22"/>
    <p:sldId id="291" r:id="rId23"/>
    <p:sldId id="294" r:id="rId24"/>
    <p:sldId id="29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-24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</a:t>
            </a:r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Making Decisions and Writing Loops</a:t>
            </a:r>
          </a:p>
        </p:txBody>
      </p:sp>
    </p:spTree>
    <p:extLst>
      <p:ext uri="{BB962C8B-B14F-4D97-AF65-F5344CB8AC3E}">
        <p14:creationId xmlns:p14="http://schemas.microsoft.com/office/powerpoint/2010/main" val="17719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" y="2942808"/>
            <a:ext cx="7315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indent="0">
              <a:tabLst>
                <a:tab pos="690563" algn="l"/>
                <a:tab pos="1430338" algn="l"/>
                <a:tab pos="2743200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LDRD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R0,R1,a64	// get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a64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(R0=LS Half; R1=MS Half)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LDRD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R2,R3,b64	// get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b64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(R2=LS Half; R3=MS Half)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r>
              <a:rPr lang="en-US" altLang="en-US" sz="1600" b="1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CMP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R1,R3	// compare most-significant halves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BGT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L1	// use BHI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if operands are unsigned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BLT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L2	//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use BLO if operands are unsigned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r>
              <a:rPr lang="en-US" altLang="en-US" sz="1600" b="1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CMP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R0,R2	// MS halves ==, compare LS halves</a:t>
            </a:r>
            <a:endParaRPr kumimoji="0" lang="en-US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BLS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L2	// use BLS for signed and unsigned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90563" algn="l"/>
                <a:tab pos="1430338" algn="l"/>
                <a:tab pos="27432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L1:			//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a64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&gt;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b64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L3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>
              <a:tabLst>
                <a:tab pos="690563" algn="l"/>
                <a:tab pos="1430338" algn="l"/>
                <a:tab pos="27432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L2:			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// a64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&lt;=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b64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lvl="0" indent="0" eaLnBrk="0" hangingPunct="0">
              <a:tabLst>
                <a:tab pos="690563" algn="l"/>
                <a:tab pos="1430338" algn="l"/>
                <a:tab pos="27432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L3:	...</a:t>
            </a:r>
            <a:endParaRPr lang="en-US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173480" y="4888603"/>
            <a:ext cx="1447800" cy="355910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 statement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480" y="5852853"/>
            <a:ext cx="1447800" cy="341971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statement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64-BIT </a:t>
            </a:r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i="1" dirty="0" smtClean="0"/>
              <a:t>Method #1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051560" y="1856701"/>
            <a:ext cx="7315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(a64 &gt;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b64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                 else C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2965704" y="1861367"/>
            <a:ext cx="1448921" cy="32922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then statement</a:t>
            </a:r>
            <a:endParaRPr kumimoji="0" lang="en-US" altLang="en-US" sz="4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5249978" y="1861367"/>
            <a:ext cx="1448921" cy="32922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else statement</a:t>
            </a:r>
            <a:endParaRPr kumimoji="0" lang="en-US" altLang="en-US" sz="4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926106" y="4951675"/>
            <a:ext cx="3874770" cy="1015663"/>
            <a:chOff x="1447800" y="4673768"/>
            <a:chExt cx="4313423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447800" y="4673768"/>
              <a:ext cx="4313423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This solution is based on comparing digits in a most-to-least</a:t>
              </a:r>
              <a:r>
                <a:rPr lang="en-US" dirty="0"/>
                <a:t> </a:t>
              </a:r>
              <a:r>
                <a:rPr lang="en-US" dirty="0" smtClean="0"/>
                <a:t>significant order.</a:t>
              </a:r>
              <a:endParaRPr lang="en-US" dirty="0"/>
            </a:p>
          </p:txBody>
        </p:sp>
        <p:pic>
          <p:nvPicPr>
            <p:cNvPr id="13" name="Picture 12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Down Arrow 2"/>
          <p:cNvSpPr/>
          <p:nvPr/>
        </p:nvSpPr>
        <p:spPr>
          <a:xfrm>
            <a:off x="3760470" y="2354580"/>
            <a:ext cx="480060" cy="50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95808" y="3485707"/>
            <a:ext cx="6059372" cy="2492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5808" y="4218691"/>
            <a:ext cx="6059372" cy="24928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64820" y="3379470"/>
            <a:ext cx="73152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 indent="0">
              <a:tabLst>
                <a:tab pos="742950" algn="l"/>
                <a:tab pos="1657350" algn="l"/>
                <a:tab pos="2743200" algn="l"/>
              </a:tabLst>
            </a:pPr>
            <a:r>
              <a:rPr lang="en-US" altLang="en-US" sz="1600" dirty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LDRD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R0,R1,a64	// get </a:t>
            </a:r>
            <a:r>
              <a:rPr lang="en-US" altLang="en-US" sz="1600" dirty="0" smtClean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a64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 (R0 = LS Half; R1 = MS Half)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742950" algn="l"/>
                <a:tab pos="1657350" algn="l"/>
                <a:tab pos="2743200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LDRD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R2,R3,b64	// get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b64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(R2 = LS Half; R3 = MS Half)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742950" algn="l"/>
                <a:tab pos="1657350" algn="l"/>
                <a:tab pos="2743200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lang="en-US" altLang="en-US" sz="1600" b="1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SUBS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R0,R0,R2	// subtract LS halves, capture borrow</a:t>
            </a:r>
          </a:p>
          <a:p>
            <a:pPr lvl="0" indent="0" eaLnBrk="0" hangingPunct="0">
              <a:tabLst>
                <a:tab pos="742950" algn="l"/>
                <a:tab pos="1657350" algn="l"/>
                <a:tab pos="2743200" algn="l"/>
              </a:tabLst>
            </a:pPr>
            <a:r>
              <a:rPr lang="en-US" altLang="en-US" sz="1600" b="1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SBCS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R1,R1,R3	// subtract MS halves w/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brw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; set flags</a:t>
            </a:r>
          </a:p>
          <a:p>
            <a:pPr lvl="0" indent="0" eaLnBrk="0" hangingPunct="0">
              <a:tabLst>
                <a:tab pos="742950" algn="l"/>
                <a:tab pos="1657350" algn="l"/>
                <a:tab pos="2743200" algn="l"/>
              </a:tabLst>
            </a:pPr>
            <a:r>
              <a:rPr lang="en-US" altLang="en-US" sz="1600" b="1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L1 	// use BLS if operands are unsigned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2950" algn="l"/>
                <a:tab pos="1657350" algn="l"/>
                <a:tab pos="27432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742950" algn="l"/>
                <a:tab pos="1657350" algn="l"/>
                <a:tab pos="27432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//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a64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&gt;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b64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indent="0" eaLnBrk="0" hangingPunct="0">
              <a:tabLst>
                <a:tab pos="742950" algn="l"/>
                <a:tab pos="1657350" algn="l"/>
                <a:tab pos="2743200" algn="l"/>
              </a:tabLst>
            </a:pP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 eaLnBrk="0" hangingPunct="0">
              <a:tabLst>
                <a:tab pos="742950" algn="l"/>
                <a:tab pos="1657350" algn="l"/>
                <a:tab pos="2743200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L2</a:t>
            </a:r>
            <a:endParaRPr lang="en-US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indent="0">
              <a:tabLst>
                <a:tab pos="742950" algn="l"/>
                <a:tab pos="1657350" algn="l"/>
                <a:tab pos="2743200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indent="0" eaLnBrk="0" hangingPunct="0">
              <a:tabLst>
                <a:tab pos="742950" algn="l"/>
                <a:tab pos="1657350" algn="l"/>
                <a:tab pos="27432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L1:	</a:t>
            </a: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//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a64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&lt;=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b64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indent="0" eaLnBrk="0" hangingPunct="0">
              <a:tabLst>
                <a:tab pos="742950" algn="l"/>
                <a:tab pos="1657350" algn="l"/>
                <a:tab pos="2743200" algn="l"/>
              </a:tabLst>
            </a:pPr>
            <a:endParaRPr lang="en-US" altLang="en-US" sz="1600" dirty="0">
              <a:latin typeface="Consolas" pitchFamily="49" charset="0"/>
              <a:cs typeface="Consolas" pitchFamily="49" charset="0"/>
            </a:endParaRPr>
          </a:p>
          <a:p>
            <a:pPr lvl="0" indent="0" eaLnBrk="0" hangingPunct="0">
              <a:tabLst>
                <a:tab pos="742950" algn="l"/>
                <a:tab pos="1657350" algn="l"/>
                <a:tab pos="2743200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L2:	...</a:t>
            </a:r>
            <a:endParaRPr lang="en-US" alt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268730" y="4831393"/>
            <a:ext cx="1527717" cy="38936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 statement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3020" y="5817870"/>
            <a:ext cx="1527717" cy="389362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statement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64-BIT </a:t>
            </a:r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i="1" dirty="0" smtClean="0"/>
              <a:t>Method #2</a:t>
            </a:r>
            <a:endParaRPr lang="en-US" i="1" dirty="0"/>
          </a:p>
        </p:txBody>
      </p:sp>
      <p:sp>
        <p:nvSpPr>
          <p:cNvPr id="6" name="Rectangle 5"/>
          <p:cNvSpPr/>
          <p:nvPr/>
        </p:nvSpPr>
        <p:spPr>
          <a:xfrm>
            <a:off x="1200150" y="2286000"/>
            <a:ext cx="7315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(a64 &gt;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b64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)                  else C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3150870" y="2282963"/>
            <a:ext cx="1448921" cy="32922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then statement</a:t>
            </a:r>
            <a:endParaRPr kumimoji="0" lang="en-US" altLang="en-US" sz="4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34"/>
          <p:cNvSpPr>
            <a:spLocks noChangeArrowheads="1"/>
          </p:cNvSpPr>
          <p:nvPr/>
        </p:nvSpPr>
        <p:spPr bwMode="auto">
          <a:xfrm>
            <a:off x="5407712" y="2290666"/>
            <a:ext cx="1448921" cy="329222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else statement</a:t>
            </a:r>
            <a:endParaRPr kumimoji="0" lang="en-US" altLang="en-US" sz="4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12030" y="4866425"/>
            <a:ext cx="3874770" cy="1015663"/>
            <a:chOff x="1447800" y="4673768"/>
            <a:chExt cx="4313423" cy="1015663"/>
          </a:xfrm>
        </p:grpSpPr>
        <p:sp>
          <p:nvSpPr>
            <p:cNvPr id="12" name="TextBox 11"/>
            <p:cNvSpPr txBox="1"/>
            <p:nvPr/>
          </p:nvSpPr>
          <p:spPr>
            <a:xfrm>
              <a:off x="1447800" y="4673768"/>
              <a:ext cx="4313423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Faster approach uses a 64-bit subtraction to eliminate unnecessary branching.</a:t>
              </a:r>
              <a:endParaRPr lang="en-US" dirty="0"/>
            </a:p>
          </p:txBody>
        </p:sp>
        <p:pic>
          <p:nvPicPr>
            <p:cNvPr id="13" name="Picture 12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Down Arrow 13"/>
          <p:cNvSpPr/>
          <p:nvPr/>
        </p:nvSpPr>
        <p:spPr>
          <a:xfrm>
            <a:off x="3760470" y="2747903"/>
            <a:ext cx="480060" cy="508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200150" y="3944037"/>
            <a:ext cx="6480810" cy="45694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25451"/>
              </p:ext>
            </p:extLst>
          </p:nvPr>
        </p:nvGraphicFramePr>
        <p:xfrm>
          <a:off x="1005840" y="2731611"/>
          <a:ext cx="7315200" cy="2651760"/>
        </p:xfrm>
        <a:graphic>
          <a:graphicData uri="http://schemas.openxmlformats.org/drawingml/2006/table">
            <a:tbl>
              <a:tblPr firstRow="1" firstCol="1" bandRow="1"/>
              <a:tblGrid>
                <a:gridCol w="229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4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Calibri"/>
                        </a:rPr>
                        <a:t>C Source Code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Calibri"/>
                        </a:rPr>
                        <a:t>Corresponding Assembly Code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int32_t a, b, c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if (a &gt; 0) b = 1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else c = 2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;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  <a:tab pos="631825" algn="l"/>
                          <a:tab pos="1196975" algn="l"/>
                        </a:tabLs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LDR	R0,a	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Is a &gt; 0 ?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  <a:tab pos="631825" algn="l"/>
                          <a:tab pos="1196975" algn="l"/>
                        </a:tabLs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CMP	R0,0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  <a:tab pos="631825" algn="l"/>
                          <a:tab pos="1196975" algn="l"/>
                        </a:tabLs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ITTEE	GT	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controls 4 instructions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  <a:tab pos="631825" algn="l"/>
                          <a:tab pos="1196975" algn="l"/>
                        </a:tabLs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LDRGT	R0,=1	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yes: b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  <a:sym typeface="Wingdings"/>
                        </a:rPr>
                        <a:t>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 1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  <a:tab pos="631825" algn="l"/>
                          <a:tab pos="1196975" algn="l"/>
                        </a:tabLs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STRGT	R0,b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  <a:tab pos="631825" algn="l"/>
                          <a:tab pos="1196975" algn="l"/>
                        </a:tabLs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LDRLE	R0,=2	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no: c 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  <a:sym typeface="Wingdings"/>
                        </a:rPr>
                        <a:t>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 2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00050" algn="l"/>
                          <a:tab pos="631825" algn="l"/>
                          <a:tab pos="1196975" algn="l"/>
                        </a:tabLs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STRLE	R0,c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620" algn="l"/>
                        </a:tabLs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40" y="1417638"/>
            <a:ext cx="734949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Every branch taken causes a delay to refill the instruction pipeline, reducing performance. If-Then (IT) blocks avoid this by selectively enabling or disabling the execute phase of one to four instructions.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03320" y="4145966"/>
            <a:ext cx="3234690" cy="97086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3460" y="4777739"/>
            <a:ext cx="1531620" cy="377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 "IT Block"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28084" y="4669498"/>
            <a:ext cx="1075236" cy="296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084320" y="4145965"/>
            <a:ext cx="293370" cy="97086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173478" y="5525411"/>
            <a:ext cx="3204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These suffixes specify the condition that enables the instruction.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97630" y="5177713"/>
            <a:ext cx="333375" cy="5029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16755" y="3869871"/>
            <a:ext cx="305616" cy="29141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983354" y="3843037"/>
            <a:ext cx="394335" cy="29141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905376" y="4000501"/>
            <a:ext cx="1150619" cy="1477035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37527" y="5372498"/>
            <a:ext cx="370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specifies the condition that enables the next instruction.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50105" y="6134413"/>
            <a:ext cx="3701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 to 3 additional instructions can be controlled by appending T’s or E’s.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277407" y="4120520"/>
            <a:ext cx="386033" cy="20700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21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11" grpId="0" animBg="1"/>
      <p:bldP spid="12" grpId="0"/>
      <p:bldP spid="16" grpId="0" animBg="1"/>
      <p:bldP spid="17" grpId="0" animBg="1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031102"/>
              </p:ext>
            </p:extLst>
          </p:nvPr>
        </p:nvGraphicFramePr>
        <p:xfrm>
          <a:off x="760095" y="2034540"/>
          <a:ext cx="7623810" cy="3814618"/>
        </p:xfrm>
        <a:graphic>
          <a:graphicData uri="http://schemas.openxmlformats.org/drawingml/2006/table">
            <a:tbl>
              <a:tblPr firstRow="1" firstCol="1" bandRow="1"/>
              <a:tblGrid>
                <a:gridCol w="7623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461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1825" algn="l"/>
                          <a:tab pos="1316038" algn="l"/>
                          <a:tab pos="20002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1825" algn="l"/>
                          <a:tab pos="1316038" algn="l"/>
                          <a:tab pos="200025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uint64_t uMax64(uint64_t u1, uint64_t u2)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1825" algn="l"/>
                          <a:tab pos="1316038" algn="l"/>
                          <a:tab pos="20002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1825" algn="l"/>
                          <a:tab pos="1316038" algn="l"/>
                          <a:tab pos="20002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globl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uMax64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31825" algn="l"/>
                          <a:tab pos="1316038" algn="l"/>
                          <a:tab pos="20002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2057400" algn="l"/>
                          <a:tab pos="32575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uMax64: 	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R12,R2,R0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perform a 64-bit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subtract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2057400" algn="l"/>
                          <a:tab pos="32575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SBCS	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R12,R3,R1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set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flags, discard result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2057400" algn="l"/>
                          <a:tab pos="32575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ITT	HI	// if (u2 &gt; u1) ...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2057400" algn="l"/>
                          <a:tab pos="32575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MOVHI	R1,R3	//   then return u2 instead of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u1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2057400" algn="l"/>
                          <a:tab pos="32575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MOVHI	R0,R2	//  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by copying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u2 into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R1.R0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028700" algn="l"/>
                          <a:tab pos="2057400" algn="l"/>
                          <a:tab pos="32575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LR	// return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3668" marR="5366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IT </a:t>
            </a:r>
            <a:r>
              <a:rPr lang="en-US" dirty="0" smtClean="0"/>
              <a:t>BLOCKS</a:t>
            </a:r>
            <a:br>
              <a:rPr lang="en-US" dirty="0" smtClean="0"/>
            </a:br>
            <a:r>
              <a:rPr lang="en-US" i="1" dirty="0" smtClean="0"/>
              <a:t>A fast 64-bit unsigned max function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691640" y="3941849"/>
            <a:ext cx="6595110" cy="91752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4277199" y="1633954"/>
            <a:ext cx="1600200" cy="3048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then statement</a:t>
            </a:r>
            <a:endParaRPr kumimoji="0" lang="en-US" altLang="en-US" sz="4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3400" y="1600200"/>
            <a:ext cx="570213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(x &lt; –100 || x &gt; +100) 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CONDITIONALS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3400" y="2388724"/>
            <a:ext cx="3819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(x &lt; –100)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goto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L1 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(x </a:t>
            </a: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+100)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goto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L1 ;</a:t>
            </a: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 </a:t>
            </a:r>
            <a:r>
              <a:rPr lang="en-US" altLang="en-US" sz="1600" dirty="0" err="1" smtClean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goto</a:t>
            </a:r>
            <a:r>
              <a:rPr lang="en-US" altLang="en-US" sz="1600" dirty="0" smtClean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 L2 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L1</a:t>
            </a:r>
            <a:r>
              <a:rPr lang="en-US" altLang="en-US" sz="1600" dirty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endParaRPr lang="en-US" altLang="en-US" sz="1600" dirty="0" smtClean="0">
              <a:solidFill>
                <a:prstClr val="black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endParaRPr lang="en-US" alt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L2</a:t>
            </a: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lang="en-US" altLang="en-US" sz="1600" dirty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 </a:t>
            </a: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...</a:t>
            </a:r>
            <a:endParaRPr lang="en-US" alt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321658" y="3273834"/>
            <a:ext cx="1583941" cy="380945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then statement</a:t>
            </a:r>
            <a:endParaRPr kumimoji="0" lang="en-US" altLang="en-US" sz="4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690110" y="4472257"/>
            <a:ext cx="4191000" cy="230832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5850" algn="l"/>
                <a:tab pos="2114550" algn="l"/>
                <a:tab pos="2519363" algn="l"/>
              </a:tabLst>
            </a:pPr>
            <a:r>
              <a:rPr lang="en-US" altLang="en-US" sz="1600" dirty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 LDR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 R0,x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5850" algn="l"/>
                <a:tab pos="2114550" algn="l"/>
                <a:tab pos="2519363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 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CMP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 R0,-100	// if (x &lt;  –100)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5850" algn="l"/>
                <a:tab pos="2114550" algn="l"/>
                <a:tab pos="2519363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 BLT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 </a:t>
            </a: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L1	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//   </a:t>
            </a:r>
            <a:r>
              <a:rPr lang="en-US" altLang="en-US" sz="1600" dirty="0" err="1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goto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L1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5850" algn="l"/>
                <a:tab pos="2114550" algn="l"/>
                <a:tab pos="2519363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 CMP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 R0,100	// if (x &lt;= +100)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5850" algn="l"/>
                <a:tab pos="2114550" algn="l"/>
                <a:tab pos="2519363" algn="l"/>
              </a:tabLst>
            </a:pP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	 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	 </a:t>
            </a:r>
            <a:r>
              <a:rPr lang="en-US" altLang="en-US" sz="1600" dirty="0">
                <a:latin typeface="Consolas" pitchFamily="49" charset="0"/>
                <a:ea typeface="Times New Roman" pitchFamily="18" charset="0"/>
                <a:cs typeface="Consolas" pitchFamily="49" charset="0"/>
              </a:rPr>
              <a:t>L2	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//   </a:t>
            </a:r>
            <a:r>
              <a:rPr lang="en-US" altLang="en-US" sz="1600" dirty="0" err="1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goto</a:t>
            </a:r>
            <a:r>
              <a:rPr lang="en-US" altLang="en-US" sz="1600" dirty="0" smtClean="0">
                <a:latin typeface="Consolas" pitchFamily="49" charset="0"/>
                <a:ea typeface="Times New Roman" pitchFamily="18" charset="0"/>
                <a:cs typeface="Consolas" pitchFamily="49" charset="0"/>
              </a:rPr>
              <a:t> L2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5850" algn="l"/>
                <a:tab pos="2114550" algn="l"/>
                <a:tab pos="2519363" algn="l"/>
              </a:tabLs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5850" algn="l"/>
                <a:tab pos="2114550" algn="l"/>
                <a:tab pos="2519363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L1: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5850" algn="l"/>
                <a:tab pos="2114550" algn="l"/>
                <a:tab pos="2519363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5850" algn="l"/>
                <a:tab pos="2114550" algn="l"/>
                <a:tab pos="2519363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L2:	...</a:t>
            </a:r>
          </a:p>
        </p:txBody>
      </p:sp>
      <p:sp>
        <p:nvSpPr>
          <p:cNvPr id="8" name="Rectangle 33"/>
          <p:cNvSpPr>
            <a:spLocks noChangeArrowheads="1"/>
          </p:cNvSpPr>
          <p:nvPr/>
        </p:nvSpPr>
        <p:spPr bwMode="auto">
          <a:xfrm>
            <a:off x="5434012" y="5827327"/>
            <a:ext cx="1600200" cy="3810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then statement</a:t>
            </a:r>
            <a:endParaRPr kumimoji="0" lang="en-US" altLang="en-US" sz="4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3400" y="4765398"/>
            <a:ext cx="381999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1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(x &lt;  –100)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goto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L1 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lvl="1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(x &lt;= +100)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goto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 L2 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L1</a:t>
            </a:r>
            <a:r>
              <a:rPr lang="en-US" altLang="en-US" sz="1600" dirty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 </a:t>
            </a:r>
            <a:endParaRPr lang="en-US" altLang="en-US" sz="1600" dirty="0" smtClean="0">
              <a:solidFill>
                <a:prstClr val="black"/>
              </a:solidFill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	</a:t>
            </a:r>
            <a:endParaRPr lang="en-US" alt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</a:pPr>
            <a:r>
              <a:rPr lang="en-US" altLang="en-US" sz="1600" dirty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L2</a:t>
            </a: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:</a:t>
            </a:r>
            <a:r>
              <a:rPr lang="en-US" altLang="en-US" sz="1600" dirty="0">
                <a:latin typeface="Consolas" panose="020B0609020204030204" pitchFamily="49" charset="0"/>
                <a:ea typeface="Times New Roman" pitchFamily="18" charset="0"/>
                <a:cs typeface="Consolas" pitchFamily="49" charset="0"/>
              </a:rPr>
              <a:t>	 </a:t>
            </a:r>
            <a:r>
              <a:rPr lang="en-US" altLang="en-US" sz="1600" dirty="0" smtClean="0">
                <a:solidFill>
                  <a:prstClr val="black"/>
                </a:solidFill>
                <a:latin typeface="Consolas" pitchFamily="49" charset="0"/>
                <a:ea typeface="Times New Roman" pitchFamily="18" charset="0"/>
                <a:cs typeface="Consolas" pitchFamily="49" charset="0"/>
              </a:rPr>
              <a:t>...</a:t>
            </a:r>
            <a:endParaRPr lang="en-US" altLang="en-US" sz="1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31"/>
          <p:cNvSpPr>
            <a:spLocks noChangeArrowheads="1"/>
          </p:cNvSpPr>
          <p:nvPr/>
        </p:nvSpPr>
        <p:spPr bwMode="auto">
          <a:xfrm>
            <a:off x="1321658" y="5387957"/>
            <a:ext cx="1583941" cy="380945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then statement</a:t>
            </a:r>
            <a:endParaRPr kumimoji="0" lang="en-US" altLang="en-US" sz="4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23010" y="2388725"/>
            <a:ext cx="3054189" cy="8012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43009" y="2587728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One condition per statement, each controlling a </a:t>
            </a:r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endCxn id="11" idx="3"/>
          </p:cNvCxnSpPr>
          <p:nvPr/>
        </p:nvCxnSpPr>
        <p:spPr>
          <a:xfrm flipH="1" flipV="1">
            <a:off x="4277199" y="2789370"/>
            <a:ext cx="637701" cy="5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39789" y="4006713"/>
            <a:ext cx="2926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last </a:t>
            </a:r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 eliminated by reversing the last compare.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111453" y="4612653"/>
            <a:ext cx="140257" cy="5127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223010" y="5014854"/>
            <a:ext cx="3054189" cy="31993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53572" y="3927259"/>
            <a:ext cx="302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statements now  easily map 1-to-1 into assembly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4596049" y="4950940"/>
            <a:ext cx="558103" cy="33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1769396" y="1968756"/>
            <a:ext cx="376203" cy="384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5400000">
            <a:off x="1739045" y="4116876"/>
            <a:ext cx="376203" cy="384344"/>
          </a:xfrm>
          <a:prstGeom prst="rightArrow">
            <a:avLst>
              <a:gd name="adj1" fmla="val 6189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33400" y="2686134"/>
            <a:ext cx="3743799" cy="778172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077298" y="3244338"/>
            <a:ext cx="338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When you see this pattern, the </a:t>
            </a:r>
            <a:r>
              <a:rPr lang="en-US" dirty="0" smtClean="0">
                <a:solidFill>
                  <a:srgbClr val="0070C0"/>
                </a:solidFill>
              </a:rPr>
              <a:t>last </a:t>
            </a:r>
            <a:r>
              <a:rPr lang="en-US" dirty="0" err="1" smtClean="0">
                <a:solidFill>
                  <a:srgbClr val="0070C0"/>
                </a:solidFill>
              </a:rPr>
              <a:t>goto</a:t>
            </a:r>
            <a:r>
              <a:rPr lang="en-US" dirty="0" smtClean="0">
                <a:solidFill>
                  <a:srgbClr val="0070C0"/>
                </a:solidFill>
              </a:rPr>
              <a:t> can be eliminated.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277199" y="3332826"/>
            <a:ext cx="637702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9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6" grpId="0"/>
      <p:bldP spid="21" grpId="0" animBg="1"/>
      <p:bldP spid="25" grpId="0"/>
      <p:bldP spid="26" grpId="0" animBg="1"/>
      <p:bldP spid="28" grpId="0" animBg="1"/>
      <p:bldP spid="29" grpId="0" animBg="1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5"/>
          <p:cNvSpPr>
            <a:spLocks noChangeArrowheads="1"/>
          </p:cNvSpPr>
          <p:nvPr/>
        </p:nvSpPr>
        <p:spPr bwMode="auto">
          <a:xfrm>
            <a:off x="4267200" y="1368483"/>
            <a:ext cx="1524000" cy="330241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then statement</a:t>
            </a:r>
            <a:endParaRPr kumimoji="0" lang="en-US" altLang="en-US" sz="40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25190" y="1360170"/>
            <a:ext cx="36096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(x &gt;= –100 &amp;&amp; x &lt;= +100)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CONDITIONALS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9333" y="2275582"/>
            <a:ext cx="547710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(!(x &gt;= –100 &amp;&amp; x &lt;= +100))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goto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L1 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037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L1:	...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88597" y="2625036"/>
            <a:ext cx="1386351" cy="37831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then statement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59813" y="3733800"/>
            <a:ext cx="517230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(x &lt; –100 || x &gt; +100)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goto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L1 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037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L1:	...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893213" y="4083254"/>
            <a:ext cx="1538751" cy="37831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then statement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55197" y="5346837"/>
            <a:ext cx="364830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(x &lt; –100)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goto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L1 ;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if (x &gt; +100)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goto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 L1 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 smtClean="0"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Consolas" pitchFamily="49" charset="0"/>
              <a:ea typeface="Times New Roman" pitchFamily="18" charset="0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tabLst>
                <a:tab pos="460375" algn="l"/>
              </a:tabLs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ea typeface="Times New Roman" pitchFamily="18" charset="0"/>
                <a:cs typeface="Consolas" pitchFamily="49" charset="0"/>
              </a:rPr>
              <a:t>L1:	...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888597" y="5975107"/>
            <a:ext cx="1538751" cy="434068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itchFamily="34" charset="0"/>
                <a:cs typeface="Times New Roman" panose="02020603050405020304" pitchFamily="18" charset="0"/>
              </a:rPr>
              <a:t>then statement</a:t>
            </a:r>
            <a:endParaRPr kumimoji="0" lang="en-US" altLang="en-US" sz="16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75860" y="4686300"/>
            <a:ext cx="3886201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460375" algn="l"/>
              </a:tabLst>
            </a:pPr>
            <a:r>
              <a:rPr lang="en-US" sz="1600" dirty="0" smtClean="0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	LDR	R0,x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60375" algn="l"/>
              </a:tabLst>
            </a:pPr>
            <a:r>
              <a:rPr lang="en-US" sz="1600" dirty="0" smtClean="0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	CMP	R0,-100	// if (x &lt; –100)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60375" algn="l"/>
              </a:tabLst>
            </a:pPr>
            <a:r>
              <a:rPr lang="en-US" sz="1600" dirty="0" smtClean="0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	BLT	</a:t>
            </a:r>
            <a:r>
              <a:rPr lang="en-US" sz="1600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L1	//   </a:t>
            </a:r>
            <a:r>
              <a:rPr lang="en-US" sz="1600" dirty="0" err="1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goto</a:t>
            </a:r>
            <a:r>
              <a:rPr lang="en-US" sz="1600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L1</a:t>
            </a:r>
            <a:endParaRPr lang="en-US" sz="1600" dirty="0" smtClean="0">
              <a:effectLst/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60375" algn="l"/>
              </a:tabLst>
            </a:pPr>
            <a:r>
              <a:rPr lang="en-US" sz="1600" dirty="0" smtClean="0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	CMP	R0,100	// if (x &gt; +100)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460375" algn="l"/>
              </a:tabLst>
            </a:pPr>
            <a:r>
              <a:rPr lang="en-US" sz="1600" dirty="0" smtClean="0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	BGT	</a:t>
            </a:r>
            <a:r>
              <a:rPr lang="en-US" sz="1600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L1	</a:t>
            </a:r>
            <a:r>
              <a:rPr lang="en-US" sz="1600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//   </a:t>
            </a:r>
            <a:r>
              <a:rPr lang="en-US" sz="1600" dirty="0" err="1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goto</a:t>
            </a:r>
            <a:r>
              <a:rPr lang="en-US" sz="1600" dirty="0" smtClean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 L1</a:t>
            </a:r>
            <a:endParaRPr lang="en-US" sz="1600" dirty="0" smtClean="0">
              <a:effectLst/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  <a:p>
            <a:pPr marL="457200" marR="0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	</a:t>
            </a:r>
          </a:p>
          <a:p>
            <a:pPr marL="3175" marR="0">
              <a:spcBef>
                <a:spcPts val="0"/>
              </a:spcBef>
              <a:spcAft>
                <a:spcPts val="0"/>
              </a:spcAft>
              <a:tabLst>
                <a:tab pos="460375" algn="l"/>
              </a:tabLst>
            </a:pPr>
            <a:r>
              <a:rPr lang="en-US" sz="1600" dirty="0" smtClean="0">
                <a:effectLst/>
                <a:latin typeface="Consolas" panose="020B0609020204030204" pitchFamily="49" charset="0"/>
                <a:ea typeface="Times New Roman"/>
                <a:cs typeface="Consolas" panose="020B0609020204030204" pitchFamily="49" charset="0"/>
              </a:rPr>
              <a:t>L1:	...</a:t>
            </a:r>
            <a:endParaRPr lang="en-US" sz="1600" dirty="0">
              <a:effectLst/>
              <a:latin typeface="Consolas" panose="020B0609020204030204" pitchFamily="49" charset="0"/>
              <a:ea typeface="Times New Roman"/>
              <a:cs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54980" y="5967754"/>
            <a:ext cx="1630115" cy="413277"/>
          </a:xfrm>
          <a:prstGeom prst="rect">
            <a:avLst/>
          </a:prstGeom>
          <a:solidFill>
            <a:schemeClr val="bg2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then statement</a:t>
            </a:r>
            <a:endParaRPr lang="en-US" sz="24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1769396" y="1797306"/>
            <a:ext cx="376203" cy="384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5400000">
            <a:off x="1773206" y="3287016"/>
            <a:ext cx="376203" cy="384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5400000">
            <a:off x="1765586" y="4833876"/>
            <a:ext cx="376203" cy="384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4596049" y="4950940"/>
            <a:ext cx="558103" cy="33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338741" y="2334865"/>
            <a:ext cx="2755503" cy="22890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274948" y="1811476"/>
            <a:ext cx="510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Invert the entire condition so the if controls a </a:t>
            </a:r>
            <a:r>
              <a:rPr lang="en-US" dirty="0" err="1" smtClean="0">
                <a:solidFill>
                  <a:srgbClr val="FF0000"/>
                </a:solidFill>
              </a:rPr>
              <a:t>goto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74948" y="3210850"/>
            <a:ext cx="510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Use </a:t>
            </a:r>
            <a:r>
              <a:rPr lang="en-US" dirty="0" err="1" smtClean="0">
                <a:solidFill>
                  <a:srgbClr val="FF0000"/>
                </a:solidFill>
              </a:rPr>
              <a:t>DeMorgan’s</a:t>
            </a:r>
            <a:r>
              <a:rPr lang="en-US" dirty="0" smtClean="0">
                <a:solidFill>
                  <a:srgbClr val="FF0000"/>
                </a:solidFill>
              </a:rPr>
              <a:t> Law to replace &amp;&amp; by </a:t>
            </a:r>
            <a:r>
              <a:rPr lang="en-US" dirty="0" smtClean="0">
                <a:solidFill>
                  <a:srgbClr val="FF0000"/>
                </a:solidFill>
              </a:rPr>
              <a:t>||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4948" y="4598842"/>
            <a:ext cx="2468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Separate the conditions as we did before.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405006" y="4039969"/>
            <a:ext cx="3027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 statements now  easily map 1-to-1 into assembly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38741" y="3800655"/>
            <a:ext cx="2250279" cy="21609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36167" y="5358470"/>
            <a:ext cx="2752853" cy="60928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9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13382"/>
              </p:ext>
            </p:extLst>
          </p:nvPr>
        </p:nvGraphicFramePr>
        <p:xfrm>
          <a:off x="914400" y="1493520"/>
          <a:ext cx="7255726" cy="5059680"/>
        </p:xfrm>
        <a:graphic>
          <a:graphicData uri="http://schemas.openxmlformats.org/drawingml/2006/table">
            <a:tbl>
              <a:tblPr firstRow="1" firstCol="1" bandRow="1"/>
              <a:tblGrid>
                <a:gridCol w="2315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7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Compound Conditional </a:t>
                      </a:r>
                      <a:r>
                        <a:rPr lang="en-US" sz="1600" b="1" i="1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 </a:t>
                      </a: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4838" marR="54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Rewritten </a:t>
                      </a:r>
                      <a:r>
                        <a:rPr lang="en-US" sz="1600" b="1" i="1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with</a:t>
                      </a:r>
                      <a:r>
                        <a:rPr lang="en-US" sz="1600" b="1" i="1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600" b="1" i="1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1600" b="1" i="1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goto’s</a:t>
                      </a:r>
                      <a:r>
                        <a:rPr lang="en-US" sz="1600" b="1" i="1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and labels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4838" marR="54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Assembly language version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4838" marR="54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740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if (x &gt; 0 &amp;&amp; x &lt; 9)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else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</a:t>
                      </a:r>
                    </a:p>
                  </a:txBody>
                  <a:tcPr marL="54838" marR="54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if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(x &lt;= 0)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L1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if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(x &gt;= 9)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L1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L2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L1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	 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L2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	...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4838" marR="54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R0,x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CMP	RO,0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BLE	L1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CMP	R0,9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BGE	L1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 </a:t>
                      </a:r>
                      <a:b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L2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L1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457200" marR="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L2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	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...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4838" marR="54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190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if (x == 0 || x ==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9)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else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4838" marR="54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if (x == 0)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L1 ;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if (x != 9) </a:t>
                      </a:r>
                      <a:r>
                        <a:rPr lang="en-US" sz="12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L2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;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endParaRPr lang="en-US" sz="1200" baseline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L1: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2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L3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L2: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L3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4838" marR="54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R0,x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CMP	R0,0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BEQ	L1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CMP	R0,9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BNE	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L1: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	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L3</a:t>
                      </a:r>
                      <a:endParaRPr lang="en-US" sz="12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L2: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L3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	...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37185" algn="l"/>
                          <a:tab pos="674370" algn="l"/>
                        </a:tabLs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4838" marR="5483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40171" y="2503364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statement</a:t>
            </a: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240167" y="3231790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598126" y="2617664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statement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598126" y="3112964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1240167" y="4662010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statement</a:t>
            </a: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1240167" y="5381969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3598126" y="4895305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statement</a:t>
            </a: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3598126" y="5614951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6341326" y="3112964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statement</a:t>
            </a: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6331628" y="3654307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6331628" y="5305708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hen statement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6331628" y="5844245"/>
            <a:ext cx="1292442" cy="2286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lse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COMPOUND </a:t>
            </a:r>
            <a:r>
              <a:rPr lang="en-US" dirty="0" smtClean="0"/>
              <a:t>CONDITIONALS</a:t>
            </a:r>
            <a:br>
              <a:rPr lang="en-US" dirty="0" smtClean="0"/>
            </a:br>
            <a:r>
              <a:rPr lang="en-US" i="1" dirty="0" smtClean="0"/>
              <a:t>Summary with else statements</a:t>
            </a:r>
            <a:endParaRPr lang="en-US" i="1" dirty="0"/>
          </a:p>
        </p:txBody>
      </p:sp>
      <p:sp>
        <p:nvSpPr>
          <p:cNvPr id="26" name="Right Arrow 25"/>
          <p:cNvSpPr/>
          <p:nvPr/>
        </p:nvSpPr>
        <p:spPr>
          <a:xfrm>
            <a:off x="2918321" y="2100228"/>
            <a:ext cx="558103" cy="33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2918321" y="4326714"/>
            <a:ext cx="558103" cy="33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642471" y="2100228"/>
            <a:ext cx="558103" cy="33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5642470" y="4326714"/>
            <a:ext cx="558103" cy="335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2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62570"/>
              </p:ext>
            </p:extLst>
          </p:nvPr>
        </p:nvGraphicFramePr>
        <p:xfrm>
          <a:off x="1213866" y="1779588"/>
          <a:ext cx="7072884" cy="155448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136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49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Instruction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Syntax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Operation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Compare and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/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Branch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if Zero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CBZ	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n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,label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Branch to label If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=0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Compare and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/>
                      </a:r>
                      <a:b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</a:b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Branch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if Non-Zero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7429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CBNZ	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n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,label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Branch to label If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onsolas"/>
                        </a:rPr>
                        <a:t>≠0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LOOPS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3866" y="4171950"/>
            <a:ext cx="4537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85800" algn="l"/>
                <a:tab pos="1600200" algn="l"/>
                <a:tab pos="2971800" algn="l"/>
                <a:tab pos="3600450" algn="l"/>
              </a:tabLst>
            </a:pPr>
            <a:r>
              <a:rPr lang="en-US" dirty="0" smtClean="0"/>
              <a:t>CMP	R0,0		CBZ	R0,L1</a:t>
            </a:r>
          </a:p>
          <a:p>
            <a:pPr>
              <a:tabLst>
                <a:tab pos="685800" algn="l"/>
                <a:tab pos="1600200" algn="l"/>
                <a:tab pos="2971800" algn="l"/>
                <a:tab pos="3600450" algn="l"/>
              </a:tabLst>
            </a:pPr>
            <a:r>
              <a:rPr lang="en-US" dirty="0" smtClean="0"/>
              <a:t>BEQ	L1</a:t>
            </a:r>
          </a:p>
          <a:p>
            <a:pPr>
              <a:tabLst>
                <a:tab pos="685800" algn="l"/>
                <a:tab pos="1600200" algn="l"/>
                <a:tab pos="2971800" algn="l"/>
                <a:tab pos="3600450" algn="l"/>
              </a:tabLst>
            </a:pPr>
            <a:endParaRPr lang="en-US" dirty="0"/>
          </a:p>
          <a:p>
            <a:pPr>
              <a:tabLst>
                <a:tab pos="685800" algn="l"/>
                <a:tab pos="1600200" algn="l"/>
                <a:tab pos="2971800" algn="l"/>
                <a:tab pos="3600450" algn="l"/>
              </a:tabLst>
            </a:pPr>
            <a:endParaRPr lang="en-US" dirty="0" smtClean="0"/>
          </a:p>
          <a:p>
            <a:pPr>
              <a:tabLst>
                <a:tab pos="685800" algn="l"/>
                <a:tab pos="1600200" algn="l"/>
                <a:tab pos="2971800" algn="l"/>
                <a:tab pos="3600450" algn="l"/>
              </a:tabLst>
            </a:pPr>
            <a:r>
              <a:rPr lang="en-US" dirty="0" smtClean="0"/>
              <a:t>CMP	R0,0		CBNZ	R0,L1</a:t>
            </a:r>
          </a:p>
          <a:p>
            <a:pPr>
              <a:tabLst>
                <a:tab pos="685800" algn="l"/>
                <a:tab pos="1600200" algn="l"/>
                <a:tab pos="2971800" algn="l"/>
                <a:tab pos="3600450" algn="l"/>
              </a:tabLst>
            </a:pPr>
            <a:r>
              <a:rPr lang="en-US" dirty="0" smtClean="0"/>
              <a:t>BNE	L1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3168396" y="4179570"/>
            <a:ext cx="5897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3168396" y="5284470"/>
            <a:ext cx="589788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40730" y="4171950"/>
            <a:ext cx="264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Sometimes used at the top of a while or for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40730" y="5279945"/>
            <a:ext cx="264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Sometimes used at the bottom of a do-while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8990" y="2148840"/>
            <a:ext cx="2148840" cy="5943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48990" y="2747328"/>
            <a:ext cx="2148840" cy="59436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17167"/>
              </p:ext>
            </p:extLst>
          </p:nvPr>
        </p:nvGraphicFramePr>
        <p:xfrm>
          <a:off x="914400" y="1515089"/>
          <a:ext cx="7315199" cy="4693920"/>
        </p:xfrm>
        <a:graphic>
          <a:graphicData uri="http://schemas.openxmlformats.org/drawingml/2006/table">
            <a:tbl>
              <a:tblPr firstRow="1" firstCol="1" bandRow="1"/>
              <a:tblGrid>
                <a:gridCol w="731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27103">
                <a:tc>
                  <a:txBody>
                    <a:bodyPr/>
                    <a:lstStyle/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3088" algn="l"/>
                          <a:tab pos="1144588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Factorial(uint32_t n)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Factorial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</a:t>
                      </a: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R1,=1	//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initialize: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Factorial =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top:	CBZ	R0,done	// check n: Done if n is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0</a:t>
                      </a: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	MUL	R1,R1,R0	// factorial *= 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SUB	R0,R0,1	// decrement n and update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flags</a:t>
                      </a: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	top	//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branch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to top of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loop</a:t>
                      </a: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done: 	MOV 	R0,R1	// leave result in R0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430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914400" algn="l"/>
                          <a:tab pos="1771650" algn="l"/>
                          <a:tab pos="30861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BX	LR	// return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114300" marR="0" indent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tabLst>
                          <a:tab pos="573088" algn="l"/>
                          <a:tab pos="1144588" algn="l"/>
                        </a:tabLs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6107" marR="56107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LOOPS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6193" y="2826392"/>
            <a:ext cx="6364734" cy="4177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0556" y="3977640"/>
            <a:ext cx="6364734" cy="57975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70555" y="4698791"/>
            <a:ext cx="6364734" cy="51011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35660" y="2292115"/>
            <a:ext cx="220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for completion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8124" y="3775461"/>
            <a:ext cx="849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Body of the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82389" y="6088618"/>
            <a:ext cx="450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Unconditional branch to repeat the loop.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440429" y="5208903"/>
            <a:ext cx="422910" cy="780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881405" y="2657430"/>
            <a:ext cx="856704" cy="8045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29456" y="4214005"/>
            <a:ext cx="666737" cy="231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670555" y="3406649"/>
            <a:ext cx="6364734" cy="4177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935071" y="1641314"/>
            <a:ext cx="220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Loop initialization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180816" y="2006629"/>
            <a:ext cx="856704" cy="8045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94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  <p:bldP spid="19" grpId="0" animBg="1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020043"/>
              </p:ext>
            </p:extLst>
          </p:nvPr>
        </p:nvGraphicFramePr>
        <p:xfrm>
          <a:off x="937260" y="1885793"/>
          <a:ext cx="7315200" cy="4267200"/>
        </p:xfrm>
        <a:graphic>
          <a:graphicData uri="http://schemas.openxmlformats.org/drawingml/2006/table">
            <a:tbl>
              <a:tblPr firstRow="1" firstCol="1" bandRow="1"/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767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8650" algn="l"/>
                          <a:tab pos="1543050" algn="l"/>
                          <a:tab pos="2743200" algn="l"/>
                        </a:tabLst>
                      </a:pP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8650" algn="l"/>
                          <a:tab pos="1543050" algn="l"/>
                          <a:tab pos="2743200" algn="l"/>
                        </a:tabLs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gcd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(uint32_t u1, uint32_t u2)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8650" algn="l"/>
                          <a:tab pos="1543050" algn="l"/>
                          <a:tab pos="2743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  <a:tab pos="1828800" algn="l"/>
                          <a:tab pos="3143250" algn="l"/>
                        </a:tabLst>
                      </a:pP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gcd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: 	CMP	R0,R1	//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continue?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(u1 != u2)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  <a:tab pos="1828800" algn="l"/>
                          <a:tab pos="314325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BEQ	done	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  <a:tab pos="1828800" algn="l"/>
                          <a:tab pos="3143250" algn="l"/>
                        </a:tabLs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  <a:tab pos="1828800" algn="l"/>
                          <a:tab pos="314325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ITE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HI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loop body and update: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  <a:tab pos="1828800" algn="l"/>
                          <a:tab pos="314325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SUBHI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R0,R0,R1	//     u1 &lt;- u1 – u2</a:t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SUBLS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R1,R1,R0	//     u2 &lt;- u2 –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u1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  <a:tab pos="1828800" algn="l"/>
                          <a:tab pos="3143250" algn="l"/>
                        </a:tabLs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  <a:tab pos="1828800" algn="l"/>
                          <a:tab pos="314325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	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gcd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branch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to top of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loop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857250" algn="l"/>
                          <a:tab pos="1828800" algn="l"/>
                          <a:tab pos="314325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done: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BX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LR	//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return: R0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gcd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(u1,u2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28650" algn="l"/>
                          <a:tab pos="1543050" algn="l"/>
                          <a:tab pos="2743200" algn="l"/>
                        </a:tabLs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58779" marR="58779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93417" y="3673270"/>
            <a:ext cx="5850383" cy="104731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LOOPS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93417" y="2752430"/>
            <a:ext cx="5850383" cy="77944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93416" y="4861989"/>
            <a:ext cx="5850383" cy="51011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417637"/>
            <a:ext cx="212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Test for completion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5637" y="3491657"/>
            <a:ext cx="819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Body of the loop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5250" y="6251816"/>
            <a:ext cx="434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Unconditional branch to repeat the loop.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463290" y="5372100"/>
            <a:ext cx="422910" cy="7808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053590" y="1763952"/>
            <a:ext cx="529590" cy="9208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50543" y="4003979"/>
            <a:ext cx="642873" cy="154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79694" y="1394620"/>
            <a:ext cx="3358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loop needs no initialization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5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541001"/>
              </p:ext>
            </p:extLst>
          </p:nvPr>
        </p:nvGraphicFramePr>
        <p:xfrm>
          <a:off x="914400" y="2921243"/>
          <a:ext cx="7315200" cy="175747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7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4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Instruction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Syntax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Operation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8890" marB="8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Notes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5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Compare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85800" algn="l"/>
                        </a:tabLst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CMP</a:t>
                      </a:r>
                      <a:r>
                        <a:rPr lang="en-US" sz="1800" dirty="0" smtClean="0"/>
                        <a:t>	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1800" i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576" marR="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– </a:t>
                      </a:r>
                      <a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Update flags N,Z,C and V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576" marR="36576" marT="8890" marB="8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65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Compare Negative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CMN</a:t>
                      </a:r>
                      <a:r>
                        <a:rPr lang="en-US" sz="1800" dirty="0" smtClean="0"/>
                        <a:t>	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576" marR="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+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 </a:t>
            </a:r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286000" y="3530843"/>
            <a:ext cx="1856014" cy="56061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540670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CMP is identical to the SUBS instruction, but discards the actual difference.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74591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assembler automatically replaces CMP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n</a:t>
            </a:r>
            <a:r>
              <a:rPr lang="en-US" dirty="0" err="1" smtClean="0"/>
              <a:t>,─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US" dirty="0" smtClean="0"/>
              <a:t> by CMN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01240" y="4106153"/>
            <a:ext cx="1856014" cy="56061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592125"/>
            <a:ext cx="7315199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Decisions in assembly require a two instruction sequence. A com-pare instruction compares two operands, followed by a conditional branch instruction that makes the actual decision to branch or not.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04572" y="5057677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Op2</a:t>
            </a:r>
            <a:r>
              <a:rPr lang="en-US" dirty="0" smtClean="0"/>
              <a:t> may be a small constant, a register, or a shifted register.</a:t>
            </a:r>
          </a:p>
        </p:txBody>
      </p:sp>
    </p:spTree>
    <p:extLst>
      <p:ext uri="{BB962C8B-B14F-4D97-AF65-F5344CB8AC3E}">
        <p14:creationId xmlns:p14="http://schemas.microsoft.com/office/powerpoint/2010/main" val="4318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5690" y="1533832"/>
            <a:ext cx="3937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>
              <a:lnSpc>
                <a:spcPct val="150000"/>
              </a:lnSpc>
            </a:pP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3664" y="1533832"/>
            <a:ext cx="3274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>
              <a:lnSpc>
                <a:spcPct val="150000"/>
              </a:lnSpc>
            </a:pP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>
              <a:lnSpc>
                <a:spcPct val="150000"/>
              </a:lnSpc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5692" y="4031964"/>
            <a:ext cx="32446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L1: 	if (!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L2 ;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L1 ; 	// repeat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L2:</a:t>
            </a:r>
          </a:p>
          <a:p>
            <a:pPr>
              <a:lnSpc>
                <a:spcPct val="150000"/>
              </a:lnSpc>
            </a:pP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3664" y="4031225"/>
            <a:ext cx="32741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>
              <a:lnSpc>
                <a:spcPct val="150000"/>
              </a:lnSpc>
            </a:pP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57200"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f (!</a:t>
            </a:r>
            <a:r>
              <a:rPr lang="en-US" sz="16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6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break 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>
              <a:lnSpc>
                <a:spcPct val="150000"/>
              </a:lnSpc>
            </a:pPr>
            <a:r>
              <a:rPr lang="en-US" sz="1600" b="1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457200">
              <a:lnSpc>
                <a:spcPct val="150000"/>
              </a:lnSpc>
            </a:pPr>
            <a:r>
              <a:rPr lang="en-US" sz="16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1600" b="1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i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>
              <a:lnSpc>
                <a:spcPct val="15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419599" y="2506980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4419599" y="5175012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5400000">
            <a:off x="6922153" y="3499709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5690" y="1463040"/>
            <a:ext cx="3937819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06181" y="1463039"/>
            <a:ext cx="3421625" cy="24100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234200" y="4145247"/>
            <a:ext cx="3421625" cy="256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45692" y="3893195"/>
            <a:ext cx="3421625" cy="256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LOOP WITH </a:t>
            </a:r>
            <a:br>
              <a:rPr lang="en-US" dirty="0" smtClean="0"/>
            </a:br>
            <a:r>
              <a:rPr lang="en-US" dirty="0" smtClean="0"/>
              <a:t>COMPOUND CONDITIONAL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1129"/>
            <a:ext cx="3063240" cy="1076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&amp;&amp; 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9532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95325" lvl="1" indent="0">
              <a:buNone/>
            </a:pP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69532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131129"/>
            <a:ext cx="4389120" cy="1398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3738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93738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  ||  !condition2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break ;</a:t>
            </a:r>
          </a:p>
          <a:p>
            <a:pPr marL="0" indent="0">
              <a:buNone/>
              <a:tabLst>
                <a:tab pos="738188" algn="l"/>
              </a:tabLst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977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800600" y="4445138"/>
            <a:ext cx="3261360" cy="1891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693738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93738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L1 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3738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L1 ;</a:t>
            </a:r>
          </a:p>
          <a:p>
            <a:pPr marL="0" indent="0">
              <a:buFont typeface="Arial" pitchFamily="34" charset="0"/>
              <a:buNone/>
              <a:tabLst>
                <a:tab pos="738188" algn="l"/>
              </a:tabLst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9775" lvl="1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1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L1:</a:t>
            </a:r>
          </a:p>
          <a:p>
            <a:pPr marL="0" indent="0">
              <a:buFont typeface="Arial" pitchFamily="34" charset="0"/>
              <a:buNone/>
            </a:pP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41019" y="4686382"/>
            <a:ext cx="3261360" cy="1409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625475" algn="l"/>
              </a:tabLst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L0:	if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L1 ;</a:t>
            </a:r>
          </a:p>
          <a:p>
            <a:pPr marL="625475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L1 ;</a:t>
            </a:r>
          </a:p>
          <a:p>
            <a:pPr marL="625475" indent="0">
              <a:buFont typeface="Arial" pitchFamily="34" charset="0"/>
              <a:buNone/>
            </a:pP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25475" indent="0">
              <a:buFont typeface="Arial" pitchFamily="34" charset="0"/>
              <a:buNone/>
            </a:pP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L0 ;</a:t>
            </a:r>
          </a:p>
          <a:p>
            <a:pPr marL="0" lvl="1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L1:</a:t>
            </a:r>
          </a:p>
          <a:p>
            <a:pPr marL="0" indent="0">
              <a:buFont typeface="Arial" pitchFamily="34" charset="0"/>
              <a:buNone/>
            </a:pP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893819" y="2566080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4023360" y="5192595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6316980" y="3773655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56760" y="2035089"/>
            <a:ext cx="4267200" cy="14944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5760" y="2072640"/>
            <a:ext cx="3261359" cy="12009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00" y="4404909"/>
            <a:ext cx="4267200" cy="1931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27659" y="4544345"/>
            <a:ext cx="3474720" cy="15512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8" grpId="0" animBg="1"/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LOOP WITH </a:t>
            </a:r>
            <a:br>
              <a:rPr lang="en-US" dirty="0" smtClean="0"/>
            </a:br>
            <a:r>
              <a:rPr lang="en-US" dirty="0" smtClean="0"/>
              <a:t>COMPOUND CONDITIONAL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199" y="1880413"/>
            <a:ext cx="3322321" cy="1137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52387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523875" lvl="1" indent="0">
              <a:buNone/>
            </a:pP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52387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384446" y="4021375"/>
            <a:ext cx="4363065" cy="21051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(1)</a:t>
            </a:r>
          </a:p>
          <a:p>
            <a:pPr marL="693738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693738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L1 ;</a:t>
            </a:r>
          </a:p>
          <a:p>
            <a:pPr marL="693738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L1 ;</a:t>
            </a:r>
          </a:p>
          <a:p>
            <a:pPr marL="693738" indent="0">
              <a:buNone/>
            </a:pPr>
            <a:r>
              <a:rPr lang="en-US" sz="1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L2;</a:t>
            </a:r>
          </a:p>
          <a:p>
            <a:pPr marL="0" indent="0">
              <a:buNone/>
              <a:tabLst>
                <a:tab pos="738188" algn="l"/>
              </a:tabLst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L1:	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93738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L2: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384446" y="1881363"/>
            <a:ext cx="4265728" cy="15748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while (1)</a:t>
            </a:r>
          </a:p>
          <a:p>
            <a:pPr marL="461963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461963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L1 ;</a:t>
            </a:r>
          </a:p>
          <a:p>
            <a:pPr marL="461963" lvl="1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break ;</a:t>
            </a:r>
          </a:p>
          <a:p>
            <a:pPr marL="4763" lvl="1" indent="0">
              <a:buFont typeface="Arial" pitchFamily="34" charset="0"/>
              <a:buNone/>
              <a:tabLst>
                <a:tab pos="457200" algn="l"/>
              </a:tabLst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L1:	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461963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69486" y="3994055"/>
            <a:ext cx="3310033" cy="1620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517525" algn="l"/>
              </a:tabLst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L0:	if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L1 ;</a:t>
            </a:r>
          </a:p>
          <a:p>
            <a:pPr marL="511175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L1 ;</a:t>
            </a:r>
          </a:p>
          <a:p>
            <a:pPr marL="511175" indent="0">
              <a:buFont typeface="Arial" pitchFamily="34" charset="0"/>
              <a:buNone/>
            </a:pP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L2 ;</a:t>
            </a:r>
          </a:p>
          <a:p>
            <a:pPr marL="0" indent="0">
              <a:buFont typeface="Arial" pitchFamily="34" charset="0"/>
              <a:buNone/>
              <a:tabLst>
                <a:tab pos="517525" algn="l"/>
              </a:tabLst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L1:	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7525" lvl="1" indent="0">
              <a:buFont typeface="Arial" pitchFamily="34" charset="0"/>
              <a:buNone/>
            </a:pP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L0 ;</a:t>
            </a:r>
          </a:p>
          <a:p>
            <a:pPr marL="0" lvl="1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L2:</a:t>
            </a:r>
          </a:p>
          <a:p>
            <a:pPr marL="0" indent="0">
              <a:buFont typeface="Arial" pitchFamily="34" charset="0"/>
              <a:buNone/>
            </a:pP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822901" y="2273707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779520" y="4802287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258964" y="3656505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199" y="1745726"/>
            <a:ext cx="3261359" cy="12717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323484" y="1745726"/>
            <a:ext cx="4267200" cy="18204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23484" y="4021374"/>
            <a:ext cx="4267200" cy="2148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199" y="4021375"/>
            <a:ext cx="3261359" cy="15930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/>
      <p:bldP spid="7" grpId="0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DO-WHILE LOOP WITH </a:t>
            </a:r>
            <a:br>
              <a:rPr lang="en-US" dirty="0" smtClean="0"/>
            </a:br>
            <a:r>
              <a:rPr lang="en-US" dirty="0" smtClean="0"/>
              <a:t>COMPOUND CONDITIONAL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64792" y="1886058"/>
            <a:ext cx="3688081" cy="1228548"/>
          </a:xfrm>
        </p:spPr>
        <p:txBody>
          <a:bodyPr>
            <a:noAutofit/>
          </a:bodyPr>
          <a:lstStyle/>
          <a:p>
            <a:pPr marL="6350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29527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95275" lvl="1" indent="0">
              <a:buNone/>
            </a:pP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29527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23875" lvl="1" indent="0">
              <a:buNone/>
            </a:pP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03012" y="4321716"/>
            <a:ext cx="4067608" cy="1951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344488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4488" indent="0">
              <a:buNone/>
              <a:tabLst>
                <a:tab pos="738188" algn="l"/>
              </a:tabLst>
            </a:pP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continue ;</a:t>
            </a:r>
          </a:p>
          <a:p>
            <a:pPr marL="344488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continue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344488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reak 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4488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while(1) 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80152" y="1881363"/>
            <a:ext cx="4463848" cy="1675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355600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55600" lvl="1" indent="0">
              <a:buFont typeface="Arial" pitchFamily="34" charset="0"/>
              <a:buNone/>
            </a:pP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35560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continue ;</a:t>
            </a:r>
          </a:p>
          <a:p>
            <a:pPr marL="35560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reak 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while (1) 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22804" y="4483261"/>
            <a:ext cx="3310033" cy="861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517525" algn="l"/>
              </a:tabLst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L0:	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117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L0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1117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L0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102936" y="2294305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779520" y="4802287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538696" y="3752711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4793" y="1751372"/>
            <a:ext cx="3718561" cy="1436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60570" y="1745726"/>
            <a:ext cx="4331970" cy="18112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72000" y="4291236"/>
            <a:ext cx="4331970" cy="19822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22804" y="4394478"/>
            <a:ext cx="3072386" cy="10951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DO-WHILE LOOP WITH </a:t>
            </a:r>
            <a:br>
              <a:rPr lang="en-US" dirty="0" smtClean="0"/>
            </a:br>
            <a:r>
              <a:rPr lang="en-US" dirty="0" smtClean="0"/>
              <a:t>COMPOUND CONDITIONAL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11552" y="1880412"/>
            <a:ext cx="3688081" cy="1168928"/>
          </a:xfrm>
        </p:spPr>
        <p:txBody>
          <a:bodyPr>
            <a:noAutofit/>
          </a:bodyPr>
          <a:lstStyle/>
          <a:p>
            <a:pPr marL="6350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29527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295275" lvl="1" indent="0">
              <a:buNone/>
            </a:pP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29527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while (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23875" lvl="1" indent="0">
              <a:buNone/>
            </a:pP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03012" y="4321717"/>
            <a:ext cx="4067608" cy="1439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344488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44488" indent="0">
              <a:buNone/>
              <a:tabLst>
                <a:tab pos="738188" algn="l"/>
              </a:tabLst>
            </a:pP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4488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break ;</a:t>
            </a:r>
          </a:p>
          <a:p>
            <a:pPr marL="344488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while(1) 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680152" y="1881363"/>
            <a:ext cx="4463848" cy="1666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do</a:t>
            </a:r>
          </a:p>
          <a:p>
            <a:pPr marL="355600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355600" lvl="1" indent="0">
              <a:buFont typeface="Arial" pitchFamily="34" charset="0"/>
              <a:buNone/>
            </a:pP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355600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1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continue ;</a:t>
            </a:r>
          </a:p>
          <a:p>
            <a:pPr marL="355600" indent="0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reak ;</a:t>
            </a:r>
            <a:endParaRPr lang="en-US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5600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 while (1) ;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52915" y="4418989"/>
            <a:ext cx="3105818" cy="1396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  <a:tabLst>
                <a:tab pos="517525" algn="l"/>
              </a:tabLst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L0:	</a:t>
            </a:r>
            <a:r>
              <a:rPr lang="en-US" sz="1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loopBody</a:t>
            </a:r>
            <a:r>
              <a:rPr lang="en-US" sz="1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117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L1 ;</a:t>
            </a:r>
          </a:p>
          <a:p>
            <a:pPr marL="511175" lvl="1" indent="0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condition2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L1 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11175" lvl="1" indent="0">
              <a:buNone/>
            </a:pP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goto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L0 ;</a:t>
            </a:r>
          </a:p>
          <a:p>
            <a:pPr marL="0" lvl="1" indent="0">
              <a:buFont typeface="Arial" pitchFamily="34" charset="0"/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L1:</a:t>
            </a:r>
          </a:p>
          <a:p>
            <a:pPr marL="0" indent="0">
              <a:buFont typeface="Arial" pitchFamily="34" charset="0"/>
              <a:buNone/>
            </a:pPr>
            <a:endParaRPr lang="en-US" sz="1400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119215" y="2306409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882129" y="4814143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5400000">
            <a:off x="6528435" y="3745609"/>
            <a:ext cx="396240" cy="350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1553" y="1745726"/>
            <a:ext cx="3718561" cy="14248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60570" y="1745726"/>
            <a:ext cx="4331970" cy="18021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560570" y="4246741"/>
            <a:ext cx="4331970" cy="1513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0626" y="4246741"/>
            <a:ext cx="3200401" cy="15685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659197"/>
              </p:ext>
            </p:extLst>
          </p:nvPr>
        </p:nvGraphicFramePr>
        <p:xfrm>
          <a:off x="914400" y="1512570"/>
          <a:ext cx="7315200" cy="175747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7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443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Instruction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Syntax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Operation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0" marR="0" marT="8890" marB="8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Notes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8890" marB="8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5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Test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TST</a:t>
                      </a:r>
                      <a:r>
                        <a:rPr lang="en-US" sz="1800" dirty="0" smtClean="0"/>
                        <a:t>	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576" marR="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&amp;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Updates flags N and Z; if shifted,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may affect C flag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576" marR="36576" marT="8890" marB="88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56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429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Test Equivalence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TEQ </a:t>
                      </a:r>
                      <a:r>
                        <a:rPr lang="en-US" sz="1800" dirty="0" smtClean="0"/>
                        <a:t>	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,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36576" marR="0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 ^ 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Op2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/>
              <a:t>INSTRUCTIONS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8690" y="398907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TST is used to test whether any of the bits in </a:t>
            </a:r>
            <a:r>
              <a:rPr lang="en-US" dirty="0">
                <a:solidFill>
                  <a:srgbClr val="000000"/>
                </a:solidFill>
                <a:ea typeface="Times New Roman"/>
                <a:cs typeface="Calibri"/>
              </a:rPr>
              <a:t>R</a:t>
            </a:r>
            <a:r>
              <a:rPr lang="en-US" baseline="-25000" dirty="0">
                <a:solidFill>
                  <a:srgbClr val="000000"/>
                </a:solidFill>
                <a:ea typeface="Times New Roman"/>
                <a:cs typeface="Calibri"/>
              </a:rPr>
              <a:t>n</a:t>
            </a:r>
            <a:r>
              <a:rPr lang="en-US" dirty="0" smtClean="0"/>
              <a:t> specified by Op2 are 1’s.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4644390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TEQ is used to test whether </a:t>
            </a:r>
            <a:r>
              <a:rPr lang="en-US" dirty="0" smtClean="0">
                <a:solidFill>
                  <a:srgbClr val="000000"/>
                </a:solidFill>
                <a:ea typeface="Times New Roman"/>
                <a:cs typeface="Calibri"/>
              </a:rPr>
              <a:t>R</a:t>
            </a:r>
            <a:r>
              <a:rPr lang="en-US" baseline="-25000" dirty="0" smtClean="0">
                <a:solidFill>
                  <a:srgbClr val="000000"/>
                </a:solidFill>
                <a:ea typeface="Times New Roman"/>
                <a:cs typeface="Calibri"/>
              </a:rPr>
              <a:t>n</a:t>
            </a:r>
            <a:r>
              <a:rPr lang="en-US" dirty="0" smtClean="0"/>
              <a:t> = Op2 without affecting the C or V flags.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286000" y="2111002"/>
            <a:ext cx="1856014" cy="56061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2688608"/>
            <a:ext cx="1856014" cy="560614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830985"/>
              </p:ext>
            </p:extLst>
          </p:nvPr>
        </p:nvGraphicFramePr>
        <p:xfrm>
          <a:off x="864036" y="3306356"/>
          <a:ext cx="7226780" cy="2026920"/>
        </p:xfrm>
        <a:graphic>
          <a:graphicData uri="http://schemas.openxmlformats.org/drawingml/2006/table">
            <a:tbl>
              <a:tblPr firstRow="1" firstCol="1" bandRow="1"/>
              <a:tblGrid>
                <a:gridCol w="722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7936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5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Equivalent if-then statement in assembly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7619" marR="676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507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028700" algn="l"/>
                          <a:tab pos="1828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LDR	R0,s32	// CMP requires operand to be in a register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028700" algn="l"/>
                          <a:tab pos="1828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CMP	R0,10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Compare s32 to 10 and ...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028700" algn="l"/>
                          <a:tab pos="1828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BLE	L1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// if (s32 &lt;= 10)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L1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028700" algn="l"/>
                          <a:tab pos="1085850" algn="l"/>
                          <a:tab pos="1828800" algn="l"/>
                        </a:tabLs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 </a:t>
                      </a:r>
                      <a:b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L1: 	</a:t>
                      </a:r>
                      <a:r>
                        <a:rPr lang="en-US" sz="1600" b="1" i="1" spc="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•••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7619" marR="67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6500"/>
              </p:ext>
            </p:extLst>
          </p:nvPr>
        </p:nvGraphicFramePr>
        <p:xfrm>
          <a:off x="4572595" y="1348741"/>
          <a:ext cx="3518222" cy="2005757"/>
        </p:xfrm>
        <a:graphic>
          <a:graphicData uri="http://schemas.openxmlformats.org/drawingml/2006/table">
            <a:tbl>
              <a:tblPr firstRow="1" firstCol="1" bandRow="1"/>
              <a:tblGrid>
                <a:gridCol w="3518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877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5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Equivalent C code using </a:t>
                      </a:r>
                      <a:r>
                        <a:rPr lang="en-US" sz="1400" b="1" i="1" spc="50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goto</a:t>
                      </a:r>
                      <a:r>
                        <a:rPr lang="en-US" sz="1400" b="1" i="1" spc="5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400" b="1" i="1" spc="5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and label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7619" marR="67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206">
                <a:tc>
                  <a:txBody>
                    <a:bodyPr/>
                    <a:lstStyle/>
                    <a:p>
                      <a:pPr marL="30861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int32_t s32 ;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if (s32 &lt;= 10) </a:t>
                      </a:r>
                      <a:r>
                        <a:rPr lang="en-US" sz="1600" b="1" i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US" sz="1600" b="1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L1 ;</a:t>
                      </a:r>
                      <a:endParaRPr lang="en-US" sz="1600" b="1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12420" algn="l"/>
                        </a:tabLst>
                      </a:pPr>
                      <a:r>
                        <a:rPr lang="en-US" sz="1600" b="0" i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/>
                      </a:r>
                      <a:b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L1: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b="0" i="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  </a:t>
                      </a:r>
                      <a:r>
                        <a:rPr lang="en-US" sz="1600" b="0" i="0" spc="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•••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7619" marR="67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939568"/>
              </p:ext>
            </p:extLst>
          </p:nvPr>
        </p:nvGraphicFramePr>
        <p:xfrm>
          <a:off x="864036" y="1348739"/>
          <a:ext cx="3708558" cy="1976706"/>
        </p:xfrm>
        <a:graphic>
          <a:graphicData uri="http://schemas.openxmlformats.org/drawingml/2006/table">
            <a:tbl>
              <a:tblPr firstRow="1" firstCol="1" bandRow="1"/>
              <a:tblGrid>
                <a:gridCol w="370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41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5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If-then statement in C 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7619" marR="67619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6666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int32_t s32 ;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4572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if </a:t>
                      </a: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(s32 &gt; 10) </a:t>
                      </a:r>
                      <a:endParaRPr lang="en-US" sz="1600" b="0" i="0" spc="5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Calibri"/>
                        <a:cs typeface="Consolas" panose="020B0609020204030204" pitchFamily="49" charset="0"/>
                      </a:endParaRPr>
                    </a:p>
                    <a:p>
                      <a:pPr marL="4572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i="0" spc="5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•••</a:t>
                      </a:r>
                      <a:endParaRPr lang="en-US" sz="1600" b="0" i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7619" marR="6761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1358822" y="4694620"/>
            <a:ext cx="1524000" cy="3048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</a:pPr>
            <a:r>
              <a:rPr lang="en-US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then statement</a:t>
            </a:r>
            <a:endParaRPr lang="en-US" sz="24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2953427" y="2342610"/>
            <a:ext cx="1524000" cy="3048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</a:pPr>
            <a:r>
              <a:rPr lang="en-US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then statement</a:t>
            </a:r>
            <a:endParaRPr lang="en-US" sz="24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5096393" y="2709256"/>
            <a:ext cx="1524000" cy="304800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15000"/>
              </a:lnSpc>
            </a:pPr>
            <a:r>
              <a:rPr lang="en-US" sz="14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then </a:t>
            </a:r>
            <a:r>
              <a:rPr lang="en-US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statement</a:t>
            </a:r>
            <a:endParaRPr lang="en-US" sz="20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BRANCH INSTRUCTIONS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4763" y="5486745"/>
            <a:ext cx="3794760" cy="1015663"/>
            <a:chOff x="1447800" y="4673768"/>
            <a:chExt cx="3794760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1447800" y="4673768"/>
              <a:ext cx="379476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Decisions in assembly are like an if statement that controls a </a:t>
              </a:r>
              <a:r>
                <a:rPr lang="en-US" dirty="0" err="1" smtClean="0"/>
                <a:t>goto</a:t>
              </a:r>
              <a:r>
                <a:rPr lang="en-US" dirty="0" smtClean="0"/>
                <a:t> statement.</a:t>
              </a:r>
              <a:endParaRPr lang="en-US" dirty="0"/>
            </a:p>
          </p:txBody>
        </p:sp>
        <p:pic>
          <p:nvPicPr>
            <p:cNvPr id="14" name="Picture 13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4780163" y="5486745"/>
            <a:ext cx="3794760" cy="1015663"/>
            <a:chOff x="1447800" y="4673768"/>
            <a:chExt cx="3794760" cy="1015663"/>
          </a:xfrm>
        </p:grpSpPr>
        <p:sp>
          <p:nvSpPr>
            <p:cNvPr id="17" name="TextBox 16"/>
            <p:cNvSpPr txBox="1"/>
            <p:nvPr/>
          </p:nvSpPr>
          <p:spPr>
            <a:xfrm>
              <a:off x="1447800" y="4673768"/>
              <a:ext cx="379476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A conditional branch instruction is written as “B” followed a condition code.</a:t>
              </a:r>
              <a:endParaRPr lang="en-US" dirty="0"/>
            </a:p>
          </p:txBody>
        </p:sp>
        <p:pic>
          <p:nvPicPr>
            <p:cNvPr id="18" name="Picture 17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 3"/>
          <p:cNvSpPr/>
          <p:nvPr/>
        </p:nvSpPr>
        <p:spPr>
          <a:xfrm>
            <a:off x="5040630" y="2319750"/>
            <a:ext cx="2868930" cy="366646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83850" y="4328706"/>
            <a:ext cx="4362570" cy="31037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1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92090" y="1348740"/>
            <a:ext cx="3120390" cy="334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04311"/>
              </p:ext>
            </p:extLst>
          </p:nvPr>
        </p:nvGraphicFramePr>
        <p:xfrm>
          <a:off x="891540" y="1569720"/>
          <a:ext cx="7315200" cy="3284220"/>
        </p:xfrm>
        <a:graphic>
          <a:graphicData uri="http://schemas.openxmlformats.org/drawingml/2006/table">
            <a:tbl>
              <a:tblPr firstRow="1" firstCol="1" bandRow="1"/>
              <a:tblGrid>
                <a:gridCol w="14304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2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50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Condition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5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Signed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1" spc="5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Unsigned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&gt; 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GT</a:t>
                      </a: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(Greater Than)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HI</a:t>
                      </a: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(Higher Than)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&gt;=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GE</a:t>
                      </a:r>
                      <a:r>
                        <a:rPr lang="en-US" sz="1600" b="0" i="0" spc="5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(Greater Than or Equal)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HS</a:t>
                      </a: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(Higher Than or Same)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&lt; 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LT</a:t>
                      </a:r>
                      <a:r>
                        <a:rPr lang="en-US" sz="1600" b="0" i="0" spc="5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(Less Than)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LO</a:t>
                      </a: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(Lower Than)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&lt;=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LE</a:t>
                      </a: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(Less Than or Equal)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LS</a:t>
                      </a: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(Lower Than or Same)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==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EQ</a:t>
                      </a: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(Equal)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EQ</a:t>
                      </a: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(Equal)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!=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NE</a:t>
                      </a:r>
                      <a:r>
                        <a:rPr lang="en-US" sz="1600" b="0" i="0" spc="5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(Not Equal)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NE</a:t>
                      </a:r>
                      <a:r>
                        <a:rPr lang="en-US" sz="1600" b="0" i="0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</a:t>
                      </a:r>
                      <a:r>
                        <a:rPr lang="en-US" sz="1600" b="0" i="1" spc="5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(Not Equal)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18415" marB="18415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BRANCH INSTRUCTIONS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7460" y="4982966"/>
            <a:ext cx="275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Signed: +7 GT -4 ? YES!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62940" y="4982966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0111</a:t>
            </a:r>
            <a:r>
              <a:rPr lang="en-US" baseline="-25000" dirty="0" smtClean="0"/>
              <a:t>2</a:t>
            </a:r>
            <a:r>
              <a:rPr lang="en-US" dirty="0" smtClean="0"/>
              <a:t> &gt; 1100</a:t>
            </a:r>
            <a:r>
              <a:rPr lang="en-US" baseline="-25000" dirty="0" smtClean="0"/>
              <a:t>2</a:t>
            </a:r>
            <a:r>
              <a:rPr lang="en-US" dirty="0" smtClean="0"/>
              <a:t> ?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60695" y="4977768"/>
            <a:ext cx="2583180" cy="374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Unsigned</a:t>
            </a:r>
            <a:r>
              <a:rPr lang="en-US" dirty="0"/>
              <a:t>: </a:t>
            </a:r>
            <a:r>
              <a:rPr lang="en-US" dirty="0" smtClean="0"/>
              <a:t>7 </a:t>
            </a:r>
            <a:r>
              <a:rPr lang="en-US" dirty="0"/>
              <a:t>HI 12 ?    NO</a:t>
            </a:r>
            <a:r>
              <a:rPr lang="en-US" dirty="0" smtClean="0"/>
              <a:t>! 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471" y="4977768"/>
            <a:ext cx="627289" cy="37453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37561" y="4977768"/>
            <a:ext cx="313236" cy="37453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647281" y="4977768"/>
            <a:ext cx="627289" cy="37453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21851" y="4977768"/>
            <a:ext cx="262618" cy="37453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047683" y="4977768"/>
            <a:ext cx="262618" cy="37453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84769" y="4977768"/>
            <a:ext cx="194309" cy="37453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91540" y="1914526"/>
            <a:ext cx="1436914" cy="45093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328454" y="1914525"/>
            <a:ext cx="2963636" cy="45093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292090" y="1914524"/>
            <a:ext cx="2914650" cy="45093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08760" y="4977768"/>
            <a:ext cx="138521" cy="37453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650796" y="4977768"/>
            <a:ext cx="275545" cy="37453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75608" y="4977768"/>
            <a:ext cx="275545" cy="374530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411980" y="5509605"/>
            <a:ext cx="3909060" cy="1015663"/>
            <a:chOff x="1447800" y="4673768"/>
            <a:chExt cx="3909060" cy="1015663"/>
          </a:xfrm>
        </p:grpSpPr>
        <p:sp>
          <p:nvSpPr>
            <p:cNvPr id="23" name="TextBox 22"/>
            <p:cNvSpPr txBox="1"/>
            <p:nvPr/>
          </p:nvSpPr>
          <p:spPr>
            <a:xfrm>
              <a:off x="1447800" y="4673768"/>
              <a:ext cx="390906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Signed and unsigned require different condition codes for magnitude comparisons!</a:t>
              </a:r>
              <a:endParaRPr lang="en-US" dirty="0"/>
            </a:p>
          </p:txBody>
        </p:sp>
        <p:pic>
          <p:nvPicPr>
            <p:cNvPr id="24" name="Picture 23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639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CONDITION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09"/>
          <a:stretch/>
        </p:blipFill>
        <p:spPr>
          <a:xfrm>
            <a:off x="342510" y="1651820"/>
            <a:ext cx="3123361" cy="26092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79" r="31510"/>
          <a:stretch/>
        </p:blipFill>
        <p:spPr>
          <a:xfrm>
            <a:off x="3465871" y="1651820"/>
            <a:ext cx="2632182" cy="26092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4"/>
          <a:stretch/>
        </p:blipFill>
        <p:spPr>
          <a:xfrm>
            <a:off x="6098053" y="1651820"/>
            <a:ext cx="2673563" cy="26092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29548" y="2956428"/>
            <a:ext cx="471949" cy="24397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47018" y="2956428"/>
            <a:ext cx="235975" cy="24397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64593" y="2956428"/>
            <a:ext cx="471949" cy="24397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4781962" y="4861276"/>
            <a:ext cx="3989654" cy="1015663"/>
            <a:chOff x="1447800" y="4673768"/>
            <a:chExt cx="3989654" cy="1015663"/>
          </a:xfrm>
        </p:grpSpPr>
        <p:sp>
          <p:nvSpPr>
            <p:cNvPr id="16" name="TextBox 15"/>
            <p:cNvSpPr txBox="1"/>
            <p:nvPr/>
          </p:nvSpPr>
          <p:spPr>
            <a:xfrm>
              <a:off x="1447800" y="4673768"/>
              <a:ext cx="3989654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If a condition doesn’t include the equality case, the opposite must. Vice-Versa!</a:t>
              </a:r>
              <a:endParaRPr lang="en-US" dirty="0"/>
            </a:p>
          </p:txBody>
        </p:sp>
        <p:pic>
          <p:nvPicPr>
            <p:cNvPr id="17" name="Picture 16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435197" y="4848744"/>
            <a:ext cx="3989654" cy="1015663"/>
            <a:chOff x="1447800" y="4673768"/>
            <a:chExt cx="3989654" cy="1015663"/>
          </a:xfrm>
        </p:grpSpPr>
        <p:sp>
          <p:nvSpPr>
            <p:cNvPr id="19" name="TextBox 18"/>
            <p:cNvSpPr txBox="1"/>
            <p:nvPr/>
          </p:nvSpPr>
          <p:spPr>
            <a:xfrm>
              <a:off x="1447800" y="4673768"/>
              <a:ext cx="3989654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You can’t use the same condition as used in C to control an if-statement.</a:t>
              </a:r>
              <a:endParaRPr lang="en-US" dirty="0"/>
            </a:p>
          </p:txBody>
        </p:sp>
        <p:pic>
          <p:nvPicPr>
            <p:cNvPr id="20" name="Picture 19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426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258673"/>
              </p:ext>
            </p:extLst>
          </p:nvPr>
        </p:nvGraphicFramePr>
        <p:xfrm>
          <a:off x="914400" y="1524000"/>
          <a:ext cx="7315200" cy="4643968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19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5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7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Code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8759" marB="875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Meaning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8759" marB="8759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Requires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8759" marB="875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EQ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Equal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Z = 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Not equal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Z = 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CS or HS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Carry set, or unsigned ≥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("Higher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or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Same")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 = 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CC or LO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Carry clear, or unsigned &lt;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("Lower")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 = 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MI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Minus/negative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 = 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PL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Plus - positive or zero (non-negative)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 = 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VS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Overflow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V = 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VC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No overflow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V = 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HI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Unsigned &gt;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("Higher")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 = 1 &amp;&amp; Z = 0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LS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Unsigned ≤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("Lower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or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Same")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C = 0 || Z = 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GE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Signed ≥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("Greater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than or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Equal")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 = V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Signed &lt;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("Less Than")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N ≠ V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GT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Signed &gt;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("Greater Than")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Z = 0 &amp;&amp; N = V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LE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Signed ≤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("Less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than or </a:t>
                      </a:r>
                      <a:r>
                        <a:rPr lang="en-US" sz="16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Equal")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Z = 1 || N ≠ V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40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AL</a:t>
                      </a:r>
                      <a:endParaRPr lang="en-US" sz="16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Always (unconditional)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Calibri"/>
                        </a:rPr>
                        <a:t>(Rarely used)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Times New Roman"/>
                      </a:endParaRPr>
                    </a:p>
                  </a:txBody>
                  <a:tcPr marL="71950" marR="71950" marT="18144" marB="1814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COMPLETE CONDITION LIST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4713514"/>
            <a:ext cx="7315200" cy="114300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4181474"/>
            <a:ext cx="7315200" cy="53204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2466862"/>
            <a:ext cx="7315200" cy="581138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872342"/>
            <a:ext cx="7315200" cy="594520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9640" y="5856513"/>
            <a:ext cx="7315200" cy="344261"/>
          </a:xfrm>
          <a:prstGeom prst="rect">
            <a:avLst/>
          </a:prstGeom>
          <a:solidFill>
            <a:srgbClr val="0070C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0140" y="1973352"/>
            <a:ext cx="239268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EQ and NE are used for signed and unsigned.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0140" y="5143272"/>
            <a:ext cx="239268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These are used for signed comparisons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30140" y="4164874"/>
            <a:ext cx="239268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These are used for unsigned comparisons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930140" y="6028643"/>
            <a:ext cx="2392680" cy="5486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Never used. Included for completeness.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86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117139"/>
              </p:ext>
            </p:extLst>
          </p:nvPr>
        </p:nvGraphicFramePr>
        <p:xfrm>
          <a:off x="4819651" y="1538821"/>
          <a:ext cx="3798569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3798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2095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Calibri"/>
                        </a:rPr>
                        <a:t>Assembly Code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660525" algn="l"/>
                          <a:tab pos="222885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LDR	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R0,s32	//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is s32 &gt; 0 ?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660525" algn="l"/>
                          <a:tab pos="222885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CMP	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R0,0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660525" algn="l"/>
                          <a:tab pos="222885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BLE	L2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660525" algn="l"/>
                          <a:tab pos="2228850" algn="l"/>
                        </a:tabLs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660525" algn="l"/>
                          <a:tab pos="2228850" algn="l"/>
                        </a:tabLs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660525" algn="l"/>
                          <a:tab pos="222885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B	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L3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skip over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else!!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457200" algn="l"/>
                          <a:tab pos="914400" algn="l"/>
                          <a:tab pos="1660525" algn="l"/>
                          <a:tab pos="2228850" algn="l"/>
                        </a:tabLs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L2: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else statement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914400" algn="l"/>
                          <a:tab pos="1660525" algn="l"/>
                          <a:tab pos="2228850" algn="l"/>
                        </a:tabLs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L3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: 	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... 		//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end of the if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620" algn="l"/>
                        </a:tabLs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</a:t>
                      </a:r>
                      <a:endParaRPr lang="en-US" sz="36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14191"/>
              </p:ext>
            </p:extLst>
          </p:nvPr>
        </p:nvGraphicFramePr>
        <p:xfrm>
          <a:off x="384911" y="1531616"/>
          <a:ext cx="1925854" cy="3215640"/>
        </p:xfrm>
        <a:graphic>
          <a:graphicData uri="http://schemas.openxmlformats.org/drawingml/2006/table">
            <a:tbl>
              <a:tblPr firstRow="1" firstCol="1" bandRow="1"/>
              <a:tblGrid>
                <a:gridCol w="1925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Calibri"/>
                        </a:rPr>
                        <a:t>C Source Code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int32_t s32 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if (s32 &gt;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0)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then state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 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else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else stat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40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92558"/>
              </p:ext>
            </p:extLst>
          </p:nvPr>
        </p:nvGraphicFramePr>
        <p:xfrm>
          <a:off x="2326907" y="1528884"/>
          <a:ext cx="2489935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2489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611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Converted to </a:t>
                      </a:r>
                      <a:r>
                        <a:rPr lang="en-US" sz="2000" b="1" i="1" dirty="0" err="1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goto</a:t>
                      </a:r>
                      <a:endParaRPr lang="en-US" sz="2000" b="1" i="1" dirty="0">
                        <a:solidFill>
                          <a:schemeClr val="bg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int32_t s32 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if (s32 &lt;= 0) </a:t>
                      </a:r>
                      <a:r>
                        <a:rPr lang="en-US" sz="140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L2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aseline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aseline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400" baseline="0" dirty="0" err="1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goto</a:t>
                      </a: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 L3;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aseline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L2: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aseline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baseline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L3: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aseline="0" dirty="0" smtClean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Arial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39140" y="2879941"/>
            <a:ext cx="1459230" cy="350399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then  statement</a:t>
            </a: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284470" y="2844946"/>
            <a:ext cx="1802130" cy="350399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then statement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39140" y="3697059"/>
            <a:ext cx="1459230" cy="350399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else 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IF-THEN-ELSE </a:t>
            </a:r>
            <a:r>
              <a:rPr lang="en-US" smtClean="0"/>
              <a:t>SEQUENCES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80660" y="3265727"/>
            <a:ext cx="3238500" cy="339892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229100" y="5363168"/>
            <a:ext cx="4046220" cy="1015663"/>
            <a:chOff x="1447800" y="4673768"/>
            <a:chExt cx="4046220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1447800" y="4673768"/>
              <a:ext cx="4046220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Without the unconditional branch, the else statement will </a:t>
              </a:r>
              <a:r>
                <a:rPr lang="en-US" b="1" i="1" u="sng" dirty="0" smtClean="0"/>
                <a:t>always</a:t>
              </a:r>
              <a:r>
                <a:rPr lang="en-US" dirty="0" smtClean="0"/>
                <a:t> be executed!</a:t>
              </a:r>
              <a:endParaRPr lang="en-US" dirty="0"/>
            </a:p>
          </p:txBody>
        </p:sp>
        <p:pic>
          <p:nvPicPr>
            <p:cNvPr id="14" name="Picture 13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2781300" y="2895181"/>
            <a:ext cx="1459230" cy="350399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then statement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2796540" y="3718617"/>
            <a:ext cx="1459230" cy="350399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else </a:t>
            </a:r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5290185" y="3688136"/>
            <a:ext cx="1802130" cy="350399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else statement</a:t>
            </a:r>
            <a:endParaRPr lang="en-US" sz="1600" i="1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874447"/>
              </p:ext>
            </p:extLst>
          </p:nvPr>
        </p:nvGraphicFramePr>
        <p:xfrm>
          <a:off x="990600" y="1600200"/>
          <a:ext cx="7315200" cy="4892040"/>
        </p:xfrm>
        <a:graphic>
          <a:graphicData uri="http://schemas.openxmlformats.org/drawingml/2006/table">
            <a:tbl>
              <a:tblPr firstRow="1" firstCol="1" bandRow="1"/>
              <a:tblGrid>
                <a:gridCol w="31228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2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74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Calibri"/>
                        </a:rPr>
                        <a:t>C Source Code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111" marR="59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955" marR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SimSun"/>
                          <a:cs typeface="Calibri"/>
                        </a:rPr>
                        <a:t>Assembly Code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59111" marR="59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115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int32_t s32 ;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if (s32 == 1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457200" marR="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statement #1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else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if (s32 == 2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457200" marR="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statement #2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else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if (s32 == 3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457200" marR="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statement #3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	 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</a:p>
                  </a:txBody>
                  <a:tcPr marL="59111" marR="59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LDR	R0,s32	// Is s32 &gt; 0 ?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CMP	R0,1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BNE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L2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457200" marR="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statement #1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 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B	L4	// skip to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!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L2: 	CMP	R0,2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BNE	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L3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457200" marR="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statement #2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 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B	L4	// skip to </a:t>
                      </a:r>
                      <a:r>
                        <a:rPr lang="en-US" sz="1400" b="1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end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!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L3: 	CMP	R0,3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BNE	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L4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457200" marR="0" lvl="1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rial"/>
                          <a:cs typeface="Consolas" panose="020B0609020204030204" pitchFamily="49" charset="0"/>
                        </a:rPr>
                        <a:t>statement #3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57200" algn="l"/>
                          <a:tab pos="1200150" algn="l"/>
                          <a:tab pos="194310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  <a:t>  </a:t>
                      </a:r>
                      <a:b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/>
                          <a:cs typeface="Consolas" panose="020B0609020204030204" pitchFamily="49" charset="0"/>
                        </a:rPr>
                      </a:b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L4: 	... 		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//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end of </a:t>
                      </a:r>
                      <a:r>
                        <a:rPr lang="en-US" sz="1400" dirty="0" smtClea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chain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ea typeface="SimSun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88620" algn="l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SimSun"/>
                          <a:cs typeface="Consolas" panose="020B0609020204030204" pitchFamily="49" charset="0"/>
                        </a:rPr>
                        <a:t>	</a:t>
                      </a:r>
                    </a:p>
                  </a:txBody>
                  <a:tcPr marL="59111" marR="5911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1429140" y="3060997"/>
            <a:ext cx="1487681" cy="259576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statement #1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429139" y="4762167"/>
            <a:ext cx="1487681" cy="259576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statement #3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1429140" y="3895159"/>
            <a:ext cx="1487681" cy="259576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statement #2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4572000" y="3036099"/>
            <a:ext cx="1487681" cy="259576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statement #1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571999" y="4282483"/>
            <a:ext cx="1487681" cy="259576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statement #2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571998" y="5577883"/>
            <a:ext cx="1487681" cy="259576"/>
          </a:xfrm>
          <a:prstGeom prst="rect">
            <a:avLst/>
          </a:prstGeom>
          <a:solidFill>
            <a:schemeClr val="bg2"/>
          </a:solidFill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marL="0" lvl="1"/>
            <a:r>
              <a:rPr lang="en-US" sz="1600" i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statement #3</a:t>
            </a:r>
            <a:endParaRPr lang="en-US" sz="1600" i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</a:t>
            </a:r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320540" y="3450030"/>
            <a:ext cx="3394710" cy="22837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20540" y="4732202"/>
            <a:ext cx="3394710" cy="22837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91440" y="5229917"/>
            <a:ext cx="3874770" cy="1015663"/>
            <a:chOff x="1447800" y="4673768"/>
            <a:chExt cx="4313423" cy="1015663"/>
          </a:xfrm>
        </p:grpSpPr>
        <p:sp>
          <p:nvSpPr>
            <p:cNvPr id="13" name="TextBox 12"/>
            <p:cNvSpPr txBox="1"/>
            <p:nvPr/>
          </p:nvSpPr>
          <p:spPr>
            <a:xfrm>
              <a:off x="1447800" y="4673768"/>
              <a:ext cx="4313423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27113" lvl="1"/>
              <a:r>
                <a:rPr lang="en-US" dirty="0" smtClean="0"/>
                <a:t>These unconditional branches insure that only one statement is executed.</a:t>
              </a:r>
              <a:endParaRPr lang="en-US" dirty="0"/>
            </a:p>
          </p:txBody>
        </p:sp>
        <p:pic>
          <p:nvPicPr>
            <p:cNvPr id="19" name="Picture 18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542774" y="4749968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8927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1352</Words>
  <Application>Microsoft Office PowerPoint</Application>
  <PresentationFormat>On-screen Show (4:3)</PresentationFormat>
  <Paragraphs>605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SimSun</vt:lpstr>
      <vt:lpstr>Arial</vt:lpstr>
      <vt:lpstr>Calibri</vt:lpstr>
      <vt:lpstr>Consolas</vt:lpstr>
      <vt:lpstr>Times New Roman</vt:lpstr>
      <vt:lpstr>Wingdings</vt:lpstr>
      <vt:lpstr>Office Theme</vt:lpstr>
      <vt:lpstr>Chapter 6</vt:lpstr>
      <vt:lpstr>COMPARE INSTRUCTIONS</vt:lpstr>
      <vt:lpstr>TEST INSTRUCTIONS</vt:lpstr>
      <vt:lpstr>CONDITIONAL BRANCH INSTRUCTIONS</vt:lpstr>
      <vt:lpstr>CONDITIONAL BRANCH INSTRUCTIONS</vt:lpstr>
      <vt:lpstr>CHOOSING THE CONDITION</vt:lpstr>
      <vt:lpstr>COMPLETE CONDITION LIST</vt:lpstr>
      <vt:lpstr>IF-THEN-ELSE SEQUENCES </vt:lpstr>
      <vt:lpstr>IF-THEN-ELSE SEQUENCES</vt:lpstr>
      <vt:lpstr>COMPARING 64-BIT INTEGERS Method #1</vt:lpstr>
      <vt:lpstr>COMPARING 64-BIT INTEGERS Method #2</vt:lpstr>
      <vt:lpstr>IT BLOCKS</vt:lpstr>
      <vt:lpstr>IT BLOCKS A fast 64-bit unsigned max function</vt:lpstr>
      <vt:lpstr>COMPOUND CONDITIONALS</vt:lpstr>
      <vt:lpstr>COMPOUND CONDITIONALS</vt:lpstr>
      <vt:lpstr>COMPOUND CONDITIONALS Summary with else statements</vt:lpstr>
      <vt:lpstr>WRITING LOOPS</vt:lpstr>
      <vt:lpstr>WRITING LOOPS</vt:lpstr>
      <vt:lpstr>WRITING LOOPS</vt:lpstr>
      <vt:lpstr>FOR LOOPS</vt:lpstr>
      <vt:lpstr>WHILE LOOP WITH  COMPOUND CONDITIONAL</vt:lpstr>
      <vt:lpstr>WHILE LOOP WITH  COMPOUND CONDITIONAL</vt:lpstr>
      <vt:lpstr>DO-WHILE LOOP WITH  COMPOUND CONDITIONAL</vt:lpstr>
      <vt:lpstr>DO-WHILE LOOP WITH  COMPOUND CONDITIONAL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Making Decisions and Writing Loops</dc:title>
  <dc:creator>Dan Lewis</dc:creator>
  <cp:lastModifiedBy>Windows User</cp:lastModifiedBy>
  <cp:revision>94</cp:revision>
  <dcterms:created xsi:type="dcterms:W3CDTF">2006-08-16T00:00:00Z</dcterms:created>
  <dcterms:modified xsi:type="dcterms:W3CDTF">2017-05-03T15:54:23Z</dcterms:modified>
</cp:coreProperties>
</file>