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9" r:id="rId5"/>
    <p:sldId id="272" r:id="rId6"/>
    <p:sldId id="260" r:id="rId7"/>
    <p:sldId id="265" r:id="rId8"/>
    <p:sldId id="264" r:id="rId9"/>
    <p:sldId id="269" r:id="rId10"/>
    <p:sldId id="261" r:id="rId11"/>
    <p:sldId id="262" r:id="rId12"/>
    <p:sldId id="266" r:id="rId13"/>
    <p:sldId id="267" r:id="rId14"/>
    <p:sldId id="263" r:id="rId15"/>
    <p:sldId id="271" r:id="rId16"/>
    <p:sldId id="270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3" d="100"/>
          <a:sy n="63" d="100"/>
        </p:scale>
        <p:origin x="1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AB51-C96E-42BA-8CEA-FD0D998AACAC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FF2D-071C-432B-B108-D0CF38876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4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AB51-C96E-42BA-8CEA-FD0D998AACAC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FF2D-071C-432B-B108-D0CF38876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7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AB51-C96E-42BA-8CEA-FD0D998AACAC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FF2D-071C-432B-B108-D0CF38876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9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AB51-C96E-42BA-8CEA-FD0D998AACAC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FF2D-071C-432B-B108-D0CF38876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0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AB51-C96E-42BA-8CEA-FD0D998AACAC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FF2D-071C-432B-B108-D0CF38876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0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AB51-C96E-42BA-8CEA-FD0D998AACAC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FF2D-071C-432B-B108-D0CF38876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8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AB51-C96E-42BA-8CEA-FD0D998AACAC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FF2D-071C-432B-B108-D0CF38876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1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AB51-C96E-42BA-8CEA-FD0D998AACAC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FF2D-071C-432B-B108-D0CF38876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3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AB51-C96E-42BA-8CEA-FD0D998AACAC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FF2D-071C-432B-B108-D0CF38876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3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AB51-C96E-42BA-8CEA-FD0D998AACAC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FF2D-071C-432B-B108-D0CF38876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5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AB51-C96E-42BA-8CEA-FD0D998AACAC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FF2D-071C-432B-B108-D0CF38876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BAB51-C96E-42BA-8CEA-FD0D998AACAC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2FF2D-071C-432B-B108-D0CF38876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7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graphics.stanford.edu/~seander/bithacks.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Chapter 7 Supplement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(More on Manipulating Bits)</a:t>
            </a:r>
          </a:p>
        </p:txBody>
      </p:sp>
    </p:spTree>
    <p:extLst>
      <p:ext uri="{BB962C8B-B14F-4D97-AF65-F5344CB8AC3E}">
        <p14:creationId xmlns:p14="http://schemas.microsoft.com/office/powerpoint/2010/main" val="22485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Extracting Unsigned </a:t>
            </a:r>
            <a:r>
              <a:rPr lang="en-US" b="1" dirty="0" err="1" smtClean="0"/>
              <a:t>Bitfields</a:t>
            </a:r>
            <a:r>
              <a:rPr lang="en-US" dirty="0"/>
              <a:t/>
            </a:r>
            <a:br>
              <a:rPr lang="en-US" dirty="0"/>
            </a:b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(Without UBFX)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376470"/>
              </p:ext>
            </p:extLst>
          </p:nvPr>
        </p:nvGraphicFramePr>
        <p:xfrm>
          <a:off x="2883338" y="2030832"/>
          <a:ext cx="8128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277115"/>
              </p:ext>
            </p:extLst>
          </p:nvPr>
        </p:nvGraphicFramePr>
        <p:xfrm>
          <a:off x="2883338" y="5173426"/>
          <a:ext cx="8128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650179"/>
              </p:ext>
            </p:extLst>
          </p:nvPr>
        </p:nvGraphicFramePr>
        <p:xfrm>
          <a:off x="2883338" y="3499782"/>
          <a:ext cx="8128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6027" y="3201224"/>
            <a:ext cx="2033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LSL  R0,R0,8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36027" y="4709338"/>
            <a:ext cx="2963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LSR</a:t>
            </a:r>
            <a:r>
              <a:rPr lang="en-US" sz="2400" dirty="0" smtClean="0"/>
              <a:t>  R0,R0,23</a:t>
            </a:r>
            <a:endParaRPr lang="en-US" sz="2400" dirty="0"/>
          </a:p>
        </p:txBody>
      </p:sp>
      <p:sp>
        <p:nvSpPr>
          <p:cNvPr id="14" name="Curved Right Arrow 13"/>
          <p:cNvSpPr/>
          <p:nvPr/>
        </p:nvSpPr>
        <p:spPr>
          <a:xfrm>
            <a:off x="2332421" y="3056130"/>
            <a:ext cx="394138" cy="84812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>
            <a:off x="2372710" y="4566666"/>
            <a:ext cx="394138" cy="84812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83338" y="3125721"/>
            <a:ext cx="2067034" cy="147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83338" y="3140699"/>
            <a:ext cx="2182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 – (</a:t>
            </a:r>
            <a:r>
              <a:rPr lang="en-US" sz="16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lsb</a:t>
            </a:r>
            <a:r>
              <a:rPr lang="en-US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width) = 8</a:t>
            </a:r>
            <a:endParaRPr lang="en-US" sz="1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186855" y="4566666"/>
            <a:ext cx="5824483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85818" y="4566666"/>
            <a:ext cx="1387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 – </a:t>
            </a:r>
            <a:r>
              <a:rPr lang="en-US" sz="16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23</a:t>
            </a:r>
            <a:endParaRPr lang="en-US" sz="1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990662" y="1933472"/>
            <a:ext cx="2166883" cy="768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86855" y="1979242"/>
            <a:ext cx="1617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idth = 9</a:t>
            </a:r>
            <a:endParaRPr lang="en-US" sz="1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7090870" y="2942654"/>
            <a:ext cx="0" cy="2585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676959" y="2971422"/>
            <a:ext cx="1617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lsb</a:t>
            </a:r>
            <a:r>
              <a:rPr lang="en-US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15</a:t>
            </a:r>
            <a:endParaRPr lang="en-US" sz="1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7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5" grpId="0" animBg="1"/>
      <p:bldP spid="18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Extracting Signed </a:t>
            </a:r>
            <a:r>
              <a:rPr lang="en-US" b="1" dirty="0" err="1" smtClean="0"/>
              <a:t>Bitfields</a:t>
            </a:r>
            <a:r>
              <a:rPr lang="en-US" dirty="0"/>
              <a:t/>
            </a:r>
            <a:br>
              <a:rPr lang="en-US" dirty="0"/>
            </a:b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(Without SBFX)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222607"/>
              </p:ext>
            </p:extLst>
          </p:nvPr>
        </p:nvGraphicFramePr>
        <p:xfrm>
          <a:off x="2883338" y="2030832"/>
          <a:ext cx="8128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450239"/>
              </p:ext>
            </p:extLst>
          </p:nvPr>
        </p:nvGraphicFramePr>
        <p:xfrm>
          <a:off x="2883338" y="5173426"/>
          <a:ext cx="8128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961554"/>
              </p:ext>
            </p:extLst>
          </p:nvPr>
        </p:nvGraphicFramePr>
        <p:xfrm>
          <a:off x="2883338" y="3499782"/>
          <a:ext cx="8128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6027" y="3201224"/>
            <a:ext cx="2033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LSL  R0,R0,8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36027" y="4709338"/>
            <a:ext cx="2963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  <a:r>
              <a:rPr lang="en-US" sz="2400" b="1" dirty="0" smtClean="0"/>
              <a:t>SR</a:t>
            </a:r>
            <a:r>
              <a:rPr lang="en-US" sz="2400" dirty="0" smtClean="0"/>
              <a:t>  R0,R0,23</a:t>
            </a:r>
            <a:endParaRPr lang="en-US" sz="2400" dirty="0"/>
          </a:p>
        </p:txBody>
      </p:sp>
      <p:sp>
        <p:nvSpPr>
          <p:cNvPr id="14" name="Curved Right Arrow 13"/>
          <p:cNvSpPr/>
          <p:nvPr/>
        </p:nvSpPr>
        <p:spPr>
          <a:xfrm>
            <a:off x="2332421" y="3056130"/>
            <a:ext cx="394138" cy="84812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>
            <a:off x="2372710" y="4566666"/>
            <a:ext cx="394138" cy="84812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83338" y="3125721"/>
            <a:ext cx="2067034" cy="147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83338" y="3140699"/>
            <a:ext cx="2182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 – (</a:t>
            </a:r>
            <a:r>
              <a:rPr lang="en-US" sz="16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lsb</a:t>
            </a:r>
            <a:r>
              <a:rPr lang="en-US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width) = 8</a:t>
            </a:r>
            <a:endParaRPr lang="en-US" sz="1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186855" y="4566666"/>
            <a:ext cx="5824483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85818" y="4566666"/>
            <a:ext cx="1387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 – </a:t>
            </a:r>
            <a:r>
              <a:rPr lang="en-US" sz="16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23</a:t>
            </a:r>
            <a:endParaRPr lang="en-US" sz="1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990662" y="1933472"/>
            <a:ext cx="2166883" cy="768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86855" y="1979242"/>
            <a:ext cx="1617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idth = 9</a:t>
            </a:r>
            <a:endParaRPr lang="en-US" sz="1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7090870" y="2942654"/>
            <a:ext cx="0" cy="2585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676959" y="2971422"/>
            <a:ext cx="1617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lsb</a:t>
            </a:r>
            <a:r>
              <a:rPr lang="en-US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15</a:t>
            </a:r>
            <a:endParaRPr lang="en-US" sz="1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5092260" y="2971422"/>
            <a:ext cx="272023" cy="3385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39299" y="3149306"/>
            <a:ext cx="948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bit</a:t>
            </a:r>
            <a:endParaRPr lang="en-US" sz="1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85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5" grpId="0" animBg="1"/>
      <p:bldP spid="18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Bitwise-OR</a:t>
            </a:r>
            <a:endParaRPr lang="en-US" b="1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4294967295"/>
          </p:nvPr>
        </p:nvSpPr>
        <p:spPr>
          <a:xfrm>
            <a:off x="838200" y="2075300"/>
            <a:ext cx="5157788" cy="424667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966464"/>
              </p:ext>
            </p:extLst>
          </p:nvPr>
        </p:nvGraphicFramePr>
        <p:xfrm>
          <a:off x="838200" y="1700694"/>
          <a:ext cx="23508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605">
                  <a:extLst>
                    <a:ext uri="{9D8B030D-6E8A-4147-A177-3AD203B41FA5}">
                      <a16:colId xmlns:a16="http://schemas.microsoft.com/office/drawing/2014/main" val="2737500674"/>
                    </a:ext>
                  </a:extLst>
                </a:gridCol>
                <a:gridCol w="783605">
                  <a:extLst>
                    <a:ext uri="{9D8B030D-6E8A-4147-A177-3AD203B41FA5}">
                      <a16:colId xmlns:a16="http://schemas.microsoft.com/office/drawing/2014/main" val="199944779"/>
                    </a:ext>
                  </a:extLst>
                </a:gridCol>
                <a:gridCol w="783605">
                  <a:extLst>
                    <a:ext uri="{9D8B030D-6E8A-4147-A177-3AD203B41FA5}">
                      <a16:colId xmlns:a16="http://schemas.microsoft.com/office/drawing/2014/main" val="161019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 | 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54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31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82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2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179768"/>
                  </a:ext>
                </a:extLst>
              </a:tr>
            </a:tbl>
          </a:graphicData>
        </a:graphic>
      </p:graphicFrame>
      <p:sp>
        <p:nvSpPr>
          <p:cNvPr id="15" name="Right Brace 14"/>
          <p:cNvSpPr/>
          <p:nvPr/>
        </p:nvSpPr>
        <p:spPr>
          <a:xfrm>
            <a:off x="3189015" y="2084614"/>
            <a:ext cx="366630" cy="69368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3233779" y="2851374"/>
            <a:ext cx="366630" cy="69368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600410" y="2242696"/>
            <a:ext cx="109035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| b = 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600410" y="2996639"/>
            <a:ext cx="1090352" cy="38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| b =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2658041"/>
                  </p:ext>
                </p:extLst>
              </p:nvPr>
            </p:nvGraphicFramePr>
            <p:xfrm>
              <a:off x="5612952" y="3917381"/>
              <a:ext cx="574084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0551">
                      <a:extLst>
                        <a:ext uri="{9D8B030D-6E8A-4147-A177-3AD203B41FA5}">
                          <a16:colId xmlns:a16="http://schemas.microsoft.com/office/drawing/2014/main" val="1864078392"/>
                        </a:ext>
                      </a:extLst>
                    </a:gridCol>
                    <a:gridCol w="694661">
                      <a:extLst>
                        <a:ext uri="{9D8B030D-6E8A-4147-A177-3AD203B41FA5}">
                          <a16:colId xmlns:a16="http://schemas.microsoft.com/office/drawing/2014/main" val="1274564914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90437193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4101515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220123466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1646322296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17495595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853628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b31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61016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2658041"/>
                  </p:ext>
                </p:extLst>
              </p:nvPr>
            </p:nvGraphicFramePr>
            <p:xfrm>
              <a:off x="5612952" y="3917381"/>
              <a:ext cx="574084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0551">
                      <a:extLst>
                        <a:ext uri="{9D8B030D-6E8A-4147-A177-3AD203B41FA5}">
                          <a16:colId xmlns:a16="http://schemas.microsoft.com/office/drawing/2014/main" val="1864078392"/>
                        </a:ext>
                      </a:extLst>
                    </a:gridCol>
                    <a:gridCol w="694661">
                      <a:extLst>
                        <a:ext uri="{9D8B030D-6E8A-4147-A177-3AD203B41FA5}">
                          <a16:colId xmlns:a16="http://schemas.microsoft.com/office/drawing/2014/main" val="1274564914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90437193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4101515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220123466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1646322296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17495595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853628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b31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7895" t="-6452" r="-62193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61016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711226"/>
                  </p:ext>
                </p:extLst>
              </p:nvPr>
            </p:nvGraphicFramePr>
            <p:xfrm>
              <a:off x="5612952" y="4487413"/>
              <a:ext cx="574084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7606">
                      <a:extLst>
                        <a:ext uri="{9D8B030D-6E8A-4147-A177-3AD203B41FA5}">
                          <a16:colId xmlns:a16="http://schemas.microsoft.com/office/drawing/2014/main" val="1864078392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1274564914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90437193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4101515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220123466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1646322296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17495595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853628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61016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711226"/>
                  </p:ext>
                </p:extLst>
              </p:nvPr>
            </p:nvGraphicFramePr>
            <p:xfrm>
              <a:off x="5612952" y="4487413"/>
              <a:ext cx="574084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7606">
                      <a:extLst>
                        <a:ext uri="{9D8B030D-6E8A-4147-A177-3AD203B41FA5}">
                          <a16:colId xmlns:a16="http://schemas.microsoft.com/office/drawing/2014/main" val="1864078392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1274564914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90437193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4101515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220123466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1646322296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17495595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853628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847" t="-8197" r="-600847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61016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53781"/>
                  </p:ext>
                </p:extLst>
              </p:nvPr>
            </p:nvGraphicFramePr>
            <p:xfrm>
              <a:off x="5612952" y="5758501"/>
              <a:ext cx="574084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7606">
                      <a:extLst>
                        <a:ext uri="{9D8B030D-6E8A-4147-A177-3AD203B41FA5}">
                          <a16:colId xmlns:a16="http://schemas.microsoft.com/office/drawing/2014/main" val="1864078392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1274564914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90437193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4101515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220123466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1646322296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17495595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853628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b31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61016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53781"/>
                  </p:ext>
                </p:extLst>
              </p:nvPr>
            </p:nvGraphicFramePr>
            <p:xfrm>
              <a:off x="5612952" y="5758501"/>
              <a:ext cx="574084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7606">
                      <a:extLst>
                        <a:ext uri="{9D8B030D-6E8A-4147-A177-3AD203B41FA5}">
                          <a16:colId xmlns:a16="http://schemas.microsoft.com/office/drawing/2014/main" val="1864078392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1274564914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90437193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4101515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220123466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1646322296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17495595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853628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b31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847" t="-6452" r="-600847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61016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Down Arrow 21"/>
          <p:cNvSpPr/>
          <p:nvPr/>
        </p:nvSpPr>
        <p:spPr>
          <a:xfrm>
            <a:off x="8249224" y="5097270"/>
            <a:ext cx="425669" cy="4944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rved Right Arrow 22"/>
          <p:cNvSpPr/>
          <p:nvPr/>
        </p:nvSpPr>
        <p:spPr>
          <a:xfrm>
            <a:off x="4996793" y="4802844"/>
            <a:ext cx="394138" cy="84812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32200" y="4996074"/>
            <a:ext cx="2969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ORR  R1,R0,0b11100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5078060" y="3901011"/>
            <a:ext cx="534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R0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5078060" y="5713088"/>
            <a:ext cx="534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616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/>
      <p:bldP spid="22" grpId="0" animBg="1"/>
      <p:bldP spid="23" grpId="0" animBg="1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Using Bitwise-OR to Combine </a:t>
            </a:r>
            <a:r>
              <a:rPr lang="en-US" b="1" dirty="0" err="1" smtClean="0"/>
              <a:t>Bitfields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7658591"/>
                  </p:ext>
                </p:extLst>
              </p:nvPr>
            </p:nvGraphicFramePr>
            <p:xfrm>
              <a:off x="5421759" y="3717192"/>
              <a:ext cx="574084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0551">
                      <a:extLst>
                        <a:ext uri="{9D8B030D-6E8A-4147-A177-3AD203B41FA5}">
                          <a16:colId xmlns:a16="http://schemas.microsoft.com/office/drawing/2014/main" val="1864078392"/>
                        </a:ext>
                      </a:extLst>
                    </a:gridCol>
                    <a:gridCol w="694661">
                      <a:extLst>
                        <a:ext uri="{9D8B030D-6E8A-4147-A177-3AD203B41FA5}">
                          <a16:colId xmlns:a16="http://schemas.microsoft.com/office/drawing/2014/main" val="1274564914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90437193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4101515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220123466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1646322296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17495595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853628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a31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61016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7658591"/>
                  </p:ext>
                </p:extLst>
              </p:nvPr>
            </p:nvGraphicFramePr>
            <p:xfrm>
              <a:off x="5421759" y="3717192"/>
              <a:ext cx="574084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0551">
                      <a:extLst>
                        <a:ext uri="{9D8B030D-6E8A-4147-A177-3AD203B41FA5}">
                          <a16:colId xmlns:a16="http://schemas.microsoft.com/office/drawing/2014/main" val="1864078392"/>
                        </a:ext>
                      </a:extLst>
                    </a:gridCol>
                    <a:gridCol w="694661">
                      <a:extLst>
                        <a:ext uri="{9D8B030D-6E8A-4147-A177-3AD203B41FA5}">
                          <a16:colId xmlns:a16="http://schemas.microsoft.com/office/drawing/2014/main" val="1274564914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90437193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4101515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220123466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1646322296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17495595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853628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a31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7895" t="-6452" r="-62193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61016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4617381"/>
                  </p:ext>
                </p:extLst>
              </p:nvPr>
            </p:nvGraphicFramePr>
            <p:xfrm>
              <a:off x="5421759" y="4287224"/>
              <a:ext cx="574084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7606">
                      <a:extLst>
                        <a:ext uri="{9D8B030D-6E8A-4147-A177-3AD203B41FA5}">
                          <a16:colId xmlns:a16="http://schemas.microsoft.com/office/drawing/2014/main" val="1864078392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1274564914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90437193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4101515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220123466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1646322296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17495595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853628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61016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4617381"/>
                  </p:ext>
                </p:extLst>
              </p:nvPr>
            </p:nvGraphicFramePr>
            <p:xfrm>
              <a:off x="5421759" y="4287224"/>
              <a:ext cx="574084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7606">
                      <a:extLst>
                        <a:ext uri="{9D8B030D-6E8A-4147-A177-3AD203B41FA5}">
                          <a16:colId xmlns:a16="http://schemas.microsoft.com/office/drawing/2014/main" val="1864078392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1274564914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90437193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4101515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220123466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1646322296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17495595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853628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847" t="-8065" r="-600847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61016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3609473"/>
                  </p:ext>
                </p:extLst>
              </p:nvPr>
            </p:nvGraphicFramePr>
            <p:xfrm>
              <a:off x="5421759" y="5999750"/>
              <a:ext cx="574084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7606">
                      <a:extLst>
                        <a:ext uri="{9D8B030D-6E8A-4147-A177-3AD203B41FA5}">
                          <a16:colId xmlns:a16="http://schemas.microsoft.com/office/drawing/2014/main" val="1864078392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1274564914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90437193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4101515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220123466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1646322296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17495595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853628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a31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61016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3609473"/>
                  </p:ext>
                </p:extLst>
              </p:nvPr>
            </p:nvGraphicFramePr>
            <p:xfrm>
              <a:off x="5421759" y="5999750"/>
              <a:ext cx="574084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7606">
                      <a:extLst>
                        <a:ext uri="{9D8B030D-6E8A-4147-A177-3AD203B41FA5}">
                          <a16:colId xmlns:a16="http://schemas.microsoft.com/office/drawing/2014/main" val="1864078392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1274564914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90437193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4101515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220123466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1646322296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17495595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853628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a31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847" t="-8065" r="-600847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61016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Down Arrow 21"/>
          <p:cNvSpPr/>
          <p:nvPr/>
        </p:nvSpPr>
        <p:spPr>
          <a:xfrm>
            <a:off x="8058031" y="5338519"/>
            <a:ext cx="425669" cy="4944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rved Right Arrow 22"/>
          <p:cNvSpPr/>
          <p:nvPr/>
        </p:nvSpPr>
        <p:spPr>
          <a:xfrm>
            <a:off x="4805600" y="5044093"/>
            <a:ext cx="394138" cy="84812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86554" y="5189449"/>
            <a:ext cx="244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ORR  R2,R1,R0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02633" y="3685049"/>
            <a:ext cx="534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R0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2646587" y="6066379"/>
            <a:ext cx="534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R2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903059" y="4216032"/>
            <a:ext cx="61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R1</a:t>
            </a:r>
            <a:endParaRPr lang="en-US" sz="2400" dirty="0"/>
          </a:p>
        </p:txBody>
      </p:sp>
      <p:sp>
        <p:nvSpPr>
          <p:cNvPr id="2" name="Right Brace 1"/>
          <p:cNvSpPr/>
          <p:nvPr/>
        </p:nvSpPr>
        <p:spPr>
          <a:xfrm rot="16200000">
            <a:off x="9572857" y="2082028"/>
            <a:ext cx="322002" cy="28575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153406" y="3017644"/>
            <a:ext cx="1336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be 0’s</a:t>
            </a:r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ight Brace 27"/>
          <p:cNvSpPr/>
          <p:nvPr/>
        </p:nvSpPr>
        <p:spPr>
          <a:xfrm rot="5400000">
            <a:off x="6707059" y="3428180"/>
            <a:ext cx="312746" cy="288335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263308" y="5005481"/>
            <a:ext cx="1336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be 0’s</a:t>
            </a:r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514479"/>
              </p:ext>
            </p:extLst>
          </p:nvPr>
        </p:nvGraphicFramePr>
        <p:xfrm>
          <a:off x="838200" y="1700694"/>
          <a:ext cx="23508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605">
                  <a:extLst>
                    <a:ext uri="{9D8B030D-6E8A-4147-A177-3AD203B41FA5}">
                      <a16:colId xmlns:a16="http://schemas.microsoft.com/office/drawing/2014/main" val="2737500674"/>
                    </a:ext>
                  </a:extLst>
                </a:gridCol>
                <a:gridCol w="783605">
                  <a:extLst>
                    <a:ext uri="{9D8B030D-6E8A-4147-A177-3AD203B41FA5}">
                      <a16:colId xmlns:a16="http://schemas.microsoft.com/office/drawing/2014/main" val="199944779"/>
                    </a:ext>
                  </a:extLst>
                </a:gridCol>
                <a:gridCol w="783605">
                  <a:extLst>
                    <a:ext uri="{9D8B030D-6E8A-4147-A177-3AD203B41FA5}">
                      <a16:colId xmlns:a16="http://schemas.microsoft.com/office/drawing/2014/main" val="161019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 | 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54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31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82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2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179768"/>
                  </a:ext>
                </a:extLst>
              </a:tr>
            </a:tbl>
          </a:graphicData>
        </a:graphic>
      </p:graphicFrame>
      <p:sp>
        <p:nvSpPr>
          <p:cNvPr id="34" name="Right Brace 33"/>
          <p:cNvSpPr/>
          <p:nvPr/>
        </p:nvSpPr>
        <p:spPr>
          <a:xfrm>
            <a:off x="3189015" y="2084614"/>
            <a:ext cx="366630" cy="69368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/>
          <p:cNvSpPr/>
          <p:nvPr/>
        </p:nvSpPr>
        <p:spPr>
          <a:xfrm>
            <a:off x="3233779" y="2851374"/>
            <a:ext cx="366630" cy="69368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600410" y="2242696"/>
            <a:ext cx="109035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| b = b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600410" y="2996639"/>
            <a:ext cx="1090352" cy="38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| b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8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25" grpId="0"/>
      <p:bldP spid="27" grpId="0"/>
      <p:bldP spid="2" grpId="0" animBg="1"/>
      <p:bldP spid="3" grpId="0"/>
      <p:bldP spid="28" grpId="0" animBg="1"/>
      <p:bldP spid="30" grpId="0"/>
      <p:bldP spid="34" grpId="0" animBg="1"/>
      <p:bldP spid="35" grpId="0" animBg="1"/>
      <p:bldP spid="36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Inserting </a:t>
            </a:r>
            <a:r>
              <a:rPr lang="en-US" b="1" dirty="0" err="1" smtClean="0"/>
              <a:t>Bitfields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(Without BFI)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6186398"/>
                  </p:ext>
                </p:extLst>
              </p:nvPr>
            </p:nvGraphicFramePr>
            <p:xfrm>
              <a:off x="2475648" y="2529998"/>
              <a:ext cx="574084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0551">
                      <a:extLst>
                        <a:ext uri="{9D8B030D-6E8A-4147-A177-3AD203B41FA5}">
                          <a16:colId xmlns:a16="http://schemas.microsoft.com/office/drawing/2014/main" val="1864078392"/>
                        </a:ext>
                      </a:extLst>
                    </a:gridCol>
                    <a:gridCol w="694661">
                      <a:extLst>
                        <a:ext uri="{9D8B030D-6E8A-4147-A177-3AD203B41FA5}">
                          <a16:colId xmlns:a16="http://schemas.microsoft.com/office/drawing/2014/main" val="1274564914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90437193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4101515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220123466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1646322296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17495595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853628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a31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61016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6186398"/>
                  </p:ext>
                </p:extLst>
              </p:nvPr>
            </p:nvGraphicFramePr>
            <p:xfrm>
              <a:off x="2475648" y="2529998"/>
              <a:ext cx="574084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0551">
                      <a:extLst>
                        <a:ext uri="{9D8B030D-6E8A-4147-A177-3AD203B41FA5}">
                          <a16:colId xmlns:a16="http://schemas.microsoft.com/office/drawing/2014/main" val="1864078392"/>
                        </a:ext>
                      </a:extLst>
                    </a:gridCol>
                    <a:gridCol w="694661">
                      <a:extLst>
                        <a:ext uri="{9D8B030D-6E8A-4147-A177-3AD203B41FA5}">
                          <a16:colId xmlns:a16="http://schemas.microsoft.com/office/drawing/2014/main" val="1274564914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90437193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4101515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220123466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1646322296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17495595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853628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a31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7895" t="-8197" r="-62105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61016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78233"/>
                  </p:ext>
                </p:extLst>
              </p:nvPr>
            </p:nvGraphicFramePr>
            <p:xfrm>
              <a:off x="1040975" y="1633254"/>
              <a:ext cx="574084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0551">
                      <a:extLst>
                        <a:ext uri="{9D8B030D-6E8A-4147-A177-3AD203B41FA5}">
                          <a16:colId xmlns:a16="http://schemas.microsoft.com/office/drawing/2014/main" val="1864078392"/>
                        </a:ext>
                      </a:extLst>
                    </a:gridCol>
                    <a:gridCol w="694661">
                      <a:extLst>
                        <a:ext uri="{9D8B030D-6E8A-4147-A177-3AD203B41FA5}">
                          <a16:colId xmlns:a16="http://schemas.microsoft.com/office/drawing/2014/main" val="1274564914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90437193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4101515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220123466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1646322296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17495595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853628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61016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78233"/>
                  </p:ext>
                </p:extLst>
              </p:nvPr>
            </p:nvGraphicFramePr>
            <p:xfrm>
              <a:off x="1040975" y="1633254"/>
              <a:ext cx="574084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0551">
                      <a:extLst>
                        <a:ext uri="{9D8B030D-6E8A-4147-A177-3AD203B41FA5}">
                          <a16:colId xmlns:a16="http://schemas.microsoft.com/office/drawing/2014/main" val="1864078392"/>
                        </a:ext>
                      </a:extLst>
                    </a:gridCol>
                    <a:gridCol w="694661">
                      <a:extLst>
                        <a:ext uri="{9D8B030D-6E8A-4147-A177-3AD203B41FA5}">
                          <a16:colId xmlns:a16="http://schemas.microsoft.com/office/drawing/2014/main" val="1274564914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90437193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4101515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220123466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1646322296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17495595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853628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7895" t="-6452" r="-62193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610163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6434314" y="2012503"/>
            <a:ext cx="0" cy="5356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369734"/>
                  </p:ext>
                </p:extLst>
              </p:nvPr>
            </p:nvGraphicFramePr>
            <p:xfrm>
              <a:off x="2475648" y="3326733"/>
              <a:ext cx="574084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0551">
                      <a:extLst>
                        <a:ext uri="{9D8B030D-6E8A-4147-A177-3AD203B41FA5}">
                          <a16:colId xmlns:a16="http://schemas.microsoft.com/office/drawing/2014/main" val="1864078392"/>
                        </a:ext>
                      </a:extLst>
                    </a:gridCol>
                    <a:gridCol w="694661">
                      <a:extLst>
                        <a:ext uri="{9D8B030D-6E8A-4147-A177-3AD203B41FA5}">
                          <a16:colId xmlns:a16="http://schemas.microsoft.com/office/drawing/2014/main" val="1274564914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90437193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4101515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220123466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1646322296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17495595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853628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a31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61016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369734"/>
                  </p:ext>
                </p:extLst>
              </p:nvPr>
            </p:nvGraphicFramePr>
            <p:xfrm>
              <a:off x="2475648" y="3326733"/>
              <a:ext cx="574084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0551">
                      <a:extLst>
                        <a:ext uri="{9D8B030D-6E8A-4147-A177-3AD203B41FA5}">
                          <a16:colId xmlns:a16="http://schemas.microsoft.com/office/drawing/2014/main" val="1864078392"/>
                        </a:ext>
                      </a:extLst>
                    </a:gridCol>
                    <a:gridCol w="694661">
                      <a:extLst>
                        <a:ext uri="{9D8B030D-6E8A-4147-A177-3AD203B41FA5}">
                          <a16:colId xmlns:a16="http://schemas.microsoft.com/office/drawing/2014/main" val="1274564914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90437193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4101515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220123466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1646322296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17495595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853628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a31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7895" t="-6452" r="-621053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61016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3038258"/>
                  </p:ext>
                </p:extLst>
              </p:nvPr>
            </p:nvGraphicFramePr>
            <p:xfrm>
              <a:off x="2475648" y="4182608"/>
              <a:ext cx="574084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0551">
                      <a:extLst>
                        <a:ext uri="{9D8B030D-6E8A-4147-A177-3AD203B41FA5}">
                          <a16:colId xmlns:a16="http://schemas.microsoft.com/office/drawing/2014/main" val="1864078392"/>
                        </a:ext>
                      </a:extLst>
                    </a:gridCol>
                    <a:gridCol w="694661">
                      <a:extLst>
                        <a:ext uri="{9D8B030D-6E8A-4147-A177-3AD203B41FA5}">
                          <a16:colId xmlns:a16="http://schemas.microsoft.com/office/drawing/2014/main" val="1274564914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90437193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4101515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220123466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1646322296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17495595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853628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61016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3038258"/>
                  </p:ext>
                </p:extLst>
              </p:nvPr>
            </p:nvGraphicFramePr>
            <p:xfrm>
              <a:off x="2475648" y="4182608"/>
              <a:ext cx="574084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0551">
                      <a:extLst>
                        <a:ext uri="{9D8B030D-6E8A-4147-A177-3AD203B41FA5}">
                          <a16:colId xmlns:a16="http://schemas.microsoft.com/office/drawing/2014/main" val="1864078392"/>
                        </a:ext>
                      </a:extLst>
                    </a:gridCol>
                    <a:gridCol w="694661">
                      <a:extLst>
                        <a:ext uri="{9D8B030D-6E8A-4147-A177-3AD203B41FA5}">
                          <a16:colId xmlns:a16="http://schemas.microsoft.com/office/drawing/2014/main" val="1274564914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90437193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4101515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220123466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1646322296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17495595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853628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7895" t="-8197" r="-621053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61016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6678974"/>
                  </p:ext>
                </p:extLst>
              </p:nvPr>
            </p:nvGraphicFramePr>
            <p:xfrm>
              <a:off x="2475648" y="4986254"/>
              <a:ext cx="574084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0551">
                      <a:extLst>
                        <a:ext uri="{9D8B030D-6E8A-4147-A177-3AD203B41FA5}">
                          <a16:colId xmlns:a16="http://schemas.microsoft.com/office/drawing/2014/main" val="1864078392"/>
                        </a:ext>
                      </a:extLst>
                    </a:gridCol>
                    <a:gridCol w="694661">
                      <a:extLst>
                        <a:ext uri="{9D8B030D-6E8A-4147-A177-3AD203B41FA5}">
                          <a16:colId xmlns:a16="http://schemas.microsoft.com/office/drawing/2014/main" val="1274564914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90437193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4101515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220123466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1646322296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17495595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853628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61016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6678974"/>
                  </p:ext>
                </p:extLst>
              </p:nvPr>
            </p:nvGraphicFramePr>
            <p:xfrm>
              <a:off x="2475648" y="4986254"/>
              <a:ext cx="574084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0551">
                      <a:extLst>
                        <a:ext uri="{9D8B030D-6E8A-4147-A177-3AD203B41FA5}">
                          <a16:colId xmlns:a16="http://schemas.microsoft.com/office/drawing/2014/main" val="1864078392"/>
                        </a:ext>
                      </a:extLst>
                    </a:gridCol>
                    <a:gridCol w="694661">
                      <a:extLst>
                        <a:ext uri="{9D8B030D-6E8A-4147-A177-3AD203B41FA5}">
                          <a16:colId xmlns:a16="http://schemas.microsoft.com/office/drawing/2014/main" val="1274564914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90437193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4101515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220123466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1646322296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17495595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853628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7895" t="-6452" r="-621053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61016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1969187"/>
                  </p:ext>
                </p:extLst>
              </p:nvPr>
            </p:nvGraphicFramePr>
            <p:xfrm>
              <a:off x="2475648" y="6144052"/>
              <a:ext cx="574084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0551">
                      <a:extLst>
                        <a:ext uri="{9D8B030D-6E8A-4147-A177-3AD203B41FA5}">
                          <a16:colId xmlns:a16="http://schemas.microsoft.com/office/drawing/2014/main" val="1864078392"/>
                        </a:ext>
                      </a:extLst>
                    </a:gridCol>
                    <a:gridCol w="694661">
                      <a:extLst>
                        <a:ext uri="{9D8B030D-6E8A-4147-A177-3AD203B41FA5}">
                          <a16:colId xmlns:a16="http://schemas.microsoft.com/office/drawing/2014/main" val="1274564914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90437193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4101515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220123466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1646322296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17495595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853628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a31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61016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1969187"/>
                  </p:ext>
                </p:extLst>
              </p:nvPr>
            </p:nvGraphicFramePr>
            <p:xfrm>
              <a:off x="2475648" y="6144052"/>
              <a:ext cx="574084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0551">
                      <a:extLst>
                        <a:ext uri="{9D8B030D-6E8A-4147-A177-3AD203B41FA5}">
                          <a16:colId xmlns:a16="http://schemas.microsoft.com/office/drawing/2014/main" val="1864078392"/>
                        </a:ext>
                      </a:extLst>
                    </a:gridCol>
                    <a:gridCol w="694661">
                      <a:extLst>
                        <a:ext uri="{9D8B030D-6E8A-4147-A177-3AD203B41FA5}">
                          <a16:colId xmlns:a16="http://schemas.microsoft.com/office/drawing/2014/main" val="1274564914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90437193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4101515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220123466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1646322296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17495595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853628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a31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7895" t="-6452" r="-621053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a0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61016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TextBox 15"/>
          <p:cNvSpPr txBox="1"/>
          <p:nvPr/>
        </p:nvSpPr>
        <p:spPr>
          <a:xfrm>
            <a:off x="1958672" y="2439173"/>
            <a:ext cx="561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R0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07942" y="1587841"/>
            <a:ext cx="561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R1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8768255" y="2860494"/>
            <a:ext cx="3273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BIC  R0,R0,0b11100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58671" y="3281320"/>
            <a:ext cx="561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R0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965840" y="2004094"/>
            <a:ext cx="0" cy="5356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00889" y="2012503"/>
            <a:ext cx="0" cy="5356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rved Right Arrow 26"/>
          <p:cNvSpPr/>
          <p:nvPr/>
        </p:nvSpPr>
        <p:spPr>
          <a:xfrm flipH="1">
            <a:off x="8348192" y="2715418"/>
            <a:ext cx="420063" cy="83499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-Up Arrow 27"/>
          <p:cNvSpPr/>
          <p:nvPr/>
        </p:nvSpPr>
        <p:spPr>
          <a:xfrm rot="5400000">
            <a:off x="483597" y="2969049"/>
            <a:ext cx="2252714" cy="697431"/>
          </a:xfrm>
          <a:prstGeom prst="bentUpArrow">
            <a:avLst>
              <a:gd name="adj1" fmla="val 9087"/>
              <a:gd name="adj2" fmla="val 11474"/>
              <a:gd name="adj3" fmla="val 297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957" y="4426237"/>
            <a:ext cx="2244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LSL R1,R1,2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30" name="Curved Right Arrow 29"/>
          <p:cNvSpPr/>
          <p:nvPr/>
        </p:nvSpPr>
        <p:spPr>
          <a:xfrm flipH="1">
            <a:off x="8327316" y="4368028"/>
            <a:ext cx="420063" cy="83499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858199" y="4554693"/>
            <a:ext cx="3273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AND  R1,R1,0b11111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47379" y="5575323"/>
            <a:ext cx="3273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ORR  R0,R0,R1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51015" y="4139233"/>
            <a:ext cx="561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R1</a:t>
            </a:r>
            <a:endParaRPr lang="en-US" sz="24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2475648" y="3790283"/>
            <a:ext cx="212788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781823" y="3790283"/>
            <a:ext cx="1434673" cy="130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636947" y="5466265"/>
            <a:ext cx="212788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70388" y="6055271"/>
            <a:ext cx="212788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631687" y="6060108"/>
            <a:ext cx="212788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6823861" y="6055267"/>
            <a:ext cx="1434673" cy="130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534329" y="3790283"/>
            <a:ext cx="0" cy="22467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496757" y="3808562"/>
            <a:ext cx="0" cy="22467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695628" y="5466265"/>
            <a:ext cx="0" cy="5890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21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7" grpId="0" animBg="1"/>
      <p:bldP spid="28" grpId="0" animBg="1"/>
      <p:bldP spid="29" grpId="0"/>
      <p:bldP spid="30" grpId="0" animBg="1"/>
      <p:bldP spid="31" grpId="0"/>
      <p:bldP spid="32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426970" y="2128107"/>
          <a:ext cx="7235190" cy="2243328"/>
        </p:xfrm>
        <a:graphic>
          <a:graphicData uri="http://schemas.openxmlformats.org/drawingml/2006/table">
            <a:tbl>
              <a:tblPr firstRow="1" firstCol="1" bandRow="1"/>
              <a:tblGrid>
                <a:gridCol w="7235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09538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1144588" algn="l"/>
                          <a:tab pos="2401888" algn="l"/>
                          <a:tab pos="2743200" algn="l"/>
                          <a:tab pos="33147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09538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1144588" algn="l"/>
                          <a:tab pos="2401888" algn="l"/>
                          <a:tab pos="2743200" algn="l"/>
                          <a:tab pos="33147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uint32_t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AbsValue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(int32_t s32)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09538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1144588" algn="l"/>
                          <a:tab pos="2401888" algn="l"/>
                          <a:tab pos="2743200" algn="l"/>
                          <a:tab pos="33147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09538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1143000" algn="l"/>
                          <a:tab pos="3143250" algn="l"/>
                          <a:tab pos="5143500" algn="l"/>
                        </a:tabLs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AbsValue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: 	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s32 &lt; 0:	else: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09538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1143000" algn="l"/>
                          <a:tab pos="314325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EOR	R1,R0,R0,ASR 31	//	R1 = ~s32	R1 = s32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09538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1143000" algn="l"/>
                          <a:tab pos="314325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SUB	R0,R1,R0,ASR 31	//	R0 = ~s32 + 1	R0 = s32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09538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1143000" algn="l"/>
                          <a:tab pos="314325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BX	LR	// Return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09538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1144588" algn="l"/>
                          <a:tab pos="2401888" algn="l"/>
                          <a:tab pos="2743200" algn="l"/>
                          <a:tab pos="33147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Exclusive-OR Absolute Value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430772" y="4918209"/>
            <a:ext cx="4231389" cy="10156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91440" bIns="91440" rtlCol="0">
            <a:spAutoFit/>
          </a:bodyPr>
          <a:lstStyle/>
          <a:p>
            <a:pPr marL="1027113" lvl="1"/>
            <a:r>
              <a:rPr lang="en-US" b="1" dirty="0"/>
              <a:t>Fast!</a:t>
            </a:r>
            <a:r>
              <a:rPr lang="en-US" dirty="0"/>
              <a:t> Avoids using making a compare and branch so that the instruction pipeline never stalls.</a:t>
            </a:r>
          </a:p>
        </p:txBody>
      </p:sp>
      <p:pic>
        <p:nvPicPr>
          <p:cNvPr id="5" name="Picture 4" descr="http://www.aamu.edu/campuslife/living-on-campus/residentialLife/SiteAssets/pages/default/Warning_sig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35003" y="4975609"/>
            <a:ext cx="971826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326195" y="3244645"/>
            <a:ext cx="988141" cy="28022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(No Border) 6"/>
          <p:cNvSpPr/>
          <p:nvPr/>
        </p:nvSpPr>
        <p:spPr>
          <a:xfrm>
            <a:off x="5314335" y="1417639"/>
            <a:ext cx="1740310" cy="710469"/>
          </a:xfrm>
          <a:prstGeom prst="callout1">
            <a:avLst>
              <a:gd name="adj1" fmla="val 101785"/>
              <a:gd name="adj2" fmla="val 142"/>
              <a:gd name="adj3" fmla="val 255735"/>
              <a:gd name="adj4" fmla="val -31553"/>
            </a:avLst>
          </a:prstGeom>
          <a:solidFill>
            <a:srgbClr val="FF9999"/>
          </a:solidFill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1’s if s32 &lt; 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All 0’s if s32 ≥ 0</a:t>
            </a:r>
          </a:p>
        </p:txBody>
      </p:sp>
      <p:sp>
        <p:nvSpPr>
          <p:cNvPr id="8" name="Rectangle 7"/>
          <p:cNvSpPr/>
          <p:nvPr/>
        </p:nvSpPr>
        <p:spPr>
          <a:xfrm>
            <a:off x="4326194" y="3537156"/>
            <a:ext cx="988141" cy="28022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(No Border) 9"/>
          <p:cNvSpPr/>
          <p:nvPr/>
        </p:nvSpPr>
        <p:spPr>
          <a:xfrm>
            <a:off x="3167102" y="4715571"/>
            <a:ext cx="1321324" cy="710469"/>
          </a:xfrm>
          <a:prstGeom prst="callout1">
            <a:avLst>
              <a:gd name="adj1" fmla="val 68"/>
              <a:gd name="adj2" fmla="val 100598"/>
              <a:gd name="adj3" fmla="val -122073"/>
              <a:gd name="adj4" fmla="val 118015"/>
            </a:avLst>
          </a:prstGeom>
          <a:solidFill>
            <a:srgbClr val="FF9999"/>
          </a:solidFill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-1 if s32 &lt; 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0 if s32 ≥ 0</a:t>
            </a:r>
          </a:p>
        </p:txBody>
      </p:sp>
    </p:spTree>
    <p:extLst>
      <p:ext uri="{BB962C8B-B14F-4D97-AF65-F5344CB8AC3E}">
        <p14:creationId xmlns:p14="http://schemas.microsoft.com/office/powerpoint/2010/main" val="8990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Exclusive-OR Swap of R0 and R1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840" y="2510900"/>
            <a:ext cx="3672840" cy="3218815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// Standard method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(requires 3</a:t>
            </a:r>
            <a:r>
              <a:rPr lang="en-US" i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register)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MOV	R2,R0</a:t>
            </a:r>
          </a:p>
          <a:p>
            <a:pPr marL="0" indent="0">
              <a:buNone/>
            </a:pPr>
            <a:r>
              <a:rPr lang="en-US" dirty="0" smtClean="0"/>
              <a:t>MOV	R0,R1</a:t>
            </a:r>
          </a:p>
          <a:p>
            <a:pPr marL="0" indent="0">
              <a:buNone/>
            </a:pPr>
            <a:r>
              <a:rPr lang="en-US" dirty="0" smtClean="0"/>
              <a:t>MOV	R1,R2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2510899"/>
            <a:ext cx="4343400" cy="3218815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// Exclusive-OR method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No extra registers needed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EOR	R0,R0,R1</a:t>
            </a:r>
          </a:p>
          <a:p>
            <a:pPr marL="0" indent="0">
              <a:buNone/>
            </a:pPr>
            <a:r>
              <a:rPr lang="en-US" dirty="0" smtClean="0"/>
              <a:t>EOR	R1,R0,R1</a:t>
            </a:r>
          </a:p>
          <a:p>
            <a:pPr marL="0" indent="0">
              <a:buNone/>
            </a:pPr>
            <a:r>
              <a:rPr lang="en-US" dirty="0" smtClean="0"/>
              <a:t>EOR	R0,R0,R1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09368" y="3330634"/>
            <a:ext cx="82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0011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787236" y="3342076"/>
            <a:ext cx="82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1011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284720" y="4281915"/>
            <a:ext cx="240792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263694" y="4781167"/>
            <a:ext cx="240792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274200" y="5280415"/>
            <a:ext cx="240792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809368" y="2966298"/>
            <a:ext cx="82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R1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787236" y="2977740"/>
            <a:ext cx="82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R0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9787238" y="4051082"/>
            <a:ext cx="82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1000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819876" y="4507360"/>
            <a:ext cx="82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1011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9808250" y="5033814"/>
            <a:ext cx="82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0011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0198716" y="3773917"/>
            <a:ext cx="7322" cy="364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0520364" y="3739523"/>
            <a:ext cx="581024" cy="4285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520364" y="4402931"/>
            <a:ext cx="390524" cy="1881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2"/>
            <a:endCxn id="15" idx="0"/>
          </p:cNvCxnSpPr>
          <p:nvPr/>
        </p:nvCxnSpPr>
        <p:spPr>
          <a:xfrm>
            <a:off x="11220848" y="3792299"/>
            <a:ext cx="10508" cy="71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0424525" y="4819537"/>
            <a:ext cx="476183" cy="2926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0188208" y="4415750"/>
            <a:ext cx="10508" cy="715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9692640" y="2025200"/>
            <a:ext cx="2087880" cy="9410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Exclusive-OR is 1 wherever the bits are different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3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/>
      <p:bldP spid="6" grpId="0"/>
      <p:bldP spid="11" grpId="0"/>
      <p:bldP spid="12" grpId="0"/>
      <p:bldP spid="14" grpId="0"/>
      <p:bldP spid="15" grpId="0"/>
      <p:bldP spid="18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</a:t>
            </a:r>
            <a:r>
              <a:rPr lang="en-US" b="1" dirty="0" smtClean="0"/>
              <a:t>Bit-Manipulation Tricks:</a:t>
            </a:r>
            <a:br>
              <a:rPr lang="en-US" b="1" dirty="0" smtClean="0"/>
            </a:br>
            <a:r>
              <a:rPr lang="en-US" b="1" dirty="0" smtClean="0"/>
              <a:t> </a:t>
            </a:r>
            <a:r>
              <a:rPr lang="en-US" sz="3600" dirty="0">
                <a:hlinkClick r:id="rId2"/>
              </a:rPr>
              <a:t>http://graphics.stanford.edu/~seander/bithacks.html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87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Using </a:t>
            </a:r>
            <a:r>
              <a:rPr lang="en-US" b="1" dirty="0"/>
              <a:t>ASR to produce 0 or +/- 1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89760" y="2026920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ASR	R0,R1,31	// R0 = -1 if R1 &lt; 0, else 0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NEG	R0,R0		// R0 = +1 </a:t>
            </a:r>
            <a:r>
              <a:rPr lang="en-US" sz="2400" dirty="0">
                <a:latin typeface="Consolas" panose="020B0609020204030204" pitchFamily="49" charset="0"/>
              </a:rPr>
              <a:t>if R1 &lt; 0, else </a:t>
            </a:r>
            <a:r>
              <a:rPr lang="en-US" sz="2400" dirty="0" smtClean="0">
                <a:latin typeface="Consolas" panose="020B0609020204030204" pitchFamily="49" charset="0"/>
              </a:rPr>
              <a:t>0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70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(1 &lt;&lt; k) = 2</a:t>
            </a:r>
            <a:r>
              <a:rPr lang="en-US" b="1" baseline="30000" dirty="0" smtClean="0"/>
              <a:t>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 single 1 shifted left k bits)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6028" y="2687423"/>
                <a:ext cx="540757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Consolas" panose="020B0609020204030204" pitchFamily="49" charset="0"/>
                  </a:rPr>
                  <a:t>(1 &lt;&lt; 4)	=	0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sz="2800" dirty="0" smtClean="0">
                    <a:latin typeface="Consolas" panose="020B0609020204030204" pitchFamily="49" charset="0"/>
                  </a:rPr>
                  <a:t>010000</a:t>
                </a:r>
                <a:r>
                  <a:rPr lang="en-US" sz="2800" baseline="-25000" dirty="0" smtClean="0">
                    <a:latin typeface="Consolas" panose="020B0609020204030204" pitchFamily="49" charset="0"/>
                  </a:rPr>
                  <a:t>2</a:t>
                </a:r>
                <a:endParaRPr lang="en-US" sz="2800" dirty="0" smtClean="0">
                  <a:latin typeface="Consolas" panose="020B0609020204030204" pitchFamily="49" charset="0"/>
                </a:endParaRPr>
              </a:p>
              <a:p>
                <a:r>
                  <a:rPr lang="en-US" sz="2800" dirty="0" smtClean="0">
                    <a:latin typeface="Consolas" panose="020B0609020204030204" pitchFamily="49" charset="0"/>
                  </a:rPr>
                  <a:t>		=	16</a:t>
                </a:r>
                <a:r>
                  <a:rPr lang="en-US" sz="2800" baseline="-25000" dirty="0" smtClean="0">
                    <a:latin typeface="Consolas" panose="020B0609020204030204" pitchFamily="49" charset="0"/>
                  </a:rPr>
                  <a:t>10</a:t>
                </a:r>
                <a:endParaRPr lang="en-US" sz="2800" dirty="0" smtClean="0">
                  <a:latin typeface="Consolas" panose="020B0609020204030204" pitchFamily="49" charset="0"/>
                </a:endParaRPr>
              </a:p>
              <a:p>
                <a:r>
                  <a:rPr lang="en-US" sz="2800" dirty="0">
                    <a:latin typeface="Consolas" panose="020B0609020204030204" pitchFamily="49" charset="0"/>
                  </a:rPr>
                  <a:t>	</a:t>
                </a:r>
                <a:r>
                  <a:rPr lang="en-US" sz="2800" dirty="0" smtClean="0">
                    <a:latin typeface="Consolas" panose="020B0609020204030204" pitchFamily="49" charset="0"/>
                  </a:rPr>
                  <a:t>	=	2</a:t>
                </a:r>
                <a:r>
                  <a:rPr lang="en-US" sz="2800" baseline="30000" dirty="0" smtClean="0">
                    <a:latin typeface="Consolas" panose="020B0609020204030204" pitchFamily="49" charset="0"/>
                  </a:rPr>
                  <a:t>4</a:t>
                </a:r>
                <a:endParaRPr lang="en-US" sz="2800" dirty="0" smtClean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28" y="2687423"/>
                <a:ext cx="5407572" cy="1384995"/>
              </a:xfrm>
              <a:prstGeom prst="rect">
                <a:avLst/>
              </a:prstGeom>
              <a:blipFill>
                <a:blip r:embed="rId2"/>
                <a:stretch>
                  <a:fillRect l="-2368" t="-4846" b="-1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7277888" y="2687423"/>
            <a:ext cx="2916621" cy="867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6538"/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If k is a </a:t>
            </a: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</a:p>
          <a:p>
            <a:pPr marL="236538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LDR	R0,1&lt;&lt;4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77888" y="4257143"/>
            <a:ext cx="2948152" cy="16396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6538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k is a variable</a:t>
            </a:r>
          </a:p>
          <a:p>
            <a:pPr marL="236538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LDR	R0,=1</a:t>
            </a:r>
            <a:b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LDR	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R1,k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LSL	R0,R0,R1</a:t>
            </a:r>
          </a:p>
        </p:txBody>
      </p:sp>
    </p:spTree>
    <p:extLst>
      <p:ext uri="{BB962C8B-B14F-4D97-AF65-F5344CB8AC3E}">
        <p14:creationId xmlns:p14="http://schemas.microsoft.com/office/powerpoint/2010/main" val="199320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202121" y="4347151"/>
                <a:ext cx="495247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Consolas" panose="020B0609020204030204" pitchFamily="49" charset="0"/>
                  </a:rPr>
                  <a:t>2</a:t>
                </a:r>
                <a:r>
                  <a:rPr lang="en-US" sz="2800" baseline="30000" dirty="0" smtClean="0">
                    <a:latin typeface="Consolas" panose="020B0609020204030204" pitchFamily="49" charset="0"/>
                  </a:rPr>
                  <a:t>6</a:t>
                </a:r>
                <a:r>
                  <a:rPr lang="en-US" sz="2800" dirty="0" smtClean="0">
                    <a:latin typeface="Consolas" panose="020B0609020204030204" pitchFamily="49" charset="0"/>
                  </a:rPr>
                  <a:t>	=	 0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sz="2800" dirty="0" smtClean="0">
                    <a:latin typeface="Consolas" panose="020B0609020204030204" pitchFamily="49" charset="0"/>
                  </a:rPr>
                  <a:t>01000000</a:t>
                </a:r>
                <a:r>
                  <a:rPr lang="en-US" sz="2800" baseline="-25000" dirty="0">
                    <a:latin typeface="Consolas" panose="020B0609020204030204" pitchFamily="49" charset="0"/>
                  </a:rPr>
                  <a:t>2</a:t>
                </a:r>
                <a:endParaRPr lang="en-US" sz="2800" dirty="0" smtClean="0">
                  <a:latin typeface="Consolas" panose="020B0609020204030204" pitchFamily="49" charset="0"/>
                </a:endParaRPr>
              </a:p>
              <a:p>
                <a:r>
                  <a:rPr lang="en-US" sz="2800" dirty="0" smtClean="0">
                    <a:latin typeface="Consolas" panose="020B0609020204030204" pitchFamily="49" charset="0"/>
                  </a:rPr>
                  <a:t>		-</a:t>
                </a:r>
                <a:r>
                  <a:rPr lang="en-US" sz="2800" u="sng" dirty="0" smtClean="0">
                    <a:latin typeface="Consolas" panose="020B0609020204030204" pitchFamily="49" charset="0"/>
                  </a:rPr>
                  <a:t>0</a:t>
                </a:r>
                <a14:m>
                  <m:oMath xmlns:m="http://schemas.openxmlformats.org/officeDocument/2006/math">
                    <m:r>
                      <a:rPr lang="en-US" sz="28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sz="2800" u="sng" dirty="0" smtClean="0">
                    <a:latin typeface="Consolas" panose="020B0609020204030204" pitchFamily="49" charset="0"/>
                  </a:rPr>
                  <a:t>00000001</a:t>
                </a:r>
              </a:p>
              <a:p>
                <a:r>
                  <a:rPr lang="en-US" sz="2800" dirty="0" smtClean="0">
                    <a:latin typeface="Consolas" panose="020B0609020204030204" pitchFamily="49" charset="0"/>
                  </a:rPr>
                  <a:t>2</a:t>
                </a:r>
                <a:r>
                  <a:rPr lang="en-US" sz="2800" baseline="30000" dirty="0" smtClean="0">
                    <a:latin typeface="Consolas" panose="020B0609020204030204" pitchFamily="49" charset="0"/>
                  </a:rPr>
                  <a:t>6</a:t>
                </a:r>
                <a:r>
                  <a:rPr lang="en-US" sz="2800" dirty="0" smtClean="0">
                    <a:latin typeface="Consolas" panose="020B0609020204030204" pitchFamily="49" charset="0"/>
                  </a:rPr>
                  <a:t>-1	=	 0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sz="2800" dirty="0" smtClean="0">
                    <a:latin typeface="Consolas" panose="020B0609020204030204" pitchFamily="49" charset="0"/>
                  </a:rPr>
                  <a:t>00111111</a:t>
                </a:r>
                <a:r>
                  <a:rPr lang="en-US" sz="2800" baseline="-25000" dirty="0" smtClean="0">
                    <a:latin typeface="Consolas" panose="020B0609020204030204" pitchFamily="49" charset="0"/>
                  </a:rPr>
                  <a:t>2</a:t>
                </a:r>
                <a:endParaRPr lang="en-US" sz="2800" dirty="0" smtClean="0">
                  <a:latin typeface="Consolas" panose="020B0609020204030204" pitchFamily="49" charset="0"/>
                </a:endParaRPr>
              </a:p>
              <a:p>
                <a:endParaRPr lang="en-US" sz="2800" dirty="0" smtClean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121" y="4347151"/>
                <a:ext cx="4952474" cy="1815882"/>
              </a:xfrm>
              <a:prstGeom prst="rect">
                <a:avLst/>
              </a:prstGeom>
              <a:blipFill>
                <a:blip r:embed="rId2"/>
                <a:stretch>
                  <a:fillRect l="-2460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4385442" y="5732146"/>
            <a:ext cx="929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Six 1’s</a:t>
            </a:r>
            <a:endParaRPr lang="en-US" sz="1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219707" y="5732146"/>
            <a:ext cx="1095375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106175" y="2461096"/>
            <a:ext cx="3023038" cy="867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6538"/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If k is a </a:t>
            </a: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</a:p>
          <a:p>
            <a:pPr marL="236538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LDR	R0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,(1&lt;&lt;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)-1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2</a:t>
            </a:r>
            <a:r>
              <a:rPr lang="en-US" b="1" baseline="30000" dirty="0" smtClean="0"/>
              <a:t>k</a:t>
            </a:r>
            <a:r>
              <a:rPr lang="en-US" b="1" dirty="0" smtClean="0"/>
              <a:t>-1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 string of k 1’s)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43618" y="4104742"/>
            <a:ext cx="2948152" cy="19760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6538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k is a variable</a:t>
            </a:r>
          </a:p>
          <a:p>
            <a:pPr marL="236538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LDR	R0,=1</a:t>
            </a:r>
            <a:b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LDR	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R1,k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LSL	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R0,R0,R1</a:t>
            </a:r>
          </a:p>
          <a:p>
            <a:pPr marL="236538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SUB R0,R0,1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234440" y="2205217"/>
                <a:ext cx="495247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Consolas" panose="020B0609020204030204" pitchFamily="49" charset="0"/>
                  </a:rPr>
                  <a:t>10</a:t>
                </a:r>
                <a:r>
                  <a:rPr lang="en-US" sz="2800" baseline="30000" dirty="0" smtClean="0">
                    <a:latin typeface="Consolas" panose="020B0609020204030204" pitchFamily="49" charset="0"/>
                  </a:rPr>
                  <a:t>6</a:t>
                </a:r>
                <a:r>
                  <a:rPr lang="en-US" sz="2800" dirty="0" smtClean="0">
                    <a:latin typeface="Consolas" panose="020B0609020204030204" pitchFamily="49" charset="0"/>
                  </a:rPr>
                  <a:t>	=	 0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sz="2800" dirty="0" smtClean="0">
                    <a:latin typeface="Consolas" panose="020B0609020204030204" pitchFamily="49" charset="0"/>
                  </a:rPr>
                  <a:t>01000000</a:t>
                </a:r>
                <a:r>
                  <a:rPr lang="en-US" sz="2800" baseline="-25000" dirty="0" smtClean="0">
                    <a:latin typeface="Consolas" panose="020B0609020204030204" pitchFamily="49" charset="0"/>
                  </a:rPr>
                  <a:t>10</a:t>
                </a:r>
                <a:endParaRPr lang="en-US" sz="2800" dirty="0" smtClean="0">
                  <a:latin typeface="Consolas" panose="020B0609020204030204" pitchFamily="49" charset="0"/>
                </a:endParaRPr>
              </a:p>
              <a:p>
                <a:r>
                  <a:rPr lang="en-US" sz="2800" dirty="0" smtClean="0">
                    <a:latin typeface="Consolas" panose="020B0609020204030204" pitchFamily="49" charset="0"/>
                  </a:rPr>
                  <a:t>		-</a:t>
                </a:r>
                <a:r>
                  <a:rPr lang="en-US" sz="2800" u="sng" dirty="0" smtClean="0">
                    <a:latin typeface="Consolas" panose="020B0609020204030204" pitchFamily="49" charset="0"/>
                  </a:rPr>
                  <a:t>0</a:t>
                </a:r>
                <a14:m>
                  <m:oMath xmlns:m="http://schemas.openxmlformats.org/officeDocument/2006/math">
                    <m:r>
                      <a:rPr lang="en-US" sz="28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sz="2800" u="sng" dirty="0" smtClean="0">
                    <a:latin typeface="Consolas" panose="020B0609020204030204" pitchFamily="49" charset="0"/>
                  </a:rPr>
                  <a:t>00000001</a:t>
                </a:r>
              </a:p>
              <a:p>
                <a:r>
                  <a:rPr lang="en-US" sz="2800" dirty="0" smtClean="0">
                    <a:latin typeface="Consolas" panose="020B0609020204030204" pitchFamily="49" charset="0"/>
                  </a:rPr>
                  <a:t>10</a:t>
                </a:r>
                <a:r>
                  <a:rPr lang="en-US" sz="2800" baseline="30000" dirty="0" smtClean="0">
                    <a:latin typeface="Consolas" panose="020B0609020204030204" pitchFamily="49" charset="0"/>
                  </a:rPr>
                  <a:t>6</a:t>
                </a:r>
                <a:r>
                  <a:rPr lang="en-US" sz="2800" dirty="0" smtClean="0">
                    <a:latin typeface="Consolas" panose="020B0609020204030204" pitchFamily="49" charset="0"/>
                  </a:rPr>
                  <a:t>-1	=	 0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sz="2800" dirty="0" smtClean="0">
                    <a:latin typeface="Consolas" panose="020B0609020204030204" pitchFamily="49" charset="0"/>
                  </a:rPr>
                  <a:t>00999999</a:t>
                </a:r>
                <a:r>
                  <a:rPr lang="en-US" sz="2800" baseline="-25000" dirty="0" smtClean="0">
                    <a:latin typeface="Consolas" panose="020B0609020204030204" pitchFamily="49" charset="0"/>
                  </a:rPr>
                  <a:t>10</a:t>
                </a:r>
                <a:endParaRPr lang="en-US" sz="2800" dirty="0" smtClean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40" y="2205217"/>
                <a:ext cx="4952474" cy="1384995"/>
              </a:xfrm>
              <a:prstGeom prst="rect">
                <a:avLst/>
              </a:prstGeom>
              <a:blipFill>
                <a:blip r:embed="rId3"/>
                <a:stretch>
                  <a:fillRect l="-2586" t="-4846" b="-1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4417761" y="3590212"/>
            <a:ext cx="929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Six 9’s</a:t>
            </a:r>
            <a:endParaRPr lang="en-US" sz="1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252026" y="3590212"/>
            <a:ext cx="1095375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35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31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ular Callout 10"/>
          <p:cNvSpPr/>
          <p:nvPr/>
        </p:nvSpPr>
        <p:spPr>
          <a:xfrm>
            <a:off x="1981200" y="5653088"/>
            <a:ext cx="3657600" cy="656272"/>
          </a:xfrm>
          <a:prstGeom prst="wedgeRoundRectCallout">
            <a:avLst>
              <a:gd name="adj1" fmla="val -64883"/>
              <a:gd name="adj2" fmla="val -24403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TST is a </a:t>
            </a:r>
            <a:r>
              <a:rPr lang="en-US" b="1" dirty="0" smtClean="0">
                <a:solidFill>
                  <a:schemeClr val="tx1"/>
                </a:solidFill>
              </a:rPr>
              <a:t>Bitwise-AND</a:t>
            </a:r>
            <a:r>
              <a:rPr lang="en-US" dirty="0" smtClean="0">
                <a:solidFill>
                  <a:schemeClr val="tx1"/>
                </a:solidFill>
              </a:rPr>
              <a:t> that discards the result, but sets the flags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b="1" dirty="0" smtClean="0"/>
                  <a:t>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 smtClean="0"/>
                  <a:t> a Power of 2?</a:t>
                </a:r>
                <a:endParaRPr lang="en-US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838200" y="2795694"/>
            <a:ext cx="397764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 smtClean="0">
                <a:latin typeface="Consolas" panose="020B0609020204030204" pitchFamily="49" charset="0"/>
              </a:rPr>
              <a:t>LDR	R0,x</a:t>
            </a:r>
          </a:p>
          <a:p>
            <a:pPr>
              <a:spcAft>
                <a:spcPts val="1800"/>
              </a:spcAft>
            </a:pPr>
            <a:r>
              <a:rPr lang="en-US" sz="2400" dirty="0" smtClean="0">
                <a:latin typeface="Consolas" panose="020B0609020204030204" pitchFamily="49" charset="0"/>
              </a:rPr>
              <a:t>SUB	R1,R0,1</a:t>
            </a:r>
          </a:p>
          <a:p>
            <a:pPr>
              <a:spcAft>
                <a:spcPts val="1800"/>
              </a:spcAft>
            </a:pPr>
            <a:r>
              <a:rPr lang="en-US" sz="2400" dirty="0" smtClean="0">
                <a:latin typeface="Consolas" panose="020B0609020204030204" pitchFamily="49" charset="0"/>
              </a:rPr>
              <a:t>TST	R0,R1</a:t>
            </a:r>
          </a:p>
          <a:p>
            <a:pPr>
              <a:spcAft>
                <a:spcPts val="1800"/>
              </a:spcAft>
            </a:pPr>
            <a:r>
              <a:rPr lang="en-US" sz="2400" dirty="0" smtClean="0">
                <a:latin typeface="Consolas" panose="020B0609020204030204" pitchFamily="49" charset="0"/>
              </a:rPr>
              <a:t>BEQ	IsPowerOf2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015746"/>
              </p:ext>
            </p:extLst>
          </p:nvPr>
        </p:nvGraphicFramePr>
        <p:xfrm>
          <a:off x="4450080" y="2795694"/>
          <a:ext cx="36093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68">
                  <a:extLst>
                    <a:ext uri="{9D8B030D-6E8A-4147-A177-3AD203B41FA5}">
                      <a16:colId xmlns:a16="http://schemas.microsoft.com/office/drawing/2014/main" val="3499029207"/>
                    </a:ext>
                  </a:extLst>
                </a:gridCol>
                <a:gridCol w="451168">
                  <a:extLst>
                    <a:ext uri="{9D8B030D-6E8A-4147-A177-3AD203B41FA5}">
                      <a16:colId xmlns:a16="http://schemas.microsoft.com/office/drawing/2014/main" val="1844569427"/>
                    </a:ext>
                  </a:extLst>
                </a:gridCol>
                <a:gridCol w="451168">
                  <a:extLst>
                    <a:ext uri="{9D8B030D-6E8A-4147-A177-3AD203B41FA5}">
                      <a16:colId xmlns:a16="http://schemas.microsoft.com/office/drawing/2014/main" val="980512938"/>
                    </a:ext>
                  </a:extLst>
                </a:gridCol>
                <a:gridCol w="451168">
                  <a:extLst>
                    <a:ext uri="{9D8B030D-6E8A-4147-A177-3AD203B41FA5}">
                      <a16:colId xmlns:a16="http://schemas.microsoft.com/office/drawing/2014/main" val="2120719209"/>
                    </a:ext>
                  </a:extLst>
                </a:gridCol>
                <a:gridCol w="451168">
                  <a:extLst>
                    <a:ext uri="{9D8B030D-6E8A-4147-A177-3AD203B41FA5}">
                      <a16:colId xmlns:a16="http://schemas.microsoft.com/office/drawing/2014/main" val="1073819594"/>
                    </a:ext>
                  </a:extLst>
                </a:gridCol>
                <a:gridCol w="451168">
                  <a:extLst>
                    <a:ext uri="{9D8B030D-6E8A-4147-A177-3AD203B41FA5}">
                      <a16:colId xmlns:a16="http://schemas.microsoft.com/office/drawing/2014/main" val="3656004263"/>
                    </a:ext>
                  </a:extLst>
                </a:gridCol>
                <a:gridCol w="451168">
                  <a:extLst>
                    <a:ext uri="{9D8B030D-6E8A-4147-A177-3AD203B41FA5}">
                      <a16:colId xmlns:a16="http://schemas.microsoft.com/office/drawing/2014/main" val="2331167675"/>
                    </a:ext>
                  </a:extLst>
                </a:gridCol>
                <a:gridCol w="451168">
                  <a:extLst>
                    <a:ext uri="{9D8B030D-6E8A-4147-A177-3AD203B41FA5}">
                      <a16:colId xmlns:a16="http://schemas.microsoft.com/office/drawing/2014/main" val="1897046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18049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212521"/>
              </p:ext>
            </p:extLst>
          </p:nvPr>
        </p:nvGraphicFramePr>
        <p:xfrm>
          <a:off x="4450080" y="3415387"/>
          <a:ext cx="36093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68">
                  <a:extLst>
                    <a:ext uri="{9D8B030D-6E8A-4147-A177-3AD203B41FA5}">
                      <a16:colId xmlns:a16="http://schemas.microsoft.com/office/drawing/2014/main" val="3499029207"/>
                    </a:ext>
                  </a:extLst>
                </a:gridCol>
                <a:gridCol w="451168">
                  <a:extLst>
                    <a:ext uri="{9D8B030D-6E8A-4147-A177-3AD203B41FA5}">
                      <a16:colId xmlns:a16="http://schemas.microsoft.com/office/drawing/2014/main" val="1844569427"/>
                    </a:ext>
                  </a:extLst>
                </a:gridCol>
                <a:gridCol w="451168">
                  <a:extLst>
                    <a:ext uri="{9D8B030D-6E8A-4147-A177-3AD203B41FA5}">
                      <a16:colId xmlns:a16="http://schemas.microsoft.com/office/drawing/2014/main" val="980512938"/>
                    </a:ext>
                  </a:extLst>
                </a:gridCol>
                <a:gridCol w="451168">
                  <a:extLst>
                    <a:ext uri="{9D8B030D-6E8A-4147-A177-3AD203B41FA5}">
                      <a16:colId xmlns:a16="http://schemas.microsoft.com/office/drawing/2014/main" val="2120719209"/>
                    </a:ext>
                  </a:extLst>
                </a:gridCol>
                <a:gridCol w="451168">
                  <a:extLst>
                    <a:ext uri="{9D8B030D-6E8A-4147-A177-3AD203B41FA5}">
                      <a16:colId xmlns:a16="http://schemas.microsoft.com/office/drawing/2014/main" val="1073819594"/>
                    </a:ext>
                  </a:extLst>
                </a:gridCol>
                <a:gridCol w="451168">
                  <a:extLst>
                    <a:ext uri="{9D8B030D-6E8A-4147-A177-3AD203B41FA5}">
                      <a16:colId xmlns:a16="http://schemas.microsoft.com/office/drawing/2014/main" val="3656004263"/>
                    </a:ext>
                  </a:extLst>
                </a:gridCol>
                <a:gridCol w="451168">
                  <a:extLst>
                    <a:ext uri="{9D8B030D-6E8A-4147-A177-3AD203B41FA5}">
                      <a16:colId xmlns:a16="http://schemas.microsoft.com/office/drawing/2014/main" val="2331167675"/>
                    </a:ext>
                  </a:extLst>
                </a:gridCol>
                <a:gridCol w="451168">
                  <a:extLst>
                    <a:ext uri="{9D8B030D-6E8A-4147-A177-3AD203B41FA5}">
                      <a16:colId xmlns:a16="http://schemas.microsoft.com/office/drawing/2014/main" val="1897046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18049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056690"/>
              </p:ext>
            </p:extLst>
          </p:nvPr>
        </p:nvGraphicFramePr>
        <p:xfrm>
          <a:off x="4450080" y="4035080"/>
          <a:ext cx="36093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68">
                  <a:extLst>
                    <a:ext uri="{9D8B030D-6E8A-4147-A177-3AD203B41FA5}">
                      <a16:colId xmlns:a16="http://schemas.microsoft.com/office/drawing/2014/main" val="3499029207"/>
                    </a:ext>
                  </a:extLst>
                </a:gridCol>
                <a:gridCol w="451168">
                  <a:extLst>
                    <a:ext uri="{9D8B030D-6E8A-4147-A177-3AD203B41FA5}">
                      <a16:colId xmlns:a16="http://schemas.microsoft.com/office/drawing/2014/main" val="1844569427"/>
                    </a:ext>
                  </a:extLst>
                </a:gridCol>
                <a:gridCol w="451168">
                  <a:extLst>
                    <a:ext uri="{9D8B030D-6E8A-4147-A177-3AD203B41FA5}">
                      <a16:colId xmlns:a16="http://schemas.microsoft.com/office/drawing/2014/main" val="980512938"/>
                    </a:ext>
                  </a:extLst>
                </a:gridCol>
                <a:gridCol w="451168">
                  <a:extLst>
                    <a:ext uri="{9D8B030D-6E8A-4147-A177-3AD203B41FA5}">
                      <a16:colId xmlns:a16="http://schemas.microsoft.com/office/drawing/2014/main" val="2120719209"/>
                    </a:ext>
                  </a:extLst>
                </a:gridCol>
                <a:gridCol w="451168">
                  <a:extLst>
                    <a:ext uri="{9D8B030D-6E8A-4147-A177-3AD203B41FA5}">
                      <a16:colId xmlns:a16="http://schemas.microsoft.com/office/drawing/2014/main" val="1073819594"/>
                    </a:ext>
                  </a:extLst>
                </a:gridCol>
                <a:gridCol w="451168">
                  <a:extLst>
                    <a:ext uri="{9D8B030D-6E8A-4147-A177-3AD203B41FA5}">
                      <a16:colId xmlns:a16="http://schemas.microsoft.com/office/drawing/2014/main" val="3656004263"/>
                    </a:ext>
                  </a:extLst>
                </a:gridCol>
                <a:gridCol w="451168">
                  <a:extLst>
                    <a:ext uri="{9D8B030D-6E8A-4147-A177-3AD203B41FA5}">
                      <a16:colId xmlns:a16="http://schemas.microsoft.com/office/drawing/2014/main" val="2331167675"/>
                    </a:ext>
                  </a:extLst>
                </a:gridCol>
                <a:gridCol w="451168">
                  <a:extLst>
                    <a:ext uri="{9D8B030D-6E8A-4147-A177-3AD203B41FA5}">
                      <a16:colId xmlns:a16="http://schemas.microsoft.com/office/drawing/2014/main" val="1897046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180497"/>
                  </a:ext>
                </a:extLst>
              </a:tr>
            </a:tbl>
          </a:graphicData>
        </a:graphic>
      </p:graphicFrame>
      <p:sp>
        <p:nvSpPr>
          <p:cNvPr id="10" name="Rounded Rectangular Callout 9"/>
          <p:cNvSpPr/>
          <p:nvPr/>
        </p:nvSpPr>
        <p:spPr>
          <a:xfrm>
            <a:off x="8641080" y="2025968"/>
            <a:ext cx="2743200" cy="656272"/>
          </a:xfrm>
          <a:prstGeom prst="wedgeRoundRectCallout">
            <a:avLst>
              <a:gd name="adj1" fmla="val -65075"/>
              <a:gd name="adj2" fmla="val 926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Any power of 2 will be all 0’s except for a single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04760" y="5554028"/>
            <a:ext cx="3977640" cy="854392"/>
          </a:xfrm>
          <a:prstGeom prst="round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DIsclaimer</a:t>
            </a:r>
            <a:r>
              <a:rPr lang="en-US" sz="2400" dirty="0" smtClean="0">
                <a:solidFill>
                  <a:schemeClr val="tx1"/>
                </a:solidFill>
              </a:rPr>
              <a:t>: This code detects x=0 as a power of 2.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 rot="5400000">
            <a:off x="6813116" y="3478093"/>
            <a:ext cx="224391" cy="226822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416040" y="4770121"/>
            <a:ext cx="3002280" cy="5943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These bits of the result will be zero if x is a power of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ight Brace 15"/>
          <p:cNvSpPr/>
          <p:nvPr/>
        </p:nvSpPr>
        <p:spPr>
          <a:xfrm rot="5400000" flipH="1">
            <a:off x="4981835" y="1954090"/>
            <a:ext cx="277609" cy="134111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636520" y="1831711"/>
            <a:ext cx="3002280" cy="5943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Any 1’s here will cause 1’s to appear in R1 after the SUB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01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6443892" y="2332883"/>
            <a:ext cx="4909908" cy="867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6538"/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If k </a:t>
            </a: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n are constants</a:t>
            </a:r>
          </a:p>
          <a:p>
            <a:pPr marL="236538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LDR	R0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,(1&lt;&lt;7)-(1&lt;&lt;2)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2</a:t>
            </a:r>
            <a:r>
              <a:rPr lang="en-US" b="1" baseline="30000" dirty="0" smtClean="0"/>
              <a:t>k</a:t>
            </a:r>
            <a:r>
              <a:rPr lang="en-US" b="1" dirty="0" smtClean="0"/>
              <a:t>-2</a:t>
            </a:r>
            <a:r>
              <a:rPr lang="en-US" b="1" baseline="30000" dirty="0" smtClean="0"/>
              <a:t>n</a:t>
            </a:r>
            <a:r>
              <a:rPr lang="en-US" b="1" dirty="0" smtClean="0"/>
              <a:t>  =  2</a:t>
            </a:r>
            <a:r>
              <a:rPr lang="en-US" b="1" baseline="30000" dirty="0" smtClean="0"/>
              <a:t>n</a:t>
            </a:r>
            <a:r>
              <a:rPr lang="en-US" b="1" dirty="0" smtClean="0"/>
              <a:t>(2</a:t>
            </a:r>
            <a:r>
              <a:rPr lang="en-US" b="1" baseline="30000" dirty="0" smtClean="0"/>
              <a:t>k-n</a:t>
            </a:r>
            <a:r>
              <a:rPr lang="en-US" b="1" dirty="0" smtClean="0"/>
              <a:t>-1)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 string of k 1’s shifted left n bits)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53200" y="3708502"/>
            <a:ext cx="4800600" cy="28599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6538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k </a:t>
            </a: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n are variables</a:t>
            </a:r>
            <a:endParaRPr lang="en-US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6538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LDR	R0,=1</a:t>
            </a:r>
            <a:b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LDR	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R1,k</a:t>
            </a:r>
          </a:p>
          <a:p>
            <a:pPr marL="236538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LDR R2,n</a:t>
            </a:r>
          </a:p>
          <a:p>
            <a:pPr marL="236538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LSL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R1,R0,R1  // 1 &lt;&lt; k</a:t>
            </a:r>
          </a:p>
          <a:p>
            <a:pPr marL="236538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LSL R2,R0,R2  // 1 &lt;&lt; n</a:t>
            </a:r>
          </a:p>
          <a:p>
            <a:pPr marL="236538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SUB R0,R1,R2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18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331076" y="2369128"/>
                <a:ext cx="5108551" cy="22333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2</a:t>
                </a:r>
                <a:r>
                  <a:rPr lang="en-US" baseline="30000" dirty="0" smtClean="0"/>
                  <a:t>7</a:t>
                </a:r>
                <a:r>
                  <a:rPr lang="en-US" dirty="0" smtClean="0"/>
                  <a:t>	=	 0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 smtClean="0"/>
                  <a:t>010000000</a:t>
                </a:r>
              </a:p>
              <a:p>
                <a:pPr marL="0" indent="0">
                  <a:buNone/>
                </a:pPr>
                <a:r>
                  <a:rPr lang="en-US" dirty="0" smtClean="0"/>
                  <a:t>		-</a:t>
                </a:r>
                <a:r>
                  <a:rPr lang="en-US" u="sng" dirty="0" smtClean="0"/>
                  <a:t>0</a:t>
                </a:r>
                <a14:m>
                  <m:oMath xmlns:m="http://schemas.openxmlformats.org/officeDocument/2006/math">
                    <m:r>
                      <a:rPr lang="en-US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u="sng" dirty="0" smtClean="0"/>
                  <a:t>000000100</a:t>
                </a:r>
              </a:p>
              <a:p>
                <a:pPr marL="0" indent="0">
                  <a:buNone/>
                </a:pPr>
                <a:r>
                  <a:rPr lang="en-US" dirty="0" smtClean="0"/>
                  <a:t>2</a:t>
                </a:r>
                <a:r>
                  <a:rPr lang="en-US" baseline="30000" dirty="0" smtClean="0"/>
                  <a:t>7</a:t>
                </a:r>
                <a:r>
                  <a:rPr lang="en-US" dirty="0" smtClean="0"/>
                  <a:t>- 2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	=	 0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 smtClean="0"/>
                  <a:t>001111100</a:t>
                </a:r>
                <a:endParaRPr lang="en-US" dirty="0"/>
              </a:p>
            </p:txBody>
          </p:sp>
        </mc:Choice>
        <mc:Fallback xmlns="">
          <p:sp>
            <p:nvSpPr>
              <p:cNvPr id="10" name="Content Placeholder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331076" y="2369128"/>
                <a:ext cx="5108551" cy="2233352"/>
              </a:xfrm>
              <a:blipFill>
                <a:blip r:embed="rId2"/>
                <a:stretch>
                  <a:fillRect l="-2387" t="-4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3175541" y="3898120"/>
            <a:ext cx="920503" cy="295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07005" y="3913224"/>
            <a:ext cx="2811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 1’s, shifted left by 2 bits </a:t>
            </a:r>
            <a:endParaRPr lang="en-US" sz="1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67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Bitwise-AND</a:t>
            </a:r>
            <a:endParaRPr lang="en-US" b="1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4294967295"/>
          </p:nvPr>
        </p:nvSpPr>
        <p:spPr>
          <a:xfrm>
            <a:off x="838200" y="2075300"/>
            <a:ext cx="5157788" cy="424667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999973"/>
              </p:ext>
            </p:extLst>
          </p:nvPr>
        </p:nvGraphicFramePr>
        <p:xfrm>
          <a:off x="838200" y="1700694"/>
          <a:ext cx="23508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605">
                  <a:extLst>
                    <a:ext uri="{9D8B030D-6E8A-4147-A177-3AD203B41FA5}">
                      <a16:colId xmlns:a16="http://schemas.microsoft.com/office/drawing/2014/main" val="2737500674"/>
                    </a:ext>
                  </a:extLst>
                </a:gridCol>
                <a:gridCol w="783605">
                  <a:extLst>
                    <a:ext uri="{9D8B030D-6E8A-4147-A177-3AD203B41FA5}">
                      <a16:colId xmlns:a16="http://schemas.microsoft.com/office/drawing/2014/main" val="199944779"/>
                    </a:ext>
                  </a:extLst>
                </a:gridCol>
                <a:gridCol w="783605">
                  <a:extLst>
                    <a:ext uri="{9D8B030D-6E8A-4147-A177-3AD203B41FA5}">
                      <a16:colId xmlns:a16="http://schemas.microsoft.com/office/drawing/2014/main" val="161019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 &amp; 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54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31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829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2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179768"/>
                  </a:ext>
                </a:extLst>
              </a:tr>
            </a:tbl>
          </a:graphicData>
        </a:graphic>
      </p:graphicFrame>
      <p:sp>
        <p:nvSpPr>
          <p:cNvPr id="15" name="Right Brace 14"/>
          <p:cNvSpPr/>
          <p:nvPr/>
        </p:nvSpPr>
        <p:spPr>
          <a:xfrm>
            <a:off x="3189015" y="2084614"/>
            <a:ext cx="366630" cy="69368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3233779" y="2851374"/>
            <a:ext cx="366630" cy="69368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600410" y="2242696"/>
            <a:ext cx="109035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&amp; b = 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600410" y="2996639"/>
            <a:ext cx="1090352" cy="38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&amp; b = 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8894489"/>
                  </p:ext>
                </p:extLst>
              </p:nvPr>
            </p:nvGraphicFramePr>
            <p:xfrm>
              <a:off x="5612952" y="3917381"/>
              <a:ext cx="574084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0551">
                      <a:extLst>
                        <a:ext uri="{9D8B030D-6E8A-4147-A177-3AD203B41FA5}">
                          <a16:colId xmlns:a16="http://schemas.microsoft.com/office/drawing/2014/main" val="1864078392"/>
                        </a:ext>
                      </a:extLst>
                    </a:gridCol>
                    <a:gridCol w="694661">
                      <a:extLst>
                        <a:ext uri="{9D8B030D-6E8A-4147-A177-3AD203B41FA5}">
                          <a16:colId xmlns:a16="http://schemas.microsoft.com/office/drawing/2014/main" val="1274564914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90437193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4101515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220123466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1646322296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17495595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853628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b31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5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61016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8894489"/>
                  </p:ext>
                </p:extLst>
              </p:nvPr>
            </p:nvGraphicFramePr>
            <p:xfrm>
              <a:off x="5612952" y="3917381"/>
              <a:ext cx="574084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0551">
                      <a:extLst>
                        <a:ext uri="{9D8B030D-6E8A-4147-A177-3AD203B41FA5}">
                          <a16:colId xmlns:a16="http://schemas.microsoft.com/office/drawing/2014/main" val="1864078392"/>
                        </a:ext>
                      </a:extLst>
                    </a:gridCol>
                    <a:gridCol w="694661">
                      <a:extLst>
                        <a:ext uri="{9D8B030D-6E8A-4147-A177-3AD203B41FA5}">
                          <a16:colId xmlns:a16="http://schemas.microsoft.com/office/drawing/2014/main" val="1274564914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90437193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4101515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220123466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1646322296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17495595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853628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b31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7895" t="-6452" r="-62193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5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61016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5861775"/>
                  </p:ext>
                </p:extLst>
              </p:nvPr>
            </p:nvGraphicFramePr>
            <p:xfrm>
              <a:off x="5612952" y="4487413"/>
              <a:ext cx="574084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7606">
                      <a:extLst>
                        <a:ext uri="{9D8B030D-6E8A-4147-A177-3AD203B41FA5}">
                          <a16:colId xmlns:a16="http://schemas.microsoft.com/office/drawing/2014/main" val="1864078392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1274564914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90437193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4101515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220123466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1646322296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17495595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853628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5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61016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5861775"/>
                  </p:ext>
                </p:extLst>
              </p:nvPr>
            </p:nvGraphicFramePr>
            <p:xfrm>
              <a:off x="5612952" y="4487413"/>
              <a:ext cx="574084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7606">
                      <a:extLst>
                        <a:ext uri="{9D8B030D-6E8A-4147-A177-3AD203B41FA5}">
                          <a16:colId xmlns:a16="http://schemas.microsoft.com/office/drawing/2014/main" val="1864078392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1274564914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90437193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4101515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220123466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1646322296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17495595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853628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847" t="-8197" r="-600847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5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61016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3820104"/>
                  </p:ext>
                </p:extLst>
              </p:nvPr>
            </p:nvGraphicFramePr>
            <p:xfrm>
              <a:off x="5612952" y="5758501"/>
              <a:ext cx="574084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7606">
                      <a:extLst>
                        <a:ext uri="{9D8B030D-6E8A-4147-A177-3AD203B41FA5}">
                          <a16:colId xmlns:a16="http://schemas.microsoft.com/office/drawing/2014/main" val="1864078392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1274564914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90437193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4101515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220123466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1646322296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17495595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853628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5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61016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3820104"/>
                  </p:ext>
                </p:extLst>
              </p:nvPr>
            </p:nvGraphicFramePr>
            <p:xfrm>
              <a:off x="5612952" y="5758501"/>
              <a:ext cx="574084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7606">
                      <a:extLst>
                        <a:ext uri="{9D8B030D-6E8A-4147-A177-3AD203B41FA5}">
                          <a16:colId xmlns:a16="http://schemas.microsoft.com/office/drawing/2014/main" val="1864078392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1274564914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90437193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4101515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2201234667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1646322296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917495595"/>
                        </a:ext>
                      </a:extLst>
                    </a:gridCol>
                    <a:gridCol w="717606">
                      <a:extLst>
                        <a:ext uri="{9D8B030D-6E8A-4147-A177-3AD203B41FA5}">
                          <a16:colId xmlns:a16="http://schemas.microsoft.com/office/drawing/2014/main" val="3853628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847" t="-6452" r="-600847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b2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5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61016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Down Arrow 21"/>
          <p:cNvSpPr/>
          <p:nvPr/>
        </p:nvSpPr>
        <p:spPr>
          <a:xfrm>
            <a:off x="8249224" y="5097270"/>
            <a:ext cx="425669" cy="4944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rved Right Arrow 22"/>
          <p:cNvSpPr/>
          <p:nvPr/>
        </p:nvSpPr>
        <p:spPr>
          <a:xfrm>
            <a:off x="4996793" y="4802844"/>
            <a:ext cx="394138" cy="84812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32200" y="4996074"/>
            <a:ext cx="2969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AND  R1,R0,0b11100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5078060" y="3901011"/>
            <a:ext cx="534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R0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5078060" y="5713088"/>
            <a:ext cx="534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907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/>
      <p:bldP spid="22" grpId="0" animBg="1"/>
      <p:bldP spid="23" grpId="0" animBg="1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Extracting Right-Aligned Unsigned </a:t>
            </a:r>
            <a:r>
              <a:rPr lang="en-US" b="1" dirty="0" err="1" smtClean="0"/>
              <a:t>Bitfield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(Using Bitwise-AND to Insert 0’s)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949105"/>
              </p:ext>
            </p:extLst>
          </p:nvPr>
        </p:nvGraphicFramePr>
        <p:xfrm>
          <a:off x="1968938" y="2218514"/>
          <a:ext cx="8128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334738"/>
              </p:ext>
            </p:extLst>
          </p:nvPr>
        </p:nvGraphicFramePr>
        <p:xfrm>
          <a:off x="1968938" y="4546555"/>
          <a:ext cx="81280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73890" y="3752352"/>
            <a:ext cx="3201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AND  R0,R0,(1 &lt;&lt; 11) -1</a:t>
            </a:r>
            <a:endParaRPr lang="en-US" sz="2400" dirty="0"/>
          </a:p>
        </p:txBody>
      </p:sp>
      <p:sp>
        <p:nvSpPr>
          <p:cNvPr id="6" name="Curved Right Arrow 5"/>
          <p:cNvSpPr/>
          <p:nvPr/>
        </p:nvSpPr>
        <p:spPr>
          <a:xfrm>
            <a:off x="1418021" y="3559122"/>
            <a:ext cx="394138" cy="84812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309945" y="3298606"/>
            <a:ext cx="2786993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59548" y="3298606"/>
            <a:ext cx="1617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idth = 11</a:t>
            </a:r>
            <a:endParaRPr lang="en-US" sz="1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8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Using ASR to produce a bitmask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2636520"/>
            <a:ext cx="899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Selection: if (R0 &lt; 0) R5 = R2 ; else R5 = R4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AND	R2,R1,R0,ASR 31	// R2 = R1 if R0 &lt; 0, else 0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NEG	R0,R0			// R0 = -R0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AND	R4,R3,R0,ASR 31	// R4 = R3 if R0 &lt; 0, else 0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ORR	R5,R3,R4		// Either R3 or R4 will be 0</a:t>
            </a:r>
          </a:p>
        </p:txBody>
      </p:sp>
    </p:spTree>
    <p:extLst>
      <p:ext uri="{BB962C8B-B14F-4D97-AF65-F5344CB8AC3E}">
        <p14:creationId xmlns:p14="http://schemas.microsoft.com/office/powerpoint/2010/main" val="307195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763</Words>
  <Application>Microsoft Office PowerPoint</Application>
  <PresentationFormat>Widescreen</PresentationFormat>
  <Paragraphs>477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Consolas</vt:lpstr>
      <vt:lpstr>Times New Roman</vt:lpstr>
      <vt:lpstr>Office Theme</vt:lpstr>
      <vt:lpstr>Chapter 7 Supplement</vt:lpstr>
      <vt:lpstr>Using ASR to produce 0 or +/- 1</vt:lpstr>
      <vt:lpstr>(1 &lt;&lt; k) = 2k (A single 1 shifted left k bits)</vt:lpstr>
      <vt:lpstr>2k-1 (A string of k 1’s)</vt:lpstr>
      <vt:lpstr>Is x a Power of 2?</vt:lpstr>
      <vt:lpstr>2k-2n  =  2n(2k-n-1)  (A string of k 1’s shifted left n bits)</vt:lpstr>
      <vt:lpstr>Bitwise-AND</vt:lpstr>
      <vt:lpstr>Extracting Right-Aligned Unsigned Bitfield (Using Bitwise-AND to Insert 0’s)</vt:lpstr>
      <vt:lpstr>Using ASR to produce a bitmask</vt:lpstr>
      <vt:lpstr>Extracting Unsigned Bitfields (Without UBFX)</vt:lpstr>
      <vt:lpstr>Extracting Signed Bitfields (Without SBFX)</vt:lpstr>
      <vt:lpstr>Bitwise-OR</vt:lpstr>
      <vt:lpstr>Using Bitwise-OR to Combine Bitfields</vt:lpstr>
      <vt:lpstr>PowerPoint Presentation</vt:lpstr>
      <vt:lpstr>Exclusive-OR Absolute Value</vt:lpstr>
      <vt:lpstr>Exclusive-OR Swap of R0 and R1</vt:lpstr>
      <vt:lpstr>More Bit-Manipulation Tricks:  http://graphics.stanford.edu/~seander/bithacks.html</vt:lpstr>
    </vt:vector>
  </TitlesOfParts>
  <Company>Santa Clara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36</cp:revision>
  <dcterms:created xsi:type="dcterms:W3CDTF">2017-11-02T16:39:11Z</dcterms:created>
  <dcterms:modified xsi:type="dcterms:W3CDTF">2017-11-02T21:25:20Z</dcterms:modified>
</cp:coreProperties>
</file>