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57" r:id="rId5"/>
    <p:sldId id="270" r:id="rId6"/>
    <p:sldId id="264" r:id="rId7"/>
    <p:sldId id="271" r:id="rId8"/>
    <p:sldId id="272" r:id="rId9"/>
    <p:sldId id="273" r:id="rId10"/>
    <p:sldId id="259" r:id="rId11"/>
    <p:sldId id="274" r:id="rId12"/>
    <p:sldId id="276" r:id="rId13"/>
    <p:sldId id="277" r:id="rId14"/>
    <p:sldId id="275" r:id="rId15"/>
    <p:sldId id="260" r:id="rId16"/>
    <p:sldId id="268" r:id="rId1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7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Multiplication and Division Revisited</a:t>
            </a:r>
          </a:p>
        </p:txBody>
      </p:sp>
    </p:spTree>
    <p:extLst>
      <p:ext uri="{BB962C8B-B14F-4D97-AF65-F5344CB8AC3E}">
        <p14:creationId xmlns:p14="http://schemas.microsoft.com/office/powerpoint/2010/main" val="35579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5790" y="1737360"/>
                <a:ext cx="816102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289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/>
                  <a:t>	=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× (1/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>
                  <a:tabLst>
                    <a:tab pos="2628900" algn="l"/>
                  </a:tabLst>
                </a:pPr>
                <a:endParaRPr lang="en-US" sz="2400" dirty="0"/>
              </a:p>
              <a:p>
                <a:pPr>
                  <a:tabLst>
                    <a:tab pos="2628900" algn="l"/>
                  </a:tabLst>
                </a:pPr>
                <a:r>
                  <a:rPr lang="en-US" sz="2400" dirty="0" smtClean="0"/>
                  <a:t>	=	[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× </a:t>
                </a:r>
                <a:r>
                  <a:rPr lang="en-US" sz="2400" dirty="0" smtClean="0"/>
                  <a:t>(2</a:t>
                </a:r>
                <a:r>
                  <a:rPr lang="en-US" sz="2400" i="1" baseline="30000" dirty="0" smtClean="0"/>
                  <a:t>N</a:t>
                </a:r>
                <a:r>
                  <a:rPr lang="en-US" sz="2400" dirty="0" smtClean="0"/>
                  <a:t>/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/>
                  <a:t>) ] ÷ 2</a:t>
                </a:r>
                <a:r>
                  <a:rPr lang="en-US" sz="2400" i="1" baseline="30000" dirty="0" smtClean="0"/>
                  <a:t>N</a:t>
                </a:r>
                <a:endParaRPr lang="en-US" sz="2400" i="1" dirty="0" smtClean="0"/>
              </a:p>
              <a:p>
                <a:pPr>
                  <a:tabLst>
                    <a:tab pos="2628900" algn="l"/>
                  </a:tabLst>
                </a:pPr>
                <a:endParaRPr lang="en-US" sz="2400" dirty="0"/>
              </a:p>
              <a:p>
                <a:pPr>
                  <a:tabLst>
                    <a:tab pos="2628900" algn="l"/>
                  </a:tabLst>
                </a:pPr>
                <a:r>
                  <a:rPr lang="en-US" sz="2400" dirty="0" smtClean="0"/>
                  <a:t>	=	</a:t>
                </a:r>
                <a:r>
                  <a:rPr lang="en-US" sz="2400" dirty="0"/>
                  <a:t>[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× </a:t>
                </a:r>
                <a:r>
                  <a:rPr lang="en-US" sz="2400" dirty="0"/>
                  <a:t>(</a:t>
                </a:r>
                <a:r>
                  <a:rPr lang="en-US" sz="2400" dirty="0" smtClean="0"/>
                  <a:t>2</a:t>
                </a:r>
                <a:r>
                  <a:rPr lang="en-US" sz="2400" i="1" baseline="30000" dirty="0" smtClean="0"/>
                  <a:t>N</a:t>
                </a:r>
                <a:r>
                  <a:rPr lang="en-US" sz="2400" dirty="0" smtClean="0"/>
                  <a:t>/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] </a:t>
                </a:r>
                <a:r>
                  <a:rPr lang="en-US" sz="2400" dirty="0" smtClean="0"/>
                  <a:t>&gt;&gt;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 smtClean="0"/>
              </a:p>
              <a:p>
                <a:pPr>
                  <a:tabLst>
                    <a:tab pos="2628900" algn="l"/>
                  </a:tabLst>
                </a:pPr>
                <a:endParaRPr lang="en-US" sz="2400" dirty="0"/>
              </a:p>
              <a:p>
                <a:pPr>
                  <a:tabLst>
                    <a:tab pos="2628900" algn="l"/>
                  </a:tabLst>
                </a:pPr>
                <a:r>
                  <a:rPr lang="en-US" sz="2400" dirty="0" smtClean="0"/>
                  <a:t>Note: 2</a:t>
                </a:r>
                <a:r>
                  <a:rPr lang="en-US" sz="2400" i="1" baseline="30000" dirty="0" smtClean="0"/>
                  <a:t>N</a:t>
                </a:r>
                <a:r>
                  <a:rPr lang="en-US" sz="2400" dirty="0" smtClean="0"/>
                  <a:t>/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/>
                  <a:t> must be an </a:t>
                </a:r>
                <a:r>
                  <a:rPr lang="en-US" sz="2400" b="1" i="1" u="sng" dirty="0" smtClean="0"/>
                  <a:t>integer</a:t>
                </a:r>
                <a:r>
                  <a:rPr lang="en-US" sz="2400" dirty="0" smtClean="0"/>
                  <a:t> constant (so that we can use an integer multiply instruction). The constant is pre-computed and inserted into the source code; it is NOT computed at run time.</a:t>
                </a:r>
              </a:p>
              <a:p>
                <a:pPr>
                  <a:tabLst>
                    <a:tab pos="2628900" algn="l"/>
                  </a:tabLst>
                </a:pPr>
                <a:endParaRPr lang="en-US" sz="2400" dirty="0"/>
              </a:p>
              <a:p>
                <a:pPr>
                  <a:tabLst>
                    <a:tab pos="2628900" algn="l"/>
                  </a:tabLst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is the CPU word size (32 bits) and we use a double-length integer product, then [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× (</a:t>
                </a:r>
                <a:r>
                  <a:rPr lang="en-US" sz="2400" dirty="0" smtClean="0"/>
                  <a:t>2</a:t>
                </a:r>
                <a:r>
                  <a:rPr lang="en-US" sz="2400" i="1" baseline="30000" dirty="0" smtClean="0"/>
                  <a:t>N</a:t>
                </a:r>
                <a:r>
                  <a:rPr lang="en-US" sz="2400" dirty="0" smtClean="0"/>
                  <a:t>/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] &gt;&gt;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simply the most-significant half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of that product.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" y="1737360"/>
                <a:ext cx="8161020" cy="5262979"/>
              </a:xfrm>
              <a:prstGeom prst="rect">
                <a:avLst/>
              </a:prstGeom>
              <a:blipFill>
                <a:blip r:embed="rId2"/>
                <a:stretch>
                  <a:fillRect l="-1120" t="-927" r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290060" y="3223260"/>
            <a:ext cx="1638300" cy="44577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DIVISION BY AN ARBITRARY </a:t>
            </a:r>
            <a:r>
              <a:rPr lang="en-US" sz="4000" dirty="0" smtClean="0"/>
              <a:t>CONSTANT</a:t>
            </a:r>
            <a:br>
              <a:rPr lang="en-US" sz="4000" dirty="0" smtClean="0"/>
            </a:br>
            <a:r>
              <a:rPr lang="en-US" sz="3200" i="1" dirty="0" smtClean="0"/>
              <a:t>Using integer multiplication to do integer division</a:t>
            </a:r>
            <a:endParaRPr lang="en-US" sz="4000" i="1" dirty="0"/>
          </a:p>
        </p:txBody>
      </p:sp>
      <p:sp>
        <p:nvSpPr>
          <p:cNvPr id="4" name="Rectangle 3"/>
          <p:cNvSpPr/>
          <p:nvPr/>
        </p:nvSpPr>
        <p:spPr>
          <a:xfrm>
            <a:off x="5000625" y="3223260"/>
            <a:ext cx="822960" cy="44577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2100" y="5772953"/>
            <a:ext cx="1108710" cy="44577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DIVISION BY AN ARBITRARY </a:t>
            </a:r>
            <a:r>
              <a:rPr lang="en-US" sz="4000" dirty="0" smtClean="0"/>
              <a:t>CONSTANT</a:t>
            </a:r>
            <a:br>
              <a:rPr lang="en-US" sz="4000" dirty="0" smtClean="0"/>
            </a:br>
            <a:r>
              <a:rPr lang="en-US" sz="3200" i="1" dirty="0" smtClean="0"/>
              <a:t>Example: Divide x by 100, where x is 32 bits wide</a:t>
            </a:r>
            <a:endParaRPr lang="en-US" sz="4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1186" y="1924665"/>
            <a:ext cx="8195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Divide 32-bit variable "x" by 100:</a:t>
            </a:r>
          </a:p>
          <a:p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Multiplier = 2</a:t>
            </a:r>
            <a:r>
              <a:rPr lang="en-US" sz="2000" b="1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/100 = 42949673 (Rounded)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28700" algn="l"/>
                <a:tab pos="3257550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LDR	R0,x</a:t>
            </a:r>
          </a:p>
          <a:p>
            <a:pPr>
              <a:tabLst>
                <a:tab pos="1028700" algn="l"/>
                <a:tab pos="3257550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LDR	R1,=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42949673</a:t>
            </a:r>
          </a:p>
          <a:p>
            <a:pPr>
              <a:tabLst>
                <a:tab pos="1028700" algn="l"/>
                <a:tab pos="3257550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SMULL	R0,R1,R0,R1	// R1.R0 = 64-bit product</a:t>
            </a:r>
          </a:p>
          <a:p>
            <a:pPr>
              <a:tabLst>
                <a:tab pos="1028700" algn="l"/>
                <a:tab pos="3257550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	R1,y	// y = x/100 (approx.)</a:t>
            </a:r>
          </a:p>
          <a:p>
            <a:pPr>
              <a:tabLst>
                <a:tab pos="1028700" algn="l"/>
                <a:tab pos="3257550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28700" algn="l"/>
                <a:tab pos="3257550" algn="l"/>
              </a:tabLst>
            </a:pPr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Example: x = 15340</a:t>
            </a:r>
            <a:r>
              <a:rPr lang="en-US" sz="2000" b="1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000" b="1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28700" algn="l"/>
                <a:tab pos="3257550" algn="l"/>
              </a:tabLst>
            </a:pPr>
            <a:endParaRPr lang="en-US" sz="2000" b="1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28700" algn="l"/>
                <a:tab pos="2286000" algn="l"/>
                <a:tab pos="3257550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product	= 15340 × 42949673 = 658847983820</a:t>
            </a:r>
            <a:r>
              <a:rPr lang="en-US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28700" algn="l"/>
                <a:tab pos="2286000" algn="l"/>
                <a:tab pos="3257550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= 0000 0099 6666 68CC</a:t>
            </a:r>
            <a:r>
              <a:rPr lang="en-US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28700" algn="l"/>
                <a:tab pos="2286000" algn="l"/>
                <a:tab pos="3257550" algn="l"/>
              </a:tabLst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28700" algn="l"/>
                <a:tab pos="2286000" algn="l"/>
                <a:tab pos="3257550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quotient	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0000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0099</a:t>
            </a:r>
            <a:r>
              <a:rPr lang="en-US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153</a:t>
            </a:r>
            <a:r>
              <a:rPr lang="en-US" sz="20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6600" y="5318760"/>
            <a:ext cx="1295400" cy="32004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936" y="6325870"/>
            <a:ext cx="8013003" cy="340615"/>
          </a:xfrm>
          <a:prstGeom prst="rect">
            <a:avLst/>
          </a:prstGeom>
          <a:solidFill>
            <a:srgbClr val="00B05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SDIV may take 12 clock cycles; SMULL takes 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186" y="3477768"/>
            <a:ext cx="2732950" cy="32004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14550" y="3477768"/>
            <a:ext cx="365760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388870" y="3797808"/>
            <a:ext cx="985266" cy="15209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4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Three New Integer Multiply Instructions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4" y="2382950"/>
            <a:ext cx="6148552" cy="23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Reciprocal Multiplication</a:t>
            </a:r>
            <a:br>
              <a:rPr lang="en-US" dirty="0" smtClean="0"/>
            </a:br>
            <a:r>
              <a:rPr lang="en-US" dirty="0" smtClean="0"/>
              <a:t>with SMMLA &amp; SMMLS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248" y="2235150"/>
            <a:ext cx="2552043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// Divides by +7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LDR	R0,dividend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LDR	R1,=0x92492493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SMULL	R2,R1,R1,R0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ADD	R1,R1,R0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ASR	R1,R1,2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SUB	R0,R1,R0,ASR 31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STR	R0,quotient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5523" y="3928164"/>
            <a:ext cx="2567809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// Divides by -7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LDR	R0,dividend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LDR	R1,=0x6DB6DB6D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SMULL	R2,R1,R1,R0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SUB	R1,R1,R0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ASR	R1,R1,2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SUB	R0,R1,R0,ASR 31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STR	R0,quotient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3291" y="2235537"/>
            <a:ext cx="2552043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// Divides by +7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LDR	R0,dividend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LDR	R1,=0x92492493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SMMLA	R1,R1,R0,R0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ASR	R1,R1,2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SUB	R0,R1,R0,ASR 31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STR	R0,quotient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3332" y="3928164"/>
            <a:ext cx="2567809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// Divides by -7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LDR	R0,dividend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LDR	R1,=0x6DB6DB6D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SMMLS	R1,R1,R0,R0</a:t>
            </a: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ASR	R1,R1,2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SUB	R0,R1,R0,ASR 31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85725">
              <a:lnSpc>
                <a:spcPct val="115000"/>
              </a:lnSpc>
              <a:tabLst>
                <a:tab pos="815579" algn="l"/>
                <a:tab pos="1714500" algn="l"/>
                <a:tab pos="2057400" algn="l"/>
              </a:tabLst>
            </a:pPr>
            <a:r>
              <a:rPr lang="en-US" sz="1200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STR	R0,quotient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650" y="2902826"/>
            <a:ext cx="1712529" cy="40202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715736" y="4606614"/>
            <a:ext cx="1712529" cy="40202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3180693" y="2902826"/>
            <a:ext cx="1853702" cy="28454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283545" y="4523083"/>
            <a:ext cx="1853702" cy="28454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2462645" y="3026715"/>
            <a:ext cx="6106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52686" y="4706069"/>
            <a:ext cx="6106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 </a:t>
            </a:r>
            <a:r>
              <a:rPr lang="en-US" dirty="0" smtClean="0"/>
              <a:t>vs. Modulus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787" y="1427962"/>
            <a:ext cx="7602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 expression, “x % y”, computes the </a:t>
            </a:r>
            <a:r>
              <a:rPr lang="en-US" sz="2000" b="1" i="1" u="sng" dirty="0" smtClean="0"/>
              <a:t>remainder</a:t>
            </a:r>
            <a:r>
              <a:rPr lang="en-US" sz="2000" dirty="0" smtClean="0"/>
              <a:t> of x divided by y.</a:t>
            </a:r>
          </a:p>
          <a:p>
            <a:endParaRPr lang="en-US" sz="2000" dirty="0"/>
          </a:p>
          <a:p>
            <a:pPr lvl="1"/>
            <a:r>
              <a:rPr lang="en-US" sz="2000" dirty="0" smtClean="0"/>
              <a:t>The sign of the remainder is </a:t>
            </a:r>
            <a:r>
              <a:rPr lang="en-US" sz="2000" b="1" i="1" u="sng" dirty="0" smtClean="0"/>
              <a:t>always</a:t>
            </a:r>
            <a:r>
              <a:rPr lang="en-US" sz="2000" dirty="0" smtClean="0"/>
              <a:t> that of the dividend.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However, x MOD y is only defined for y &gt; 0 and is always 0 to y-1.</a:t>
            </a:r>
          </a:p>
          <a:p>
            <a:endParaRPr lang="en-US" sz="2000" dirty="0"/>
          </a:p>
          <a:p>
            <a:pPr lvl="1"/>
            <a:r>
              <a:rPr lang="en-US" sz="2000" dirty="0"/>
              <a:t>Thus: 	+11 % +8 = +</a:t>
            </a:r>
            <a:r>
              <a:rPr lang="en-US" sz="2000" dirty="0" smtClean="0"/>
              <a:t>3		+</a:t>
            </a:r>
            <a:r>
              <a:rPr lang="en-US" sz="2000" dirty="0"/>
              <a:t>11 MOD +8 = </a:t>
            </a:r>
            <a:r>
              <a:rPr lang="en-US" sz="2000" dirty="0" smtClean="0"/>
              <a:t>+3</a:t>
            </a:r>
            <a:endParaRPr lang="en-US" sz="2000" dirty="0"/>
          </a:p>
          <a:p>
            <a:pPr lvl="1"/>
            <a:r>
              <a:rPr lang="en-US" sz="2000" dirty="0"/>
              <a:t>		–11 % +8 = –</a:t>
            </a:r>
            <a:r>
              <a:rPr lang="en-US" sz="2000" dirty="0" smtClean="0"/>
              <a:t>3		</a:t>
            </a:r>
            <a:r>
              <a:rPr lang="en-US" sz="2000" dirty="0"/>
              <a:t>–11 MOD +8 = +</a:t>
            </a:r>
            <a:r>
              <a:rPr lang="en-US" sz="2000" dirty="0" smtClean="0"/>
              <a:t>5</a:t>
            </a:r>
            <a:endParaRPr lang="en-US" sz="2000" dirty="0"/>
          </a:p>
          <a:p>
            <a:pPr lvl="1"/>
            <a:r>
              <a:rPr lang="en-US" sz="2000" dirty="0"/>
              <a:t>		+11 % –8 = +3</a:t>
            </a:r>
          </a:p>
          <a:p>
            <a:pPr lvl="1"/>
            <a:r>
              <a:rPr lang="en-US" sz="2000" dirty="0"/>
              <a:t>		–11 % –8 = –3</a:t>
            </a:r>
          </a:p>
          <a:p>
            <a:endParaRPr lang="en-US" sz="2000" dirty="0" smtClean="0"/>
          </a:p>
          <a:p>
            <a:r>
              <a:rPr lang="en-US" sz="2000" dirty="0" smtClean="0"/>
              <a:t>Computing x MOD y:</a:t>
            </a:r>
          </a:p>
          <a:p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Find x % 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If negative, add the divisor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7060" y="3614812"/>
            <a:ext cx="411480" cy="335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55720" y="3596640"/>
            <a:ext cx="411480" cy="335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REMAINDER WHEN DIVIDING BY 2</a:t>
            </a:r>
            <a:r>
              <a:rPr lang="en-US" baseline="30000" dirty="0"/>
              <a:t>K</a:t>
            </a:r>
            <a:r>
              <a:rPr lang="en-US" dirty="0"/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569720"/>
            <a:ext cx="780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popular optimization:  remainder(x,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 panose="05000000000000000000" pitchFamily="2" charset="2"/>
              </a:rPr>
              <a:t> x &amp; (2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–1)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438400"/>
            <a:ext cx="376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y = x % 8 ;</a:t>
            </a:r>
          </a:p>
          <a:p>
            <a:endParaRPr lang="en-US" dirty="0" smtClean="0"/>
          </a:p>
          <a:p>
            <a:pPr>
              <a:tabLst>
                <a:tab pos="625475" algn="l"/>
              </a:tabLst>
            </a:pPr>
            <a:r>
              <a:rPr lang="en-US" dirty="0" smtClean="0"/>
              <a:t>LDR	R0,x</a:t>
            </a:r>
          </a:p>
          <a:p>
            <a:pPr>
              <a:tabLst>
                <a:tab pos="625475" algn="l"/>
              </a:tabLst>
            </a:pPr>
            <a:r>
              <a:rPr lang="en-US" dirty="0" smtClean="0"/>
              <a:t>LDR	R1,=8</a:t>
            </a:r>
          </a:p>
          <a:p>
            <a:pPr>
              <a:tabLst>
                <a:tab pos="625475" algn="l"/>
              </a:tabLst>
            </a:pPr>
            <a:r>
              <a:rPr lang="en-US" dirty="0" smtClean="0"/>
              <a:t>SDIV	R2,R0,R1	// R2 = x/8</a:t>
            </a:r>
          </a:p>
          <a:p>
            <a:pPr>
              <a:tabLst>
                <a:tab pos="625475" algn="l"/>
              </a:tabLst>
            </a:pPr>
            <a:r>
              <a:rPr lang="en-US" dirty="0" smtClean="0"/>
              <a:t>MLS	R3,R2,R1,R0	// R3 = x – 8*(x/8)</a:t>
            </a:r>
          </a:p>
          <a:p>
            <a:pPr>
              <a:tabLst>
                <a:tab pos="625475" algn="l"/>
              </a:tabLst>
            </a:pPr>
            <a:r>
              <a:rPr lang="en-US" dirty="0" smtClean="0"/>
              <a:t>STR	R3,y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2519318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79438" algn="l"/>
                <a:tab pos="1493838" algn="l"/>
              </a:tabLst>
            </a:pPr>
            <a:r>
              <a:rPr lang="en-US" dirty="0" smtClean="0"/>
              <a:t>// y = x &amp; 7 ;</a:t>
            </a:r>
          </a:p>
          <a:p>
            <a:pPr>
              <a:tabLst>
                <a:tab pos="579438" algn="l"/>
                <a:tab pos="1493838" algn="l"/>
              </a:tabLst>
            </a:pPr>
            <a:endParaRPr lang="en-US" dirty="0" smtClean="0"/>
          </a:p>
          <a:p>
            <a:pPr>
              <a:tabLst>
                <a:tab pos="579438" algn="l"/>
                <a:tab pos="1493838" algn="l"/>
              </a:tabLst>
            </a:pPr>
            <a:r>
              <a:rPr lang="en-US" dirty="0" smtClean="0"/>
              <a:t>LDR	R0,x</a:t>
            </a:r>
          </a:p>
          <a:p>
            <a:pPr>
              <a:tabLst>
                <a:tab pos="579438" algn="l"/>
                <a:tab pos="1493838" algn="l"/>
              </a:tabLst>
            </a:pPr>
            <a:r>
              <a:rPr lang="en-US" dirty="0" smtClean="0"/>
              <a:t>AND	R1,R0,7</a:t>
            </a:r>
          </a:p>
          <a:p>
            <a:pPr>
              <a:tabLst>
                <a:tab pos="579438" algn="l"/>
                <a:tab pos="1493838" algn="l"/>
              </a:tabLst>
            </a:pPr>
            <a:r>
              <a:rPr lang="en-US" dirty="0" smtClean="0"/>
              <a:t>STR	R1,y</a:t>
            </a:r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053840" y="3200400"/>
            <a:ext cx="518160" cy="39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463265" y="5456425"/>
            <a:ext cx="3489959" cy="1015663"/>
            <a:chOff x="5486401" y="5385137"/>
            <a:chExt cx="3489959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5486401" y="5385137"/>
              <a:ext cx="3489959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Bitwise-AND computes the modulus, NOT the remainder</a:t>
              </a:r>
              <a:endParaRPr lang="en-US" dirty="0"/>
            </a:p>
          </p:txBody>
        </p:sp>
        <p:pic>
          <p:nvPicPr>
            <p:cNvPr id="8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45574"/>
              </p:ext>
            </p:extLst>
          </p:nvPr>
        </p:nvGraphicFramePr>
        <p:xfrm>
          <a:off x="6652260" y="2936741"/>
          <a:ext cx="2194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57923"/>
              </p:ext>
            </p:extLst>
          </p:nvPr>
        </p:nvGraphicFramePr>
        <p:xfrm>
          <a:off x="6652260" y="3819872"/>
          <a:ext cx="2194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85742"/>
              </p:ext>
            </p:extLst>
          </p:nvPr>
        </p:nvGraphicFramePr>
        <p:xfrm>
          <a:off x="6637020" y="4746724"/>
          <a:ext cx="2194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21780" y="2567409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Example: x = -11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2840" y="3346792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&amp;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7642860" y="4314089"/>
            <a:ext cx="251460" cy="268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4672021"/>
            <a:ext cx="3054095" cy="784404"/>
          </a:xfrm>
          <a:prstGeom prst="rect">
            <a:avLst/>
          </a:prstGeom>
          <a:solidFill>
            <a:srgbClr val="00B05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LDR, SDIV, MLS may take 15 clock cycles; AND takes 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3307581"/>
            <a:ext cx="1886712" cy="80721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2536806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uint32_t Modulus(int32_t dividend, int32_t divisor) 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</a:endParaRPr>
          </a:p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</a:endParaRPr>
          </a:p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Modulus: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</a:endParaRPr>
          </a:p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	SDIV	R2,R0,R1	// R2 = quotient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</a:endParaRPr>
          </a:p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	MLS	R3,R1,R2,R0	// R3 = remainder (may be &lt; 0)</a:t>
            </a:r>
          </a:p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</a:endParaRPr>
          </a:p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	AND	R2,R1,R3,ASR 31	// R2 = (remainder &lt; 0) ? divisor : 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</a:endParaRPr>
          </a:p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	ADD	R0,R3,R2	// R0 = modulus (adjusted remainder)</a:t>
            </a:r>
          </a:p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</a:endParaRPr>
          </a:p>
          <a:p>
            <a:pPr marL="11430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17525" algn="l"/>
                <a:tab pos="1143000" algn="l"/>
                <a:tab pos="3094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	BX	LR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TRUE MODULUS WITH AN ARBITRARY DIVISOR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790" y="1639666"/>
            <a:ext cx="30248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Strategy: Calculate remainder. If it’s negative, add the divisor.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8875" y="4238625"/>
            <a:ext cx="1157968" cy="2857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787335" y="5084055"/>
            <a:ext cx="3489959" cy="1015663"/>
            <a:chOff x="5486401" y="5385137"/>
            <a:chExt cx="3489959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5486401" y="5385137"/>
              <a:ext cx="3489959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Note: “R3,ASR 31” will be all 1’s if remainder is negative, else all 0’s.</a:t>
              </a:r>
              <a:endParaRPr lang="en-US" dirty="0"/>
            </a:p>
          </p:txBody>
        </p:sp>
        <p:pic>
          <p:nvPicPr>
            <p:cNvPr id="8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Arrow Connector 8"/>
          <p:cNvCxnSpPr/>
          <p:nvPr/>
        </p:nvCxnSpPr>
        <p:spPr>
          <a:xfrm flipH="1" flipV="1">
            <a:off x="2911310" y="4587241"/>
            <a:ext cx="876025" cy="8324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4586"/>
              </p:ext>
            </p:extLst>
          </p:nvPr>
        </p:nvGraphicFramePr>
        <p:xfrm>
          <a:off x="971079" y="2077331"/>
          <a:ext cx="3581400" cy="2235708"/>
        </p:xfrm>
        <a:graphic>
          <a:graphicData uri="http://schemas.openxmlformats.org/drawingml/2006/table">
            <a:tbl>
              <a:tblPr firstRow="1" firstCol="1" bandRow="1"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Instructions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Clock Cycles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PUSH, POP, LDM, </a:t>
                      </a:r>
                      <a:r>
                        <a:rPr lang="en-US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STM, LDRD, STRD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1 + #</a:t>
                      </a:r>
                      <a:r>
                        <a:rPr lang="en-US" sz="1400" dirty="0" err="1">
                          <a:effectLst/>
                          <a:latin typeface="Calibri"/>
                          <a:ea typeface="SimSun"/>
                          <a:cs typeface="Times New Roman"/>
                        </a:rPr>
                        <a:t>regs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SDIV, UDIV</a:t>
                      </a:r>
                      <a:endParaRPr lang="en-US" sz="1400" b="1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/>
                          <a:ea typeface="SimSun"/>
                          <a:cs typeface="Times New Roman"/>
                        </a:rPr>
                        <a:t>2 - 12</a:t>
                      </a:r>
                      <a:endParaRPr lang="en-US" sz="1400" b="1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Branch </a:t>
                      </a: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(B, BL, </a:t>
                      </a:r>
                      <a:r>
                        <a:rPr lang="en-US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BLX, BX</a:t>
                      </a: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2 - 4</a:t>
                      </a:r>
                      <a:endParaRPr lang="en-US" sz="140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rowSpan="2"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Conditional Branch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Successful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2 - 4</a:t>
                      </a:r>
                      <a:endParaRPr lang="en-US" sz="140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Failed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All </a:t>
                      </a:r>
                      <a:r>
                        <a:rPr lang="en-US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other LDR’s </a:t>
                      </a: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and STR’s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All other instructions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Execution Times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2812" y="2673785"/>
            <a:ext cx="3581400" cy="2511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61580" y="1769632"/>
            <a:ext cx="361335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These instructions are fast compared to some other processors, but may still be several times slower than an ADD, SUB, multiply or shift.</a:t>
            </a:r>
          </a:p>
          <a:p>
            <a:endParaRPr lang="en-US" sz="700" dirty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Some other processors don’t have multiply or divide instructions, or their execution time is much greater.</a:t>
            </a:r>
          </a:p>
          <a:p>
            <a:endParaRPr lang="en-US" sz="7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Let’s look at some alternatives. 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690" y="4059857"/>
            <a:ext cx="3581400" cy="275798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69870" y="4030389"/>
            <a:ext cx="351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Includes ADD, SUB, multiply and shift instructions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20670" y="4197756"/>
            <a:ext cx="46578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37250" y="2783043"/>
            <a:ext cx="449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2960" y="5337094"/>
            <a:ext cx="5321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ARM® Cortex®‑M4 Processor Technical Reference Manual, Revision r0p1.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MULTIPLYING BY LOGICAL LEFT SHIFT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8404" y="1478280"/>
            <a:ext cx="5641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 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00011000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  <a:tab pos="2514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		LSL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2×(+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24)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00011000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1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00110000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+48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+25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 	00011001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  <a:tab pos="2514600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?		LSL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2×(+25)	=	00011001 &lt;&lt; 1 = 00110010 = 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 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11101000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  <a:tab pos="2514600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?		LSL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2×(-24)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11101000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1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11010000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-48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-25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 	11100111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  <a:tab pos="2514600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?		LSL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2×(-25)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	11100111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1 = 11001110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808" y="1668779"/>
            <a:ext cx="442581" cy="5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" y="1478280"/>
            <a:ext cx="1432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 &amp; Even: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 &amp; Odd: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 &amp; Even: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 &amp; Odd: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8" y="2979894"/>
            <a:ext cx="442581" cy="5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8" y="4381975"/>
            <a:ext cx="442581" cy="5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46" y="5801259"/>
            <a:ext cx="442581" cy="5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079" y="1478280"/>
            <a:ext cx="7360299" cy="9458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80" y="2789396"/>
            <a:ext cx="7360298" cy="9458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080" y="4191476"/>
            <a:ext cx="7360298" cy="9458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" y="5610760"/>
            <a:ext cx="7360298" cy="9458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95407"/>
              </p:ext>
            </p:extLst>
          </p:nvPr>
        </p:nvGraphicFramePr>
        <p:xfrm>
          <a:off x="457200" y="2476942"/>
          <a:ext cx="3333135" cy="2397760"/>
        </p:xfrm>
        <a:graphic>
          <a:graphicData uri="http://schemas.openxmlformats.org/drawingml/2006/table">
            <a:tbl>
              <a:tblPr firstRow="1" firstCol="1" bandRow="1"/>
              <a:tblGrid>
                <a:gridCol w="79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7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Decimal Constant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8-bit Binary Representation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Optimal Decomposition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+74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01001010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 + 2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 + 2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+30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0011110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1600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‑14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11110010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–2</a:t>
                      </a:r>
                      <a:r>
                        <a:rPr lang="en-US" sz="1600" baseline="30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 + 2</a:t>
                      </a:r>
                      <a:r>
                        <a:rPr lang="en-US" sz="1600" baseline="30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-17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11101111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 - 2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466342" y="3569676"/>
            <a:ext cx="3333135" cy="409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BY A CONSTANT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85302" y="1498690"/>
            <a:ext cx="4807974" cy="4801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 smtClean="0"/>
              <a:t>LDR	R0,x	// R0 = x</a:t>
            </a:r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endParaRPr lang="en-US" dirty="0" smtClean="0"/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 smtClean="0"/>
              <a:t>LSL	R1,R0,6	// R1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smtClean="0">
                <a:sym typeface="Wingdings" panose="05000000000000000000" pitchFamily="2" charset="2"/>
              </a:rPr>
              <a:t> 64*x</a:t>
            </a:r>
            <a:endParaRPr lang="en-US" dirty="0" smtClean="0"/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 smtClean="0"/>
              <a:t>ADD	R1,R1,R0,LSL 3	// R1 = 64*x+ 8*x</a:t>
            </a:r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 smtClean="0"/>
              <a:t>ADD	R1,R1,R0,LSL 1	// R1 = 64*x + 8*x + 2*x</a:t>
            </a:r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endParaRPr lang="en-US" dirty="0" smtClean="0"/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endParaRPr lang="en-US" dirty="0"/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/>
              <a:t>LSL	R1,R0,5	// R1 = 32*x</a:t>
            </a:r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/>
              <a:t>SUB	R1,R1,R0,LSL 1	// R1 = 32*x – </a:t>
            </a:r>
            <a:r>
              <a:rPr lang="en-US" dirty="0" smtClean="0"/>
              <a:t>2*x</a:t>
            </a:r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endParaRPr lang="en-US" dirty="0"/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endParaRPr lang="en-US" dirty="0" smtClean="0"/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/>
              <a:t>LSL	R1,R0,1	// R1 = 2*x</a:t>
            </a:r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/>
              <a:t>SUB	R1,R1,R0,LSL 4	// R1 = 2*x – 16*x</a:t>
            </a:r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endParaRPr lang="en-US" dirty="0" smtClean="0"/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endParaRPr lang="en-US" dirty="0"/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/>
              <a:t>SUB	R1,R0,R0,LSL 1	// R1 = -1*x</a:t>
            </a:r>
          </a:p>
          <a:p>
            <a:pPr>
              <a:tabLst>
                <a:tab pos="633413" algn="l"/>
                <a:tab pos="2286000" algn="l"/>
                <a:tab pos="4351338" algn="l"/>
              </a:tabLst>
            </a:pPr>
            <a:r>
              <a:rPr lang="en-US" dirty="0"/>
              <a:t>SUB	R1,R1,R0,LSL 4	// R1 = -</a:t>
            </a:r>
            <a:r>
              <a:rPr lang="en-US" dirty="0" smtClean="0"/>
              <a:t>16*x-1*x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85302" y="2102087"/>
            <a:ext cx="4807974" cy="82591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5302" y="3473908"/>
            <a:ext cx="4807974" cy="5365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5302" y="4567157"/>
            <a:ext cx="4807974" cy="5365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85302" y="5682310"/>
            <a:ext cx="4807974" cy="5365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7199" y="3125180"/>
            <a:ext cx="3333135" cy="409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197" y="4010385"/>
            <a:ext cx="3333135" cy="409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4445651"/>
            <a:ext cx="3333135" cy="409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7900" y="5220645"/>
            <a:ext cx="215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 00100000  (</a:t>
            </a:r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-</a:t>
            </a:r>
            <a:r>
              <a:rPr lang="en-US" u="sng" dirty="0" smtClean="0">
                <a:latin typeface="Consolas" panose="020B0609020204030204" pitchFamily="49" charset="0"/>
              </a:rPr>
              <a:t>00000010</a:t>
            </a:r>
            <a:r>
              <a:rPr lang="en-US" dirty="0" smtClean="0">
                <a:latin typeface="Consolas" panose="020B0609020204030204" pitchFamily="49" charset="0"/>
              </a:rPr>
              <a:t>  (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00011110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0" grpId="0" animBg="1"/>
      <p:bldP spid="26" grpId="0" animBg="1"/>
      <p:bldP spid="28" grpId="0" animBg="1"/>
      <p:bldP spid="31" grpId="0" animBg="1"/>
      <p:bldP spid="33" grpId="0" animBg="1"/>
      <p:bldP spid="35" grpId="0" animBg="1"/>
      <p:bldP spid="36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0080" y="5610760"/>
            <a:ext cx="7360298" cy="9458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080" y="4191476"/>
            <a:ext cx="7360298" cy="9458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80" y="2789396"/>
            <a:ext cx="7360298" cy="9458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DIVIDING BY ARITHMETIC RIGHT SHIFT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8404" y="1478280"/>
            <a:ext cx="5641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 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00011000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  <a:tab pos="2514600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?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ASR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(+24)÷2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00011000 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+12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+25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 	00011001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  <a:tab pos="2514600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?		ASR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)÷2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	00011001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+12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 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11101000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  <a:tab pos="2514600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?		ASR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(-24)÷2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11101000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11110100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-12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-25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 	11100111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  <a:tab pos="2514600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?		ASR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82675" algn="l"/>
                <a:tab pos="1431925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(-25)÷2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=	11100111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11110011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-13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808" y="1668779"/>
            <a:ext cx="442581" cy="5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" y="1478280"/>
            <a:ext cx="1432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 &amp; Even: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 &amp; Odd: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 &amp; Even: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 &amp; Odd: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8" y="2979894"/>
            <a:ext cx="442581" cy="5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8" y="4381975"/>
            <a:ext cx="442581" cy="5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079" y="1478280"/>
            <a:ext cx="7360299" cy="9458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30" y="5861620"/>
            <a:ext cx="449259" cy="5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51387"/>
              </p:ext>
            </p:extLst>
          </p:nvPr>
        </p:nvGraphicFramePr>
        <p:xfrm>
          <a:off x="457202" y="1600200"/>
          <a:ext cx="8229600" cy="2790786"/>
        </p:xfrm>
        <a:graphic>
          <a:graphicData uri="http://schemas.openxmlformats.org/drawingml/2006/table">
            <a:tbl>
              <a:tblPr firstRow="1" firstCol="1" bandRow="1"/>
              <a:tblGrid>
                <a:gridCol w="153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4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Operand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Original operation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Adjusted Dividend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Binary Operand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ASR Result</a:t>
                      </a:r>
                      <a:b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(Binary)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ASR Result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(Decimal)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Positive &amp; even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+10 ÷ 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+10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00001010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00000101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Positive &amp; odd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+11 ÷ 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+11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00001011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00000101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Negative &amp; even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–10 ÷ 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–9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11110111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11111011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Negative &amp; odd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–11 ÷ 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–10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11110110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11111011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PRE-SHIFT ADJUSTMENT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64756" y="5124382"/>
            <a:ext cx="4384784" cy="1015663"/>
            <a:chOff x="1447800" y="4673768"/>
            <a:chExt cx="4384784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4673768"/>
              <a:ext cx="4384784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Divide by 2: Add 1 to negative dividends before the 1-bit arithmetic shift right.</a:t>
              </a:r>
              <a:endParaRPr lang="en-US" dirty="0"/>
            </a:p>
          </p:txBody>
        </p:sp>
        <p:pic>
          <p:nvPicPr>
            <p:cNvPr id="6" name="Picture 5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Straight Arrow Connector 7"/>
          <p:cNvCxnSpPr/>
          <p:nvPr/>
        </p:nvCxnSpPr>
        <p:spPr>
          <a:xfrm flipV="1">
            <a:off x="3886200" y="4449764"/>
            <a:ext cx="0" cy="419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8979" y="3325586"/>
            <a:ext cx="1210491" cy="1065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199" y="5032048"/>
            <a:ext cx="281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8650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LDR	R0,dividend</a:t>
            </a:r>
          </a:p>
          <a:p>
            <a:pPr>
              <a:tabLst>
                <a:tab pos="628650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SUB	R0,R0,R0,ASR 31</a:t>
            </a:r>
          </a:p>
          <a:p>
            <a:pPr>
              <a:tabLst>
                <a:tab pos="628650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ASR	R0,R0,1</a:t>
            </a:r>
          </a:p>
          <a:p>
            <a:pPr>
              <a:tabLst>
                <a:tab pos="628650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STR	R0,quotient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78820"/>
              </p:ext>
            </p:extLst>
          </p:nvPr>
        </p:nvGraphicFramePr>
        <p:xfrm>
          <a:off x="937260" y="1817370"/>
          <a:ext cx="5772150" cy="4666658"/>
        </p:xfrm>
        <a:graphic>
          <a:graphicData uri="http://schemas.openxmlformats.org/drawingml/2006/table">
            <a:tbl>
              <a:tblPr firstRow="1" firstCol="1" bandRow="1"/>
              <a:tblGrid>
                <a:gridCol w="114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Original </a:t>
                      </a:r>
                      <a:r>
                        <a:rPr lang="en-US" sz="18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Adjusted </a:t>
                      </a:r>
                      <a:r>
                        <a:rPr lang="en-US" sz="18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Dividend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Binary Operand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ASR Result</a:t>
                      </a:r>
                      <a:b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(Binary)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ASR Result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(Decimal)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–1 ÷ 4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00000010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00000000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537196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–2 ÷ 4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00000001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00000000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98253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–3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÷ 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0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00000000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00000000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–4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÷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11111111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11111111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–1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–5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÷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11111110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11111111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–1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–6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÷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–3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11111101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11111111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–1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–7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÷ 4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–4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11111100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11111111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–1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411734"/>
                  </a:ext>
                </a:extLst>
              </a:tr>
              <a:tr h="499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–8 ÷ 4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–5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11111011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Arial"/>
                        </a:rPr>
                        <a:t>11111110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–2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762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PRE-SHIFT ADJUSTMENT</a:t>
            </a:r>
            <a:br>
              <a:rPr lang="en-US" dirty="0" smtClean="0"/>
            </a:br>
            <a:r>
              <a:rPr lang="en-US" dirty="0" smtClean="0"/>
              <a:t>When Dividing by 2</a:t>
            </a:r>
            <a:r>
              <a:rPr lang="en-US" baseline="30000" dirty="0" smtClean="0"/>
              <a:t>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76636" y="1817370"/>
            <a:ext cx="1367264" cy="3785652"/>
            <a:chOff x="1447800" y="4673768"/>
            <a:chExt cx="1367264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4673768"/>
              <a:ext cx="1367264" cy="378565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endParaRPr lang="en-US" dirty="0" smtClean="0"/>
            </a:p>
            <a:p>
              <a:pPr marL="1027113" lvl="1"/>
              <a:endParaRPr lang="en-US" dirty="0"/>
            </a:p>
            <a:p>
              <a:pPr marL="1027113" lvl="1"/>
              <a:endParaRPr lang="en-US" dirty="0" smtClean="0"/>
            </a:p>
            <a:p>
              <a:pPr marL="1027113" lvl="1"/>
              <a:endParaRPr lang="en-US" dirty="0"/>
            </a:p>
            <a:p>
              <a:pPr marL="0" lvl="1"/>
              <a:r>
                <a:rPr lang="en-US" dirty="0" smtClean="0"/>
                <a:t>Divide </a:t>
              </a:r>
              <a:r>
                <a:rPr lang="en-US" dirty="0"/>
                <a:t>by </a:t>
              </a:r>
              <a:r>
                <a:rPr lang="en-US" dirty="0" smtClean="0"/>
                <a:t>2</a:t>
              </a:r>
              <a:r>
                <a:rPr lang="en-US" baseline="30000" dirty="0" smtClean="0"/>
                <a:t>k</a:t>
              </a:r>
              <a:r>
                <a:rPr lang="en-US" dirty="0" smtClean="0"/>
                <a:t>:</a:t>
              </a:r>
            </a:p>
            <a:p>
              <a:pPr marL="0" lvl="1"/>
              <a:endParaRPr lang="en-US" dirty="0"/>
            </a:p>
            <a:p>
              <a:pPr marL="0" lvl="1"/>
              <a:r>
                <a:rPr lang="en-US" dirty="0" smtClean="0"/>
                <a:t>Add 2</a:t>
              </a:r>
              <a:r>
                <a:rPr lang="en-US" baseline="30000" dirty="0" smtClean="0"/>
                <a:t>k</a:t>
              </a:r>
              <a:r>
                <a:rPr lang="en-US" dirty="0" smtClean="0"/>
                <a:t>-1 to negative dividends </a:t>
              </a:r>
              <a:r>
                <a:rPr lang="en-US" dirty="0"/>
                <a:t>before </a:t>
              </a:r>
              <a:r>
                <a:rPr lang="en-US" dirty="0" smtClean="0"/>
                <a:t>the </a:t>
              </a:r>
              <a:br>
                <a:rPr lang="en-US" dirty="0" smtClean="0"/>
              </a:br>
              <a:r>
                <a:rPr lang="en-US" dirty="0" smtClean="0"/>
                <a:t>k-bit </a:t>
              </a:r>
              <a:r>
                <a:rPr lang="en-US" dirty="0" err="1" smtClean="0"/>
                <a:t>arith-metic</a:t>
              </a:r>
              <a:r>
                <a:rPr lang="en-US" dirty="0" smtClean="0"/>
                <a:t> </a:t>
              </a:r>
              <a:r>
                <a:rPr lang="en-US" dirty="0"/>
                <a:t>shift </a:t>
              </a:r>
              <a:r>
                <a:rPr lang="en-US" dirty="0" smtClean="0"/>
                <a:t>right.</a:t>
              </a:r>
              <a:endParaRPr lang="en-US" dirty="0"/>
            </a:p>
          </p:txBody>
        </p:sp>
        <p:pic>
          <p:nvPicPr>
            <p:cNvPr id="7" name="Picture 6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45519" y="485283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1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533399" y="1891939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417695" y="4762365"/>
            <a:ext cx="4269105" cy="525702"/>
            <a:chOff x="2855595" y="3984860"/>
            <a:chExt cx="3000375" cy="365761"/>
          </a:xfrm>
        </p:grpSpPr>
        <p:sp>
          <p:nvSpPr>
            <p:cNvPr id="67" name="Rectangle 66"/>
            <p:cNvSpPr/>
            <p:nvPr/>
          </p:nvSpPr>
          <p:spPr>
            <a:xfrm>
              <a:off x="2855595" y="3984860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00000111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21505" y="3984861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11111101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97694" y="4052371"/>
            <a:ext cx="4269105" cy="525702"/>
            <a:chOff x="2871661" y="3984860"/>
            <a:chExt cx="3000375" cy="365761"/>
          </a:xfrm>
        </p:grpSpPr>
        <p:sp>
          <p:nvSpPr>
            <p:cNvPr id="64" name="Rectangle 63"/>
            <p:cNvSpPr/>
            <p:nvPr/>
          </p:nvSpPr>
          <p:spPr>
            <a:xfrm>
              <a:off x="2871661" y="3984860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00000111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37571" y="3984861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11101110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97694" y="3342377"/>
            <a:ext cx="4269105" cy="525702"/>
            <a:chOff x="2871661" y="3984860"/>
            <a:chExt cx="3000375" cy="365761"/>
          </a:xfrm>
        </p:grpSpPr>
        <p:sp>
          <p:nvSpPr>
            <p:cNvPr id="58" name="Rectangle 57"/>
            <p:cNvSpPr/>
            <p:nvPr/>
          </p:nvSpPr>
          <p:spPr>
            <a:xfrm>
              <a:off x="2871661" y="3984860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00000111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37571" y="3984861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11100111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399" y="1758030"/>
            <a:ext cx="3607117" cy="37033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 smtClean="0"/>
              <a:t>LDR</a:t>
            </a:r>
            <a:r>
              <a:rPr lang="en-US" dirty="0"/>
              <a:t>	</a:t>
            </a:r>
            <a:r>
              <a:rPr lang="en-US" dirty="0" smtClean="0"/>
              <a:t>R0,x	// x = ─25</a:t>
            </a:r>
            <a:endParaRPr lang="en-US" dirty="0"/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LDR	R1</a:t>
            </a:r>
            <a:r>
              <a:rPr lang="en-US" dirty="0" smtClean="0"/>
              <a:t>,=7</a:t>
            </a:r>
            <a:endParaRPr lang="en-US" dirty="0"/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AND	R1,R1,R0,ASR 31</a:t>
            </a:r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ADD	R0,R0,R1</a:t>
            </a:r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ASR	</a:t>
            </a:r>
            <a:r>
              <a:rPr lang="en-US" dirty="0" smtClean="0"/>
              <a:t>R0,R0,3</a:t>
            </a:r>
            <a:endParaRPr lang="en-US" dirty="0"/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STR	</a:t>
            </a:r>
            <a:r>
              <a:rPr lang="en-US" dirty="0" smtClean="0"/>
              <a:t>R0,y                                                                    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374834" y="2599907"/>
            <a:ext cx="4269105" cy="525701"/>
            <a:chOff x="2855595" y="3945096"/>
            <a:chExt cx="3000375" cy="365760"/>
          </a:xfrm>
        </p:grpSpPr>
        <p:sp>
          <p:nvSpPr>
            <p:cNvPr id="7" name="Rectangle 6"/>
            <p:cNvSpPr/>
            <p:nvPr/>
          </p:nvSpPr>
          <p:spPr>
            <a:xfrm>
              <a:off x="2855595" y="3945096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00000111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1505" y="3945096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11100111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74834" y="1891939"/>
            <a:ext cx="4269105" cy="525701"/>
            <a:chOff x="2855595" y="3945096"/>
            <a:chExt cx="3000375" cy="365760"/>
          </a:xfrm>
        </p:grpSpPr>
        <p:sp>
          <p:nvSpPr>
            <p:cNvPr id="61" name="Rectangle 60"/>
            <p:cNvSpPr/>
            <p:nvPr/>
          </p:nvSpPr>
          <p:spPr>
            <a:xfrm>
              <a:off x="2855595" y="3945096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1505" y="3945096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11100111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6625759" y="4765462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646157" y="4035121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602900" y="1874688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397693" y="3302687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362618" y="2591281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31323" y="4826002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47685" y="4100781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57071" y="3342378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DIVIDE ─25 BY 8 (2</a:t>
            </a:r>
            <a:r>
              <a:rPr lang="en-US" baseline="30000" dirty="0" smtClean="0"/>
              <a:t>3</a:t>
            </a:r>
            <a:r>
              <a:rPr lang="en-US" dirty="0"/>
              <a:t>)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374834" y="1252953"/>
            <a:ext cx="4269105" cy="594199"/>
            <a:chOff x="2839403" y="3497421"/>
            <a:chExt cx="3000375" cy="365760"/>
          </a:xfrm>
        </p:grpSpPr>
        <p:sp>
          <p:nvSpPr>
            <p:cNvPr id="24" name="Rectangle 23"/>
            <p:cNvSpPr/>
            <p:nvPr/>
          </p:nvSpPr>
          <p:spPr>
            <a:xfrm>
              <a:off x="2839403" y="3497421"/>
              <a:ext cx="143446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R1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313" y="3497421"/>
              <a:ext cx="143446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R0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2256947" y="3868078"/>
            <a:ext cx="14463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ine Callout 1 (No Border) 73"/>
          <p:cNvSpPr/>
          <p:nvPr/>
        </p:nvSpPr>
        <p:spPr>
          <a:xfrm>
            <a:off x="2710087" y="5601654"/>
            <a:ext cx="2228066" cy="650555"/>
          </a:xfrm>
          <a:prstGeom prst="callout1">
            <a:avLst>
              <a:gd name="adj1" fmla="val 2961"/>
              <a:gd name="adj2" fmla="val 45532"/>
              <a:gd name="adj3" fmla="val -262585"/>
              <a:gd name="adj4" fmla="val 114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11111111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3943350" y="1988820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931920" y="2699782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931920" y="3442252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3931920" y="4168284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3933488" y="4868216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38244" y="2617157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064192" y="5561986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Y = </a:t>
            </a:r>
            <a:r>
              <a:rPr lang="en-US" sz="2400" dirty="0"/>
              <a:t>─ </a:t>
            </a:r>
            <a:r>
              <a:rPr lang="en-US" sz="2400" dirty="0" smtClean="0">
                <a:latin typeface="Consolas" panose="020B0609020204030204" pitchFamily="49" charset="0"/>
              </a:rPr>
              <a:t>3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0936" y="6252209"/>
            <a:ext cx="8013003" cy="340615"/>
          </a:xfrm>
          <a:prstGeom prst="rect">
            <a:avLst/>
          </a:prstGeom>
          <a:solidFill>
            <a:srgbClr val="00B05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SDIV may take 12 clock cycles; AND, ADD, ASR take only 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7685" y="3342375"/>
            <a:ext cx="3286421" cy="2009328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90" grpId="0" animBg="1"/>
      <p:bldP spid="89" grpId="0" animBg="1"/>
      <p:bldP spid="86" grpId="0" animBg="1"/>
      <p:bldP spid="88" grpId="0" animBg="1"/>
      <p:bldP spid="87" grpId="0" animBg="1"/>
      <p:bldP spid="85" grpId="0" animBg="1"/>
      <p:bldP spid="84" grpId="0" animBg="1"/>
      <p:bldP spid="8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92" grpId="0"/>
      <p:bldP spid="2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4417695" y="4762365"/>
            <a:ext cx="4269105" cy="525702"/>
            <a:chOff x="2855595" y="3984860"/>
            <a:chExt cx="3000375" cy="365761"/>
          </a:xfrm>
        </p:grpSpPr>
        <p:sp>
          <p:nvSpPr>
            <p:cNvPr id="67" name="Rectangle 66"/>
            <p:cNvSpPr/>
            <p:nvPr/>
          </p:nvSpPr>
          <p:spPr>
            <a:xfrm>
              <a:off x="2855595" y="3984860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00000000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21505" y="3984861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00000011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6625759" y="4765462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4397694" y="3342377"/>
            <a:ext cx="4269105" cy="525702"/>
            <a:chOff x="2871661" y="3984860"/>
            <a:chExt cx="3000375" cy="365761"/>
          </a:xfrm>
        </p:grpSpPr>
        <p:sp>
          <p:nvSpPr>
            <p:cNvPr id="58" name="Rectangle 57"/>
            <p:cNvSpPr/>
            <p:nvPr/>
          </p:nvSpPr>
          <p:spPr>
            <a:xfrm>
              <a:off x="2871661" y="3984860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00000000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37571" y="3984861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00011001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397693" y="3302687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397694" y="4052371"/>
            <a:ext cx="4269105" cy="525702"/>
            <a:chOff x="2871661" y="3984860"/>
            <a:chExt cx="3000375" cy="365761"/>
          </a:xfrm>
        </p:grpSpPr>
        <p:sp>
          <p:nvSpPr>
            <p:cNvPr id="65" name="Rectangle 64"/>
            <p:cNvSpPr/>
            <p:nvPr/>
          </p:nvSpPr>
          <p:spPr>
            <a:xfrm>
              <a:off x="4437571" y="3984861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00011001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71661" y="3984860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00000000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6646157" y="4035121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4374834" y="1891939"/>
            <a:ext cx="4269105" cy="525701"/>
            <a:chOff x="2855595" y="3945096"/>
            <a:chExt cx="3000375" cy="365760"/>
          </a:xfrm>
        </p:grpSpPr>
        <p:sp>
          <p:nvSpPr>
            <p:cNvPr id="61" name="Rectangle 60"/>
            <p:cNvSpPr/>
            <p:nvPr/>
          </p:nvSpPr>
          <p:spPr>
            <a:xfrm>
              <a:off x="2855595" y="3945096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1505" y="3945096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00011001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6602900" y="1874688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33399" y="1891939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399" y="1758030"/>
            <a:ext cx="3607117" cy="37033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 smtClean="0"/>
              <a:t>LDR</a:t>
            </a:r>
            <a:r>
              <a:rPr lang="en-US" dirty="0"/>
              <a:t>	</a:t>
            </a:r>
            <a:r>
              <a:rPr lang="en-US" dirty="0" smtClean="0"/>
              <a:t>R0,x	// x = +25</a:t>
            </a:r>
            <a:endParaRPr lang="en-US" dirty="0"/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LDR	R1</a:t>
            </a:r>
            <a:r>
              <a:rPr lang="en-US" dirty="0" smtClean="0"/>
              <a:t>,=7</a:t>
            </a:r>
            <a:endParaRPr lang="en-US" dirty="0"/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AND	R1,R1,R0,ASR 31</a:t>
            </a:r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ADD	R0,R0,R1</a:t>
            </a:r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ASR	</a:t>
            </a:r>
            <a:r>
              <a:rPr lang="en-US" dirty="0" smtClean="0"/>
              <a:t>R0,R0,3</a:t>
            </a:r>
            <a:endParaRPr lang="en-US" dirty="0"/>
          </a:p>
          <a:p>
            <a:pPr marL="0" indent="0"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/>
              <a:t>STR	</a:t>
            </a:r>
            <a:r>
              <a:rPr lang="en-US" dirty="0" smtClean="0"/>
              <a:t>R0,y                                                                    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374834" y="2599907"/>
            <a:ext cx="4269105" cy="525701"/>
            <a:chOff x="2855595" y="3945096"/>
            <a:chExt cx="3000375" cy="365760"/>
          </a:xfrm>
        </p:grpSpPr>
        <p:sp>
          <p:nvSpPr>
            <p:cNvPr id="7" name="Rectangle 6"/>
            <p:cNvSpPr/>
            <p:nvPr/>
          </p:nvSpPr>
          <p:spPr>
            <a:xfrm>
              <a:off x="2855595" y="3945096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00000111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1505" y="3945096"/>
              <a:ext cx="1434465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00011001</a:t>
              </a:r>
            </a:p>
          </p:txBody>
        </p:sp>
      </p:grpSp>
      <p:sp>
        <p:nvSpPr>
          <p:cNvPr id="87" name="Rectangle 86"/>
          <p:cNvSpPr/>
          <p:nvPr/>
        </p:nvSpPr>
        <p:spPr>
          <a:xfrm>
            <a:off x="4362618" y="2591281"/>
            <a:ext cx="2041039" cy="542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31323" y="4826002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47685" y="4100781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57071" y="3342378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DIVIDE +25 BY 8 (2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374834" y="1252953"/>
            <a:ext cx="4269105" cy="594199"/>
            <a:chOff x="2839403" y="3497421"/>
            <a:chExt cx="3000375" cy="365760"/>
          </a:xfrm>
        </p:grpSpPr>
        <p:sp>
          <p:nvSpPr>
            <p:cNvPr id="24" name="Rectangle 23"/>
            <p:cNvSpPr/>
            <p:nvPr/>
          </p:nvSpPr>
          <p:spPr>
            <a:xfrm>
              <a:off x="2839403" y="3497421"/>
              <a:ext cx="143446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R1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313" y="3497421"/>
              <a:ext cx="143446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R0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2256947" y="3868078"/>
            <a:ext cx="14463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ine Callout 1 (No Border) 73"/>
          <p:cNvSpPr/>
          <p:nvPr/>
        </p:nvSpPr>
        <p:spPr>
          <a:xfrm>
            <a:off x="2710087" y="5601654"/>
            <a:ext cx="2228066" cy="650555"/>
          </a:xfrm>
          <a:prstGeom prst="callout1">
            <a:avLst>
              <a:gd name="adj1" fmla="val 2961"/>
              <a:gd name="adj2" fmla="val 45532"/>
              <a:gd name="adj3" fmla="val -262585"/>
              <a:gd name="adj4" fmla="val 114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00000000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3943350" y="1988820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931920" y="2699782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931920" y="3442252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3931920" y="4168284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3933488" y="4868216"/>
            <a:ext cx="308610" cy="325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38244" y="2617157"/>
            <a:ext cx="3290721" cy="5257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064192" y="556198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Y = +3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8" grpId="0" animBg="1"/>
      <p:bldP spid="89" grpId="0" animBg="1"/>
      <p:bldP spid="86" grpId="0" animBg="1"/>
      <p:bldP spid="81" grpId="0" animBg="1"/>
      <p:bldP spid="87" grpId="0" animBg="1"/>
      <p:bldP spid="85" grpId="0" animBg="1"/>
      <p:bldP spid="84" grpId="0" animBg="1"/>
      <p:bldP spid="8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9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756</Words>
  <Application>Microsoft Office PowerPoint</Application>
  <PresentationFormat>On-screen Show (4:3)</PresentationFormat>
  <Paragraphs>388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SimSun</vt:lpstr>
      <vt:lpstr>Arial</vt:lpstr>
      <vt:lpstr>Calibri</vt:lpstr>
      <vt:lpstr>Cambria</vt:lpstr>
      <vt:lpstr>Cambria Math</vt:lpstr>
      <vt:lpstr>Consolas</vt:lpstr>
      <vt:lpstr>MS Mincho</vt:lpstr>
      <vt:lpstr>Times New Roman</vt:lpstr>
      <vt:lpstr>Wingdings</vt:lpstr>
      <vt:lpstr>Office Theme</vt:lpstr>
      <vt:lpstr>Chapter 8</vt:lpstr>
      <vt:lpstr>ARM Instruction Execution Times</vt:lpstr>
      <vt:lpstr>MULTIPLYING BY LOGICAL LEFT SHIFT</vt:lpstr>
      <vt:lpstr>MULTIPLYING BY A CONSTANT</vt:lpstr>
      <vt:lpstr>DIVIDING BY ARITHMETIC RIGHT SHIFT</vt:lpstr>
      <vt:lpstr>PRE-SHIFT ADJUSTMENT</vt:lpstr>
      <vt:lpstr>PRE-SHIFT ADJUSTMENT When Dividing by 2k</vt:lpstr>
      <vt:lpstr>EXAMPLE: DIVIDE ─25 BY 8 (23)</vt:lpstr>
      <vt:lpstr>EXAMPLE: DIVIDE +25 BY 8 (23)</vt:lpstr>
      <vt:lpstr>DIVISION BY AN ARBITRARY CONSTANT Using integer multiplication to do integer division</vt:lpstr>
      <vt:lpstr>DIVISION BY AN ARBITRARY CONSTANT Example: Divide x by 100, where x is 32 bits wide</vt:lpstr>
      <vt:lpstr>Three New Integer Multiply Instructions</vt:lpstr>
      <vt:lpstr>Reciprocal Multiplication with SMMLA &amp; SMMLS</vt:lpstr>
      <vt:lpstr>Remainder vs. Modulus </vt:lpstr>
      <vt:lpstr>REMAINDER WHEN DIVIDING BY 2K  </vt:lpstr>
      <vt:lpstr>CALCULATING TRUE MODULUS WITH AN ARBITRARY DIVISOR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Multiplication and Division Revisited</dc:title>
  <dc:creator>Dan Lewis</dc:creator>
  <cp:lastModifiedBy>Windows User</cp:lastModifiedBy>
  <cp:revision>81</cp:revision>
  <cp:lastPrinted>2017-02-22T18:32:38Z</cp:lastPrinted>
  <dcterms:created xsi:type="dcterms:W3CDTF">2006-08-16T00:00:00Z</dcterms:created>
  <dcterms:modified xsi:type="dcterms:W3CDTF">2017-04-19T19:49:51Z</dcterms:modified>
</cp:coreProperties>
</file>