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autoAdjust="0" sz="18271"/>
    <p:restoredTop autoAdjust="0" sz="86501"/>
  </p:normalViewPr>
  <p:slideViewPr>
    <p:cSldViewPr snapToGrid="0" snapToObjects="1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45"/>
          <a:sy d="100" n="45"/>
        </p:scale>
        <p:origin xmlns:c="http://schemas.openxmlformats.org/drawingml/2006/chart" xmlns:pic="http://schemas.openxmlformats.org/drawingml/2006/picture" xmlns:dgm="http://schemas.openxmlformats.org/drawingml/2006/diagram" x="1279" y="27"/>
      </p:cViewPr>
      <p:guideLst>
        <p:guide orient="horz" pos="2160"/>
        <p:guide pos="2880"/>
      </p:guideLst>
    </p:cSldViewPr>
  </p:slideViewPr>
  <p:outlineViewPr>
    <p:cViewPr>
      <p:scale xmlns:c="http://schemas.openxmlformats.org/drawingml/2006/chart" xmlns:pic="http://schemas.openxmlformats.org/drawingml/2006/picture" xmlns:dgm="http://schemas.openxmlformats.org/drawingml/2006/diagram">
        <a:sx d="100" n="33"/>
        <a:sy d="100" n="33"/>
      </p:scale>
      <p:origin xmlns:c="http://schemas.openxmlformats.org/drawingml/2006/chart" xmlns:pic="http://schemas.openxmlformats.org/drawingml/2006/picture" xmlns:dgm="http://schemas.openxmlformats.org/drawingml/2006/diagram" x="0" y="0"/>
    </p:cViewPr>
  </p:outlin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 varScale="1"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-8839"/>
    </p:cViewPr>
  </p:sorter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EF57B64E-95DB-47D8-8471-6E292B6292DA}" type="datetimeFigureOut">
              <a:rPr lang="en-US" smtClean="0">
                <a:uFillTx/>
              </a:rPr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82B703E5-0833-4133-B188-16AC3B882109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703E5-0833-4133-B188-16AC3B882109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130425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74638"/>
            <a:ext cx="20574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60198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 smtClean="0">
                <a:uFillTx/>
              </a:rPr>
              <a:pPr/>
              <a:t>8/16/2017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3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8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Chapter </a:t>
            </a:r>
            <a:r>
              <a:rPr lang="en-US" smtClean="0">
                <a:uFillTx/>
              </a:rPr>
              <a:t>13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Inline Code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AssemberTemplate</a:t>
            </a:r>
            <a:r>
              <a:rPr dirty="0" lang="en-US" smtClean="0">
                <a:uFillTx/>
              </a:rPr>
              <a:t> Component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85000" lnSpcReduction="20000"/>
          </a:bodyPr>
          <a:lstStyle/>
          <a:p>
            <a:pPr indent="0" marL="0">
              <a:buNone/>
            </a:pPr>
            <a:r>
              <a:rPr dirty="0" lang="en-US" smtClean="0">
                <a:uFillTx/>
              </a:rPr>
              <a:t>One or more instruction templates, written as strings, separated by whitespace.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 smtClean="0">
                <a:uFillTx/>
              </a:rPr>
              <a:t>Instruction operands specified explicitly:  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"MOV	R0,0		\n\t"</a:t>
            </a:r>
          </a:p>
          <a:p>
            <a:pPr indent="0" lvl="1" marL="40005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 smtClean="0">
                <a:uFillTx/>
              </a:rPr>
              <a:t>Or by reference to the 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OutputOperands</a:t>
            </a:r>
            <a:r>
              <a:rPr dirty="0" lang="en-US" smtClean="0">
                <a:uFillTx/>
              </a:rPr>
              <a:t> or </a:t>
            </a:r>
            <a:r>
              <a:rPr dirty="0" err="1" i="1" lang="en-US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nputOperands</a:t>
            </a:r>
            <a:r>
              <a:rPr dirty="0" lang="en-US" smtClean="0">
                <a:uFillTx/>
              </a:rPr>
              <a:t>: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"MOV	%[</a:t>
            </a:r>
            <a:r>
              <a:rPr dirty="0" i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identifier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],0	\n\t"</a:t>
            </a:r>
          </a:p>
          <a:p>
            <a:pPr indent="0" marL="0">
              <a:buNone/>
            </a:pPr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err="1" lang="en-US" smtClean="0">
                <a:uFillTx/>
              </a:rPr>
              <a:t>Input/Output</a:t>
            </a:r>
            <a:r>
              <a:rPr dirty="0" lang="en-US" smtClean="0">
                <a:uFillTx/>
              </a:rPr>
              <a:t> Operand Components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9630" y="1854666"/>
            <a:ext cx="8229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</a:pPr>
            <a:endParaRPr dirty="0" lang="en-US" smtClean="0">
              <a:uFillTx/>
            </a:endParaRPr>
          </a:p>
          <a:p>
            <a:pPr indent="0" marL="0">
              <a:buNone/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6830" y="1443504"/>
            <a:ext cx="7956884" cy="489364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</a:t>
            </a:r>
            <a:r>
              <a:rPr dirty="0" lang="en-US" smtClean="0" sz="2400">
                <a:uFillTx/>
              </a:rPr>
              <a:t> </a:t>
            </a:r>
            <a:r>
              <a:rPr dirty="0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identifier 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</a:t>
            </a:r>
            <a:r>
              <a:rPr dirty="0" lang="en-US" smtClean="0" sz="2400">
                <a:uFillTx/>
              </a:rPr>
              <a:t>     </a:t>
            </a:r>
            <a:r>
              <a:rPr dirty="0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constraint   </a:t>
            </a:r>
            <a:r>
              <a:rPr dirty="0" lang="en-US" smtClean="0" sz="2400">
                <a:uFillTx/>
              </a:rPr>
              <a:t> 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dirty="0" lang="en-US" smtClean="0" sz="2400">
                <a:uFillTx/>
              </a:rPr>
              <a:t> </a:t>
            </a:r>
            <a:r>
              <a:rPr dirty="0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expression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),</a:t>
            </a:r>
          </a:p>
          <a:p>
            <a:r>
              <a:rPr dirty="0" lang="en-US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</a:t>
            </a:r>
            <a:r>
              <a:rPr dirty="0" lang="en-US" sz="2400">
                <a:uFillTx/>
              </a:rPr>
              <a:t> </a:t>
            </a:r>
            <a:r>
              <a:rPr dirty="0" i="1" lang="en-US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identifier </a:t>
            </a:r>
            <a:r>
              <a:rPr dirty="0" lang="en-US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</a:t>
            </a:r>
            <a:r>
              <a:rPr dirty="0" lang="en-US" sz="2400">
                <a:uFillTx/>
              </a:rPr>
              <a:t>     </a:t>
            </a:r>
            <a:r>
              <a:rPr dirty="0" i="1" lang="en-US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constraint   </a:t>
            </a:r>
            <a:r>
              <a:rPr dirty="0" lang="en-US" sz="2400">
                <a:uFillTx/>
              </a:rPr>
              <a:t> </a:t>
            </a:r>
            <a:r>
              <a:rPr dirty="0" lang="en-US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dirty="0" lang="en-US" sz="2400">
                <a:uFillTx/>
              </a:rPr>
              <a:t> </a:t>
            </a:r>
            <a:r>
              <a:rPr dirty="0" i="1" lang="en-US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expression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),</a:t>
            </a:r>
          </a:p>
          <a:p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...</a:t>
            </a:r>
          </a:p>
          <a:p>
            <a:r>
              <a:rPr dirty="0" lang="en-US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</a:t>
            </a:r>
            <a:r>
              <a:rPr dirty="0" lang="en-US" sz="2400">
                <a:uFillTx/>
              </a:rPr>
              <a:t> </a:t>
            </a:r>
            <a:r>
              <a:rPr dirty="0" i="1" lang="en-US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identifier </a:t>
            </a:r>
            <a:r>
              <a:rPr dirty="0" lang="en-US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</a:t>
            </a:r>
            <a:r>
              <a:rPr dirty="0" lang="en-US" sz="2400">
                <a:uFillTx/>
              </a:rPr>
              <a:t>     </a:t>
            </a:r>
            <a:r>
              <a:rPr dirty="0" i="1" lang="en-US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constraint   </a:t>
            </a:r>
            <a:r>
              <a:rPr dirty="0" lang="en-US" sz="2400">
                <a:uFillTx/>
              </a:rPr>
              <a:t> </a:t>
            </a:r>
            <a:r>
              <a:rPr dirty="0" lang="en-US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dirty="0" lang="en-US" sz="2400">
                <a:uFillTx/>
              </a:rPr>
              <a:t> </a:t>
            </a:r>
            <a:r>
              <a:rPr dirty="0" i="1" lang="en-US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expression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</a:t>
            </a:r>
            <a:endParaRPr dirty="0" lang="en-US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endParaRPr dirty="0" lang="en-US" smtClean="0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endParaRPr dirty="0" lang="en-US" sz="2400">
              <a:uFillTx/>
            </a:endParaRP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b="1" dirty="0" i="1" lang="en-US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dirty="0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dentifier</a:t>
            </a:r>
            <a:r>
              <a:rPr dirty="0" lang="en-US" smtClean="0" sz="2400">
                <a:uFillTx/>
              </a:rPr>
              <a:t> corresponds to an input or output operand in the </a:t>
            </a:r>
            <a:r>
              <a:rPr dirty="0" err="1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AssemblerTemplate</a:t>
            </a:r>
            <a:r>
              <a:rPr dirty="0" lang="en-US" smtClean="0" sz="2400">
                <a:uFillTx/>
              </a:rPr>
              <a:t>.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endParaRPr dirty="0" lang="en-US" smtClean="0" sz="2400">
              <a:uFillTx/>
            </a:endParaRP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b="1" dirty="0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constraint</a:t>
            </a:r>
            <a:r>
              <a:rPr dirty="0" lang="en-US" smtClean="0" sz="2400">
                <a:uFillTx/>
              </a:rPr>
              <a:t> specifies what kind of values (variable, integer constant, floating-point constant, etc.) may be used.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endParaRPr dirty="0" lang="en-US" smtClean="0" sz="2400">
              <a:uFillTx/>
            </a:endParaRP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b="1" dirty="0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expression </a:t>
            </a:r>
            <a:r>
              <a:rPr dirty="0" lang="en-US" smtClean="0" sz="2400">
                <a:uFillTx/>
              </a:rPr>
              <a:t>is a C expression – usually just a variable name.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ight Brac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45104" y="1443504"/>
            <a:ext cx="208547" cy="1469941"/>
          </a:xfrm>
          <a:prstGeom prst="rightBrace">
            <a:avLst/>
          </a:prstGeom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70220" y="1627987"/>
            <a:ext cx="1909010" cy="110097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One or more entries, separated by commas.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INLINE ASSEMBLY EXAMPLE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int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result, value, 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numbits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;</a:t>
            </a:r>
            <a:endParaRPr dirty="0" lang="en-US" sz="20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...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v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alue = ... ;</a:t>
            </a:r>
          </a:p>
          <a:p>
            <a:pPr indent="0" marL="0">
              <a:buNone/>
            </a:pPr>
            <a:r>
              <a:rPr dirty="0" err="1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umbits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= ... ;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err="1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sm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(</a:t>
            </a:r>
          </a:p>
          <a:p>
            <a:pPr indent="0" lvl="1" marL="40005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"ASR %[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],%[shift]"</a:t>
            </a:r>
          </a:p>
          <a:p>
            <a:pPr indent="0" lvl="1" marL="40005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 "=r" (result)</a:t>
            </a:r>
          </a:p>
          <a:p>
            <a:pPr indent="0" lvl="1" marL="40005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 "r"  (value),</a:t>
            </a:r>
          </a:p>
          <a:p>
            <a:pPr indent="0" lvl="1" marL="400050">
              <a:buNone/>
            </a:pP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[shift] "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ri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 (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numbits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;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printf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("%d ASR %d = %d\n", value, 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numbits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, result) ;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Line Callout 1 (No Border)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39061" y="2871537"/>
            <a:ext cx="2137610" cy="457200"/>
          </a:xfrm>
          <a:prstGeom prst="callout1">
            <a:avLst>
              <a:gd fmla="val 38048" name="adj1"/>
              <a:gd fmla="val -10" name="adj2"/>
              <a:gd fmla="val 216710" name="adj3"/>
              <a:gd fmla="val -38545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AssemblerTemplate</a:t>
            </a:r>
            <a:endParaRPr dirty="0" i="1" lang="en-US">
              <a:solidFill>
                <a:schemeClr val="tx1"/>
              </a:solidFill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82316" y="3850105"/>
            <a:ext cx="3994484" cy="336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Line Callout 1 (No Border)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39061" y="4186989"/>
            <a:ext cx="1728537" cy="457200"/>
          </a:xfrm>
          <a:prstGeom prst="callout1">
            <a:avLst>
              <a:gd fmla="val 48574" name="adj1"/>
              <a:gd fmla="val -10" name="adj2"/>
              <a:gd fmla="val 48290" name="adj3"/>
              <a:gd fmla="val -103613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OutputOperand</a:t>
            </a:r>
            <a:endParaRPr dirty="0" i="1" lang="en-US">
              <a:solidFill>
                <a:schemeClr val="tx1"/>
              </a:solidFill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34979" y="4227095"/>
            <a:ext cx="3039972" cy="3128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59043" y="4588041"/>
            <a:ext cx="3156283" cy="70585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Line Callout 1 (No Border)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39062" y="5329989"/>
            <a:ext cx="1728537" cy="457200"/>
          </a:xfrm>
          <a:prstGeom prst="callout1">
            <a:avLst>
              <a:gd fmla="val 48574" name="adj1"/>
              <a:gd fmla="val -938" name="adj2"/>
              <a:gd fmla="val -74517" name="adj3"/>
              <a:gd fmla="val -84123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InputOperands</a:t>
            </a:r>
            <a:endParaRPr dirty="0" i="1" lang="en-US">
              <a:solidFill>
                <a:schemeClr val="tx1"/>
              </a:solidFill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10653" y="1648326"/>
            <a:ext cx="978568" cy="336884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56020" y="4203031"/>
            <a:ext cx="978568" cy="336884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25053" y="3850105"/>
            <a:ext cx="489284" cy="336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5505" y="4219073"/>
            <a:ext cx="489284" cy="336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Rectangle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79558" y="3850105"/>
            <a:ext cx="489284" cy="336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47537" y="4588041"/>
            <a:ext cx="489284" cy="336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54276" y="4580019"/>
            <a:ext cx="743953" cy="34490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21825" y="1672390"/>
            <a:ext cx="778049" cy="31282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1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80329" y="1664370"/>
            <a:ext cx="1106917" cy="31282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56279" y="4948989"/>
            <a:ext cx="1018672" cy="34490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Rectangle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19457" y="4948989"/>
            <a:ext cx="822158" cy="336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Rectangle 2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30046" y="3882189"/>
            <a:ext cx="762000" cy="336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Oval 2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366207" y="4154904"/>
            <a:ext cx="489284" cy="1203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Line Callout 1 (No Border) 2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46521" y="2414337"/>
            <a:ext cx="2137610" cy="457200"/>
          </a:xfrm>
          <a:prstGeom prst="callout1">
            <a:avLst>
              <a:gd fmla="val 111732" name="adj1"/>
              <a:gd fmla="val -760" name="adj2"/>
              <a:gd fmla="val 392149" name="adj3"/>
              <a:gd fmla="val -28038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Operand Constraints</a:t>
            </a:r>
            <a:endParaRPr dirty="0" i="1" lang="en-US">
              <a:solidFill>
                <a:schemeClr val="tx1"/>
              </a:solidFill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5" name="Straight Arrow Connector 24"/>
          <p:cNvCxnSpPr xmlns:c="http://schemas.openxmlformats.org/drawingml/2006/chart" xmlns:pic="http://schemas.openxmlformats.org/drawingml/2006/picture" xmlns:dgm="http://schemas.openxmlformats.org/drawingml/2006/diagram">
            <a:endCxn id="13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1824789" y="4203031"/>
            <a:ext cx="316826" cy="1844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7" name="Straight Arrow Connector 26"/>
          <p:cNvCxnSpPr xmlns:c="http://schemas.openxmlformats.org/drawingml/2006/chart" xmlns:pic="http://schemas.openxmlformats.org/drawingml/2006/picture" xmlns:dgm="http://schemas.openxmlformats.org/drawingml/2006/diagram">
            <a:stCxn id="11" idx="0"/>
            <a:endCxn id="10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flipV="1">
            <a:off x="1499937" y="1985210"/>
            <a:ext cx="2045367" cy="2217821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" name="Straight Arrow Connector 28"/>
          <p:cNvCxnSpPr xmlns:c="http://schemas.openxmlformats.org/drawingml/2006/chart" xmlns:pic="http://schemas.openxmlformats.org/drawingml/2006/picture" xmlns:dgm="http://schemas.openxmlformats.org/drawingml/2006/diagram">
            <a:stCxn id="15" idx="0"/>
            <a:endCxn id="14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1592179" y="4018547"/>
            <a:ext cx="1287379" cy="569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" name="Straight Arrow Connector 30"/>
          <p:cNvCxnSpPr xmlns:c="http://schemas.openxmlformats.org/drawingml/2006/chart" xmlns:pic="http://schemas.openxmlformats.org/drawingml/2006/picture" xmlns:dgm="http://schemas.openxmlformats.org/drawingml/2006/diagram">
            <a:stCxn id="16" idx="0"/>
            <a:endCxn id="17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flipV="1">
            <a:off x="2610850" y="1985210"/>
            <a:ext cx="915403" cy="2594809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3" name="Straight Arrow Connector 32"/>
          <p:cNvCxnSpPr xmlns:c="http://schemas.openxmlformats.org/drawingml/2006/chart" xmlns:pic="http://schemas.openxmlformats.org/drawingml/2006/picture" xmlns:dgm="http://schemas.openxmlformats.org/drawingml/2006/diagram">
            <a:endCxn id="21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1824789" y="4219073"/>
            <a:ext cx="2386257" cy="729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6" name="Straight Arrow Connector 35"/>
          <p:cNvCxnSpPr xmlns:c="http://schemas.openxmlformats.org/drawingml/2006/chart" xmlns:pic="http://schemas.openxmlformats.org/drawingml/2006/picture" xmlns:dgm="http://schemas.openxmlformats.org/drawingml/2006/diagram">
            <a:stCxn id="19" idx="0"/>
            <a:endCxn id="18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3665615" y="1977190"/>
            <a:ext cx="68173" cy="2971799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4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4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5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5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5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5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6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4"/>
      <p:bldP advAuto="4294967295" animBg="1" grpId="0" spid="5"/>
      <p:bldP advAuto="4294967295" animBg="1" grpId="0" spid="6"/>
      <p:bldP advAuto="4294967295" animBg="1" grpId="0" spid="7"/>
      <p:bldP advAuto="4294967295" animBg="1" grpId="0" spid="8"/>
      <p:bldP advAuto="4294967295" animBg="1" grpId="0" spid="9"/>
      <p:bldP advAuto="4294967295" animBg="1" grpId="0" spid="10"/>
      <p:bldP advAuto="4294967295" animBg="1" grpId="0" spid="11"/>
      <p:bldP advAuto="4294967295" animBg="1" grpId="0" spid="12"/>
      <p:bldP advAuto="4294967295" animBg="1" grpId="0" spid="13"/>
      <p:bldP advAuto="4294967295" animBg="1" grpId="0" spid="14"/>
      <p:bldP advAuto="4294967295" animBg="1" grpId="0" spid="15"/>
      <p:bldP advAuto="4294967295" animBg="1" grpId="0" spid="16"/>
      <p:bldP advAuto="4294967295" animBg="1" grpId="0" spid="17"/>
      <p:bldP advAuto="4294967295" animBg="1" grpId="0" spid="18"/>
      <p:bldP advAuto="4294967295" animBg="1" grpId="0" spid="19"/>
      <p:bldP advAuto="4294967295" animBg="1" grpId="0" spid="20"/>
      <p:bldP advAuto="4294967295" animBg="1" grpId="0" spid="21"/>
      <p:bldP advAuto="4294967295" animBg="1" grpId="0" spid="22"/>
      <p:bldP advAuto="4294967295" animBg="1" grpId="0" spid="23"/>
    </p:bld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" name="Table 1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981200" y="1828800"/>
          <a:ext cx="5410200" cy="29718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1452015"/>
                <a:gridCol w="3958185"/>
              </a:tblGrid>
              <a:tr h="394986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b="1" dirty="0" i="1" lang="en-US" sz="24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Constraint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b="1" dirty="0" i="1" lang="en-US" sz="24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Operand is allowed to be ...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813483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dirty="0" lang="en-US" sz="2000">
                          <a:solidFill>
                            <a:srgbClr val="434343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dirty="0" lang="en-US" sz="20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One of the core registers </a:t>
                      </a:r>
                      <a:r>
                        <a:rPr dirty="0" lang="en-US" smtClean="0" sz="20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/>
                      </a:r>
                      <a:br>
                        <a:rPr dirty="0" lang="en-US" smtClean="0" sz="20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</a:br>
                      <a:r>
                        <a:rPr dirty="0" lang="en-US" smtClean="0" sz="20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(</a:t>
                      </a:r>
                      <a:r>
                        <a:rPr dirty="0" lang="en-US" sz="20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R0 through R15)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813483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dirty="0" lang="en-US" sz="2000">
                          <a:solidFill>
                            <a:srgbClr val="434343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w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dirty="0" lang="en-US" sz="20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One of the floating-point registers (S0 through S31)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474924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dirty="0" err="1" lang="en-US" sz="2000">
                          <a:solidFill>
                            <a:srgbClr val="434343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i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An integer constant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474924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dirty="0" lang="en-US" sz="2000">
                          <a:solidFill>
                            <a:srgbClr val="434343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X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dirty="0" lang="en-US" sz="20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Any kind of operand is allowed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INLINE ASSEMBLY</a:t>
            </a:r>
            <a:br>
              <a:rPr dirty="0" lang="en-US" smtClean="0">
                <a:uFillTx/>
              </a:rPr>
            </a:br>
            <a:r>
              <a:rPr dirty="0" i="1" lang="en-US" smtClean="0">
                <a:uFillTx/>
              </a:rPr>
              <a:t>Operand Constraints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1600" y="5181600"/>
            <a:ext cx="3048000" cy="1251284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err="1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OperandConstraints</a:t>
            </a:r>
            <a:r>
              <a:rPr dirty="0" lang="en-US" smtClean="0">
                <a:solidFill>
                  <a:schemeClr val="tx1"/>
                </a:solidFill>
                <a:uFillTx/>
              </a:rPr>
              <a:t> are specified as a string containing one or more options, possibly preceded by modifiers (next).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3048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INLINE ASSEMBLY</a:t>
            </a:r>
            <a:br>
              <a:rPr dirty="0" lang="en-US" smtClean="0">
                <a:uFillTx/>
              </a:rPr>
            </a:br>
            <a:r>
              <a:rPr dirty="0" i="1" lang="en-US" smtClean="0">
                <a:uFillTx/>
              </a:rPr>
              <a:t>Constraint Modifiers</a:t>
            </a:r>
            <a:endParaRPr dirty="0" i="1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6" name="Table 5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877824" y="1572768"/>
          <a:ext cx="7376160" cy="424434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1072896"/>
                <a:gridCol w="6303264"/>
              </a:tblGrid>
              <a:tr h="0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b="1" dirty="0" i="1" lang="en-US" sz="20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Modifier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b="1" dirty="0" i="1" lang="en-US" sz="24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When used as a prefix to 'r' or </a:t>
                      </a:r>
                      <a:r>
                        <a:rPr b="1" dirty="0" i="1" lang="en-US" smtClean="0" sz="24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'w'</a:t>
                      </a:r>
                      <a:r>
                        <a:rPr b="1" baseline="0" dirty="0" i="1" lang="en-US" smtClean="0" sz="24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 in the constraint string of an </a:t>
                      </a:r>
                      <a:r>
                        <a:rPr b="1" baseline="0" dirty="0" err="1" i="1" lang="en-US" smtClean="0" sz="24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OutputOperand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b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lang="en-US" sz="2400">
                          <a:solidFill>
                            <a:srgbClr val="434343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=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40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b="0" baseline="0"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The first use of the register is as the write-only output of an instruction. </a:t>
                      </a:r>
                      <a:r>
                        <a:rPr b="0" baseline="0"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The register may be used by a subsequent </a:t>
                      </a:r>
                      <a:r>
                        <a:rPr baseline="0"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instruction as an input or reused as an output. </a:t>
                      </a:r>
                      <a:r>
                        <a:rPr b="0" baseline="0"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(</a:t>
                      </a:r>
                      <a:r>
                        <a:rPr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Only used in</a:t>
                      </a:r>
                      <a:r>
                        <a:rPr baseline="0"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 the constraint string of</a:t>
                      </a:r>
                      <a:r>
                        <a:rPr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 an </a:t>
                      </a:r>
                      <a:r>
                        <a:rPr b="0" dirty="0" err="1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OutputOperand</a:t>
                      </a:r>
                      <a:r>
                        <a:rPr b="0"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.</a:t>
                      </a:r>
                      <a:r>
                        <a:rPr b="0" baseline="0"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)</a:t>
                      </a:r>
                      <a:endParaRPr b="0" dirty="0" i="1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lang="en-US" sz="2400">
                          <a:solidFill>
                            <a:srgbClr val="434343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+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b="0"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The first use of the register is to provide an input value to an instruction, but is</a:t>
                      </a:r>
                      <a:r>
                        <a:rPr b="0" baseline="0"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 </a:t>
                      </a:r>
                      <a:r>
                        <a:rPr b="0"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used again later as an</a:t>
                      </a:r>
                      <a:r>
                        <a:rPr b="0" baseline="0"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 </a:t>
                      </a:r>
                      <a:r>
                        <a:rPr b="0"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output – either by the same or a subsequent</a:t>
                      </a:r>
                      <a:r>
                        <a:rPr b="0" baseline="0"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 instruction. </a:t>
                      </a:r>
                      <a:r>
                        <a:rPr b="0" baseline="0"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(</a:t>
                      </a:r>
                      <a:r>
                        <a:rPr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Only used in</a:t>
                      </a:r>
                      <a:r>
                        <a:rPr baseline="0"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 the constraint string of</a:t>
                      </a:r>
                      <a:r>
                        <a:rPr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 an </a:t>
                      </a:r>
                      <a:r>
                        <a:rPr b="0" dirty="0" err="1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OutputOperand</a:t>
                      </a:r>
                      <a:r>
                        <a:rPr b="0"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.</a:t>
                      </a:r>
                      <a:r>
                        <a:rPr b="0" baseline="0"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)</a:t>
                      </a:r>
                      <a:endParaRPr b="0" dirty="0" i="1" lang="en-US" sz="18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dirty="0" lang="en-US" sz="2400">
                          <a:solidFill>
                            <a:srgbClr val="434343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&amp;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1600"/>
                        </a:spcBef>
                        <a:spcAft>
                          <a:spcPts val="400"/>
                        </a:spcAft>
                      </a:pPr>
                      <a:r>
                        <a:rPr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An output register that </a:t>
                      </a:r>
                      <a:r>
                        <a:rPr dirty="0" lang="en-US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should not be a reused input register – usually because </a:t>
                      </a:r>
                      <a:r>
                        <a:rPr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an </a:t>
                      </a:r>
                      <a:r>
                        <a:rPr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+mn-lt"/>
                          <a:ea typeface="Calibri"/>
                          <a:cs typeface="Consolas"/>
                        </a:rPr>
                        <a:t>instruction later in </a:t>
                      </a:r>
                      <a:r>
                        <a:rPr dirty="0" lang="en-US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the </a:t>
                      </a:r>
                      <a:r>
                        <a:rPr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same </a:t>
                      </a:r>
                      <a:r>
                        <a:rPr dirty="0" err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asm</a:t>
                      </a:r>
                      <a:r>
                        <a:rPr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 </a:t>
                      </a:r>
                      <a:r>
                        <a:rPr dirty="0" lang="en-US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statement </a:t>
                      </a:r>
                      <a:r>
                        <a:rPr dirty="0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needs one of the input operands. </a:t>
                      </a:r>
                      <a:r>
                        <a:rPr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(Only used in conjunction with "=",</a:t>
                      </a:r>
                      <a:r>
                        <a:rPr baseline="0" dirty="0" i="1" lang="en-US" smtClean="0" sz="1800">
                          <a:solidFill>
                            <a:srgbClr val="434343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 as in "=&amp;r".)</a:t>
                      </a:r>
                      <a:endParaRPr dirty="0" i="1" lang="en-US" sz="18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05984" y="6047013"/>
            <a:ext cx="3048000" cy="377907"/>
          </a:xfrm>
          <a:prstGeom prst="rect">
            <a:avLst/>
          </a:prstGeom>
          <a:solidFill>
            <a:srgbClr val="FFCCCC"/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err="1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InputOperands</a:t>
            </a:r>
            <a:r>
              <a:rPr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 are read-only.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Constraint Modifier "=</a:t>
            </a:r>
            <a:r>
              <a:rPr dirty="0" lang="en-US">
                <a:uFillTx/>
              </a:rPr>
              <a:t>"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82794" y="2017867"/>
            <a:ext cx="5455571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endParaRPr dirty="0" lang="en-US" smtClean="0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endParaRPr dirty="0" lang="en-US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endParaRPr dirty="0" lang="en-US" smtClean="0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lvl="1" marL="223838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</a:p>
          <a:p>
            <a:pPr indent="0" lvl="1" marL="2222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"MOV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],0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      \n\t"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223838">
              <a:buNone/>
            </a:pP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"MSR 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APSR_nzcvq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,%[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   "</a:t>
            </a:r>
          </a:p>
          <a:p>
            <a:pPr indent="0" marL="223838">
              <a:buNone/>
            </a:pP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</a:t>
            </a:r>
            <a:r>
              <a:rPr b="1"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"=r" 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(temp)</a:t>
            </a:r>
          </a:p>
          <a:p>
            <a:pPr indent="0" marL="223838">
              <a:buNone/>
            </a:pP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// No </a:t>
            </a:r>
            <a:r>
              <a:rPr dirty="0" err="1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InputOperands</a:t>
            </a:r>
            <a:endParaRPr dirty="0" i="1" lang="en-US" smtClean="0" sz="2400"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marL="223838">
              <a:buNone/>
            </a:pP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"cc" </a:t>
            </a:r>
            <a:endParaRPr dirty="0" lang="en-US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lvl="1" marL="223838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;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97667" y="4729476"/>
            <a:ext cx="561473" cy="3564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Line Callout 1 (No Border) 1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64527" y="2198341"/>
            <a:ext cx="1382891" cy="737937"/>
          </a:xfrm>
          <a:prstGeom prst="callout1">
            <a:avLst>
              <a:gd fmla="val 100801" name="adj1"/>
              <a:gd fmla="val 47778" name="adj2"/>
              <a:gd fmla="val 243269" name="adj3"/>
              <a:gd fmla="val 47321" name="adj4"/>
            </a:avLst>
          </a:prstGeom>
          <a:solidFill>
            <a:srgbClr val="FF0000">
              <a:alpha val="25000"/>
            </a:srgbClr>
          </a:solidFill>
          <a:ln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000">
                <a:solidFill>
                  <a:schemeClr val="tx1"/>
                </a:solidFill>
                <a:uFillTx/>
              </a:rPr>
              <a:t>1</a:t>
            </a:r>
            <a:r>
              <a:rPr baseline="30000" dirty="0" lang="en-US" smtClean="0" sz="2000">
                <a:solidFill>
                  <a:schemeClr val="tx1"/>
                </a:solidFill>
                <a:uFillTx/>
              </a:rPr>
              <a:t>st</a:t>
            </a:r>
            <a:r>
              <a:rPr dirty="0" lang="en-US" smtClean="0" sz="2000">
                <a:solidFill>
                  <a:schemeClr val="tx1"/>
                </a:solidFill>
                <a:uFillTx/>
              </a:rPr>
              <a:t> used as an output</a:t>
            </a:r>
            <a:endParaRPr dirty="0" lang="en-US" sz="2000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Line Callout 1 (No Border) 1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50787" y="4631112"/>
            <a:ext cx="2227094" cy="1165380"/>
          </a:xfrm>
          <a:prstGeom prst="callout1">
            <a:avLst>
              <a:gd fmla="val 45878" name="adj1"/>
              <a:gd fmla="val 2150" name="adj2"/>
              <a:gd fmla="val 23147" name="adj3"/>
              <a:gd fmla="val -53403" name="adj4"/>
            </a:avLst>
          </a:prstGeom>
          <a:solidFill>
            <a:srgbClr val="FF0000">
              <a:alpha val="25000"/>
            </a:srgbClr>
          </a:solidFill>
          <a:ln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000">
                <a:solidFill>
                  <a:schemeClr val="tx1"/>
                </a:solidFill>
                <a:uFillTx/>
              </a:rPr>
              <a:t>“temp” is a variable in C that may not otherwise be used</a:t>
            </a:r>
            <a:endParaRPr dirty="0" lang="en-US" sz="2000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Rectangle 2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48881" y="1569313"/>
            <a:ext cx="2759242" cy="123925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“=” tells the compiler that the register’s original contents are irrelevant and may be overwritten.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Line Callout 1 (No Border)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10579" y="2936278"/>
            <a:ext cx="1609004" cy="928521"/>
          </a:xfrm>
          <a:prstGeom prst="callout1">
            <a:avLst>
              <a:gd fmla="val 98014" name="adj1"/>
              <a:gd fmla="val 49075" name="adj2"/>
              <a:gd fmla="val 155961" name="adj3"/>
              <a:gd fmla="val 49682" name="adj4"/>
            </a:avLst>
          </a:prstGeom>
          <a:solidFill>
            <a:srgbClr val="FF0000">
              <a:alpha val="25000"/>
            </a:srgbClr>
          </a:solidFill>
          <a:ln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000">
                <a:solidFill>
                  <a:schemeClr val="tx1"/>
                </a:solidFill>
                <a:uFillTx/>
              </a:rPr>
              <a:t>Used 2</a:t>
            </a:r>
            <a:r>
              <a:rPr baseline="30000" dirty="0" lang="en-US" smtClean="0" sz="2000">
                <a:solidFill>
                  <a:schemeClr val="tx1"/>
                </a:solidFill>
                <a:uFillTx/>
              </a:rPr>
              <a:t>nd</a:t>
            </a:r>
            <a:r>
              <a:rPr dirty="0" lang="en-US" smtClean="0" sz="2000">
                <a:solidFill>
                  <a:schemeClr val="tx1"/>
                </a:solidFill>
                <a:uFillTx/>
              </a:rPr>
              <a:t> as an input</a:t>
            </a:r>
            <a:endParaRPr dirty="0" lang="en-US" sz="2000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ight Arrow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9332111">
            <a:off x="4179445" y="2079054"/>
            <a:ext cx="513344" cy="316833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ight Arrow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7031344">
            <a:off x="5626072" y="2832713"/>
            <a:ext cx="513344" cy="316833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Constraint Modifier </a:t>
            </a:r>
            <a:r>
              <a:rPr dirty="0" lang="en-US">
                <a:uFillTx/>
              </a:rPr>
              <a:t>"</a:t>
            </a:r>
            <a:r>
              <a:rPr dirty="0" lang="en-US" smtClean="0">
                <a:uFillTx/>
              </a:rPr>
              <a:t>+"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47537" y="2245658"/>
            <a:ext cx="6825919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endParaRPr dirty="0" lang="en-US" smtClean="0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endParaRPr dirty="0" lang="en-US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endParaRPr dirty="0" lang="en-US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lvl="1" marL="223838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</a:p>
          <a:p>
            <a:pPr indent="0" marL="223838">
              <a:buNone/>
            </a:pP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"CMP    %[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],100  \n\t"</a:t>
            </a:r>
          </a:p>
          <a:p>
            <a:pPr indent="0" marL="223838">
              <a:buNone/>
            </a:pP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"IT     HI	       \n\t"</a:t>
            </a:r>
          </a:p>
          <a:p>
            <a:pPr indent="0" marL="223838">
              <a:buNone/>
            </a:pP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"MOVHI  %[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],100	     "</a:t>
            </a:r>
          </a:p>
          <a:p>
            <a:pPr indent="0" lvl="1" marL="223838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"+r" (score)</a:t>
            </a:r>
          </a:p>
          <a:p>
            <a:pPr indent="0" lvl="1" marL="223838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// No 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InputOperands</a:t>
            </a:r>
            <a:endParaRPr dirty="0" i="1" lang="en-US"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lvl="1" marL="223838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Line Callout 1 (No Border) 1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12171" y="2426132"/>
            <a:ext cx="1363575" cy="753979"/>
          </a:xfrm>
          <a:prstGeom prst="callout1">
            <a:avLst>
              <a:gd fmla="val 103365" name="adj1"/>
              <a:gd fmla="val 44797" name="adj2"/>
              <a:gd fmla="val 224884" name="adj3"/>
              <a:gd fmla="val 44357" name="adj4"/>
            </a:avLst>
          </a:prstGeom>
          <a:solidFill>
            <a:srgbClr val="FF0000">
              <a:alpha val="25000"/>
            </a:srgbClr>
          </a:solidFill>
          <a:ln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000">
                <a:solidFill>
                  <a:schemeClr val="tx1"/>
                </a:solidFill>
                <a:uFillTx/>
              </a:rPr>
              <a:t>1</a:t>
            </a:r>
            <a:r>
              <a:rPr baseline="30000" dirty="0" lang="en-US" smtClean="0" sz="2000">
                <a:solidFill>
                  <a:schemeClr val="tx1"/>
                </a:solidFill>
                <a:uFillTx/>
              </a:rPr>
              <a:t>st</a:t>
            </a:r>
            <a:r>
              <a:rPr dirty="0" lang="en-US" smtClean="0" sz="2000">
                <a:solidFill>
                  <a:schemeClr val="tx1"/>
                </a:solidFill>
                <a:uFillTx/>
              </a:rPr>
              <a:t> used as an input</a:t>
            </a:r>
            <a:endParaRPr dirty="0" lang="en-US" sz="2000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Line Callout 1 (No Border)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37712" y="3180111"/>
            <a:ext cx="1809498" cy="625642"/>
          </a:xfrm>
          <a:prstGeom prst="callout1">
            <a:avLst>
              <a:gd fmla="val 88585" name="adj1"/>
              <a:gd fmla="val 5331" name="adj2"/>
              <a:gd fmla="val 292289" name="adj3"/>
              <a:gd fmla="val -58230" name="adj4"/>
            </a:avLst>
          </a:prstGeom>
          <a:solidFill>
            <a:srgbClr val="FF0000">
              <a:alpha val="25000"/>
            </a:srgbClr>
          </a:solidFill>
          <a:ln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000">
                <a:solidFill>
                  <a:schemeClr val="tx1"/>
                </a:solidFill>
                <a:uFillTx/>
              </a:rPr>
              <a:t>Used 2</a:t>
            </a:r>
            <a:r>
              <a:rPr baseline="30000" dirty="0" lang="en-US" smtClean="0" sz="2000">
                <a:solidFill>
                  <a:schemeClr val="tx1"/>
                </a:solidFill>
                <a:uFillTx/>
              </a:rPr>
              <a:t>nd</a:t>
            </a:r>
            <a:r>
              <a:rPr dirty="0" lang="en-US" smtClean="0" sz="2000">
                <a:solidFill>
                  <a:schemeClr val="tx1"/>
                </a:solidFill>
                <a:uFillTx/>
              </a:rPr>
              <a:t> as an output</a:t>
            </a:r>
            <a:endParaRPr dirty="0" lang="en-US" sz="2000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12171" y="5390401"/>
            <a:ext cx="561473" cy="3564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25453" y="1505715"/>
            <a:ext cx="2679031" cy="12071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“+” tells the compiler that the operand’s original contents are needed, but are not preserved.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Line Callout 1 (No Border)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48668" y="5386670"/>
            <a:ext cx="2679032" cy="1247670"/>
          </a:xfrm>
          <a:prstGeom prst="callout1">
            <a:avLst>
              <a:gd fmla="val 51330" name="adj1"/>
              <a:gd fmla="val -1605" name="adj2"/>
              <a:gd fmla="val 21379" name="adj3"/>
              <a:gd fmla="val -41709" name="adj4"/>
            </a:avLst>
          </a:prstGeom>
          <a:solidFill>
            <a:srgbClr val="FF0000">
              <a:alpha val="25000"/>
            </a:srgbClr>
          </a:solidFill>
          <a:ln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000">
                <a:solidFill>
                  <a:schemeClr val="tx1"/>
                </a:solidFill>
                <a:uFillTx/>
              </a:rPr>
              <a:t>C variable “score” will be compared to 100 and possibly assigned the value 100.</a:t>
            </a:r>
            <a:endParaRPr dirty="0" lang="en-US" sz="2000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ight Arrow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6885764">
            <a:off x="5565208" y="2758274"/>
            <a:ext cx="513344" cy="316833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ight Arrow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9332111">
            <a:off x="4552649" y="2287102"/>
            <a:ext cx="513344" cy="316833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Constraint Modifier "&amp;"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Conten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3843" y="2514837"/>
            <a:ext cx="7948863" cy="399354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endParaRPr dirty="0" lang="en-US" sz="24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lvl="1" marL="223838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</a:p>
          <a:p>
            <a:pPr indent="0" marL="223838">
              <a:buNone/>
            </a:pP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"SDIV %[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quot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dvnd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dvsr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       \n\t"</a:t>
            </a:r>
          </a:p>
          <a:p>
            <a:pPr indent="0" marL="223838">
              <a:buNone/>
            </a:pP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"MLS  %[rem],%[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quot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dvsr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dvnd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</a:t>
            </a:r>
            <a:r>
              <a:rPr dirty="0" lang="en-US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 "       : [</a:t>
            </a:r>
            <a:r>
              <a:rPr dirty="0" err="1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quot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"=&amp;r" (quotient),</a:t>
            </a:r>
          </a:p>
          <a:p>
            <a:pPr indent="0" marL="223838">
              <a:buNone/>
            </a:pPr>
            <a:r>
              <a:rPr dirty="0" lang="en-US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 sz="24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[rem]  “=r”  (remainder)</a:t>
            </a:r>
          </a:p>
          <a:p>
            <a:pPr indent="0" lvl="1" marL="223838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dvnd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“r”   (dividend),</a:t>
            </a:r>
          </a:p>
          <a:p>
            <a:pPr indent="0" lvl="1" marL="223838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dvsr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“r”   (divisor)</a:t>
            </a:r>
            <a:endParaRPr dirty="0" lang="en-US"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lvl="1" marL="223838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;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20418" y="4297525"/>
            <a:ext cx="561473" cy="3564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23675" y="1307668"/>
            <a:ext cx="2679031" cy="12071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“&amp;” tells the compiler that it shouldn’t reuse a input register whose contents have already been used.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Line Callout 1 (No Border)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5059" y="1353493"/>
            <a:ext cx="3594850" cy="1313566"/>
          </a:xfrm>
          <a:prstGeom prst="callout1">
            <a:avLst>
              <a:gd fmla="val 103365" name="adj1"/>
              <a:gd fmla="val 44797" name="adj2"/>
              <a:gd fmla="val 166191" name="adj3"/>
              <a:gd fmla="val 25230" name="adj4"/>
            </a:avLst>
          </a:prstGeom>
          <a:solidFill>
            <a:srgbClr val="FF0000">
              <a:alpha val="25000"/>
            </a:srgbClr>
          </a:solidFill>
          <a:ln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err="1" lang="en-US" sz="2000">
                <a:solidFill>
                  <a:schemeClr val="tx1"/>
                </a:solidFill>
                <a:uFillTx/>
              </a:rPr>
              <a:t>OutputOperand</a:t>
            </a:r>
            <a:r>
              <a:rPr dirty="0" lang="en-US" sz="2000">
                <a:solidFill>
                  <a:schemeClr val="tx1"/>
                </a:solidFill>
                <a:uFillTx/>
              </a:rPr>
              <a:t> “</a:t>
            </a:r>
            <a:r>
              <a:rPr dirty="0" err="1" lang="en-US" sz="2000">
                <a:solidFill>
                  <a:schemeClr val="tx1"/>
                </a:solidFill>
                <a:uFillTx/>
              </a:rPr>
              <a:t>quot</a:t>
            </a:r>
            <a:r>
              <a:rPr dirty="0" lang="en-US" sz="2000">
                <a:solidFill>
                  <a:schemeClr val="tx1"/>
                </a:solidFill>
                <a:uFillTx/>
              </a:rPr>
              <a:t>” must not reuse the same register as used for “</a:t>
            </a:r>
            <a:r>
              <a:rPr dirty="0" err="1" lang="en-US" sz="2000">
                <a:solidFill>
                  <a:schemeClr val="tx1"/>
                </a:solidFill>
                <a:uFillTx/>
              </a:rPr>
              <a:t>dvnd</a:t>
            </a:r>
            <a:r>
              <a:rPr dirty="0" lang="en-US" sz="2000">
                <a:solidFill>
                  <a:schemeClr val="tx1"/>
                </a:solidFill>
                <a:uFillTx/>
              </a:rPr>
              <a:t>” or “</a:t>
            </a:r>
            <a:r>
              <a:rPr dirty="0" err="1" lang="en-US" sz="2000">
                <a:solidFill>
                  <a:schemeClr val="tx1"/>
                </a:solidFill>
                <a:uFillTx/>
              </a:rPr>
              <a:t>dvsr</a:t>
            </a:r>
            <a:r>
              <a:rPr dirty="0" lang="en-US" sz="2000">
                <a:solidFill>
                  <a:schemeClr val="tx1"/>
                </a:solidFill>
                <a:uFillTx/>
              </a:rPr>
              <a:t>” since both are needed later in the MLS.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4" name="Straight Arrow Connector 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3747247" y="3657600"/>
            <a:ext cx="824753" cy="322729"/>
          </a:xfrm>
          <a:prstGeom prst="straightConnector1">
            <a:avLst/>
          </a:prstGeom>
          <a:ln w="76200"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0" name="Straight Arrow Connector 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147156" y="3648635"/>
            <a:ext cx="824753" cy="322729"/>
          </a:xfrm>
          <a:prstGeom prst="straightConnector1">
            <a:avLst/>
          </a:prstGeom>
          <a:ln w="76200"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08412"/>
            <a:ext cx="7696200" cy="341632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static inline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int32_t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ASR(int32_t value, uint32_t 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numbits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int32_t result ;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 </a:t>
            </a:r>
          </a:p>
          <a:p>
            <a:pPr lvl="1"/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("ASR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],%[shift]"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: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"=r"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(result)	// 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OutputOperands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: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 "r" (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value),	// 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InputOperands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 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[shift] "r"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numbits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;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 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return result ;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INLINE ASSEMBLY</a:t>
            </a:r>
            <a:br>
              <a:rPr dirty="0" lang="en-US" smtClean="0">
                <a:uFillTx/>
              </a:rPr>
            </a:br>
            <a:r>
              <a:rPr dirty="0" i="1" lang="en-US" smtClean="0">
                <a:uFillTx/>
              </a:rPr>
              <a:t>Example: Constraints and Modifiers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Oval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46947" y="3279687"/>
            <a:ext cx="433137" cy="401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Oval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95072" y="3834062"/>
            <a:ext cx="433137" cy="401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Line Callout 1 (No Border)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42346" y="5133474"/>
            <a:ext cx="2414338" cy="910389"/>
          </a:xfrm>
          <a:prstGeom prst="callout1">
            <a:avLst>
              <a:gd fmla="val -2527" name="adj1"/>
              <a:gd fmla="val -3596" name="adj2"/>
              <a:gd fmla="val -100949" name="adj3"/>
              <a:gd fmla="val -36947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The "r" requires that the ASR use a register for this operand</a:t>
            </a:r>
            <a:endParaRPr dirty="0" i="1" lang="en-US">
              <a:solidFill>
                <a:schemeClr val="tx1"/>
              </a:solidFill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Line Callout 1 (No Border)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05300" y="4026567"/>
            <a:ext cx="2051384" cy="910389"/>
          </a:xfrm>
          <a:prstGeom prst="callout1">
            <a:avLst>
              <a:gd fmla="val 43288" name="adj1"/>
              <a:gd fmla="val -1603" name="adj2"/>
              <a:gd fmla="val -49847" name="adj3"/>
              <a:gd fmla="val -58720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The "=" is required because this is an output.</a:t>
            </a:r>
            <a:endParaRPr dirty="0" i="1" lang="en-US">
              <a:solidFill>
                <a:schemeClr val="tx1"/>
              </a:solidFill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4"/>
      <p:bldP advAuto="4294967295" animBg="1" grpId="0" spid="6"/>
      <p:bldP advAuto="4294967295" animBg="1" grpId="0" spid="7"/>
      <p:bldP advAuto="4294967295" animBg="1" grpId="0" spid="8"/>
    </p:bld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The Clobbers Component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70037"/>
            <a:ext cx="8229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mtClean="0" sz="2000">
                <a:uFillTx/>
              </a:rPr>
              <a:t>A comma-separated list of strings, each specifying a resource (a register or the flags) modified by the template as a side-effect (not listed as an </a:t>
            </a:r>
            <a:r>
              <a:rPr dirty="0" err="1" i="1" lang="en-US" smtClean="0" sz="20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OutputOperand</a:t>
            </a:r>
            <a:r>
              <a:rPr dirty="0" lang="en-US" smtClean="0" sz="2000">
                <a:uFillTx/>
              </a:rPr>
              <a:t>).</a:t>
            </a:r>
          </a:p>
          <a:p>
            <a:pPr indent="0" marL="0">
              <a:buNone/>
            </a:pPr>
            <a:endParaRPr dirty="0" lang="en-US" smtClean="0" sz="2000">
              <a:uFillTx/>
            </a:endParaRPr>
          </a:p>
          <a:p>
            <a:pPr indent="0" marL="0">
              <a:buNone/>
            </a:pP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(</a:t>
            </a: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"MOV	R0,0	       \n\t"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"MSR  APSR_nzcvq,R0     "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				// No </a:t>
            </a:r>
            <a:r>
              <a:rPr dirty="0" err="1" i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OutputOperands</a:t>
            </a:r>
            <a:endParaRPr dirty="0" i="1" lang="en-US" smtClean="0" sz="20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				// No </a:t>
            </a:r>
            <a:r>
              <a:rPr dirty="0" err="1" i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InputOperands</a:t>
            </a:r>
            <a:endParaRPr dirty="0" i="1" lang="en-US" smtClean="0" sz="20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"cc", "r0"			// </a:t>
            </a:r>
            <a:r>
              <a:rPr dirty="0" i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Clobbers flags and R0</a:t>
            </a:r>
          </a:p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  ) ;</a:t>
            </a:r>
          </a:p>
          <a:p>
            <a:pPr lvl="1"/>
            <a:endParaRPr dirty="0" lang="en-US" sz="1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Line Callout 1 (No Border)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86725" y="5640805"/>
            <a:ext cx="2747212" cy="910389"/>
          </a:xfrm>
          <a:prstGeom prst="callout1">
            <a:avLst>
              <a:gd fmla="val -2527" name="adj1"/>
              <a:gd fmla="val -3596" name="adj2"/>
              <a:gd fmla="val -100949" name="adj3"/>
              <a:gd fmla="val -36947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i="1" lang="en-US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In the clobbers list, registers must be specified using lower case.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Line Callout 1 (No Border)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32683" y="2408321"/>
            <a:ext cx="2466475" cy="607595"/>
          </a:xfrm>
          <a:prstGeom prst="callout1">
            <a:avLst>
              <a:gd fmla="val 42357" name="adj1"/>
              <a:gd fmla="val -994" name="adj2"/>
              <a:gd fmla="val 101647" name="adj3"/>
              <a:gd fmla="val -89198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Using a specific register hinders the optimizer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Oval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350167" y="2901774"/>
            <a:ext cx="433137" cy="401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Oval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98817" y="4385669"/>
            <a:ext cx="433137" cy="401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5129" y="5289176"/>
            <a:ext cx="3290047" cy="12620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>
                <a:solidFill>
                  <a:srgbClr val="000000"/>
                </a:solidFill>
                <a:uFillTx/>
              </a:rPr>
              <a:t>The optimizer only knows about registers that the compiler has assigned – not any that you specify literally, like R0 here.</a:t>
            </a:r>
            <a:endParaRPr dirty="0" lang="en-US">
              <a:solidFill>
                <a:srgbClr val="00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5"/>
      <p:bldP advAuto="4294967295" animBg="1" grpId="0" spid="6"/>
      <p:bldP advAuto="4294967295" animBg="1" grpId="0" spid="7"/>
      <p:bldP advAuto="4294967295" animBg="1" grpId="0" spid="8"/>
    </p:bld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</a:rPr>
              <a:t>INLINE </a:t>
            </a:r>
            <a:r>
              <a:rPr dirty="0" lang="en-US" smtClean="0">
                <a:uFillTx/>
              </a:rPr>
              <a:t>CODE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</a:pPr>
            <a:r>
              <a:rPr b="1" dirty="0" i="1" lang="en-US" smtClean="0">
                <a:solidFill>
                  <a:srgbClr val="0070C0"/>
                </a:solidFill>
                <a:uFillTx/>
              </a:rPr>
              <a:t>Goal:</a:t>
            </a:r>
            <a:r>
              <a:rPr dirty="0" lang="en-US" smtClean="0">
                <a:uFillTx/>
              </a:rPr>
              <a:t>	Optimize execution time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r>
              <a:rPr b="1" dirty="0" i="1" lang="en-US" smtClean="0">
                <a:solidFill>
                  <a:srgbClr val="0070C0"/>
                </a:solidFill>
                <a:uFillTx/>
              </a:rPr>
              <a:t>Issue:</a:t>
            </a:r>
            <a:r>
              <a:rPr dirty="0" lang="en-US" smtClean="0">
                <a:uFillTx/>
              </a:rPr>
              <a:t>	Call-Return overhead of BL and BX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r>
              <a:rPr b="1" dirty="0" i="1" lang="en-US" smtClean="0">
                <a:solidFill>
                  <a:srgbClr val="0070C0"/>
                </a:solidFill>
                <a:uFillTx/>
              </a:rPr>
              <a:t>Solutions</a:t>
            </a:r>
            <a:r>
              <a:rPr dirty="0" lang="en-US" smtClean="0">
                <a:uFillTx/>
              </a:rPr>
              <a:t>:	(1) Inline Functions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	</a:t>
            </a:r>
            <a:r>
              <a:rPr dirty="0" lang="en-US" smtClean="0">
                <a:uFillTx/>
              </a:rPr>
              <a:t>(2) Inline Assembly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	</a:t>
            </a:r>
            <a:r>
              <a:rPr dirty="0" lang="en-US" smtClean="0">
                <a:uFillTx/>
              </a:rPr>
              <a:t>(3) Combining (1) and (2)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The Clobbers Component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356101"/>
            <a:ext cx="8229600" cy="308217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uint32_t 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newflags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;</a:t>
            </a:r>
          </a:p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...</a:t>
            </a:r>
          </a:p>
          <a:p>
            <a:pPr indent="0" marL="0">
              <a:buNone/>
            </a:pP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newflags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= 0 ;</a:t>
            </a:r>
          </a:p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...</a:t>
            </a:r>
            <a:endParaRPr dirty="0" lang="en-US" sz="20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err="1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sm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(</a:t>
            </a: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"MSR    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APSR_nzcvq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,%[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]"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				// No </a:t>
            </a:r>
            <a:r>
              <a:rPr dirty="0" err="1" i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OutputOperands</a:t>
            </a:r>
            <a:endParaRPr dirty="0" i="1" lang="en-US" smtClean="0" sz="20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"r" (</a:t>
            </a:r>
            <a:r>
              <a:rPr dirty="0" err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newflags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	// </a:t>
            </a:r>
            <a:r>
              <a:rPr dirty="0" err="1" i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InputOperand</a:t>
            </a:r>
            <a:endParaRPr dirty="0" i="1" lang="en-US" smtClean="0" sz="200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"cc"				// </a:t>
            </a:r>
            <a:r>
              <a:rPr dirty="0" i="1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Clobbers flags</a:t>
            </a:r>
          </a:p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  ) ;</a:t>
            </a:r>
          </a:p>
          <a:p>
            <a:pPr lvl="1"/>
            <a:endParaRPr dirty="0" lang="en-US" sz="1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ight Brac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56547" y="2356101"/>
            <a:ext cx="224590" cy="1301499"/>
          </a:xfrm>
          <a:prstGeom prst="rightBrace">
            <a:avLst/>
          </a:prstGeom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37811" y="2356101"/>
            <a:ext cx="3657600" cy="9966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The compiler chooses which register to use for "</a:t>
            </a:r>
            <a:r>
              <a:rPr dirty="0" err="1" lang="en-US" smtClean="0">
                <a:solidFill>
                  <a:schemeClr val="tx1"/>
                </a:solidFill>
                <a:uFillTx/>
              </a:rPr>
              <a:t>newflags</a:t>
            </a:r>
            <a:r>
              <a:rPr dirty="0" lang="en-US" smtClean="0">
                <a:solidFill>
                  <a:schemeClr val="tx1"/>
                </a:solidFill>
                <a:uFillTx/>
              </a:rPr>
              <a:t>" and generates instructions to load it with a zero.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56547" y="4441576"/>
            <a:ext cx="1155032" cy="25876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" name="Table 1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438400" y="5019932"/>
          <a:ext cx="5981702" cy="1545844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1981201"/>
                <a:gridCol w="2076561"/>
                <a:gridCol w="1923940"/>
              </a:tblGrid>
              <a:tr h="0"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20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Function Call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20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Constraint = </a:t>
                      </a:r>
                      <a:r>
                        <a:rPr b="1" dirty="0" i="1" lang="en-US" smtClean="0" sz="20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"</a:t>
                      </a:r>
                      <a:r>
                        <a:rPr b="1" dirty="0" err="1" i="1" lang="en-US" smtClean="0" sz="20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ir</a:t>
                      </a:r>
                      <a:r>
                        <a:rPr b="1" dirty="0" i="1" lang="en-US" smtClean="0" sz="20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"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20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Constraint = </a:t>
                      </a:r>
                      <a:r>
                        <a:rPr b="1" dirty="0" i="1" lang="en-US" smtClean="0" sz="20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"r"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y = ASR(x, 5) ;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2330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LDR	R0,x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330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ASR	R0,R0,5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330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STR	R0,y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2698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LDR	R0,x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698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LDR	R1,=5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698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ASR	R0,R0,R1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6987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STR	R0,y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3612"/>
            <a:ext cx="7696200" cy="341632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static inline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int32_t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ASR(int32_t value, uint32_t 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numbits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{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int32_t result ;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 </a:t>
            </a:r>
          </a:p>
          <a:p>
            <a:pPr lvl="1"/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("ASR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],%[shift]"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: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"=r"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(result)	// 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OutputOperands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: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 "r" 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(value),	// 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InputOperands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 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[shift] "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ir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numbits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;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 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return result ;</a:t>
            </a:r>
          </a:p>
          <a:p>
            <a:pPr lvl="1"/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}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Combining INLINE FUNCTIONS 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with INLINE ASSEMBLY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21767" y="274638"/>
            <a:ext cx="4042611" cy="6237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36231" y="898358"/>
            <a:ext cx="4042611" cy="6237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1158" y="1586971"/>
            <a:ext cx="1820780" cy="43433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30442" y="2677942"/>
            <a:ext cx="6721642" cy="157321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Oval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67262" y="3464549"/>
            <a:ext cx="421106" cy="513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Line Callout 1 (No Border)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32756" y="5368089"/>
            <a:ext cx="2029182" cy="1197687"/>
          </a:xfrm>
          <a:prstGeom prst="callout1">
            <a:avLst>
              <a:gd fmla="val 1637" name="adj1"/>
              <a:gd fmla="val 51298" name="adj2"/>
              <a:gd fmla="val -125935" name="adj3"/>
              <a:gd fmla="val 127736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"</a:t>
            </a:r>
            <a:r>
              <a:rPr dirty="0" err="1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ir</a:t>
            </a:r>
            <a:r>
              <a:rPr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" allows ASR to use a register or a constant for its 3</a:t>
            </a:r>
            <a:r>
              <a:rPr baseline="30000"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rd</a:t>
            </a:r>
            <a:r>
              <a:rPr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 operand.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6"/>
      <p:bldP advAuto="4294967295" animBg="1" grpId="0" spid="7"/>
      <p:bldP advAuto="4294967295" animBg="1" grpId="0" spid="8"/>
      <p:bldP advAuto="4294967295" animBg="1" grpId="0" spid="9"/>
      <p:bldP advAuto="4294967295" animBg="1" grpId="0" spid="10"/>
      <p:bldP advAuto="4294967295" animBg="1" grpId="0" spid="11"/>
    </p:bld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64-bit Operands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5852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77500" lnSpcReduction="20000"/>
          </a:bodyPr>
          <a:lstStyle/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int64_t 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, 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;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...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// 64-bit arithmetic right shift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 "ASRS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dstHi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srcHi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],1	\n\t"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"RRX 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dstLo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srcLo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	    "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dstLo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"=r</a:t>
            </a:r>
            <a:r>
              <a:rPr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 (((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uint32_t *) &amp;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)[0]),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dstHi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"=r" (((uint32_t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*) &amp;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)[1])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srcLo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"r" (((uint32_t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*)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&amp;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)[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0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]),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srcHi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"r" (((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uint32_t *) &amp;</a:t>
            </a: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)[1])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"cc"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  ) ;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99284" y="3497179"/>
            <a:ext cx="3625516" cy="1524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The Optional Volatile Keyword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</a:pPr>
            <a:r>
              <a:rPr dirty="0" lang="en-US" smtClean="0">
                <a:uFillTx/>
              </a:rPr>
              <a:t>Prevents compiler optimizations that may modify, move, or even discard your code.</a:t>
            </a:r>
          </a:p>
          <a:p>
            <a:pPr indent="0" marL="0">
              <a:buNone/>
            </a:pP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Only use when needed because it may prevent legitimate optimizations that are beneficial.</a:t>
            </a:r>
          </a:p>
          <a:p>
            <a:r>
              <a:rPr dirty="0" lang="en-US" smtClean="0">
                <a:uFillTx/>
              </a:rPr>
              <a:t>Guideline: Don’t use volatile if you have no side effects.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47869" y="1869355"/>
            <a:ext cx="6400800" cy="327782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err="1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int</a:t>
            </a: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 k, temp ;</a:t>
            </a:r>
            <a:endParaRPr dirty="0" lang="en-US" sz="2800">
              <a:solidFill>
                <a:srgbClr val="000000"/>
              </a:solidFill>
              <a:uFillTx/>
              <a:latin charset="0" panose="02020603050405020304" pitchFamily="18" typeface="Times New Roman"/>
              <a:ea typeface="MS Mincho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...</a:t>
            </a:r>
            <a:endParaRPr dirty="0" lang="en-US" sz="2800">
              <a:solidFill>
                <a:srgbClr val="000000"/>
              </a:solidFill>
              <a:uFillTx/>
              <a:latin charset="0" panose="02020603050405020304" pitchFamily="18" typeface="Times New Roman"/>
              <a:ea typeface="MS Mincho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for (k = 0; k &lt; 10000; k++)</a:t>
            </a:r>
            <a:endParaRPr dirty="0" lang="en-US" sz="2800">
              <a:solidFill>
                <a:srgbClr val="000000"/>
              </a:solidFill>
              <a:uFillTx/>
              <a:latin charset="0" panose="02020603050405020304" pitchFamily="18" typeface="Times New Roman"/>
              <a:ea typeface="MS Mincho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	{</a:t>
            </a:r>
            <a:endParaRPr dirty="0" lang="en-US" sz="2800">
              <a:solidFill>
                <a:srgbClr val="000000"/>
              </a:solidFill>
              <a:uFillTx/>
              <a:latin charset="0" panose="02020603050405020304" pitchFamily="18" typeface="Times New Roman"/>
              <a:ea typeface="MS Mincho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	</a:t>
            </a:r>
            <a:r>
              <a:rPr dirty="0" err="1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asm</a:t>
            </a: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 </a:t>
            </a:r>
            <a:r>
              <a:rPr b="1"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volatile</a:t>
            </a:r>
            <a:endParaRPr b="1" dirty="0" lang="en-US" sz="2800">
              <a:solidFill>
                <a:srgbClr val="000000"/>
              </a:solidFill>
              <a:uFillTx/>
              <a:latin charset="0" panose="02020603050405020304" pitchFamily="18" typeface="Times New Roman"/>
              <a:ea typeface="MS Mincho"/>
            </a:endParaRPr>
          </a:p>
          <a:p>
            <a:pPr lvl="1" marL="1085850"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(</a:t>
            </a:r>
            <a:endParaRPr dirty="0" lang="en-US" sz="2800">
              <a:solidFill>
                <a:srgbClr val="000000"/>
              </a:solidFill>
              <a:uFillTx/>
              <a:latin charset="0" panose="02020603050405020304" pitchFamily="18" typeface="Times New Roman"/>
              <a:ea typeface="MS Mincho"/>
            </a:endParaRPr>
          </a:p>
          <a:p>
            <a:pPr lvl="1" marL="1085850"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	"MOV %[register],%[register]"</a:t>
            </a:r>
            <a:endParaRPr dirty="0" lang="en-US" sz="2800">
              <a:solidFill>
                <a:srgbClr val="000000"/>
              </a:solidFill>
              <a:uFillTx/>
              <a:latin charset="0" panose="02020603050405020304" pitchFamily="18" typeface="Times New Roman"/>
              <a:ea typeface="MS Mincho"/>
            </a:endParaRPr>
          </a:p>
          <a:p>
            <a:pPr lvl="1" marL="1085850"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:	[register] "+r" (temp)</a:t>
            </a:r>
            <a:endParaRPr dirty="0" lang="en-US" sz="2800">
              <a:solidFill>
                <a:srgbClr val="000000"/>
              </a:solidFill>
              <a:uFillTx/>
              <a:latin charset="0" panose="02020603050405020304" pitchFamily="18" typeface="Times New Roman"/>
              <a:ea typeface="MS Mincho"/>
            </a:endParaRPr>
          </a:p>
          <a:p>
            <a:pPr lvl="1" marL="1085850"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) ;</a:t>
            </a:r>
            <a:endParaRPr dirty="0" lang="en-US" sz="2800">
              <a:solidFill>
                <a:srgbClr val="000000"/>
              </a:solidFill>
              <a:uFillTx/>
              <a:latin charset="0" panose="02020603050405020304" pitchFamily="18" typeface="Times New Roman"/>
              <a:ea typeface="MS Mincho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>
                <a:solidFill>
                  <a:srgbClr val="000000"/>
                </a:solidFill>
                <a:uFillTx/>
                <a:latin charset="0" panose="020B0609020204030204" pitchFamily="49" typeface="Consolas"/>
                <a:ea charset="0" panose="020B0604020202020204" pitchFamily="34" typeface="Arial"/>
                <a:cs charset="0" panose="020B0609020204030204" pitchFamily="49" typeface="Consolas"/>
              </a:rPr>
              <a:t>	}</a:t>
            </a:r>
            <a:endParaRPr dirty="0" lang="en-US" sz="2800">
              <a:solidFill>
                <a:srgbClr val="000000"/>
              </a:solidFill>
              <a:effectLst/>
              <a:uFillTx/>
              <a:latin charset="0" panose="02020603050405020304" pitchFamily="18" typeface="Times New Roman"/>
              <a:ea typeface="MS Mincho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1843" y="3220278"/>
            <a:ext cx="4681331" cy="1570383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The Optional Volatile Keyword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21897" y="3220278"/>
            <a:ext cx="2554356" cy="2585323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Suppose this </a:t>
            </a:r>
            <a:r>
              <a:rPr dirty="0" err="1" lang="en-US" smtClean="0">
                <a:uFillTx/>
              </a:rPr>
              <a:t>asm</a:t>
            </a:r>
            <a:r>
              <a:rPr dirty="0" lang="en-US" smtClean="0">
                <a:uFillTx/>
              </a:rPr>
              <a:t> statement was used to simply create a delay. 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Without the volatile keyword, the optimizer might consider it useless and remove it (and thus the loop as well).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Resolving Dependencies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(An Ineffective Solution)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62500" lnSpcReduction="20000"/>
          </a:bodyPr>
          <a:lstStyle/>
          <a:p>
            <a:pPr indent="0" marL="0">
              <a:buNone/>
            </a:pPr>
            <a:r>
              <a:rPr dirty="0" lang="en-US" smtClean="0">
                <a:uFillTx/>
              </a:rPr>
              <a:t>Used to prevent optimizer from moving other code relative to your </a:t>
            </a:r>
            <a:r>
              <a:rPr dirty="0" err="1" lang="en-US" smtClean="0">
                <a:uFillTx/>
              </a:rPr>
              <a:t>asm</a:t>
            </a:r>
            <a:r>
              <a:rPr dirty="0" lang="en-US" smtClean="0">
                <a:uFillTx/>
              </a:rPr>
              <a:t> statement.</a:t>
            </a:r>
          </a:p>
          <a:p>
            <a:pPr indent="0" marL="0">
              <a:buNone/>
            </a:pPr>
            <a:endParaRPr dirty="0" lang="en-US" smtClean="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float series, term ;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u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int32_t temp ;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...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// Change rounding mode to truncate</a:t>
            </a:r>
          </a:p>
          <a:p>
            <a:pPr indent="0" marL="0">
              <a:buNone/>
            </a:pP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sm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volatile (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"VMRS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],FPSCR	              \n\t"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"ORR 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],0x3 &lt;&lt; 22	\n\t"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"VMSR FPSCR,%[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                 "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"=r" (temp)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;</a:t>
            </a:r>
          </a:p>
          <a:p>
            <a:pPr indent="0" lvl="1" marL="400050">
              <a:buNone/>
            </a:pP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eries += term ;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14192" y="2167863"/>
            <a:ext cx="4403034" cy="983974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Programmer wants to change the rounding mode </a:t>
            </a:r>
            <a:r>
              <a:rPr b="1"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BEFORE</a:t>
            </a:r>
            <a:r>
              <a:rPr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 performing the floating-point addition (series += term).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06905" y="3689684"/>
            <a:ext cx="1203158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7" name="Straight Arrow Connector 6"/>
          <p:cNvCxnSpPr xmlns:c="http://schemas.openxmlformats.org/drawingml/2006/chart" xmlns:pic="http://schemas.openxmlformats.org/drawingml/2006/picture" xmlns:dgm="http://schemas.openxmlformats.org/drawingml/2006/diagram">
            <a:stCxn id="8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flipV="1">
            <a:off x="2310063" y="3994484"/>
            <a:ext cx="1902559" cy="165407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12622" y="5156574"/>
            <a:ext cx="4403034" cy="983974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Prevents optimizer from moving the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asm</a:t>
            </a:r>
            <a:r>
              <a:rPr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 statement, but does NOT prevent it from moving the floating-point addition!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Resolving Dependencies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(An effective solution)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55000" lnSpcReduction="20000"/>
          </a:bodyPr>
          <a:lstStyle/>
          <a:p>
            <a:pPr indent="0" marL="0">
              <a:buNone/>
            </a:pPr>
            <a:r>
              <a:rPr dirty="0" lang="en-US" smtClean="0">
                <a:uFillTx/>
              </a:rPr>
              <a:t>Used to prevent optimizer from moving other code relative to your </a:t>
            </a:r>
            <a:r>
              <a:rPr dirty="0" err="1" lang="en-US" smtClean="0">
                <a:uFillTx/>
              </a:rPr>
              <a:t>asm</a:t>
            </a:r>
            <a:r>
              <a:rPr dirty="0" lang="en-US" smtClean="0">
                <a:uFillTx/>
              </a:rPr>
              <a:t> statement.</a:t>
            </a:r>
          </a:p>
          <a:p>
            <a:pPr indent="0" marL="0">
              <a:buNone/>
            </a:pPr>
            <a:endParaRPr dirty="0" lang="en-US" smtClean="0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float series, term ;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u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int32_t temp ;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...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// Change rounding mode to truncate</a:t>
            </a:r>
          </a:p>
          <a:p>
            <a:pPr indent="0" marL="0">
              <a:buNone/>
            </a:pP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sm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 strike="dblStrike">
                <a:solidFill>
                  <a:srgbClr val="FF0000"/>
                </a:solidFill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volatile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(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"VMRS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],FPSCR	         \n\t"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"ORR 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],0x3 &lt;&lt; 22	\n\t"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"VMSR FPSCR,%[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                "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reg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"=r" (temp),</a:t>
            </a:r>
          </a:p>
          <a:p>
            <a:pPr indent="0" lvl="1" marL="40005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     "=X" (series)	</a:t>
            </a:r>
            <a:r>
              <a:rPr b="1"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// artificial dependency</a:t>
            </a: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;</a:t>
            </a:r>
          </a:p>
          <a:p>
            <a:pPr indent="0" lvl="1" marL="400050">
              <a:buNone/>
            </a:pP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eries += term ;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76261" y="5516213"/>
            <a:ext cx="4601817" cy="1152944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This </a:t>
            </a:r>
            <a:r>
              <a:rPr dirty="0" err="1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OutputOperand</a:t>
            </a:r>
            <a:r>
              <a:rPr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 component creates an “</a:t>
            </a:r>
            <a:r>
              <a:rPr b="1"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artificial dependency</a:t>
            </a:r>
            <a:r>
              <a:rPr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” that tells the optimizer that the </a:t>
            </a:r>
            <a:r>
              <a:rPr dirty="0" err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asm</a:t>
            </a:r>
            <a:r>
              <a:rPr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 statement changes the value of "series" (although it actually does not).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06905" y="4411579"/>
            <a:ext cx="2117558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7" name="Straight Arrow Connector 6"/>
          <p:cNvCxnSpPr xmlns:c="http://schemas.openxmlformats.org/drawingml/2006/chart" xmlns:pic="http://schemas.openxmlformats.org/drawingml/2006/picture" xmlns:dgm="http://schemas.openxmlformats.org/drawingml/2006/diagram">
            <a:stCxn id="5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flipV="1">
            <a:off x="2643811" y="4690227"/>
            <a:ext cx="1232450" cy="1402458"/>
          </a:xfrm>
          <a:prstGeom prst="straightConnector1">
            <a:avLst/>
          </a:prstGeom>
          <a:ln w="1905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03543" y="1984505"/>
            <a:ext cx="2673626" cy="974035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Remove the volatile keyword. It doesn’t solve this dependency problem.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4" name="Straight Arrow Connector 1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2067339" y="2507960"/>
            <a:ext cx="1436205" cy="834885"/>
          </a:xfrm>
          <a:prstGeom prst="straightConnector1">
            <a:avLst/>
          </a:prstGeom>
          <a:ln w="1905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COMBINING INLINE FUNCTIONS 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AND INLINE ASSEMBLY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An </a:t>
            </a:r>
            <a:r>
              <a:rPr dirty="0" err="1" lang="en-US" smtClean="0">
                <a:uFillTx/>
              </a:rPr>
              <a:t>asm</a:t>
            </a:r>
            <a:r>
              <a:rPr dirty="0" lang="en-US" smtClean="0">
                <a:uFillTx/>
              </a:rPr>
              <a:t> statement simply generates code wherever it appears.</a:t>
            </a:r>
          </a:p>
          <a:p>
            <a:r>
              <a:rPr dirty="0" lang="en-US" smtClean="0">
                <a:uFillTx/>
              </a:rPr>
              <a:t>Encapsulate it in a function to be able to use it more than once.</a:t>
            </a:r>
          </a:p>
          <a:p>
            <a:r>
              <a:rPr dirty="0" lang="en-US" smtClean="0">
                <a:uFillTx/>
              </a:rPr>
              <a:t>Use an inline function to eliminate the call/return overhead.</a:t>
            </a:r>
          </a:p>
          <a:p>
            <a:r>
              <a:rPr dirty="0" lang="en-US" smtClean="0">
                <a:uFillTx/>
              </a:rPr>
              <a:t>Use extended </a:t>
            </a:r>
            <a:r>
              <a:rPr dirty="0" err="1" lang="en-US" smtClean="0">
                <a:uFillTx/>
              </a:rPr>
              <a:t>asm</a:t>
            </a:r>
            <a:r>
              <a:rPr dirty="0" lang="en-US" smtClean="0">
                <a:uFillTx/>
              </a:rPr>
              <a:t> to allow the compiler to choose the registers.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838200" y="1303031"/>
          <a:ext cx="7619999" cy="347726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2133600"/>
                <a:gridCol w="2286000"/>
                <a:gridCol w="3200399"/>
              </a:tblGrid>
              <a:tr h="0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Function Call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b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18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Is NOT </a:t>
                      </a:r>
                      <a:r>
                        <a:rPr b="1" dirty="0" i="1" lang="en-US" sz="18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an inline function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b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18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IS </a:t>
                      </a:r>
                      <a:r>
                        <a:rPr b="1" dirty="0" i="1" lang="en-US" sz="1800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  <a:cs typeface="Consolas"/>
                        </a:rPr>
                        <a:t>an inline function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b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  <a:cs typeface="Calibri"/>
                        </a:rPr>
                        <a:t>int32_t Add1(int32_t</a:t>
                      </a:r>
                      <a:r>
                        <a:rPr baseline="0"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  <a:cs typeface="Calibri"/>
                        </a:rPr>
                        <a:t>  a)</a:t>
                      </a: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{</a:t>
                      </a: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return a + 1 ;</a:t>
                      </a: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}</a:t>
                      </a: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1400">
                          <a:solidFill>
                            <a:srgbClr val="FF0000"/>
                          </a:solidFill>
                          <a:effectLst/>
                          <a:uFillTx/>
                          <a:latin typeface="Arial"/>
                          <a:ea typeface="Arial"/>
                          <a:cs typeface="Calibri"/>
                        </a:rPr>
                        <a:t>static inline </a:t>
                      </a: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  <a:cs typeface="Calibri"/>
                        </a:rPr>
                        <a:t>int32_t Add1(int32_t</a:t>
                      </a:r>
                      <a:r>
                        <a:rPr baseline="0"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  <a:cs typeface="Calibri"/>
                        </a:rPr>
                        <a:t>  a)</a:t>
                      </a: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{</a:t>
                      </a: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return a + 1 ;</a:t>
                      </a: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}</a:t>
                      </a:r>
                      <a:endParaRPr dirty="0" lang="en-US" smtClean="0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y = Add1(x) ;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4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LDR	R0,x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BL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Add1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STR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R0,y</a:t>
                      </a: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4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LDR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R0,x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ADD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R0,R0,1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indent="0" marL="109538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STR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R0,y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2" name="Right Arrow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324100" y="3970031"/>
            <a:ext cx="381000" cy="3810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own Arrow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62400" y="3284231"/>
            <a:ext cx="304800" cy="45720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own Arrow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3284231"/>
            <a:ext cx="304800" cy="45720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itle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INLINE FUNCTIONS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05200" y="4032389"/>
            <a:ext cx="1219200" cy="23481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67400" y="4032389"/>
            <a:ext cx="1371600" cy="23481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Line Callout 1 (No Border)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5119242"/>
            <a:ext cx="3200400" cy="1510158"/>
          </a:xfrm>
          <a:prstGeom prst="callout1">
            <a:avLst>
              <a:gd fmla="val 3439" name="adj1"/>
              <a:gd fmla="val 50210" name="adj2"/>
              <a:gd fmla="val -58896" name="adj3"/>
              <a:gd fmla="val 86953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Calling a regular function requires time to execute the BL and BX instructions, but for large functions, it saves memory at the expense of speed.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Line Callout 1 (No Border)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14800" y="5119242"/>
            <a:ext cx="4343400" cy="1510158"/>
          </a:xfrm>
          <a:prstGeom prst="callout1">
            <a:avLst>
              <a:gd fmla="val 373" name="adj1"/>
              <a:gd fmla="val 49131" name="adj2"/>
              <a:gd fmla="val -56203" name="adj3"/>
              <a:gd fmla="val 50091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Making the function inline eliminates the BL and BX instructions and their execution, but replicates the function code everywhere a call (BL) would have appeared, saving time at the </a:t>
            </a:r>
            <a:r>
              <a:rPr b="1" dirty="0" i="1" lang="en-US" smtClean="0" u="sng">
                <a:solidFill>
                  <a:schemeClr val="tx1"/>
                </a:solidFill>
                <a:uFillTx/>
              </a:rPr>
              <a:t>possible</a:t>
            </a:r>
            <a:r>
              <a:rPr dirty="0" lang="en-US" smtClean="0">
                <a:solidFill>
                  <a:schemeClr val="tx1"/>
                </a:solidFill>
                <a:uFillTx/>
              </a:rPr>
              <a:t> expense of memory.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7"/>
      <p:bldP advAuto="4294967295" animBg="1" grpId="0" spid="8"/>
      <p:bldP advAuto="4294967295" animBg="1" grpId="0" spid="12"/>
      <p:bldP advAuto="4294967295" animBg="1" grpId="0" spid="13"/>
    </p:bld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</a:rPr>
              <a:t>INLINE </a:t>
            </a:r>
            <a:r>
              <a:rPr dirty="0" lang="en-US" smtClean="0">
                <a:uFillTx/>
              </a:rPr>
              <a:t>FUNCTIONS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600200"/>
            <a:ext cx="7467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pPr indent="0" marL="0">
              <a:buNone/>
            </a:pPr>
            <a:r>
              <a:rPr dirty="0" lang="en-US" smtClean="0">
                <a:uFillTx/>
              </a:rPr>
              <a:t>Facts about Inline Functions: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Inline functions are replicated, not called</a:t>
            </a:r>
          </a:p>
          <a:p>
            <a:r>
              <a:rPr dirty="0" lang="en-US" smtClean="0">
                <a:uFillTx/>
              </a:rPr>
              <a:t>An inline function </a:t>
            </a:r>
            <a:r>
              <a:rPr dirty="0" lang="en-US">
                <a:uFillTx/>
              </a:rPr>
              <a:t>is written in </a:t>
            </a:r>
            <a:r>
              <a:rPr dirty="0" lang="en-US" smtClean="0">
                <a:uFillTx/>
              </a:rPr>
              <a:t>C</a:t>
            </a:r>
          </a:p>
          <a:p>
            <a:pPr lvl="1"/>
            <a:r>
              <a:rPr dirty="0" lang="en-US" smtClean="0">
                <a:uFillTx/>
              </a:rPr>
              <a:t>Easier to use than inline assembly</a:t>
            </a:r>
          </a:p>
          <a:p>
            <a:pPr lvl="1"/>
            <a:r>
              <a:rPr dirty="0" lang="en-US" smtClean="0">
                <a:uFillTx/>
              </a:rPr>
              <a:t>Independent of the target processor</a:t>
            </a:r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Must be defined and called in same file</a:t>
            </a:r>
          </a:p>
          <a:p>
            <a:r>
              <a:rPr dirty="0" lang="en-US" smtClean="0">
                <a:uFillTx/>
              </a:rPr>
              <a:t>More appropriate for small functions</a:t>
            </a:r>
          </a:p>
          <a:p>
            <a:r>
              <a:rPr dirty="0" lang="en-US" smtClean="0">
                <a:uFillTx/>
              </a:rPr>
              <a:t>Compiler makes decision to inline or not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</a:rPr>
              <a:t>INLINE ASSEMBLY 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r>
              <a:rPr dirty="0" lang="en-US" smtClean="0">
                <a:uFillTx/>
              </a:rPr>
              <a:t>A way to insert assembly language source code statements directly into a C program</a:t>
            </a:r>
          </a:p>
          <a:p>
            <a:r>
              <a:rPr dirty="0" lang="en-US" smtClean="0">
                <a:uFillTx/>
              </a:rPr>
              <a:t>Operations not easily implemented in C:</a:t>
            </a:r>
          </a:p>
          <a:p>
            <a:pPr lvl="1"/>
            <a:r>
              <a:rPr dirty="0" lang="en-US" smtClean="0">
                <a:uFillTx/>
              </a:rPr>
              <a:t>Rotates and arithmetic shift right</a:t>
            </a:r>
          </a:p>
          <a:p>
            <a:pPr lvl="1"/>
            <a:r>
              <a:rPr dirty="0" lang="en-US" smtClean="0">
                <a:uFillTx/>
              </a:rPr>
              <a:t>Bit-field insertion and extraction</a:t>
            </a:r>
          </a:p>
          <a:p>
            <a:pPr lvl="1"/>
            <a:r>
              <a:rPr dirty="0" lang="en-US" smtClean="0">
                <a:uFillTx/>
              </a:rPr>
              <a:t>Bit and byte reversals</a:t>
            </a:r>
          </a:p>
          <a:p>
            <a:pPr lvl="1"/>
            <a:r>
              <a:rPr dirty="0" lang="en-US" smtClean="0">
                <a:uFillTx/>
              </a:rPr>
              <a:t>Double length products</a:t>
            </a:r>
          </a:p>
          <a:p>
            <a:r>
              <a:rPr dirty="0" lang="en-US" smtClean="0">
                <a:uFillTx/>
              </a:rPr>
              <a:t>Eliminates the need to </a:t>
            </a:r>
            <a:r>
              <a:rPr b="1" dirty="0" i="1" lang="en-US" smtClean="0" u="sng">
                <a:uFillTx/>
              </a:rPr>
              <a:t>call</a:t>
            </a:r>
            <a:r>
              <a:rPr dirty="0" lang="en-US" smtClean="0">
                <a:uFillTx/>
              </a:rPr>
              <a:t> an assembly language function.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</a:rPr>
              <a:t>INLINE ASSEMBLY 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Two forms:</a:t>
            </a:r>
          </a:p>
          <a:p>
            <a:endParaRPr dirty="0" lang="en-US" smtClean="0">
              <a:uFillTx/>
            </a:endParaRPr>
          </a:p>
          <a:p>
            <a:pPr lvl="1"/>
            <a:r>
              <a:rPr b="1" dirty="0" lang="en-US" smtClean="0">
                <a:uFillTx/>
              </a:rPr>
              <a:t>Basic </a:t>
            </a:r>
            <a:r>
              <a:rPr b="1" dirty="0" err="1" lang="en-US" smtClean="0">
                <a:uFillTx/>
              </a:rPr>
              <a:t>asm</a:t>
            </a:r>
            <a:r>
              <a:rPr dirty="0" lang="en-US" smtClean="0">
                <a:uFillTx/>
              </a:rPr>
              <a:t>: Gives specific instruction parameters that the compiler cannot modify.</a:t>
            </a:r>
          </a:p>
          <a:p>
            <a:pPr lvl="1"/>
            <a:endParaRPr dirty="0" lang="en-US" smtClean="0">
              <a:uFillTx/>
            </a:endParaRPr>
          </a:p>
          <a:p>
            <a:pPr lvl="1"/>
            <a:r>
              <a:rPr b="1" dirty="0" lang="en-US" smtClean="0">
                <a:uFillTx/>
              </a:rPr>
              <a:t>Extended </a:t>
            </a:r>
            <a:r>
              <a:rPr b="1" dirty="0" err="1" lang="en-US" smtClean="0">
                <a:uFillTx/>
              </a:rPr>
              <a:t>asm</a:t>
            </a:r>
            <a:r>
              <a:rPr dirty="0" lang="en-US" smtClean="0">
                <a:uFillTx/>
              </a:rPr>
              <a:t>: More difficult to write than basic </a:t>
            </a:r>
            <a:r>
              <a:rPr dirty="0" err="1" lang="en-US" smtClean="0">
                <a:uFillTx/>
              </a:rPr>
              <a:t>asm</a:t>
            </a:r>
            <a:r>
              <a:rPr dirty="0" lang="en-US" smtClean="0">
                <a:uFillTx/>
              </a:rPr>
              <a:t>, but sometimes necessary to interact correctly </a:t>
            </a:r>
            <a:r>
              <a:rPr dirty="0" lang="en-US">
                <a:uFillTx/>
              </a:rPr>
              <a:t>w</a:t>
            </a:r>
            <a:r>
              <a:rPr dirty="0" lang="en-US" smtClean="0">
                <a:uFillTx/>
              </a:rPr>
              <a:t>ith the compiler’s optimizer.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INLINE ASSEMBLY</a:t>
            </a:r>
            <a:br>
              <a:rPr dirty="0" lang="en-US" smtClean="0">
                <a:uFillTx/>
              </a:rPr>
            </a:br>
            <a:r>
              <a:rPr dirty="0" i="1" lang="en-US" smtClean="0">
                <a:uFillTx/>
              </a:rPr>
              <a:t>Option 1: Basic </a:t>
            </a:r>
            <a:r>
              <a:rPr dirty="0" err="1" i="1" lang="en-US" smtClean="0">
                <a:uFillTx/>
              </a:rPr>
              <a:t>asm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62500" lnSpcReduction="20000"/>
          </a:bodyPr>
          <a:lstStyle/>
          <a:p>
            <a:pPr indent="0" marL="0">
              <a:buNone/>
            </a:pPr>
            <a:r>
              <a:rPr b="1" dirty="0" i="1" lang="en-US" smtClean="0">
                <a:solidFill>
                  <a:srgbClr val="0070C0"/>
                </a:solidFill>
                <a:uFillTx/>
              </a:rPr>
              <a:t>Syntax:</a:t>
            </a:r>
          </a:p>
          <a:p>
            <a:pPr indent="0" lvl="1" marL="400050">
              <a:buNone/>
            </a:pP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(</a:t>
            </a:r>
          </a:p>
          <a:p>
            <a:pPr indent="0" lvl="1" marL="400050">
              <a:buNone/>
            </a:pPr>
            <a:r>
              <a:rPr dirty="0" lang="en-US">
                <a:uFillTx/>
              </a:rPr>
              <a:t>	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AssemblerInstructions</a:t>
            </a:r>
            <a:endParaRPr dirty="0" i="1" lang="en-US" smtClean="0"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lvl="1" marL="40005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  ) ;</a:t>
            </a:r>
          </a:p>
          <a:p>
            <a:pPr indent="0" marL="0">
              <a:buNone/>
            </a:pP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b="1" dirty="0" i="1" lang="en-US" smtClean="0">
                <a:solidFill>
                  <a:srgbClr val="0070C0"/>
                </a:solidFill>
                <a:uFillTx/>
                <a:cs charset="0" panose="020B0609020204030204" pitchFamily="49" typeface="Consolas"/>
              </a:rPr>
              <a:t>Example: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uint32_t x, y ;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...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// Rotate x right by 1 bit:</a:t>
            </a:r>
          </a:p>
          <a:p>
            <a:pPr indent="0" marL="0">
              <a:buNone/>
            </a:pP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"LDR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R0,x		\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n\t"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"ROR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R0,R0,1	\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n\t"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"STR</a:t>
            </a: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R0,y	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  "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	) ;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11704" y="2105527"/>
            <a:ext cx="2149643" cy="381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Line Callout 1 (No Border)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32158" y="3072063"/>
            <a:ext cx="3276600" cy="914400"/>
          </a:xfrm>
          <a:prstGeom prst="callout1">
            <a:avLst>
              <a:gd fmla="val 38048" name="adj1"/>
              <a:gd fmla="val -10" name="adj2"/>
              <a:gd fmla="val -63992" name="adj3"/>
              <a:gd fmla="val -38545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One or more lines of code separated by whitespace. All but the last must end with \n\t.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Line Callout 1 (No Border)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15134" y="5337707"/>
            <a:ext cx="3276600" cy="914400"/>
          </a:xfrm>
          <a:prstGeom prst="callout1">
            <a:avLst>
              <a:gd fmla="val 38048" name="adj1"/>
              <a:gd fmla="val -10" name="adj2"/>
              <a:gd fmla="val -63992" name="adj3"/>
              <a:gd fmla="val -38545" name="adj4"/>
            </a:avLst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err="1" lang="en-US" smtClean="0">
                <a:solidFill>
                  <a:schemeClr val="tx1"/>
                </a:solidFill>
                <a:uFillTx/>
              </a:rPr>
              <a:t>Refernces</a:t>
            </a:r>
            <a:r>
              <a:rPr dirty="0" lang="en-US" smtClean="0">
                <a:solidFill>
                  <a:schemeClr val="tx1"/>
                </a:solidFill>
                <a:uFillTx/>
              </a:rPr>
              <a:t> to labels like “x” and “y” require that they be global (declared outside all functions)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80571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INLINE ASSEMBLY</a:t>
            </a:r>
            <a:br>
              <a:rPr dirty="0" lang="en-US" smtClean="0">
                <a:uFillTx/>
              </a:rPr>
            </a:br>
            <a:r>
              <a:rPr dirty="0" i="1" lang="en-US" smtClean="0">
                <a:uFillTx/>
              </a:rPr>
              <a:t>Option 2: Extended </a:t>
            </a:r>
            <a:r>
              <a:rPr dirty="0" err="1" i="1" lang="en-US" smtClean="0">
                <a:uFillTx/>
              </a:rPr>
              <a:t>asm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82054" y="950324"/>
            <a:ext cx="71628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endParaRPr b="1" dirty="0" i="1" lang="en-US" smtClean="0">
              <a:solidFill>
                <a:srgbClr val="0070C0"/>
              </a:solidFill>
              <a:uFillTx/>
            </a:endParaRPr>
          </a:p>
          <a:p>
            <a:pPr indent="0" marL="0">
              <a:buNone/>
            </a:pPr>
            <a:r>
              <a:rPr b="1" dirty="0" i="1" lang="en-US" smtClean="0">
                <a:solidFill>
                  <a:srgbClr val="0070C0"/>
                </a:solidFill>
                <a:uFillTx/>
              </a:rPr>
              <a:t>Syntax</a:t>
            </a:r>
            <a:r>
              <a:rPr b="1" dirty="0" i="1" lang="en-US">
                <a:solidFill>
                  <a:srgbClr val="0070C0"/>
                </a:solidFill>
                <a:uFillTx/>
              </a:rPr>
              <a:t>:</a:t>
            </a:r>
          </a:p>
          <a:p>
            <a:pPr indent="0" lvl="1" marL="400050">
              <a:buNone/>
            </a:pP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asm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{ volatile } (</a:t>
            </a:r>
          </a:p>
          <a:p>
            <a:pPr indent="0" lvl="2" marL="800100">
              <a:buNone/>
            </a:pPr>
            <a:r>
              <a:rPr dirty="0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         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AssemblerTemplate</a:t>
            </a:r>
            <a:endParaRPr dirty="0" i="1" lang="en-US" smtClean="0"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lvl="2" marL="80010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 : 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OutputOperands</a:t>
            </a:r>
            <a:endParaRPr dirty="0" i="1" lang="en-US" smtClean="0"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lvl="2" marL="80010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{ : 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InputOperands</a:t>
            </a:r>
            <a:endParaRPr dirty="0" i="1" lang="en-US" smtClean="0">
              <a:uFillTx/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lvl="2" marL="80010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{ : </a:t>
            </a:r>
            <a:r>
              <a:rPr dirty="0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Clobbers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 } }</a:t>
            </a:r>
          </a:p>
          <a:p>
            <a:pPr indent="0" lvl="2" marL="80010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;</a:t>
            </a:r>
          </a:p>
          <a:p>
            <a:pPr indent="0" lvl="2" marL="800100">
              <a:buNone/>
            </a:pP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66876" y="2237703"/>
            <a:ext cx="1892968" cy="166837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Curly braces surround optional components; the curly braces are not part of what is written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69171" y="2093325"/>
            <a:ext cx="409072" cy="577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78708" y="2093325"/>
            <a:ext cx="409072" cy="577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68120" y="3480967"/>
            <a:ext cx="409072" cy="9705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33278" y="3906082"/>
            <a:ext cx="749966" cy="54543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44819" y="3055849"/>
            <a:ext cx="1892968" cy="63366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Colons separate components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69170" y="3071891"/>
            <a:ext cx="244639" cy="12352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TextBox 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9207" y="5358063"/>
            <a:ext cx="8057146" cy="120032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/>
            <a:r>
              <a:rPr dirty="0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	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AssemblerTemplate</a:t>
            </a:r>
            <a:r>
              <a:rPr dirty="0" lang="en-US" smtClean="0">
                <a:uFillTx/>
              </a:rPr>
              <a:t>:	Instruction templates w/operand placeholders &amp; options</a:t>
            </a:r>
          </a:p>
          <a:p>
            <a:pPr/>
            <a:r>
              <a:rPr dirty="0" lang="en-US">
                <a:uFillTx/>
              </a:rPr>
              <a:t>	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OutputOperands</a:t>
            </a:r>
            <a:r>
              <a:rPr dirty="0" lang="en-US" smtClean="0">
                <a:uFillTx/>
              </a:rPr>
              <a:t>:	Specifies C variables to be used as destination operands</a:t>
            </a:r>
          </a:p>
          <a:p>
            <a:pPr/>
            <a:r>
              <a:rPr dirty="0" lang="en-US">
                <a:uFillTx/>
              </a:rPr>
              <a:t>	</a:t>
            </a:r>
            <a:r>
              <a:rPr dirty="0" err="1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InputOperands</a:t>
            </a:r>
            <a:r>
              <a:rPr dirty="0" lang="en-US" smtClean="0">
                <a:uFillTx/>
              </a:rPr>
              <a:t>:	</a:t>
            </a:r>
            <a:r>
              <a:rPr dirty="0" lang="en-US">
                <a:uFillTx/>
              </a:rPr>
              <a:t>Specifies C variables to be used as </a:t>
            </a:r>
            <a:r>
              <a:rPr dirty="0" lang="en-US" smtClean="0">
                <a:uFillTx/>
              </a:rPr>
              <a:t>source operands</a:t>
            </a:r>
            <a:endParaRPr dirty="0" lang="en-US">
              <a:uFillTx/>
            </a:endParaRPr>
          </a:p>
          <a:p>
            <a:pPr/>
            <a:r>
              <a:rPr dirty="0" lang="en-US" smtClean="0">
                <a:uFillTx/>
              </a:rPr>
              <a:t>	</a:t>
            </a:r>
            <a:r>
              <a:rPr dirty="0" i="1" lang="en-US" smtClean="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Clobbers</a:t>
            </a:r>
            <a:r>
              <a:rPr dirty="0" lang="en-US" smtClean="0">
                <a:uFillTx/>
              </a:rPr>
              <a:t>:	A list of other items modified by side effects of the code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13809" y="2646607"/>
            <a:ext cx="2550696" cy="42528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Rectangle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6424" y="5349871"/>
            <a:ext cx="5498429" cy="3650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57930" y="3071892"/>
            <a:ext cx="2229850" cy="42528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6425" y="5714914"/>
            <a:ext cx="5498429" cy="24331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57930" y="3497007"/>
            <a:ext cx="2025314" cy="42528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Rectangle 1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6425" y="5956220"/>
            <a:ext cx="5498429" cy="2826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13809" y="3922292"/>
            <a:ext cx="1319469" cy="42528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Rectangle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6425" y="6250661"/>
            <a:ext cx="5498429" cy="2714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endParaRPr dirty="0"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Rectangle 2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0392" y="3990302"/>
            <a:ext cx="4182976" cy="1191298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Do not write instructions to load an input variable or to store a result. The compiler figures out how to do that from </a:t>
            </a:r>
            <a:r>
              <a:rPr dirty="0" err="1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InputOperands</a:t>
            </a:r>
            <a:r>
              <a:rPr dirty="0" lang="en-US" smtClean="0">
                <a:solidFill>
                  <a:schemeClr val="tx1"/>
                </a:solidFill>
                <a:uFillTx/>
              </a:rPr>
              <a:t> and </a:t>
            </a:r>
            <a:r>
              <a:rPr dirty="0" err="1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OutputOperands</a:t>
            </a:r>
            <a:r>
              <a:rPr dirty="0" i="1" lang="en-US" smtClean="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4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5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4"/>
      <p:bldP advAuto="4294967295" animBg="1" grpId="0" spid="5"/>
      <p:bldP advAuto="4294967295" animBg="1" grpId="0" spid="6"/>
      <p:bldP advAuto="4294967295" animBg="1" grpId="0" spid="7"/>
      <p:bldP advAuto="4294967295" animBg="1" grpId="0" spid="8"/>
      <p:bldP advAuto="4294967295" animBg="1" grpId="0" spid="9"/>
      <p:bldP advAuto="4294967295" animBg="1" grpId="0" spid="10"/>
      <p:bldP advAuto="4294967295" animBg="1" grpId="0" spid="13"/>
      <p:bldP advAuto="4294967295" animBg="1" grpId="0" spid="14"/>
      <p:bldP advAuto="4294967295" animBg="1" grpId="0" spid="15"/>
      <p:bldP advAuto="4294967295" animBg="1" grpId="0" spid="16"/>
      <p:bldP advAuto="4294967295" animBg="1" grpId="0" spid="17"/>
      <p:bldP advAuto="4294967295" animBg="1" grpId="0" spid="18"/>
      <p:bldP advAuto="4294967295" animBg="1" grpId="0" spid="19"/>
      <p:bldP advAuto="4294967295" animBg="1" grpId="0" spid="20"/>
      <p:bldP advAuto="4294967295" animBg="1" grpId="0" spid="21"/>
    </p:bld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>
                <a:uFillTx/>
              </a:rPr>
              <a:t>INLINE ASSEMBLY</a:t>
            </a:r>
            <a:br>
              <a:rPr dirty="0" lang="en-US">
                <a:uFillTx/>
              </a:rPr>
            </a:br>
            <a:r>
              <a:rPr dirty="0" i="1" lang="en-US">
                <a:uFillTx/>
              </a:rPr>
              <a:t>Option 2: Extended </a:t>
            </a:r>
            <a:r>
              <a:rPr dirty="0" err="1" i="1" lang="en-US">
                <a:uFillTx/>
              </a:rPr>
              <a:t>asm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600" y="1493837"/>
            <a:ext cx="86868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/>
          </a:bodyPr>
          <a:lstStyle/>
          <a:p>
            <a:pPr indent="0" marL="0">
              <a:buNone/>
            </a:pPr>
            <a:r>
              <a:rPr b="1" dirty="0" i="1" lang="en-US" smtClean="0">
                <a:solidFill>
                  <a:srgbClr val="0070C0"/>
                </a:solidFill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Example:</a:t>
            </a: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uint32_t x, y ;</a:t>
            </a:r>
          </a:p>
          <a:p>
            <a:pPr indent="0" marL="0">
              <a:buNone/>
            </a:pP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// Rotate x right by 1 bit:</a:t>
            </a:r>
          </a:p>
          <a:p>
            <a:pPr indent="0" marL="0">
              <a:buNone/>
            </a:pPr>
            <a:r>
              <a:rPr dirty="0" err="1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a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sm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(	"ROR	  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],%[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],1"  // Template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dst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"=r" (y) // Output operand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: [</a:t>
            </a:r>
            <a:r>
              <a:rPr dirty="0" err="1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src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] "r" (x)  // Input operand</a:t>
            </a:r>
          </a:p>
          <a:p>
            <a:pPr indent="0" marL="0">
              <a:buNone/>
            </a:pPr>
            <a:r>
              <a:rPr dirty="0" lang="en-US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	</a:t>
            </a:r>
            <a:r>
              <a:rPr dirty="0" lang="en-US" smtClean="0"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) ;</a:t>
            </a:r>
            <a:endParaRPr dirty="0" lang="en-US"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57800" y="5486400"/>
            <a:ext cx="3048000" cy="10668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dirty="0" lang="en-US" smtClean="0">
                <a:solidFill>
                  <a:schemeClr val="tx1"/>
                </a:solidFill>
                <a:uFillTx/>
              </a:rPr>
              <a:t>Code to load and store the operands is generated by the compiler. Registers to use are chosen by the compiler.</a:t>
            </a:r>
            <a:endParaRPr dirty="0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1570</Words>
  <Application>Microsoft Office PowerPoint</Application>
  <PresentationFormat>On-screen Show (4:3)</PresentationFormat>
  <Paragraphs>341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MS Mincho</vt:lpstr>
      <vt:lpstr>Times New Roman</vt:lpstr>
      <vt:lpstr>Office Theme</vt:lpstr>
      <vt:lpstr>Chapter 13</vt:lpstr>
      <vt:lpstr>INLINE CODE</vt:lpstr>
      <vt:lpstr>INLINE FUNCTIONS </vt:lpstr>
      <vt:lpstr>INLINE FUNCTIONS</vt:lpstr>
      <vt:lpstr>INLINE ASSEMBLY  </vt:lpstr>
      <vt:lpstr>INLINE ASSEMBLY  </vt:lpstr>
      <vt:lpstr>INLINE ASSEMBLY Option 1: Basic asm</vt:lpstr>
      <vt:lpstr>INLINE ASSEMBLY Option 2: Extended asm</vt:lpstr>
      <vt:lpstr>INLINE ASSEMBLY Option 2: Extended asm</vt:lpstr>
      <vt:lpstr>AssemberTemplate Component</vt:lpstr>
      <vt:lpstr>Input/Output Operand Components</vt:lpstr>
      <vt:lpstr>INLINE ASSEMBLY EXAMPLE</vt:lpstr>
      <vt:lpstr>INLINE ASSEMBLY Operand Constraints</vt:lpstr>
      <vt:lpstr>INLINE ASSEMBLY Constraint Modifiers</vt:lpstr>
      <vt:lpstr>Constraint Modifier "="</vt:lpstr>
      <vt:lpstr>Constraint Modifier "+"</vt:lpstr>
      <vt:lpstr>Constraint Modifier "&amp;"</vt:lpstr>
      <vt:lpstr>INLINE ASSEMBLY Example: Constraints and Modifiers</vt:lpstr>
      <vt:lpstr>The Clobbers Component</vt:lpstr>
      <vt:lpstr>The Clobbers Component</vt:lpstr>
      <vt:lpstr>Combining INLINE FUNCTIONS  with INLINE ASSEMBLY</vt:lpstr>
      <vt:lpstr>64-bit Operands</vt:lpstr>
      <vt:lpstr>The Optional Volatile Keyword</vt:lpstr>
      <vt:lpstr>The Optional Volatile Keyword</vt:lpstr>
      <vt:lpstr>Resolving Dependencies (An Ineffective Solution)</vt:lpstr>
      <vt:lpstr>Resolving Dependencies (An effective solution)</vt:lpstr>
      <vt:lpstr>COMBINING INLINE FUNCTIONS  AND INLINE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Inline Code</dc:title>
  <dc:creator>Dan Lewis</dc:creator>
  <cp:lastModifiedBy>Dan Lewis</cp:lastModifiedBy>
  <cp:revision>80</cp:revision>
  <dcterms:created xsi:type="dcterms:W3CDTF">2006-08-16T00:00:00Z</dcterms:created>
  <dcterms:modified xsi:type="dcterms:W3CDTF">2017-08-16T17:54:03Z</dcterms:modified>
</cp:coreProperties>
</file>