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61" r:id="rId3"/>
    <p:sldId id="292" r:id="rId4"/>
    <p:sldId id="262" r:id="rId5"/>
    <p:sldId id="283" r:id="rId6"/>
    <p:sldId id="264" r:id="rId7"/>
    <p:sldId id="265" r:id="rId8"/>
    <p:sldId id="266" r:id="rId9"/>
    <p:sldId id="294" r:id="rId10"/>
    <p:sldId id="295" r:id="rId11"/>
    <p:sldId id="258" r:id="rId12"/>
    <p:sldId id="267" r:id="rId13"/>
    <p:sldId id="268" r:id="rId14"/>
    <p:sldId id="269" r:id="rId15"/>
    <p:sldId id="279" r:id="rId16"/>
    <p:sldId id="270" r:id="rId17"/>
    <p:sldId id="278" r:id="rId18"/>
    <p:sldId id="284" r:id="rId19"/>
    <p:sldId id="285" r:id="rId20"/>
    <p:sldId id="280" r:id="rId21"/>
    <p:sldId id="287" r:id="rId22"/>
    <p:sldId id="281" r:id="rId23"/>
    <p:sldId id="273" r:id="rId24"/>
    <p:sldId id="289" r:id="rId25"/>
    <p:sldId id="274" r:id="rId26"/>
    <p:sldId id="260" r:id="rId27"/>
    <p:sldId id="277" r:id="rId28"/>
    <p:sldId id="275" r:id="rId29"/>
    <p:sldId id="276" r:id="rId30"/>
    <p:sldId id="286" r:id="rId31"/>
    <p:sldId id="291" r:id="rId32"/>
    <p:sldId id="290" r:id="rId33"/>
    <p:sldId id="298" r:id="rId34"/>
    <p:sldId id="302" r:id="rId35"/>
    <p:sldId id="301" r:id="rId36"/>
    <p:sldId id="299" r:id="rId37"/>
    <p:sldId id="300" r:id="rId38"/>
    <p:sldId id="296" r:id="rId39"/>
    <p:sldId id="297" r:id="rId4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79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640" y="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471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40" Type="http://schemas.openxmlformats.org/officeDocument/2006/relationships/slide" Target="slides/slide39.xml"/><Relationship Id="rId41" Type="http://schemas.openxmlformats.org/officeDocument/2006/relationships/notesMaster" Target="notesMasters/notesMaster1.xml"/><Relationship Id="rId42" Type="http://schemas.openxmlformats.org/officeDocument/2006/relationships/presProps" Target="presProps.xml"/><Relationship Id="rId43" Type="http://schemas.openxmlformats.org/officeDocument/2006/relationships/viewProps" Target="viewProps.xml"/><Relationship Id="rId44" Type="http://schemas.openxmlformats.org/officeDocument/2006/relationships/theme" Target="theme/theme1.xml"/><Relationship Id="rId4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C6E367-0816-4096-9A30-B34630FD0DBB}" type="datetimeFigureOut">
              <a:rPr lang="en-US" smtClean="0"/>
              <a:t>10/19/17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42E8489-359D-4C17-8528-4B3DB5E0DB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312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2E8489-359D-4C17-8528-4B3DB5E0DB6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782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10/19/17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10/19/17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2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2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Binary Number Systems</a:t>
            </a:r>
          </a:p>
        </p:txBody>
      </p:sp>
    </p:spTree>
    <p:extLst>
      <p:ext uri="{BB962C8B-B14F-4D97-AF65-F5344CB8AC3E}">
        <p14:creationId xmlns:p14="http://schemas.microsoft.com/office/powerpoint/2010/main" val="9807546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Representation Error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 smtClean="0"/>
                  <a:t>Computers store numbers using a fixed number of digits (aka, “fixed precision”)</a:t>
                </a:r>
              </a:p>
              <a:p>
                <a:r>
                  <a:rPr lang="en-US" dirty="0" smtClean="0"/>
                  <a:t>Some values may not have a finite representation in binary (e.g.,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</m:oMath>
                </a14:m>
                <a:r>
                  <a:rPr lang="en-US" dirty="0" smtClean="0"/>
                  <a:t>)</a:t>
                </a:r>
              </a:p>
              <a:p>
                <a:r>
                  <a:rPr lang="en-US" dirty="0" smtClean="0"/>
                  <a:t>Limiting the number of digits introduces a representation error:</a:t>
                </a:r>
              </a:p>
              <a:p>
                <a:pPr marL="344488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.1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en-US" dirty="0" smtClean="0"/>
                  <a:t>.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smtClean="0"/>
                  <a:t>0001100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 smtClean="0"/>
                  <a:t> (8 bits) = .09765625</a:t>
                </a:r>
                <a:r>
                  <a:rPr lang="en-US" baseline="-25000" dirty="0" smtClean="0"/>
                  <a:t>10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704" t="-1752" r="-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9602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CONVERTING </a:t>
            </a:r>
            <a:r>
              <a:rPr lang="en-US" dirty="0" smtClean="0"/>
              <a:t>DECIMAL TO </a:t>
            </a:r>
            <a:r>
              <a:rPr lang="en-US" dirty="0"/>
              <a:t>BINARY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57400"/>
            <a:ext cx="8229600" cy="4068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Method 1: </a:t>
            </a:r>
            <a:r>
              <a:rPr lang="en-US" dirty="0" smtClean="0"/>
              <a:t>Separate problem into two parts:</a:t>
            </a:r>
            <a:endParaRPr lang="en-US" dirty="0"/>
          </a:p>
          <a:p>
            <a:r>
              <a:rPr lang="en-US" b="1" dirty="0" smtClean="0"/>
              <a:t>Integer Part: </a:t>
            </a:r>
            <a:r>
              <a:rPr lang="en-US" dirty="0" smtClean="0"/>
              <a:t>Use repeated division </a:t>
            </a:r>
          </a:p>
          <a:p>
            <a:r>
              <a:rPr lang="en-US" b="1" dirty="0" smtClean="0"/>
              <a:t>Fractional Part: </a:t>
            </a:r>
            <a:r>
              <a:rPr lang="en-US" dirty="0" smtClean="0"/>
              <a:t>Use repeated multiplication</a:t>
            </a:r>
          </a:p>
          <a:p>
            <a:endParaRPr lang="en-US" dirty="0" smtClean="0"/>
          </a:p>
          <a:p>
            <a:pPr marL="0" indent="0">
              <a:buNone/>
            </a:pPr>
            <a:r>
              <a:rPr lang="en-US" b="1" dirty="0" smtClean="0"/>
              <a:t>Method 2: </a:t>
            </a:r>
            <a:r>
              <a:rPr lang="en-US" dirty="0" smtClean="0"/>
              <a:t>Decompose the decimal number into a corresponding sum of powers of 2. </a:t>
            </a:r>
          </a:p>
        </p:txBody>
      </p:sp>
    </p:spTree>
    <p:extLst>
      <p:ext uri="{BB962C8B-B14F-4D97-AF65-F5344CB8AC3E}">
        <p14:creationId xmlns:p14="http://schemas.microsoft.com/office/powerpoint/2010/main" val="3018127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914400" algn="l"/>
                <a:tab pos="1887538" algn="l"/>
                <a:tab pos="3716338" algn="l"/>
                <a:tab pos="6119813" algn="l"/>
              </a:tabLst>
            </a:pPr>
            <a:endParaRPr lang="en-US" sz="2400" u="sng" dirty="0" smtClean="0"/>
          </a:p>
          <a:p>
            <a:pPr marL="0" indent="0">
              <a:buNone/>
              <a:tabLst>
                <a:tab pos="460375" algn="l"/>
                <a:tab pos="1427163" algn="l"/>
                <a:tab pos="2289175" algn="l"/>
                <a:tab pos="4340225" algn="l"/>
                <a:tab pos="6119813" algn="l"/>
              </a:tabLst>
            </a:pPr>
            <a:r>
              <a:rPr lang="en-US" sz="2400" dirty="0" smtClean="0"/>
              <a:t>	</a:t>
            </a:r>
            <a:r>
              <a:rPr lang="en-US" sz="2400" u="sng" dirty="0" smtClean="0"/>
              <a:t>N</a:t>
            </a:r>
            <a:r>
              <a:rPr lang="en-US" sz="2400" dirty="0"/>
              <a:t>	</a:t>
            </a:r>
            <a:r>
              <a:rPr lang="en-US" sz="2400" u="sng" dirty="0" smtClean="0"/>
              <a:t>N÷2</a:t>
            </a:r>
            <a:r>
              <a:rPr lang="en-US" sz="2400" dirty="0"/>
              <a:t>	</a:t>
            </a:r>
            <a:r>
              <a:rPr lang="en-US" sz="2400" u="sng" dirty="0" smtClean="0"/>
              <a:t>Remainder</a:t>
            </a:r>
            <a:r>
              <a:rPr lang="en-US" sz="2400" dirty="0" smtClean="0"/>
              <a:t>	</a:t>
            </a:r>
            <a:r>
              <a:rPr lang="en-US" sz="2400" u="sng" dirty="0" smtClean="0"/>
              <a:t>Result</a:t>
            </a:r>
            <a:endParaRPr lang="en-US" sz="2400" dirty="0"/>
          </a:p>
          <a:p>
            <a:pPr marL="0" indent="0" defTabSz="1608138">
              <a:spcBef>
                <a:spcPts val="600"/>
              </a:spcBef>
              <a:buNone/>
              <a:tabLst>
                <a:tab pos="460375" algn="l"/>
                <a:tab pos="1597025" algn="l"/>
                <a:tab pos="2795588" algn="l"/>
                <a:tab pos="4572000" algn="l"/>
                <a:tab pos="6119813" algn="l"/>
              </a:tabLst>
            </a:pPr>
            <a:r>
              <a:rPr lang="en-US" sz="2400" dirty="0">
                <a:latin typeface="Consolas" panose="020B0609020204030204" pitchFamily="49" charset="0"/>
              </a:rPr>
              <a:t>	13	6	1</a:t>
            </a:r>
          </a:p>
          <a:p>
            <a:pPr marL="0" indent="0" defTabSz="1608138">
              <a:spcBef>
                <a:spcPts val="600"/>
              </a:spcBef>
              <a:buNone/>
              <a:tabLst>
                <a:tab pos="460375" algn="l"/>
                <a:tab pos="1597025" algn="l"/>
                <a:tab pos="2795588" algn="l"/>
                <a:tab pos="4572000" algn="l"/>
                <a:tab pos="6119813" algn="l"/>
              </a:tabLst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</a:rPr>
              <a:t> 6</a:t>
            </a:r>
            <a:r>
              <a:rPr lang="en-US" sz="2400" dirty="0">
                <a:latin typeface="Consolas" panose="020B0609020204030204" pitchFamily="49" charset="0"/>
              </a:rPr>
              <a:t>	3	</a:t>
            </a:r>
            <a:r>
              <a:rPr lang="en-US" sz="2400" dirty="0" smtClean="0">
                <a:latin typeface="Consolas" panose="020B0609020204030204" pitchFamily="49" charset="0"/>
              </a:rPr>
              <a:t>0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 defTabSz="1608138">
              <a:spcBef>
                <a:spcPts val="600"/>
              </a:spcBef>
              <a:buNone/>
              <a:tabLst>
                <a:tab pos="460375" algn="l"/>
                <a:tab pos="1597025" algn="l"/>
                <a:tab pos="2795588" algn="l"/>
                <a:tab pos="4572000" algn="l"/>
                <a:tab pos="6119813" algn="l"/>
              </a:tabLst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</a:rPr>
              <a:t> 3</a:t>
            </a:r>
            <a:r>
              <a:rPr lang="en-US" sz="2400" dirty="0">
                <a:latin typeface="Consolas" panose="020B0609020204030204" pitchFamily="49" charset="0"/>
              </a:rPr>
              <a:t>	1	</a:t>
            </a:r>
            <a:r>
              <a:rPr lang="en-US" sz="2400" dirty="0" smtClean="0">
                <a:latin typeface="Consolas" panose="020B0609020204030204" pitchFamily="49" charset="0"/>
              </a:rPr>
              <a:t>1</a:t>
            </a:r>
            <a:endParaRPr lang="en-US" sz="2400" dirty="0">
              <a:latin typeface="Consolas" panose="020B0609020204030204" pitchFamily="49" charset="0"/>
            </a:endParaRPr>
          </a:p>
          <a:p>
            <a:pPr marL="0" indent="0" defTabSz="1608138">
              <a:spcBef>
                <a:spcPts val="600"/>
              </a:spcBef>
              <a:buNone/>
              <a:tabLst>
                <a:tab pos="460375" algn="l"/>
                <a:tab pos="1597025" algn="l"/>
                <a:tab pos="2795588" algn="l"/>
                <a:tab pos="4572000" algn="l"/>
                <a:tab pos="6119813" algn="l"/>
              </a:tabLst>
            </a:pPr>
            <a:r>
              <a:rPr lang="en-US" sz="2400" dirty="0">
                <a:latin typeface="Consolas" panose="020B0609020204030204" pitchFamily="49" charset="0"/>
              </a:rPr>
              <a:t>	</a:t>
            </a:r>
            <a:r>
              <a:rPr lang="en-US" sz="2400" dirty="0" smtClean="0">
                <a:latin typeface="Consolas" panose="020B0609020204030204" pitchFamily="49" charset="0"/>
              </a:rPr>
              <a:t> 1</a:t>
            </a:r>
            <a:r>
              <a:rPr lang="en-US" sz="2400" dirty="0">
                <a:latin typeface="Consolas" panose="020B0609020204030204" pitchFamily="49" charset="0"/>
              </a:rPr>
              <a:t>	0	</a:t>
            </a:r>
            <a:r>
              <a:rPr lang="en-US" sz="2400" dirty="0" smtClean="0">
                <a:latin typeface="Consolas" panose="020B0609020204030204" pitchFamily="49" charset="0"/>
              </a:rPr>
              <a:t>1</a:t>
            </a:r>
            <a:endParaRPr lang="en-US" sz="2400" dirty="0">
              <a:latin typeface="Consolas" panose="020B0609020204030204" pitchFamily="49" charset="0"/>
            </a:endParaRPr>
          </a:p>
          <a:p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4343400" y="2482958"/>
            <a:ext cx="1596483" cy="18004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608138">
              <a:spcBef>
                <a:spcPts val="600"/>
              </a:spcBef>
              <a:tabLst>
                <a:tab pos="460375" algn="l"/>
                <a:tab pos="1717675" algn="l"/>
                <a:tab pos="3084513" algn="l"/>
                <a:tab pos="4572000" algn="l"/>
                <a:tab pos="6119813" algn="l"/>
              </a:tabLst>
            </a:pPr>
            <a:r>
              <a:rPr lang="en-US" sz="2400" dirty="0" smtClean="0">
                <a:latin typeface="Consolas" panose="020B0609020204030204" pitchFamily="49" charset="0"/>
              </a:rPr>
              <a:t>   1.</a:t>
            </a:r>
          </a:p>
          <a:p>
            <a:pPr defTabSz="1608138">
              <a:spcBef>
                <a:spcPts val="600"/>
              </a:spcBef>
              <a:tabLst>
                <a:tab pos="460375" algn="l"/>
                <a:tab pos="1717675" algn="l"/>
                <a:tab pos="3084513" algn="l"/>
                <a:tab pos="4572000" algn="l"/>
                <a:tab pos="6119813" algn="l"/>
              </a:tabLst>
            </a:pPr>
            <a:r>
              <a:rPr lang="en-US" sz="2400" dirty="0" smtClean="0">
                <a:latin typeface="Consolas" panose="020B0609020204030204" pitchFamily="49" charset="0"/>
              </a:rPr>
              <a:t>  01.</a:t>
            </a:r>
            <a:endParaRPr lang="en-US" sz="2400" dirty="0">
              <a:latin typeface="Consolas" panose="020B0609020204030204" pitchFamily="49" charset="0"/>
            </a:endParaRPr>
          </a:p>
          <a:p>
            <a:pPr defTabSz="1608138">
              <a:spcBef>
                <a:spcPts val="600"/>
              </a:spcBef>
              <a:tabLst>
                <a:tab pos="460375" algn="l"/>
                <a:tab pos="1717675" algn="l"/>
                <a:tab pos="3084513" algn="l"/>
                <a:tab pos="4572000" algn="l"/>
                <a:tab pos="6119813" algn="l"/>
              </a:tabLst>
            </a:pPr>
            <a:r>
              <a:rPr lang="en-US" sz="2400" dirty="0" smtClean="0">
                <a:latin typeface="Consolas" panose="020B0609020204030204" pitchFamily="49" charset="0"/>
              </a:rPr>
              <a:t> 101.</a:t>
            </a:r>
          </a:p>
          <a:p>
            <a:pPr defTabSz="1608138">
              <a:spcBef>
                <a:spcPts val="600"/>
              </a:spcBef>
              <a:tabLst>
                <a:tab pos="460375" algn="l"/>
                <a:tab pos="1717675" algn="l"/>
                <a:tab pos="3084513" algn="l"/>
                <a:tab pos="4572000" algn="l"/>
                <a:tab pos="6119813" algn="l"/>
              </a:tabLst>
            </a:pPr>
            <a:r>
              <a:rPr lang="en-US" sz="2400" dirty="0" smtClean="0">
                <a:latin typeface="Consolas" panose="020B0609020204030204" pitchFamily="49" charset="0"/>
              </a:rPr>
              <a:t>1101</a:t>
            </a:r>
            <a:r>
              <a:rPr lang="en-US" sz="2400" dirty="0">
                <a:latin typeface="Consolas" panose="020B0609020204030204" pitchFamily="49" charset="0"/>
              </a:rPr>
              <a:t>.</a:t>
            </a:r>
          </a:p>
        </p:txBody>
      </p:sp>
      <p:sp>
        <p:nvSpPr>
          <p:cNvPr id="16" name="Right Brace 15"/>
          <p:cNvSpPr/>
          <p:nvPr/>
        </p:nvSpPr>
        <p:spPr>
          <a:xfrm>
            <a:off x="5257800" y="2571750"/>
            <a:ext cx="433039" cy="1638300"/>
          </a:xfrm>
          <a:prstGeom prst="rightBrace">
            <a:avLst>
              <a:gd name="adj1" fmla="val 20602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rgbClr val="FF0000"/>
                </a:solidFill>
              </a:ln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990600" y="2743200"/>
            <a:ext cx="689517" cy="3810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276600" y="2732049"/>
            <a:ext cx="10668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1371600" y="5181600"/>
            <a:ext cx="5867400" cy="70788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NOTE: Repeated division may be used to convert from decimal to ANY radix. Simply divide by the radix.</a:t>
            </a:r>
            <a:endParaRPr lang="en-US" sz="2000" dirty="0"/>
          </a:p>
        </p:txBody>
      </p:sp>
      <p:sp>
        <p:nvSpPr>
          <p:cNvPr id="14" name="TextBox 13"/>
          <p:cNvSpPr txBox="1"/>
          <p:nvPr/>
        </p:nvSpPr>
        <p:spPr>
          <a:xfrm>
            <a:off x="5791200" y="2883068"/>
            <a:ext cx="3148361" cy="101566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tIns="91440" bIns="91440" rtlCol="0">
            <a:spAutoFit/>
          </a:bodyPr>
          <a:lstStyle/>
          <a:p>
            <a:pPr marL="1027113" lvl="1"/>
            <a:r>
              <a:rPr lang="en-US" dirty="0" smtClean="0"/>
              <a:t>Digits are produced </a:t>
            </a:r>
            <a:r>
              <a:rPr lang="en-US" b="1" i="1" dirty="0" smtClean="0"/>
              <a:t>right-to-left</a:t>
            </a:r>
            <a:r>
              <a:rPr lang="en-US" dirty="0" smtClean="0"/>
              <a:t> starting from the radix point.</a:t>
            </a:r>
            <a:endParaRPr lang="en-US" dirty="0"/>
          </a:p>
        </p:txBody>
      </p:sp>
      <p:pic>
        <p:nvPicPr>
          <p:cNvPr id="15" name="Picture 4" descr="http://www.aamu.edu/campuslife/living-on-campus/residentialLife/SiteAssets/pages/default/Warning_sig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857273" y="2971799"/>
            <a:ext cx="971826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Straight Arrow Connector 16"/>
          <p:cNvCxnSpPr/>
          <p:nvPr/>
        </p:nvCxnSpPr>
        <p:spPr>
          <a:xfrm>
            <a:off x="3276600" y="3124200"/>
            <a:ext cx="10668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276600" y="3581400"/>
            <a:ext cx="10668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3276600" y="4038600"/>
            <a:ext cx="1066800" cy="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>
            <a:off x="990600" y="3200400"/>
            <a:ext cx="689517" cy="3810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990600" y="3657600"/>
            <a:ext cx="689517" cy="3810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CONVERTING DECIMAL TO </a:t>
            </a:r>
            <a:r>
              <a:rPr lang="en-US" dirty="0" smtClean="0"/>
              <a:t>BINARY</a:t>
            </a:r>
            <a:br>
              <a:rPr lang="en-US" dirty="0" smtClean="0"/>
            </a:br>
            <a:r>
              <a:rPr lang="en-US" sz="4000" dirty="0" smtClean="0"/>
              <a:t>Method 1: Integer Part (Repeated Division)</a:t>
            </a:r>
            <a:endParaRPr lang="en-US" sz="4000" dirty="0"/>
          </a:p>
        </p:txBody>
      </p:sp>
      <p:sp>
        <p:nvSpPr>
          <p:cNvPr id="2" name="TextBox 1"/>
          <p:cNvSpPr txBox="1"/>
          <p:nvPr/>
        </p:nvSpPr>
        <p:spPr>
          <a:xfrm>
            <a:off x="1781033" y="3840718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 smtClean="0">
                <a:solidFill>
                  <a:srgbClr val="FF0000"/>
                </a:solidFill>
              </a:rPr>
              <a:t>STOP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84731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4" grpId="0" animBg="1"/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04586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CONVERTING DECIMAL TO BINARY</a:t>
            </a:r>
            <a:br>
              <a:rPr lang="en-US" dirty="0"/>
            </a:br>
            <a:r>
              <a:rPr lang="en-US" sz="3600" dirty="0"/>
              <a:t>Method 1: </a:t>
            </a:r>
            <a:r>
              <a:rPr lang="en-US" sz="3600" dirty="0" smtClean="0"/>
              <a:t>Fractional </a:t>
            </a:r>
            <a:r>
              <a:rPr lang="en-US" sz="3600" dirty="0"/>
              <a:t>Part (Repeated </a:t>
            </a:r>
            <a:r>
              <a:rPr lang="en-US" sz="3600" dirty="0" smtClean="0"/>
              <a:t>Multiplication)</a:t>
            </a:r>
            <a:endParaRPr lang="en-US" sz="3600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512763" algn="l"/>
                <a:tab pos="1828800" algn="l"/>
                <a:tab pos="2854325" algn="l"/>
              </a:tabLst>
            </a:pPr>
            <a:r>
              <a:rPr lang="en-US" sz="2400" dirty="0"/>
              <a:t>	</a:t>
            </a:r>
            <a:r>
              <a:rPr lang="en-US" sz="2400" dirty="0" smtClean="0"/>
              <a:t>Product</a:t>
            </a:r>
            <a:r>
              <a:rPr lang="en-US" sz="2400" dirty="0"/>
              <a:t>	Whole	Fractional</a:t>
            </a:r>
          </a:p>
          <a:p>
            <a:pPr marL="0" indent="0">
              <a:buNone/>
              <a:tabLst>
                <a:tab pos="631825" algn="l"/>
                <a:tab pos="2000250" algn="l"/>
                <a:tab pos="3203575" algn="l"/>
                <a:tab pos="4289425" algn="l"/>
              </a:tabLst>
            </a:pPr>
            <a:r>
              <a:rPr lang="en-US" sz="2400" u="sng" dirty="0" smtClean="0"/>
              <a:t>N</a:t>
            </a:r>
            <a:r>
              <a:rPr lang="en-US" sz="2400" u="sng" dirty="0"/>
              <a:t>	</a:t>
            </a:r>
            <a:r>
              <a:rPr lang="en-US" sz="2400" u="sng" dirty="0" smtClean="0"/>
              <a:t>(</a:t>
            </a:r>
            <a:r>
              <a:rPr lang="en-US" sz="2400" u="sng" dirty="0"/>
              <a:t>2×N)	Part	</a:t>
            </a:r>
            <a:r>
              <a:rPr lang="en-US" sz="2400" u="sng" dirty="0" smtClean="0"/>
              <a:t>Part</a:t>
            </a:r>
            <a:r>
              <a:rPr lang="en-US" sz="2400" u="sng" dirty="0"/>
              <a:t>	</a:t>
            </a:r>
            <a:r>
              <a:rPr lang="en-US" sz="2400" u="sng" dirty="0" smtClean="0"/>
              <a:t>Result</a:t>
            </a:r>
            <a:endParaRPr lang="en-US" sz="2400" dirty="0"/>
          </a:p>
          <a:p>
            <a:pPr marL="0" indent="0">
              <a:buNone/>
              <a:tabLst>
                <a:tab pos="803275" algn="l"/>
                <a:tab pos="2058988" algn="l"/>
                <a:tab pos="3255963" algn="l"/>
                <a:tab pos="4341813" algn="l"/>
                <a:tab pos="6400800" algn="l"/>
              </a:tabLst>
            </a:pPr>
            <a:r>
              <a:rPr lang="en-US" sz="2400" dirty="0" smtClean="0"/>
              <a:t>.</a:t>
            </a:r>
            <a:r>
              <a:rPr lang="en-US" sz="2400" dirty="0"/>
              <a:t>1	0.2	</a:t>
            </a:r>
            <a:r>
              <a:rPr lang="en-US" sz="2400" dirty="0" smtClean="0"/>
              <a:t>0</a:t>
            </a:r>
            <a:r>
              <a:rPr lang="en-US" sz="2400" dirty="0"/>
              <a:t>	.2	.0</a:t>
            </a:r>
          </a:p>
          <a:p>
            <a:pPr marL="0" indent="0">
              <a:buNone/>
              <a:tabLst>
                <a:tab pos="803275" algn="l"/>
                <a:tab pos="2058988" algn="l"/>
                <a:tab pos="3255963" algn="l"/>
                <a:tab pos="4341813" algn="l"/>
                <a:tab pos="6400800" algn="l"/>
              </a:tabLst>
            </a:pPr>
            <a:r>
              <a:rPr lang="en-US" sz="2400" dirty="0" smtClean="0"/>
              <a:t>.</a:t>
            </a:r>
            <a:r>
              <a:rPr lang="en-US" sz="2400" dirty="0"/>
              <a:t>2	0.4	0	</a:t>
            </a:r>
            <a:r>
              <a:rPr lang="en-US" sz="2400" dirty="0" smtClean="0"/>
              <a:t>.</a:t>
            </a:r>
            <a:r>
              <a:rPr lang="en-US" sz="2400" dirty="0"/>
              <a:t>4	.00</a:t>
            </a:r>
          </a:p>
          <a:p>
            <a:pPr marL="0" indent="0">
              <a:buNone/>
              <a:tabLst>
                <a:tab pos="803275" algn="l"/>
                <a:tab pos="2058988" algn="l"/>
                <a:tab pos="3255963" algn="l"/>
                <a:tab pos="4341813" algn="l"/>
                <a:tab pos="6400800" algn="l"/>
              </a:tabLst>
            </a:pPr>
            <a:r>
              <a:rPr lang="en-US" sz="2400" dirty="0" smtClean="0"/>
              <a:t>.</a:t>
            </a:r>
            <a:r>
              <a:rPr lang="en-US" sz="2400" dirty="0"/>
              <a:t>4	0.8	0	</a:t>
            </a:r>
            <a:r>
              <a:rPr lang="en-US" sz="2400" dirty="0" smtClean="0"/>
              <a:t>.</a:t>
            </a:r>
            <a:r>
              <a:rPr lang="en-US" sz="2400" dirty="0"/>
              <a:t>8	.000</a:t>
            </a:r>
          </a:p>
          <a:p>
            <a:pPr marL="0" indent="0">
              <a:buNone/>
              <a:tabLst>
                <a:tab pos="803275" algn="l"/>
                <a:tab pos="2058988" algn="l"/>
                <a:tab pos="3255963" algn="l"/>
                <a:tab pos="4341813" algn="l"/>
                <a:tab pos="6400800" algn="l"/>
              </a:tabLst>
            </a:pPr>
            <a:r>
              <a:rPr lang="en-US" sz="2400" dirty="0" smtClean="0"/>
              <a:t>.</a:t>
            </a:r>
            <a:r>
              <a:rPr lang="en-US" sz="2400" dirty="0"/>
              <a:t>8	1.6	</a:t>
            </a:r>
            <a:r>
              <a:rPr lang="en-US" sz="2400" dirty="0" smtClean="0"/>
              <a:t>1</a:t>
            </a:r>
            <a:r>
              <a:rPr lang="en-US" sz="2400" dirty="0"/>
              <a:t>	.6	.0001</a:t>
            </a:r>
          </a:p>
          <a:p>
            <a:pPr marL="0" indent="0">
              <a:buNone/>
              <a:tabLst>
                <a:tab pos="803275" algn="l"/>
                <a:tab pos="2058988" algn="l"/>
                <a:tab pos="3255963" algn="l"/>
                <a:tab pos="4341813" algn="l"/>
                <a:tab pos="6400800" algn="l"/>
              </a:tabLst>
            </a:pPr>
            <a:r>
              <a:rPr lang="en-US" sz="2400" dirty="0" smtClean="0"/>
              <a:t>.</a:t>
            </a:r>
            <a:r>
              <a:rPr lang="en-US" sz="2400" dirty="0"/>
              <a:t>6	1.2	</a:t>
            </a:r>
            <a:r>
              <a:rPr lang="en-US" sz="2400" dirty="0" smtClean="0"/>
              <a:t>1</a:t>
            </a:r>
            <a:r>
              <a:rPr lang="en-US" sz="2400" dirty="0"/>
              <a:t>	.2	.00011</a:t>
            </a:r>
          </a:p>
          <a:p>
            <a:endParaRPr lang="en-US" sz="2400" dirty="0"/>
          </a:p>
        </p:txBody>
      </p:sp>
      <p:sp>
        <p:nvSpPr>
          <p:cNvPr id="15" name="Arc 14"/>
          <p:cNvSpPr/>
          <p:nvPr/>
        </p:nvSpPr>
        <p:spPr>
          <a:xfrm>
            <a:off x="2438400" y="2438400"/>
            <a:ext cx="2362200" cy="838200"/>
          </a:xfrm>
          <a:prstGeom prst="arc">
            <a:avLst>
              <a:gd name="adj1" fmla="val 11322425"/>
              <a:gd name="adj2" fmla="val 21094993"/>
            </a:avLst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Arc 15"/>
          <p:cNvSpPr/>
          <p:nvPr/>
        </p:nvSpPr>
        <p:spPr>
          <a:xfrm rot="10800000">
            <a:off x="228600" y="2352218"/>
            <a:ext cx="3416708" cy="1143000"/>
          </a:xfrm>
          <a:prstGeom prst="arc">
            <a:avLst>
              <a:gd name="adj1" fmla="val 10849483"/>
              <a:gd name="adj2" fmla="val 20664556"/>
            </a:avLst>
          </a:prstGeom>
          <a:ln w="28575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143000" y="5334000"/>
            <a:ext cx="6248400" cy="70788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NOTE: Repeated multiplication may be used to convert from decimal to ANY radix. Simply multiply by the radix.</a:t>
            </a:r>
            <a:endParaRPr lang="en-US" sz="2000" dirty="0"/>
          </a:p>
        </p:txBody>
      </p:sp>
      <p:sp>
        <p:nvSpPr>
          <p:cNvPr id="9" name="TextBox 8"/>
          <p:cNvSpPr txBox="1"/>
          <p:nvPr/>
        </p:nvSpPr>
        <p:spPr>
          <a:xfrm>
            <a:off x="5867400" y="3175337"/>
            <a:ext cx="3148361" cy="101566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tIns="91440" bIns="91440" rtlCol="0">
            <a:spAutoFit/>
          </a:bodyPr>
          <a:lstStyle/>
          <a:p>
            <a:pPr marL="1027113" lvl="1"/>
            <a:r>
              <a:rPr lang="en-US" dirty="0" smtClean="0"/>
              <a:t>Digits are produced </a:t>
            </a:r>
            <a:r>
              <a:rPr lang="en-US" b="1" i="1" dirty="0" smtClean="0"/>
              <a:t>left-to-right</a:t>
            </a:r>
            <a:r>
              <a:rPr lang="en-US" dirty="0" smtClean="0"/>
              <a:t> starting from the radix point.</a:t>
            </a:r>
            <a:endParaRPr lang="en-US" dirty="0"/>
          </a:p>
        </p:txBody>
      </p:sp>
      <p:pic>
        <p:nvPicPr>
          <p:cNvPr id="10" name="Picture 4" descr="http://www.aamu.edu/campuslife/living-on-campus/residentialLife/SiteAssets/pages/default/Warning_sig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953727" y="3264068"/>
            <a:ext cx="971826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ight Brace 12"/>
          <p:cNvSpPr/>
          <p:nvPr/>
        </p:nvSpPr>
        <p:spPr>
          <a:xfrm>
            <a:off x="5410200" y="2590800"/>
            <a:ext cx="433039" cy="2209800"/>
          </a:xfrm>
          <a:prstGeom prst="rightBrace">
            <a:avLst>
              <a:gd name="adj1" fmla="val 20602"/>
              <a:gd name="adj2" fmla="val 50000"/>
            </a:avLst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rgbClr val="FF0000"/>
                </a:solidFill>
              </a:ln>
            </a:endParaRPr>
          </a:p>
        </p:txBody>
      </p:sp>
      <p:sp>
        <p:nvSpPr>
          <p:cNvPr id="18" name="Arc 17"/>
          <p:cNvSpPr/>
          <p:nvPr/>
        </p:nvSpPr>
        <p:spPr>
          <a:xfrm>
            <a:off x="3352800" y="2781300"/>
            <a:ext cx="1021080" cy="1828800"/>
          </a:xfrm>
          <a:prstGeom prst="arc">
            <a:avLst>
              <a:gd name="adj1" fmla="val 16200000"/>
              <a:gd name="adj2" fmla="val 5533943"/>
            </a:avLst>
          </a:prstGeom>
          <a:ln w="28575">
            <a:solidFill>
              <a:srgbClr val="FF0000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2743200" y="4800600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Begins to repeat!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009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9" grpId="0" animBg="1"/>
      <p:bldP spid="13" grpId="0" animBg="1"/>
      <p:bldP spid="18" grpId="0" animBg="1"/>
      <p:bldP spid="1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CONVERTING DECIMAL TO BINARY</a:t>
            </a:r>
            <a:br>
              <a:rPr lang="en-US" dirty="0"/>
            </a:br>
            <a:r>
              <a:rPr lang="en-US" dirty="0"/>
              <a:t>Method </a:t>
            </a:r>
            <a:r>
              <a:rPr lang="en-US" dirty="0" smtClean="0"/>
              <a:t>2: Decomposition</a:t>
            </a:r>
            <a:endParaRPr lang="en-US" i="1" dirty="0"/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736302524"/>
              </p:ext>
            </p:extLst>
          </p:nvPr>
        </p:nvGraphicFramePr>
        <p:xfrm>
          <a:off x="990600" y="1676400"/>
          <a:ext cx="2362200" cy="445008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219200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k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r>
                        <a:rPr lang="en-US" baseline="30000" dirty="0" smtClean="0"/>
                        <a:t>k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64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16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3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8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4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-1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-2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.25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-3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.125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-4</a:t>
                      </a:r>
                      <a:endParaRPr lang="en-US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.0625</a:t>
                      </a:r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</a:tbl>
          </a:graphicData>
        </a:graphic>
      </p:graphicFrame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3657600" y="1600200"/>
            <a:ext cx="50292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smtClean="0"/>
              <a:t>Convert 75.3</a:t>
            </a:r>
            <a:r>
              <a:rPr lang="en-US" baseline="-25000" dirty="0" smtClean="0"/>
              <a:t>10</a:t>
            </a:r>
            <a:r>
              <a:rPr lang="en-US" dirty="0" smtClean="0"/>
              <a:t> to Binary:</a:t>
            </a:r>
            <a:endParaRPr lang="en-US" baseline="-25000" dirty="0" smtClean="0"/>
          </a:p>
          <a:p>
            <a:pPr marL="0" indent="0">
              <a:buNone/>
            </a:pPr>
            <a:endParaRPr lang="en-US" baseline="-25000" dirty="0"/>
          </a:p>
          <a:p>
            <a:pPr marL="0" indent="0">
              <a:buNone/>
            </a:pPr>
            <a:r>
              <a:rPr lang="en-US" b="1" dirty="0" smtClean="0"/>
              <a:t>Whole Part</a:t>
            </a:r>
            <a:r>
              <a:rPr lang="en-US" dirty="0" smtClean="0"/>
              <a:t>: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75 	= 64 + 8 + 2 + 1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= 1001011</a:t>
            </a:r>
            <a:r>
              <a:rPr lang="en-US" baseline="-25000" dirty="0" smtClean="0"/>
              <a:t>2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 smtClean="0"/>
              <a:t>Fractional Part </a:t>
            </a:r>
            <a:r>
              <a:rPr lang="en-US" dirty="0" smtClean="0"/>
              <a:t>(approximation):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.3	= .25 + .0625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= .0101</a:t>
            </a:r>
            <a:r>
              <a:rPr lang="en-US" baseline="-25000" dirty="0" smtClean="0"/>
              <a:t>2</a:t>
            </a: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4" name="Straight Arrow Connector 3"/>
          <p:cNvCxnSpPr/>
          <p:nvPr/>
        </p:nvCxnSpPr>
        <p:spPr>
          <a:xfrm flipH="1">
            <a:off x="5943600" y="3048000"/>
            <a:ext cx="76200" cy="3810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6400800" y="3048000"/>
            <a:ext cx="76200" cy="3810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743700" y="3048000"/>
            <a:ext cx="266700" cy="4572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H="1">
            <a:off x="6934200" y="3048000"/>
            <a:ext cx="533400" cy="4572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019800" y="5029200"/>
            <a:ext cx="76200" cy="3810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6553200" y="5029200"/>
            <a:ext cx="381000" cy="4572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231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INFINITE PRECISION</a:t>
            </a:r>
            <a:endParaRPr lang="en-US" dirty="0"/>
          </a:p>
        </p:txBody>
      </p:sp>
      <p:pic>
        <p:nvPicPr>
          <p:cNvPr id="1026" name="Picture 2" descr="https://s-media-cache-ak0.pinimg.com/736x/08/9e/fa/089efaa9dd4a9d57e2639fc5c3c0c88e.jpg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667" b="36000"/>
          <a:stretch/>
        </p:blipFill>
        <p:spPr bwMode="auto">
          <a:xfrm>
            <a:off x="762000" y="1547019"/>
            <a:ext cx="76200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457200" y="3810000"/>
            <a:ext cx="82296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Placing an infinite number of values on the number line requires a representation that imposes no limit on the number of digits. </a:t>
            </a:r>
          </a:p>
          <a:p>
            <a:endParaRPr lang="en-US" sz="2400" dirty="0"/>
          </a:p>
          <a:p>
            <a:r>
              <a:rPr lang="en-US" sz="2400" dirty="0" smtClean="0"/>
              <a:t>Incrementing any number always moves to the right, producing a result that is always greater than the previous.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537154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154"/>
          <a:stretch/>
        </p:blipFill>
        <p:spPr>
          <a:xfrm>
            <a:off x="1828800" y="2438400"/>
            <a:ext cx="3581400" cy="3585730"/>
          </a:xfrm>
        </p:spPr>
      </p:pic>
      <p:sp>
        <p:nvSpPr>
          <p:cNvPr id="21" name="Rectangle 20"/>
          <p:cNvSpPr/>
          <p:nvPr/>
        </p:nvSpPr>
        <p:spPr>
          <a:xfrm>
            <a:off x="2895600" y="4038600"/>
            <a:ext cx="1447800" cy="533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Line Callout 1 14"/>
          <p:cNvSpPr/>
          <p:nvPr/>
        </p:nvSpPr>
        <p:spPr>
          <a:xfrm>
            <a:off x="5105400" y="5469125"/>
            <a:ext cx="3744612" cy="1023283"/>
          </a:xfrm>
          <a:prstGeom prst="borderCallout1">
            <a:avLst>
              <a:gd name="adj1" fmla="val 696"/>
              <a:gd name="adj2" fmla="val 296"/>
              <a:gd name="adj3" fmla="val -295804"/>
              <a:gd name="adj4" fmla="val -39274"/>
            </a:avLst>
          </a:prstGeom>
          <a:ln>
            <a:solidFill>
              <a:srgbClr val="FF0000"/>
            </a:solidFill>
            <a:tailEnd type="triangle"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027113" lvl="1"/>
            <a:r>
              <a:rPr lang="en-US" b="1" dirty="0"/>
              <a:t>Overflow: </a:t>
            </a:r>
            <a:r>
              <a:rPr lang="en-US" dirty="0"/>
              <a:t>Occurs when an arithmetic result is beyond the min or max limits.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EFFECT OF </a:t>
            </a:r>
            <a:r>
              <a:rPr lang="en-US" u="sng" dirty="0" smtClean="0"/>
              <a:t>FIXED</a:t>
            </a:r>
            <a:r>
              <a:rPr lang="en-US" dirty="0" smtClean="0"/>
              <a:t> PRECISION</a:t>
            </a:r>
            <a:br>
              <a:rPr lang="en-US" dirty="0" smtClean="0"/>
            </a:br>
            <a:r>
              <a:rPr lang="en-US" i="1" dirty="0" smtClean="0"/>
              <a:t>(Using a number circle instead of a line)</a:t>
            </a:r>
            <a:endParaRPr lang="en-US" dirty="0"/>
          </a:p>
        </p:txBody>
      </p:sp>
      <p:sp>
        <p:nvSpPr>
          <p:cNvPr id="23" name="Line Callout 1 (No Border) 22"/>
          <p:cNvSpPr/>
          <p:nvPr/>
        </p:nvSpPr>
        <p:spPr>
          <a:xfrm>
            <a:off x="266700" y="1889919"/>
            <a:ext cx="2209800" cy="1219200"/>
          </a:xfrm>
          <a:prstGeom prst="callout1">
            <a:avLst>
              <a:gd name="adj1" fmla="val 77371"/>
              <a:gd name="adj2" fmla="val 76803"/>
              <a:gd name="adj3" fmla="val 102155"/>
              <a:gd name="adj4" fmla="val 111402"/>
            </a:avLst>
          </a:prstGeom>
          <a:solidFill>
            <a:schemeClr val="bg1"/>
          </a:solidFill>
          <a:ln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Labels </a:t>
            </a:r>
            <a:r>
              <a:rPr lang="en-US" i="1" dirty="0" smtClean="0">
                <a:solidFill>
                  <a:schemeClr val="tx1"/>
                </a:solidFill>
              </a:rPr>
              <a:t>inside</a:t>
            </a:r>
            <a:r>
              <a:rPr lang="en-US" dirty="0" smtClean="0">
                <a:solidFill>
                  <a:schemeClr val="tx1"/>
                </a:solidFill>
              </a:rPr>
              <a:t> the circle are symbolic</a:t>
            </a:r>
            <a:r>
              <a:rPr lang="en-US" b="1" dirty="0" smtClean="0">
                <a:solidFill>
                  <a:schemeClr val="tx1"/>
                </a:solidFill>
              </a:rPr>
              <a:t> representations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5562600" y="1889919"/>
            <a:ext cx="2667000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tabLst>
                <a:tab pos="2286000" algn="l"/>
              </a:tabLst>
            </a:pPr>
            <a:r>
              <a:rPr lang="en-US" sz="2400" dirty="0" smtClean="0"/>
              <a:t>Fixed Precision</a:t>
            </a:r>
            <a:endParaRPr lang="en-US" sz="2400" dirty="0" smtClean="0">
              <a:sym typeface="Wingdings" panose="05000000000000000000" pitchFamily="2" charset="2"/>
            </a:endParaRPr>
          </a:p>
          <a:p>
            <a:pPr algn="ctr">
              <a:tabLst>
                <a:tab pos="2286000" algn="l"/>
              </a:tabLst>
            </a:pPr>
            <a:endParaRPr lang="en-US" sz="2400" dirty="0" smtClean="0">
              <a:sym typeface="Wingdings" panose="05000000000000000000" pitchFamily="2" charset="2"/>
            </a:endParaRPr>
          </a:p>
          <a:p>
            <a:pPr algn="ctr">
              <a:tabLst>
                <a:tab pos="2286000" algn="l"/>
              </a:tabLst>
            </a:pPr>
            <a:r>
              <a:rPr lang="en-US" sz="2400" dirty="0" smtClean="0">
                <a:sym typeface="Wingdings" panose="05000000000000000000" pitchFamily="2" charset="2"/>
              </a:rPr>
              <a:t>F</a:t>
            </a:r>
            <a:r>
              <a:rPr lang="en-US" sz="2400" dirty="0" smtClean="0"/>
              <a:t>ixed # of digits</a:t>
            </a:r>
            <a:endParaRPr lang="en-US" sz="2400" dirty="0" smtClean="0">
              <a:sym typeface="Wingdings" panose="05000000000000000000" pitchFamily="2" charset="2"/>
            </a:endParaRPr>
          </a:p>
          <a:p>
            <a:pPr algn="ctr">
              <a:tabLst>
                <a:tab pos="2286000" algn="l"/>
              </a:tabLst>
            </a:pPr>
            <a:endParaRPr lang="en-US" sz="2400" dirty="0" smtClean="0">
              <a:sym typeface="Wingdings" panose="05000000000000000000" pitchFamily="2" charset="2"/>
            </a:endParaRPr>
          </a:p>
          <a:p>
            <a:pPr algn="ctr">
              <a:tabLst>
                <a:tab pos="2286000" algn="l"/>
              </a:tabLst>
            </a:pPr>
            <a:r>
              <a:rPr lang="en-US" sz="2400" dirty="0" smtClean="0"/>
              <a:t>Finite # of values</a:t>
            </a:r>
            <a:endParaRPr lang="en-US" sz="2400" dirty="0" smtClean="0">
              <a:sym typeface="Wingdings" panose="05000000000000000000" pitchFamily="2" charset="2"/>
            </a:endParaRPr>
          </a:p>
          <a:p>
            <a:pPr algn="ctr">
              <a:tabLst>
                <a:tab pos="2286000" algn="l"/>
              </a:tabLst>
            </a:pPr>
            <a:endParaRPr lang="en-US" sz="2400" dirty="0" smtClean="0">
              <a:sym typeface="Wingdings" panose="05000000000000000000" pitchFamily="2" charset="2"/>
            </a:endParaRPr>
          </a:p>
          <a:p>
            <a:pPr algn="ctr"/>
            <a:r>
              <a:rPr lang="en-US" sz="2400" dirty="0" smtClean="0"/>
              <a:t>min and  max limits</a:t>
            </a:r>
          </a:p>
        </p:txBody>
      </p:sp>
      <p:pic>
        <p:nvPicPr>
          <p:cNvPr id="9" name="Picture 4" descr="http://www.aamu.edu/campuslife/living-on-campus/residentialLife/SiteAssets/pages/default/Warning_sig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124174" y="5561666"/>
            <a:ext cx="971826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3657600" y="2209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FF0000"/>
                </a:solidFill>
              </a:rPr>
              <a:t>min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95600" y="22098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FF0000"/>
                </a:solidFill>
              </a:rPr>
              <a:t>max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13" name="Down Arrow 12"/>
          <p:cNvSpPr/>
          <p:nvPr/>
        </p:nvSpPr>
        <p:spPr>
          <a:xfrm>
            <a:off x="6745861" y="3076347"/>
            <a:ext cx="300475" cy="304800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Down Arrow 13"/>
          <p:cNvSpPr/>
          <p:nvPr/>
        </p:nvSpPr>
        <p:spPr>
          <a:xfrm>
            <a:off x="6745860" y="3810000"/>
            <a:ext cx="300475" cy="304800"/>
          </a:xfrm>
          <a:prstGeom prst="downArrow">
            <a:avLst/>
          </a:prstGeom>
          <a:solidFill>
            <a:schemeClr val="bg1">
              <a:lumMod val="85000"/>
            </a:schemeClr>
          </a:solidFill>
          <a:ln w="31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909202" y="3293532"/>
            <a:ext cx="147013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 smtClean="0"/>
              <a:t>Wrap Around</a:t>
            </a:r>
            <a:endParaRPr lang="en-US" i="1" dirty="0"/>
          </a:p>
        </p:txBody>
      </p:sp>
      <p:sp>
        <p:nvSpPr>
          <p:cNvPr id="7" name="TextBox 6"/>
          <p:cNvSpPr txBox="1"/>
          <p:nvPr/>
        </p:nvSpPr>
        <p:spPr>
          <a:xfrm>
            <a:off x="6667500" y="2209800"/>
            <a:ext cx="457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 smtClean="0"/>
              <a:t>=</a:t>
            </a:r>
            <a:endParaRPr lang="en-US" sz="3600" dirty="0"/>
          </a:p>
        </p:txBody>
      </p:sp>
      <p:sp>
        <p:nvSpPr>
          <p:cNvPr id="22" name="Line Callout 1 (No Border) 21"/>
          <p:cNvSpPr/>
          <p:nvPr/>
        </p:nvSpPr>
        <p:spPr>
          <a:xfrm>
            <a:off x="114300" y="5602398"/>
            <a:ext cx="2514600" cy="1219200"/>
          </a:xfrm>
          <a:prstGeom prst="callout1">
            <a:avLst>
              <a:gd name="adj1" fmla="val 9268"/>
              <a:gd name="adj2" fmla="val 57289"/>
              <a:gd name="adj3" fmla="val -28879"/>
              <a:gd name="adj4" fmla="val 74938"/>
            </a:avLst>
          </a:prstGeom>
          <a:solidFill>
            <a:schemeClr val="bg1"/>
          </a:solidFill>
          <a:ln>
            <a:solidFill>
              <a:srgbClr val="FF0000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Labels </a:t>
            </a:r>
            <a:r>
              <a:rPr lang="en-US" i="1" dirty="0" smtClean="0">
                <a:solidFill>
                  <a:schemeClr val="tx1"/>
                </a:solidFill>
              </a:rPr>
              <a:t>outside</a:t>
            </a:r>
            <a:r>
              <a:rPr lang="en-US" dirty="0" smtClean="0">
                <a:solidFill>
                  <a:schemeClr val="tx1"/>
                </a:solidFill>
              </a:rPr>
              <a:t> the circle are the corresponding numeric </a:t>
            </a:r>
            <a:r>
              <a:rPr lang="en-US" b="1" dirty="0" smtClean="0">
                <a:solidFill>
                  <a:schemeClr val="tx1"/>
                </a:solidFill>
              </a:rPr>
              <a:t>interpretations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1279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23" grpId="0" animBg="1"/>
      <p:bldP spid="2" grpId="0"/>
      <p:bldP spid="11" grpId="0"/>
      <p:bldP spid="13" grpId="0" animBg="1"/>
      <p:bldP spid="14" grpId="0" animBg="1"/>
      <p:bldP spid="7" grpId="0"/>
      <p:bldP spid="2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>
          <a:xfrm>
            <a:off x="4417957" y="1381371"/>
            <a:ext cx="3938095" cy="3942857"/>
          </a:xfrm>
        </p:spPr>
      </p:pic>
      <p:sp>
        <p:nvSpPr>
          <p:cNvPr id="13" name="Line Callout 1 12"/>
          <p:cNvSpPr/>
          <p:nvPr/>
        </p:nvSpPr>
        <p:spPr>
          <a:xfrm>
            <a:off x="304800" y="5525005"/>
            <a:ext cx="3285248" cy="1023283"/>
          </a:xfrm>
          <a:prstGeom prst="borderCallout1">
            <a:avLst>
              <a:gd name="adj1" fmla="val 47084"/>
              <a:gd name="adj2" fmla="val 99833"/>
              <a:gd name="adj3" fmla="val -17108"/>
              <a:gd name="adj4" fmla="val 183316"/>
            </a:avLst>
          </a:prstGeom>
          <a:ln>
            <a:tailEnd type="triangle"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027113" lvl="1"/>
            <a:r>
              <a:rPr lang="en-US" b="1" dirty="0"/>
              <a:t>Overflow: </a:t>
            </a:r>
            <a:r>
              <a:rPr lang="en-US" dirty="0"/>
              <a:t>No longer occurs between 0000 and 1111. 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TWO’S COMPLEMENT REPRESENTATION</a:t>
            </a:r>
            <a:br>
              <a:rPr lang="en-US" dirty="0" smtClean="0"/>
            </a:br>
            <a:r>
              <a:rPr lang="en-US" dirty="0" smtClean="0"/>
              <a:t>OF SIGNED BINARY INTEGERS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176562" y="1822396"/>
            <a:ext cx="4191000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There are several possible ways to represent </a:t>
            </a:r>
            <a:r>
              <a:rPr lang="en-US" sz="2000" b="1" i="1" dirty="0" smtClean="0"/>
              <a:t>signed</a:t>
            </a:r>
            <a:r>
              <a:rPr lang="en-US" sz="2000" dirty="0" smtClean="0"/>
              <a:t> binary numbers.</a:t>
            </a:r>
          </a:p>
          <a:p>
            <a:endParaRPr lang="en-US" sz="1000" dirty="0"/>
          </a:p>
          <a:p>
            <a:r>
              <a:rPr lang="en-US" sz="2000" dirty="0" smtClean="0"/>
              <a:t>Two’s complement is the most common. </a:t>
            </a:r>
          </a:p>
          <a:p>
            <a:endParaRPr lang="en-US" sz="1000" dirty="0"/>
          </a:p>
          <a:p>
            <a:r>
              <a:rPr lang="en-US" sz="2000" b="1" dirty="0" smtClean="0"/>
              <a:t>Most-Significant Bit: </a:t>
            </a:r>
            <a:r>
              <a:rPr lang="en-US" sz="2000" dirty="0" smtClean="0"/>
              <a:t>0 if positive, 1 if negative.</a:t>
            </a:r>
          </a:p>
        </p:txBody>
      </p:sp>
      <p:sp>
        <p:nvSpPr>
          <p:cNvPr id="3" name="Rectangle 2"/>
          <p:cNvSpPr/>
          <p:nvPr/>
        </p:nvSpPr>
        <p:spPr>
          <a:xfrm>
            <a:off x="5586905" y="3352800"/>
            <a:ext cx="1600200" cy="3048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663105" y="5117068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FF0000"/>
                </a:solidFill>
              </a:rPr>
              <a:t>min</a:t>
            </a:r>
            <a:endParaRPr lang="en-US" b="1" i="1" dirty="0">
              <a:solidFill>
                <a:srgbClr val="FF0000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501305" y="5105400"/>
            <a:ext cx="685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i="1" dirty="0" smtClean="0">
                <a:solidFill>
                  <a:srgbClr val="FF0000"/>
                </a:solidFill>
              </a:rPr>
              <a:t>max</a:t>
            </a:r>
            <a:endParaRPr lang="en-US" b="1" i="1" dirty="0">
              <a:solidFill>
                <a:srgbClr val="FF0000"/>
              </a:solidFill>
            </a:endParaRPr>
          </a:p>
        </p:txBody>
      </p:sp>
      <p:pic>
        <p:nvPicPr>
          <p:cNvPr id="9" name="Picture 4" descr="http://www.aamu.edu/campuslife/living-on-campus/residentialLife/SiteAssets/pages/default/Warning_sig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5343" y="5613736"/>
            <a:ext cx="971826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Line Callout 1 11"/>
          <p:cNvSpPr/>
          <p:nvPr/>
        </p:nvSpPr>
        <p:spPr>
          <a:xfrm>
            <a:off x="304800" y="4170678"/>
            <a:ext cx="3285248" cy="1023283"/>
          </a:xfrm>
          <a:prstGeom prst="borderCallout1">
            <a:avLst>
              <a:gd name="adj1" fmla="val 47084"/>
              <a:gd name="adj2" fmla="val 99833"/>
              <a:gd name="adj3" fmla="val -45877"/>
              <a:gd name="adj4" fmla="val 141340"/>
            </a:avLst>
          </a:prstGeom>
          <a:ln>
            <a:tailEnd type="triangle"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marL="1027113" lvl="1"/>
            <a:r>
              <a:rPr lang="en-US" b="1" dirty="0"/>
              <a:t>Negative Values: </a:t>
            </a:r>
            <a:r>
              <a:rPr lang="en-US" dirty="0"/>
              <a:t>Not simply a 1 followed by magnitude bits.</a:t>
            </a:r>
          </a:p>
        </p:txBody>
      </p:sp>
      <p:pic>
        <p:nvPicPr>
          <p:cNvPr id="11" name="Picture 4" descr="http://www.aamu.edu/campuslife/living-on-campus/residentialLife/SiteAssets/pages/default/Warning_sign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65343" y="4259827"/>
            <a:ext cx="971826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/>
          <p:cNvSpPr txBox="1"/>
          <p:nvPr/>
        </p:nvSpPr>
        <p:spPr>
          <a:xfrm>
            <a:off x="5613838" y="2253734"/>
            <a:ext cx="1470134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i="1" dirty="0" smtClean="0"/>
              <a:t>Wrap Around</a:t>
            </a:r>
            <a:endParaRPr lang="en-US" i="1" dirty="0"/>
          </a:p>
        </p:txBody>
      </p:sp>
      <p:cxnSp>
        <p:nvCxnSpPr>
          <p:cNvPr id="10" name="Straight Arrow Connector 9"/>
          <p:cNvCxnSpPr>
            <a:stCxn id="14" idx="0"/>
          </p:cNvCxnSpPr>
          <p:nvPr/>
        </p:nvCxnSpPr>
        <p:spPr>
          <a:xfrm flipV="1">
            <a:off x="6348905" y="1822396"/>
            <a:ext cx="0" cy="43133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006005" y="4069165"/>
            <a:ext cx="838200" cy="60976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25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6" grpId="0"/>
      <p:bldP spid="7" grpId="0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Changing the Sign of a Two’s Complement Number (Method 1)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533400" y="1738447"/>
            <a:ext cx="4800600" cy="4068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If   +20</a:t>
            </a:r>
            <a:r>
              <a:rPr lang="en-US" sz="2800" baseline="-25000" dirty="0" smtClean="0">
                <a:latin typeface="Consolas" panose="020B0609020204030204" pitchFamily="49" charset="0"/>
              </a:rPr>
              <a:t>10</a:t>
            </a: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>
                <a:latin typeface="Consolas" panose="020B0609020204030204" pitchFamily="49" charset="0"/>
              </a:rPr>
              <a:t>= 00010100</a:t>
            </a:r>
            <a:r>
              <a:rPr lang="en-US" sz="2800" baseline="-25000" dirty="0">
                <a:latin typeface="Consolas" panose="020B0609020204030204" pitchFamily="49" charset="0"/>
              </a:rPr>
              <a:t>2</a:t>
            </a:r>
            <a:endParaRPr lang="en-US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Then -20</a:t>
            </a:r>
            <a:r>
              <a:rPr lang="en-US" sz="2800" baseline="-25000" dirty="0" smtClean="0">
                <a:latin typeface="Consolas" panose="020B0609020204030204" pitchFamily="49" charset="0"/>
              </a:rPr>
              <a:t>10</a:t>
            </a:r>
            <a:r>
              <a:rPr lang="en-US" sz="2800" dirty="0" smtClean="0">
                <a:latin typeface="Consolas" panose="020B0609020204030204" pitchFamily="49" charset="0"/>
              </a:rPr>
              <a:t> </a:t>
            </a:r>
            <a:r>
              <a:rPr lang="en-US" sz="2800" dirty="0">
                <a:latin typeface="Consolas" panose="020B0609020204030204" pitchFamily="49" charset="0"/>
              </a:rPr>
              <a:t>= </a:t>
            </a:r>
            <a:r>
              <a:rPr lang="en-US" sz="2800" dirty="0" smtClean="0">
                <a:latin typeface="Consolas" panose="020B0609020204030204" pitchFamily="49" charset="0"/>
              </a:rPr>
              <a:t>????????</a:t>
            </a:r>
            <a:r>
              <a:rPr lang="en-US" sz="2800" baseline="-25000" dirty="0" smtClean="0">
                <a:latin typeface="Consolas" panose="020B0609020204030204" pitchFamily="49" charset="0"/>
              </a:rPr>
              <a:t>2</a:t>
            </a:r>
            <a:endParaRPr lang="en-US" sz="28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sz="1400" dirty="0" smtClean="0"/>
          </a:p>
          <a:p>
            <a:pPr marL="461963" lvl="1" indent="-457200">
              <a:buFont typeface="+mj-lt"/>
              <a:buAutoNum type="arabicPeriod"/>
            </a:pPr>
            <a:r>
              <a:rPr lang="en-US" sz="2400" dirty="0" smtClean="0"/>
              <a:t>Change every bit:</a:t>
            </a:r>
            <a:r>
              <a:rPr lang="en-US" sz="2400" dirty="0"/>
              <a:t>	</a:t>
            </a:r>
            <a:r>
              <a:rPr lang="en-US" sz="2400" dirty="0" smtClean="0">
                <a:latin typeface="Consolas" panose="020B0609020204030204" pitchFamily="49" charset="0"/>
              </a:rPr>
              <a:t>00010100</a:t>
            </a:r>
          </a:p>
          <a:p>
            <a:pPr marL="914400" lvl="1" indent="-514350">
              <a:buAutoNum type="arabicPeriod"/>
            </a:pPr>
            <a:endParaRPr lang="en-US" sz="2000" dirty="0" smtClean="0">
              <a:latin typeface="Consolas" panose="020B0609020204030204" pitchFamily="49" charset="0"/>
            </a:endParaRPr>
          </a:p>
          <a:p>
            <a:pPr marL="400050" lvl="1" indent="0">
              <a:buNone/>
            </a:pPr>
            <a:r>
              <a:rPr lang="en-US" sz="2000" dirty="0" smtClean="0">
                <a:latin typeface="Consolas" panose="020B0609020204030204" pitchFamily="49" charset="0"/>
              </a:rPr>
              <a:t>			</a:t>
            </a:r>
            <a:r>
              <a:rPr lang="en-US" sz="2400" dirty="0" smtClean="0">
                <a:latin typeface="Consolas" panose="020B0609020204030204" pitchFamily="49" charset="0"/>
              </a:rPr>
              <a:t>11101011</a:t>
            </a:r>
            <a:endParaRPr lang="en-US" sz="2000" dirty="0" smtClean="0">
              <a:latin typeface="Consolas" panose="020B0609020204030204" pitchFamily="49" charset="0"/>
            </a:endParaRPr>
          </a:p>
          <a:p>
            <a:pPr marL="461963" lvl="1" indent="-457200">
              <a:buFont typeface="+mj-lt"/>
              <a:buAutoNum type="arabicPeriod" startAt="2"/>
            </a:pPr>
            <a:r>
              <a:rPr lang="en-US" sz="2400" dirty="0" smtClean="0"/>
              <a:t>Then add </a:t>
            </a:r>
            <a:r>
              <a:rPr lang="en-US" sz="2400" dirty="0"/>
              <a:t>1:	</a:t>
            </a:r>
            <a:r>
              <a:rPr lang="en-US" sz="2400" dirty="0" smtClean="0"/>
              <a:t>	 </a:t>
            </a:r>
            <a:r>
              <a:rPr lang="en-US" sz="2400" dirty="0" smtClean="0">
                <a:latin typeface="Consolas" panose="020B0609020204030204" pitchFamily="49" charset="0"/>
              </a:rPr>
              <a:t>+1</a:t>
            </a:r>
            <a:r>
              <a:rPr lang="en-US" sz="2400" dirty="0" smtClean="0"/>
              <a:t>	</a:t>
            </a:r>
            <a:r>
              <a:rPr lang="en-US" sz="2000" dirty="0" smtClean="0">
                <a:latin typeface="Consolas" panose="020B0609020204030204" pitchFamily="49" charset="0"/>
              </a:rPr>
              <a:t>		      	</a:t>
            </a:r>
            <a:r>
              <a:rPr lang="en-US" sz="2400" dirty="0" smtClean="0">
                <a:latin typeface="Consolas" panose="020B0609020204030204" pitchFamily="49" charset="0"/>
              </a:rPr>
              <a:t>11101100</a:t>
            </a:r>
            <a:endParaRPr lang="en-US" sz="2400" dirty="0">
              <a:latin typeface="Consolas" panose="020B0609020204030204" pitchFamily="49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605223" y="3376150"/>
            <a:ext cx="0" cy="4572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3462223" y="3389971"/>
            <a:ext cx="0" cy="4572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614623" y="3389971"/>
            <a:ext cx="0" cy="4572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904555" y="3276600"/>
            <a:ext cx="5677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. . .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3352800" y="4648200"/>
            <a:ext cx="135440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158653" y="3124200"/>
            <a:ext cx="3710853" cy="101566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tIns="91440" bIns="91440" rtlCol="0">
            <a:spAutoFit/>
          </a:bodyPr>
          <a:lstStyle/>
          <a:p>
            <a:pPr marL="1027113" lvl="1"/>
            <a:r>
              <a:rPr lang="en-US" dirty="0"/>
              <a:t>Simply changing the most-significant bit is NOT the same and </a:t>
            </a:r>
            <a:r>
              <a:rPr lang="en-US" dirty="0" smtClean="0"/>
              <a:t>doesn’t work</a:t>
            </a:r>
            <a:r>
              <a:rPr lang="en-US" dirty="0"/>
              <a:t>!</a:t>
            </a:r>
          </a:p>
        </p:txBody>
      </p:sp>
      <p:pic>
        <p:nvPicPr>
          <p:cNvPr id="14" name="Picture 4" descr="http://www.aamu.edu/campuslife/living-on-campus/residentialLife/SiteAssets/pages/default/Warning_sig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267662" y="3200400"/>
            <a:ext cx="908149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/>
          <p:cNvSpPr txBox="1"/>
          <p:nvPr/>
        </p:nvSpPr>
        <p:spPr>
          <a:xfrm>
            <a:off x="5160512" y="4419600"/>
            <a:ext cx="3710853" cy="1015663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tIns="91440" bIns="91440" rtlCol="0">
            <a:spAutoFit/>
          </a:bodyPr>
          <a:lstStyle/>
          <a:p>
            <a:pPr marL="1588" lvl="1"/>
            <a:r>
              <a:rPr lang="en-US" dirty="0" smtClean="0"/>
              <a:t>Consider what happens when the starting value is a full-scale negative value, such as -128</a:t>
            </a:r>
            <a:r>
              <a:rPr lang="en-US" baseline="-25000" dirty="0" smtClean="0"/>
              <a:t>10</a:t>
            </a:r>
            <a:r>
              <a:rPr lang="en-US" dirty="0" smtClean="0"/>
              <a:t> = 10000000</a:t>
            </a:r>
            <a:r>
              <a:rPr lang="en-US" baseline="-25000" dirty="0" smtClean="0"/>
              <a:t>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768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Changing the Sign of a Two’s Complement Number (Method 2)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If   +20</a:t>
            </a:r>
            <a:r>
              <a:rPr lang="en-US" baseline="-25000" dirty="0" smtClean="0">
                <a:latin typeface="Consolas" panose="020B0609020204030204" pitchFamily="49" charset="0"/>
              </a:rPr>
              <a:t>10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= 00010100</a:t>
            </a:r>
            <a:r>
              <a:rPr lang="en-US" baseline="-25000" dirty="0">
                <a:latin typeface="Consolas" panose="020B0609020204030204" pitchFamily="49" charset="0"/>
              </a:rPr>
              <a:t>2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latin typeface="Consolas" panose="020B0609020204030204" pitchFamily="49" charset="0"/>
              </a:rPr>
              <a:t>Then -20</a:t>
            </a:r>
            <a:r>
              <a:rPr lang="en-US" baseline="-25000" dirty="0" smtClean="0">
                <a:latin typeface="Consolas" panose="020B0609020204030204" pitchFamily="49" charset="0"/>
              </a:rPr>
              <a:t>10</a:t>
            </a:r>
            <a:r>
              <a:rPr lang="en-US" dirty="0" smtClean="0"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= </a:t>
            </a:r>
            <a:r>
              <a:rPr lang="en-US" dirty="0" smtClean="0">
                <a:latin typeface="Consolas" panose="020B0609020204030204" pitchFamily="49" charset="0"/>
              </a:rPr>
              <a:t>????????</a:t>
            </a:r>
            <a:r>
              <a:rPr lang="en-US" baseline="-25000" dirty="0" smtClean="0">
                <a:latin typeface="Consolas" panose="020B0609020204030204" pitchFamily="49" charset="0"/>
              </a:rPr>
              <a:t>2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Copy right-to-left</a:t>
            </a:r>
            <a:r>
              <a:rPr lang="en-US" dirty="0" smtClean="0"/>
              <a:t>	</a:t>
            </a:r>
            <a:r>
              <a:rPr lang="en-US" dirty="0" smtClean="0">
                <a:latin typeface="Consolas" panose="020B0609020204030204" pitchFamily="49" charset="0"/>
              </a:rPr>
              <a:t>00010100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7030A0"/>
                </a:solidFill>
              </a:rPr>
              <a:t>through first 1:</a:t>
            </a:r>
            <a:r>
              <a:rPr lang="en-US" dirty="0"/>
              <a:t>	</a:t>
            </a:r>
            <a:r>
              <a:rPr lang="en-US" dirty="0" smtClean="0"/>
              <a:t>	</a:t>
            </a:r>
            <a:endParaRPr lang="en-US" sz="2800" dirty="0" smtClean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800" dirty="0" smtClean="0">
                <a:latin typeface="Consolas" panose="020B0609020204030204" pitchFamily="49" charset="0"/>
              </a:rPr>
              <a:t>				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smtClean="0">
                <a:latin typeface="Consolas" panose="020B0609020204030204" pitchFamily="49" charset="0"/>
              </a:rPr>
              <a:t>    </a:t>
            </a:r>
            <a:endParaRPr lang="en-US" dirty="0" smtClean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 smtClean="0">
                <a:solidFill>
                  <a:srgbClr val="00B050"/>
                </a:solidFill>
              </a:rPr>
              <a:t>Copy opposite of</a:t>
            </a:r>
            <a:br>
              <a:rPr lang="en-US" dirty="0" smtClean="0">
                <a:solidFill>
                  <a:srgbClr val="00B050"/>
                </a:solidFill>
              </a:rPr>
            </a:br>
            <a:r>
              <a:rPr lang="en-US" dirty="0" smtClean="0">
                <a:solidFill>
                  <a:srgbClr val="00B050"/>
                </a:solidFill>
              </a:rPr>
              <a:t>all remaining bits:</a:t>
            </a:r>
            <a:r>
              <a:rPr lang="en-US" dirty="0" smtClean="0"/>
              <a:t>	</a:t>
            </a:r>
            <a:endParaRPr lang="en-US" dirty="0" smtClean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867400" y="3733800"/>
            <a:ext cx="8003" cy="152400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5402197" y="3733800"/>
            <a:ext cx="8003" cy="1524000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402197" y="42672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7030A0"/>
                </a:solidFill>
              </a:rPr>
              <a:t>. . .</a:t>
            </a:r>
            <a:endParaRPr lang="en-US" b="1" dirty="0">
              <a:solidFill>
                <a:srgbClr val="7030A0"/>
              </a:solidFill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4343400" y="3718034"/>
            <a:ext cx="0" cy="153976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5181600" y="3718034"/>
            <a:ext cx="0" cy="1539766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525897" y="4267200"/>
            <a:ext cx="473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B050"/>
                </a:solidFill>
              </a:rPr>
              <a:t>. . .</a:t>
            </a:r>
            <a:endParaRPr lang="en-US" b="1" dirty="0">
              <a:solidFill>
                <a:srgbClr val="00B05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257800" y="5235109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</a:rPr>
              <a:t>100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04446" y="5235109"/>
            <a:ext cx="11839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>
                <a:latin typeface="Consolas" panose="020B0609020204030204" pitchFamily="49" charset="0"/>
              </a:rPr>
              <a:t>11101</a:t>
            </a:r>
            <a:endParaRPr lang="en-US" sz="2800" dirty="0">
              <a:latin typeface="Consolas" panose="020B0609020204030204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334000" y="3200400"/>
            <a:ext cx="707571" cy="457200"/>
          </a:xfrm>
          <a:prstGeom prst="rect">
            <a:avLst/>
          </a:prstGeom>
          <a:solidFill>
            <a:srgbClr val="7030A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295900" y="5268119"/>
            <a:ext cx="707571" cy="457200"/>
          </a:xfrm>
          <a:prstGeom prst="rect">
            <a:avLst/>
          </a:prstGeom>
          <a:solidFill>
            <a:srgbClr val="7030A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204446" y="3200400"/>
            <a:ext cx="1145883" cy="457200"/>
          </a:xfrm>
          <a:prstGeom prst="rect">
            <a:avLst/>
          </a:prstGeom>
          <a:solidFill>
            <a:srgbClr val="00B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4136411" y="5257586"/>
            <a:ext cx="1145883" cy="457200"/>
          </a:xfrm>
          <a:prstGeom prst="rect">
            <a:avLst/>
          </a:prstGeom>
          <a:solidFill>
            <a:srgbClr val="00B05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137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5" grpId="0"/>
      <p:bldP spid="3" grpId="0"/>
      <p:bldP spid="12" grpId="0"/>
      <p:bldP spid="5" grpId="0" animBg="1"/>
      <p:bldP spid="13" grpId="0" animBg="1"/>
      <p:bldP spid="16" grpId="0" animBg="1"/>
      <p:bldP spid="1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Symbols and their values used in positional number </a:t>
            </a:r>
            <a:r>
              <a:rPr lang="en-US" dirty="0" smtClean="0"/>
              <a:t>systems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5670288"/>
              </p:ext>
            </p:extLst>
          </p:nvPr>
        </p:nvGraphicFramePr>
        <p:xfrm>
          <a:off x="838200" y="1905000"/>
          <a:ext cx="7696199" cy="4104007"/>
        </p:xfrm>
        <a:graphic>
          <a:graphicData uri="http://schemas.openxmlformats.org/drawingml/2006/table">
            <a:tbl>
              <a:tblPr firstRow="1" firstCol="1" bandRow="1"/>
              <a:tblGrid>
                <a:gridCol w="1371599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197947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2907453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</a:tblGrid>
              <a:tr h="1056257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System</a:t>
                      </a:r>
                      <a:endParaRPr lang="en-US" sz="3200" dirty="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Radix</a:t>
                      </a:r>
                      <a:endParaRPr lang="en-US" sz="3200" dirty="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Digit </a:t>
                      </a:r>
                      <a:r>
                        <a:rPr lang="en-US" sz="3200" b="1" i="1" u="sng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Symbols</a:t>
                      </a:r>
                      <a:endParaRPr lang="en-US" sz="3200" u="sng" dirty="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i="1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Corresponding </a:t>
                      </a:r>
                      <a:endParaRPr lang="en-US" sz="3200" b="1" i="1" dirty="0" smtClean="0">
                        <a:solidFill>
                          <a:schemeClr val="bg1"/>
                        </a:solidFill>
                        <a:effectLst/>
                        <a:latin typeface="Calibri"/>
                        <a:ea typeface="Calibri"/>
                        <a:cs typeface="Calibri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200" b="1" i="1" dirty="0" smtClean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Digit </a:t>
                      </a:r>
                      <a:r>
                        <a:rPr lang="en-US" sz="3200" b="1" i="1" u="sng" dirty="0">
                          <a:solidFill>
                            <a:schemeClr val="bg1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Values</a:t>
                      </a:r>
                      <a:endParaRPr lang="en-US" sz="3200" u="sng" dirty="0">
                        <a:solidFill>
                          <a:schemeClr val="bg1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590454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Binary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2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0,1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0,1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98846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Decimal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10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0,1,2,3,4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,</a:t>
                      </a:r>
                      <a:b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</a:br>
                      <a: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5,6,7,8,9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0,1,2,3,4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,</a:t>
                      </a:r>
                      <a:b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</a:br>
                      <a: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5,6,7,8,9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140342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Hex</a:t>
                      </a:r>
                      <a:endParaRPr lang="en-US" sz="2400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16</a:t>
                      </a:r>
                      <a:endParaRPr lang="en-US" sz="240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0,1,2,3,4,5,6,7,</a:t>
                      </a:r>
                      <a:b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</a:br>
                      <a: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8,9,</a:t>
                      </a:r>
                      <a:r>
                        <a:rPr lang="en-US" sz="24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A,B,C,D,E,F</a:t>
                      </a:r>
                      <a:endParaRPr lang="en-US" sz="2400" b="1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400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0,1,2,3,4,5,6,7</a:t>
                      </a:r>
                      <a: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,</a:t>
                      </a:r>
                      <a:b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</a:br>
                      <a:r>
                        <a:rPr lang="en-US" sz="2400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8,9,</a:t>
                      </a:r>
                      <a:r>
                        <a:rPr lang="en-US" sz="2400" b="1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Calibri"/>
                          <a:cs typeface="Calibri"/>
                        </a:rPr>
                        <a:t>10,11,12,13,14,15</a:t>
                      </a:r>
                      <a:endParaRPr lang="en-US" sz="2400" b="1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Calibri"/>
                      </a:endParaRPr>
                    </a:p>
                  </a:txBody>
                  <a:tcPr marL="73025" marR="73025" marT="36830" marB="3683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4625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CONVERTING SIGNED DECIMAL TO TWO’S COMPLEMENT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b="1" dirty="0" smtClean="0"/>
          </a:p>
          <a:p>
            <a:r>
              <a:rPr lang="en-US" b="1" dirty="0" smtClean="0"/>
              <a:t>Positive values: </a:t>
            </a:r>
          </a:p>
          <a:p>
            <a:pPr lvl="1"/>
            <a:r>
              <a:rPr lang="en-US" dirty="0" smtClean="0"/>
              <a:t>Convert as if unsigned</a:t>
            </a:r>
          </a:p>
          <a:p>
            <a:pPr lvl="1"/>
            <a:r>
              <a:rPr lang="en-US" dirty="0" smtClean="0"/>
              <a:t>Zero extend (add 0’s on the left) to fill out the representation to the desired number of bits</a:t>
            </a:r>
          </a:p>
          <a:p>
            <a:pPr lvl="1" indent="0">
              <a:buNone/>
            </a:pPr>
            <a:r>
              <a:rPr lang="en-US" b="1" i="1" dirty="0" smtClean="0">
                <a:solidFill>
                  <a:srgbClr val="FF0000"/>
                </a:solidFill>
              </a:rPr>
              <a:t>Note: Most-significant bit must be 0</a:t>
            </a:r>
          </a:p>
          <a:p>
            <a:pPr lvl="1"/>
            <a:endParaRPr lang="en-US" dirty="0" smtClean="0"/>
          </a:p>
          <a:p>
            <a:r>
              <a:rPr lang="en-US" b="1" dirty="0" smtClean="0"/>
              <a:t>Negative values:</a:t>
            </a:r>
          </a:p>
          <a:p>
            <a:pPr lvl="1"/>
            <a:r>
              <a:rPr lang="en-US" dirty="0" smtClean="0"/>
              <a:t>Find corresponding positive representation as above</a:t>
            </a:r>
          </a:p>
          <a:p>
            <a:pPr lvl="1"/>
            <a:r>
              <a:rPr lang="en-US" dirty="0" smtClean="0"/>
              <a:t>Find the "2’s complement" of the result.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5087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CONVERTING SIGNED DECIMAL TO TWO’S COMPLEMENT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066800" y="1752600"/>
            <a:ext cx="7772400" cy="44935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28750" indent="-1428750"/>
            <a:r>
              <a:rPr lang="en-US" sz="2800" b="1" dirty="0" smtClean="0"/>
              <a:t>Example</a:t>
            </a:r>
            <a:r>
              <a:rPr lang="en-US" sz="2800" dirty="0" smtClean="0"/>
              <a:t>: Find the </a:t>
            </a:r>
            <a:r>
              <a:rPr lang="en-US" sz="2800" b="1" dirty="0" smtClean="0">
                <a:solidFill>
                  <a:srgbClr val="FF0000"/>
                </a:solidFill>
              </a:rPr>
              <a:t>8-bit</a:t>
            </a:r>
            <a:r>
              <a:rPr lang="en-US" sz="2800" dirty="0" smtClean="0"/>
              <a:t> 2’s complement representation of -25</a:t>
            </a:r>
            <a:r>
              <a:rPr lang="en-US" sz="2800" baseline="-25000" dirty="0" smtClean="0"/>
              <a:t>10</a:t>
            </a:r>
            <a:endParaRPr lang="en-US" sz="2800" dirty="0" smtClean="0"/>
          </a:p>
          <a:p>
            <a:endParaRPr lang="en-US" sz="24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Convert the magnitude to unsigned binary:</a:t>
            </a:r>
          </a:p>
          <a:p>
            <a:pPr marL="457200" indent="-457200">
              <a:buFont typeface="+mj-lt"/>
              <a:buAutoNum type="arabicPeriod"/>
            </a:pPr>
            <a:endParaRPr lang="en-US" sz="1000" dirty="0" smtClean="0"/>
          </a:p>
          <a:p>
            <a:pPr lvl="3"/>
            <a:r>
              <a:rPr lang="en-US" sz="2400" dirty="0" smtClean="0"/>
              <a:t>25</a:t>
            </a:r>
            <a:r>
              <a:rPr lang="en-US" sz="2400" baseline="-25000" dirty="0" smtClean="0"/>
              <a:t>10</a:t>
            </a:r>
            <a:r>
              <a:rPr lang="en-US" sz="2400" dirty="0" smtClean="0"/>
              <a:t> = 16 + 8 + 1 </a:t>
            </a:r>
            <a:r>
              <a:rPr lang="en-US" sz="2400" dirty="0" smtClean="0">
                <a:sym typeface="Wingdings" panose="05000000000000000000" pitchFamily="2" charset="2"/>
              </a:rPr>
              <a:t></a:t>
            </a:r>
            <a:r>
              <a:rPr lang="en-US" sz="2400" dirty="0" smtClean="0"/>
              <a:t> 11001</a:t>
            </a:r>
            <a:r>
              <a:rPr lang="en-US" sz="2400" baseline="-25000" dirty="0" smtClean="0"/>
              <a:t>2</a:t>
            </a:r>
            <a:endParaRPr lang="en-US" sz="2400" dirty="0" smtClean="0"/>
          </a:p>
          <a:p>
            <a:pPr lvl="1"/>
            <a:endParaRPr lang="en-US" sz="1600" dirty="0"/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/>
              <a:t>Zero extend to 8 bits: </a:t>
            </a:r>
          </a:p>
          <a:p>
            <a:pPr marL="457200" indent="-457200">
              <a:buFont typeface="+mj-lt"/>
              <a:buAutoNum type="arabicPeriod"/>
            </a:pPr>
            <a:endParaRPr lang="en-US" sz="1000" dirty="0" smtClean="0"/>
          </a:p>
          <a:p>
            <a:pPr lvl="3"/>
            <a:r>
              <a:rPr lang="en-US" sz="2400" dirty="0" smtClean="0"/>
              <a:t>11001 </a:t>
            </a:r>
            <a:r>
              <a:rPr lang="en-US" sz="2400" dirty="0" smtClean="0">
                <a:sym typeface="Wingdings" panose="05000000000000000000" pitchFamily="2" charset="2"/>
              </a:rPr>
              <a:t></a:t>
            </a:r>
            <a:r>
              <a:rPr lang="en-US" sz="2400" b="1" dirty="0" smtClean="0">
                <a:solidFill>
                  <a:srgbClr val="FF0000"/>
                </a:solidFill>
                <a:sym typeface="Wingdings" panose="05000000000000000000" pitchFamily="2" charset="2"/>
              </a:rPr>
              <a:t>000</a:t>
            </a:r>
            <a:r>
              <a:rPr lang="en-US" sz="2400" dirty="0" smtClean="0">
                <a:sym typeface="Wingdings" panose="05000000000000000000" pitchFamily="2" charset="2"/>
              </a:rPr>
              <a:t>11001</a:t>
            </a:r>
          </a:p>
          <a:p>
            <a:pPr marL="457200" indent="-457200">
              <a:buFont typeface="+mj-lt"/>
              <a:buAutoNum type="arabicPeriod"/>
            </a:pPr>
            <a:endParaRPr lang="en-US" sz="1600" dirty="0">
              <a:sym typeface="Wingdings" panose="05000000000000000000" pitchFamily="2" charset="2"/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sz="2400" dirty="0" smtClean="0">
                <a:sym typeface="Wingdings" panose="05000000000000000000" pitchFamily="2" charset="2"/>
              </a:rPr>
              <a:t>Find the 2’s complement:</a:t>
            </a:r>
          </a:p>
          <a:p>
            <a:pPr marL="457200" indent="-457200">
              <a:buFont typeface="+mj-lt"/>
              <a:buAutoNum type="arabicPeriod"/>
            </a:pPr>
            <a:endParaRPr lang="en-US" sz="1000" dirty="0">
              <a:sym typeface="Wingdings" panose="05000000000000000000" pitchFamily="2" charset="2"/>
            </a:endParaRPr>
          </a:p>
          <a:p>
            <a:pPr lvl="3"/>
            <a:r>
              <a:rPr lang="en-US" sz="2400" dirty="0" smtClean="0">
                <a:sym typeface="Wingdings" panose="05000000000000000000" pitchFamily="2" charset="2"/>
              </a:rPr>
              <a:t>00011001    </a:t>
            </a:r>
            <a:r>
              <a:rPr lang="en-US" sz="2400" b="1" dirty="0" smtClean="0">
                <a:sym typeface="Wingdings" panose="05000000000000000000" pitchFamily="2" charset="2"/>
              </a:rPr>
              <a:t>11100111</a:t>
            </a:r>
            <a:r>
              <a:rPr lang="en-US" sz="2400" b="1" baseline="-25000" dirty="0" smtClean="0">
                <a:sym typeface="Wingdings" panose="05000000000000000000" pitchFamily="2" charset="2"/>
              </a:rPr>
              <a:t>2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44609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CONVERTING TWO’S COMPLEMENT</a:t>
            </a:r>
            <a:br>
              <a:rPr lang="en-US" dirty="0"/>
            </a:br>
            <a:r>
              <a:rPr lang="en-US" dirty="0" smtClean="0"/>
              <a:t>TO SIGNED DECIMAL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25963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b="1" dirty="0" smtClean="0"/>
              <a:t>Method 1:</a:t>
            </a:r>
          </a:p>
          <a:p>
            <a:r>
              <a:rPr lang="en-US" dirty="0" smtClean="0"/>
              <a:t>Positive values (most-significant bit is 0)</a:t>
            </a:r>
          </a:p>
          <a:p>
            <a:pPr lvl="1"/>
            <a:r>
              <a:rPr lang="en-US" dirty="0" smtClean="0"/>
              <a:t>Same as unsigned (use polynomial evaluation)</a:t>
            </a:r>
          </a:p>
          <a:p>
            <a:r>
              <a:rPr lang="en-US" dirty="0" smtClean="0"/>
              <a:t>Negative values (most-significant bit is 1)</a:t>
            </a:r>
          </a:p>
          <a:p>
            <a:pPr lvl="1"/>
            <a:r>
              <a:rPr lang="en-US" dirty="0" smtClean="0"/>
              <a:t>Use Two’s Complement procedure to find the representation of the corresponding positive value.</a:t>
            </a:r>
          </a:p>
          <a:p>
            <a:pPr lvl="1"/>
            <a:r>
              <a:rPr lang="en-US" dirty="0" smtClean="0"/>
              <a:t>Find decimal magnitude using polynomial evaluation</a:t>
            </a:r>
          </a:p>
          <a:p>
            <a:pPr lvl="1"/>
            <a:r>
              <a:rPr lang="en-US" dirty="0" smtClean="0"/>
              <a:t>Add a leading minus sign</a:t>
            </a:r>
          </a:p>
        </p:txBody>
      </p:sp>
    </p:spTree>
    <p:extLst>
      <p:ext uri="{BB962C8B-B14F-4D97-AF65-F5344CB8AC3E}">
        <p14:creationId xmlns:p14="http://schemas.microsoft.com/office/powerpoint/2010/main" val="39930192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Converting </a:t>
            </a:r>
            <a:r>
              <a:rPr lang="en-US" dirty="0"/>
              <a:t>Two’s Complement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to Signed Decimal (Method 1)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 smtClean="0"/>
          </a:p>
          <a:p>
            <a:r>
              <a:rPr lang="en-US" dirty="0" smtClean="0"/>
              <a:t>Original </a:t>
            </a:r>
            <a:r>
              <a:rPr lang="en-US" dirty="0"/>
              <a:t>2’s complement number:	</a:t>
            </a:r>
            <a:r>
              <a:rPr lang="en-US" dirty="0" smtClean="0"/>
              <a:t>						10001100</a:t>
            </a:r>
            <a:r>
              <a:rPr lang="en-US" baseline="-25000" dirty="0" smtClean="0"/>
              <a:t>2</a:t>
            </a:r>
            <a:endParaRPr lang="en-US" dirty="0"/>
          </a:p>
          <a:p>
            <a:r>
              <a:rPr lang="en-US" dirty="0"/>
              <a:t>Negative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</a:t>
            </a:r>
            <a:r>
              <a:rPr lang="en-US" dirty="0"/>
              <a:t>find positive equivalent:	</a:t>
            </a:r>
            <a:r>
              <a:rPr lang="en-US" dirty="0" smtClean="0"/>
              <a:t>						01110100</a:t>
            </a:r>
            <a:r>
              <a:rPr lang="en-US" baseline="-25000" dirty="0" smtClean="0"/>
              <a:t>2</a:t>
            </a:r>
            <a:endParaRPr lang="en-US" dirty="0"/>
          </a:p>
          <a:p>
            <a:r>
              <a:rPr lang="en-US" dirty="0"/>
              <a:t>Polynomial evaluation:	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		64+32+16+4 </a:t>
            </a:r>
            <a:r>
              <a:rPr lang="en-US" dirty="0"/>
              <a:t>= </a:t>
            </a:r>
            <a:r>
              <a:rPr lang="en-US" dirty="0" smtClean="0"/>
              <a:t>116</a:t>
            </a:r>
            <a:r>
              <a:rPr lang="en-US" baseline="-25000" dirty="0" smtClean="0"/>
              <a:t>10</a:t>
            </a:r>
            <a:endParaRPr lang="en-US" dirty="0"/>
          </a:p>
          <a:p>
            <a:r>
              <a:rPr lang="en-US" dirty="0"/>
              <a:t>Add a leading minus sign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	</a:t>
            </a:r>
            <a:r>
              <a:rPr lang="en-US" dirty="0"/>
              <a:t>	</a:t>
            </a:r>
            <a:r>
              <a:rPr lang="en-US" b="1" dirty="0"/>
              <a:t>−</a:t>
            </a:r>
            <a:r>
              <a:rPr lang="en-US" b="1" dirty="0" smtClean="0"/>
              <a:t>116</a:t>
            </a:r>
            <a:r>
              <a:rPr lang="en-US" b="1" baseline="-25000" dirty="0" smtClean="0"/>
              <a:t>10</a:t>
            </a: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962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CONVERTING TWO’S COMPLEMENT</a:t>
            </a:r>
            <a:br>
              <a:rPr lang="en-US" dirty="0"/>
            </a:br>
            <a:r>
              <a:rPr lang="en-US" dirty="0" smtClean="0"/>
              <a:t>TO SIGNED DECIMAL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dirty="0" smtClean="0"/>
              <a:t>Method 2: </a:t>
            </a:r>
          </a:p>
          <a:p>
            <a:r>
              <a:rPr lang="en-US" dirty="0" smtClean="0"/>
              <a:t>Use polynomial evaluation, but make the weight of the most-significant bit position negative.</a:t>
            </a:r>
          </a:p>
        </p:txBody>
      </p:sp>
    </p:spTree>
    <p:extLst>
      <p:ext uri="{BB962C8B-B14F-4D97-AF65-F5344CB8AC3E}">
        <p14:creationId xmlns:p14="http://schemas.microsoft.com/office/powerpoint/2010/main" val="14602418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Converting Two’s Complement </a:t>
            </a:r>
            <a:br>
              <a:rPr lang="en-US" dirty="0"/>
            </a:br>
            <a:r>
              <a:rPr lang="en-US" dirty="0"/>
              <a:t>to </a:t>
            </a:r>
            <a:r>
              <a:rPr lang="en-US" dirty="0" smtClean="0"/>
              <a:t>Signed Decimal </a:t>
            </a:r>
            <a:r>
              <a:rPr lang="en-US" dirty="0"/>
              <a:t>(Method </a:t>
            </a:r>
            <a:r>
              <a:rPr lang="en-US" dirty="0" smtClean="0"/>
              <a:t>2)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Original </a:t>
            </a:r>
            <a:r>
              <a:rPr lang="en-US" dirty="0"/>
              <a:t>2’s complement number:	</a:t>
            </a:r>
            <a:r>
              <a:rPr lang="en-US" dirty="0" smtClean="0"/>
              <a:t>							10001100</a:t>
            </a:r>
            <a:r>
              <a:rPr lang="en-US" baseline="-25000" dirty="0" smtClean="0"/>
              <a:t>2</a:t>
            </a:r>
            <a:endParaRPr lang="en-US" dirty="0" smtClean="0"/>
          </a:p>
          <a:p>
            <a:endParaRPr lang="en-US" dirty="0"/>
          </a:p>
          <a:p>
            <a:r>
              <a:rPr lang="en-US" dirty="0"/>
              <a:t>Polynomial evaluation:	</a:t>
            </a:r>
            <a:r>
              <a:rPr lang="en-US" dirty="0" smtClean="0"/>
              <a:t>	−</a:t>
            </a:r>
            <a:r>
              <a:rPr lang="en-US" dirty="0"/>
              <a:t>128+8+4 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					= </a:t>
            </a:r>
            <a:r>
              <a:rPr lang="en-US" b="1" dirty="0" smtClean="0"/>
              <a:t>−116</a:t>
            </a:r>
            <a:r>
              <a:rPr lang="en-US" b="1" baseline="-25000" dirty="0" smtClean="0"/>
              <a:t>10</a:t>
            </a:r>
            <a:endParaRPr lang="en-US" b="1" dirty="0"/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6172200" y="3200400"/>
            <a:ext cx="304800" cy="6858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7010400" y="3200400"/>
            <a:ext cx="76200" cy="6858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7162800" y="3200400"/>
            <a:ext cx="381000" cy="685800"/>
          </a:xfrm>
          <a:prstGeom prst="straightConnector1">
            <a:avLst/>
          </a:prstGeom>
          <a:ln w="1905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79241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HEX AS A SHORTHAND FOR </a:t>
            </a:r>
            <a:r>
              <a:rPr lang="en-US" dirty="0" smtClean="0"/>
              <a:t>BINARY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Hexadecimal (radix 16) numbers require far fewer digits than their equivalent binary (radix 2) representation.</a:t>
            </a:r>
          </a:p>
          <a:p>
            <a:endParaRPr lang="en-US" dirty="0" smtClean="0"/>
          </a:p>
          <a:p>
            <a:r>
              <a:rPr lang="en-US" dirty="0" smtClean="0"/>
              <a:t>Conversion between binary and hex is trivial due to power relationship (16 = 2</a:t>
            </a:r>
            <a:r>
              <a:rPr lang="en-US" baseline="30000" dirty="0" smtClean="0"/>
              <a:t>4</a:t>
            </a:r>
            <a:r>
              <a:rPr lang="en-US" dirty="0" smtClean="0"/>
              <a:t>). Each hex digit corresponds to a group of four binary digits. Groups are independent of each other.</a:t>
            </a:r>
          </a:p>
          <a:p>
            <a:endParaRPr lang="en-US" dirty="0" smtClean="0"/>
          </a:p>
          <a:p>
            <a:r>
              <a:rPr lang="en-US" dirty="0" smtClean="0"/>
              <a:t>Hex is used as a convenient short-hand for binary that reduces transcription errors.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439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Hex/Binary Table</a:t>
            </a:r>
            <a:endParaRPr lang="en-US" dirty="0"/>
          </a:p>
        </p:txBody>
      </p:sp>
      <p:pic>
        <p:nvPicPr>
          <p:cNvPr id="8" name="Picture 7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862772"/>
            <a:ext cx="6476999" cy="4690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585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Hex to Binary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Convert F1.2C</a:t>
            </a:r>
            <a:r>
              <a:rPr lang="en-US" baseline="-25000" dirty="0" smtClean="0"/>
              <a:t>16</a:t>
            </a:r>
            <a:r>
              <a:rPr lang="en-US" dirty="0" smtClean="0"/>
              <a:t> to Binary:</a:t>
            </a:r>
          </a:p>
          <a:p>
            <a:pPr marL="0" indent="0">
              <a:buNone/>
            </a:pPr>
            <a:endParaRPr lang="en-US" dirty="0">
              <a:sym typeface="Wingdings"/>
            </a:endParaRPr>
          </a:p>
          <a:p>
            <a:pPr marL="0" indent="0">
              <a:buNone/>
              <a:tabLst>
                <a:tab pos="914400" algn="ctr"/>
                <a:tab pos="2286000" algn="ctr"/>
                <a:tab pos="3141663" algn="ctr"/>
                <a:tab pos="4114800" algn="ctr"/>
                <a:tab pos="5486400" algn="ctr"/>
              </a:tabLst>
            </a:pPr>
            <a:r>
              <a:rPr lang="en-US" dirty="0" smtClean="0"/>
              <a:t>	F</a:t>
            </a:r>
            <a:r>
              <a:rPr lang="en-US" dirty="0"/>
              <a:t>	1	.	2	</a:t>
            </a:r>
            <a:r>
              <a:rPr lang="en-US" dirty="0" smtClean="0"/>
              <a:t>C</a:t>
            </a:r>
          </a:p>
          <a:p>
            <a:pPr marL="0" indent="0">
              <a:buNone/>
              <a:tabLst>
                <a:tab pos="914400" algn="ctr"/>
                <a:tab pos="2286000" algn="ctr"/>
                <a:tab pos="3141663" algn="ctr"/>
                <a:tab pos="4114800" algn="ctr"/>
                <a:tab pos="5486400" algn="ctr"/>
              </a:tabLst>
            </a:pPr>
            <a:endParaRPr lang="en-US" dirty="0"/>
          </a:p>
          <a:p>
            <a:pPr marL="0" indent="0" defTabSz="1031875">
              <a:buNone/>
              <a:tabLst>
                <a:tab pos="914400" algn="ctr"/>
                <a:tab pos="2286000" algn="ctr"/>
                <a:tab pos="3200400" algn="ctr"/>
                <a:tab pos="4114800" algn="ctr"/>
                <a:tab pos="5486400" algn="ctr"/>
              </a:tabLst>
            </a:pPr>
            <a:r>
              <a:rPr lang="en-US" dirty="0" smtClean="0"/>
              <a:t>	1111</a:t>
            </a:r>
            <a:r>
              <a:rPr lang="en-US" dirty="0"/>
              <a:t>	</a:t>
            </a:r>
            <a:r>
              <a:rPr lang="en-US" dirty="0" smtClean="0"/>
              <a:t>0001	.	0010</a:t>
            </a:r>
            <a:r>
              <a:rPr lang="en-US" dirty="0"/>
              <a:t>	1100</a:t>
            </a:r>
            <a:r>
              <a:rPr lang="en-US" baseline="-25000" dirty="0"/>
              <a:t>2</a:t>
            </a:r>
            <a:endParaRPr lang="en-US" dirty="0"/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1447800" y="3962400"/>
            <a:ext cx="0" cy="609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2819400" y="3962400"/>
            <a:ext cx="0" cy="609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648200" y="3962400"/>
            <a:ext cx="0" cy="609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6019800" y="3962400"/>
            <a:ext cx="0" cy="609600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37783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 Binary to Hex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39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2800" dirty="0" smtClean="0"/>
              <a:t>Original binary number: 1011010.1001011</a:t>
            </a:r>
            <a:r>
              <a:rPr lang="en-US" sz="2800" baseline="-25000" dirty="0" smtClean="0"/>
              <a:t>2</a:t>
            </a:r>
            <a:r>
              <a:rPr lang="en-US" sz="2800" dirty="0" smtClean="0"/>
              <a:t> </a:t>
            </a:r>
          </a:p>
          <a:p>
            <a:pPr marL="0" indent="0">
              <a:buNone/>
            </a:pPr>
            <a:endParaRPr lang="en-US" sz="2800" dirty="0" smtClean="0"/>
          </a:p>
          <a:p>
            <a:pPr marL="514350" indent="-514350">
              <a:buAutoNum type="arabicPeriod"/>
            </a:pPr>
            <a:r>
              <a:rPr lang="en-US" sz="2800" dirty="0" smtClean="0">
                <a:sym typeface="Wingdings"/>
              </a:rPr>
              <a:t>Split into groups of 4, starting at radix point:</a:t>
            </a:r>
          </a:p>
          <a:p>
            <a:pPr marL="0" indent="0">
              <a:buNone/>
            </a:pPr>
            <a:endParaRPr lang="en-US" sz="2800" dirty="0" smtClean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  101</a:t>
            </a:r>
            <a:r>
              <a:rPr lang="en-US" sz="2800" dirty="0"/>
              <a:t>	</a:t>
            </a:r>
            <a:r>
              <a:rPr lang="en-US" sz="2800" dirty="0" smtClean="0"/>
              <a:t>1010</a:t>
            </a:r>
            <a:r>
              <a:rPr lang="en-US" sz="2800" dirty="0"/>
              <a:t> </a:t>
            </a:r>
            <a:r>
              <a:rPr lang="en-US" sz="2800" dirty="0" smtClean="0"/>
              <a:t> .  1001</a:t>
            </a:r>
            <a:r>
              <a:rPr lang="en-US" sz="2800" dirty="0"/>
              <a:t> </a:t>
            </a:r>
            <a:r>
              <a:rPr lang="en-US" sz="2800" dirty="0" smtClean="0"/>
              <a:t> 011</a:t>
            </a:r>
          </a:p>
          <a:p>
            <a:pPr marL="514350" indent="-514350">
              <a:buAutoNum type="arabicPeriod" startAt="2"/>
            </a:pPr>
            <a:endParaRPr lang="en-US" sz="2800" dirty="0" smtClean="0"/>
          </a:p>
          <a:p>
            <a:pPr marL="514350" indent="-514350">
              <a:buAutoNum type="arabicPeriod" startAt="2"/>
            </a:pPr>
            <a:r>
              <a:rPr lang="en-US" sz="2800" dirty="0" smtClean="0"/>
              <a:t>Pad with 0’s to complete the groups: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b="1" dirty="0">
                <a:solidFill>
                  <a:srgbClr val="FF0000"/>
                </a:solidFill>
              </a:rPr>
              <a:t>0</a:t>
            </a:r>
            <a:r>
              <a:rPr lang="en-US" sz="2800" dirty="0"/>
              <a:t>101	1010	</a:t>
            </a:r>
            <a:r>
              <a:rPr lang="en-US" sz="2800" dirty="0" smtClean="0"/>
              <a:t>.  1001</a:t>
            </a:r>
            <a:r>
              <a:rPr lang="en-US" sz="2800" dirty="0"/>
              <a:t> </a:t>
            </a:r>
            <a:r>
              <a:rPr lang="en-US" sz="2800" dirty="0" smtClean="0"/>
              <a:t> 011</a:t>
            </a:r>
            <a:r>
              <a:rPr lang="en-US" sz="2800" b="1" dirty="0" smtClean="0">
                <a:solidFill>
                  <a:srgbClr val="FF0000"/>
                </a:solidFill>
              </a:rPr>
              <a:t>0</a:t>
            </a:r>
          </a:p>
          <a:p>
            <a:pPr marL="0" indent="0">
              <a:buNone/>
            </a:pPr>
            <a:endParaRPr lang="en-US" sz="28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800" dirty="0" smtClean="0"/>
              <a:t>3.  Replace each group by equivalent hex digit: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	</a:t>
            </a:r>
            <a:r>
              <a:rPr lang="en-US" sz="2800" dirty="0" smtClean="0"/>
              <a:t>    5</a:t>
            </a:r>
            <a:r>
              <a:rPr lang="en-US" sz="2800" dirty="0"/>
              <a:t>	</a:t>
            </a:r>
            <a:r>
              <a:rPr lang="en-US" sz="2800" dirty="0" smtClean="0"/>
              <a:t>   A</a:t>
            </a:r>
            <a:r>
              <a:rPr lang="en-US" sz="2800" dirty="0"/>
              <a:t>	</a:t>
            </a:r>
            <a:r>
              <a:rPr lang="en-US" sz="2800" dirty="0" smtClean="0"/>
              <a:t>.     9</a:t>
            </a:r>
            <a:r>
              <a:rPr lang="en-US" sz="2800" dirty="0"/>
              <a:t>	</a:t>
            </a:r>
            <a:r>
              <a:rPr lang="en-US" sz="2800" dirty="0" smtClean="0"/>
              <a:t>      6</a:t>
            </a:r>
            <a:r>
              <a:rPr lang="en-US" sz="2800" baseline="-25000" dirty="0" smtClean="0"/>
              <a:t>16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5249152" y="2895600"/>
            <a:ext cx="3437648" cy="101566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tIns="91440" bIns="91440" rtlCol="0">
            <a:spAutoFit/>
          </a:bodyPr>
          <a:lstStyle/>
          <a:p>
            <a:pPr marL="1027113" lvl="1"/>
            <a:r>
              <a:rPr lang="en-US" dirty="0" smtClean="0"/>
              <a:t>Be sure to form groups working </a:t>
            </a:r>
            <a:r>
              <a:rPr lang="en-US" b="1" i="1" dirty="0" smtClean="0"/>
              <a:t>outward</a:t>
            </a:r>
            <a:r>
              <a:rPr lang="en-US" dirty="0" smtClean="0"/>
              <a:t> from the radix point!</a:t>
            </a:r>
            <a:endParaRPr lang="en-US" dirty="0"/>
          </a:p>
        </p:txBody>
      </p:sp>
      <p:pic>
        <p:nvPicPr>
          <p:cNvPr id="5" name="Picture 4" descr="http://www.aamu.edu/campuslife/living-on-campus/residentialLife/SiteAssets/pages/default/Warning_sig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325352" y="2984331"/>
            <a:ext cx="971826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6724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 EVALUATION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600200"/>
                <a:ext cx="8534400" cy="4525963"/>
              </a:xfrm>
            </p:spPr>
            <p:txBody>
              <a:bodyPr/>
              <a:lstStyle/>
              <a:p>
                <a:pPr marL="0" indent="0">
                  <a:buNone/>
                  <a:tabLst>
                    <a:tab pos="2743200" algn="r"/>
                    <a:tab pos="2916238" algn="l"/>
                  </a:tabLst>
                </a:pPr>
                <a:r>
                  <a:rPr lang="en-US" dirty="0" smtClean="0"/>
                  <a:t>	</a:t>
                </a:r>
                <a:r>
                  <a:rPr lang="en-US" b="1" i="1" dirty="0" smtClean="0">
                    <a:solidFill>
                      <a:srgbClr val="0070C0"/>
                    </a:solidFill>
                  </a:rPr>
                  <a:t>Representation:</a:t>
                </a: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b="1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b>
                      <m:sSubPr>
                        <m:ctrlPr>
                          <a:rPr lang="en-US" b="1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r>
                  <a:rPr lang="en-US" dirty="0" smtClean="0"/>
                  <a:t>	</a:t>
                </a:r>
              </a:p>
              <a:p>
                <a:pPr marL="0" indent="0">
                  <a:buNone/>
                  <a:tabLst>
                    <a:tab pos="2743200" algn="r"/>
                    <a:tab pos="2916238" algn="l"/>
                  </a:tabLst>
                </a:pPr>
                <a:r>
                  <a:rPr lang="en-US" dirty="0" smtClean="0"/>
                  <a:t>	</a:t>
                </a:r>
                <a:r>
                  <a:rPr lang="en-US" sz="2800" dirty="0" smtClean="0"/>
                  <a:t>where: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 smtClean="0"/>
                  <a:t> are the digit </a:t>
                </a:r>
                <a:r>
                  <a:rPr lang="en-US" sz="2800" u="sng" dirty="0" smtClean="0"/>
                  <a:t>symbols</a:t>
                </a:r>
                <a:endParaRPr lang="en-US" sz="2800" u="sng" baseline="-25000" dirty="0" smtClean="0"/>
              </a:p>
              <a:p>
                <a:pPr marL="0" indent="0">
                  <a:buNone/>
                  <a:tabLst>
                    <a:tab pos="2743200" algn="r"/>
                    <a:tab pos="2916238" algn="l"/>
                  </a:tabLst>
                </a:pPr>
                <a:endParaRPr lang="en-US" baseline="-25000" dirty="0" smtClean="0"/>
              </a:p>
              <a:p>
                <a:pPr marL="0" indent="0">
                  <a:buNone/>
                  <a:tabLst>
                    <a:tab pos="2743200" algn="r"/>
                    <a:tab pos="2916238" algn="l"/>
                  </a:tabLst>
                </a:pPr>
                <a:endParaRPr lang="en-US" baseline="-25000" dirty="0"/>
              </a:p>
              <a:p>
                <a:pPr marL="0" indent="0">
                  <a:buNone/>
                  <a:tabLst>
                    <a:tab pos="2743200" algn="r"/>
                    <a:tab pos="2916238" algn="l"/>
                  </a:tabLst>
                </a:pPr>
                <a:r>
                  <a:rPr lang="en-US" dirty="0" smtClean="0"/>
                  <a:t>	</a:t>
                </a:r>
                <a:r>
                  <a:rPr lang="en-US" b="1" i="1" dirty="0" smtClean="0">
                    <a:solidFill>
                      <a:srgbClr val="0070C0"/>
                    </a:solidFill>
                  </a:rPr>
                  <a:t>Interpretation:</a:t>
                </a:r>
                <a:r>
                  <a:rPr lang="en-US" dirty="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p>
                      <m:sSupPr>
                        <m:ctrlPr>
                          <a:rPr lang="en-US" b="1" i="1" smtClean="0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</m:oMath>
                </a14:m>
                <a:r>
                  <a:rPr lang="en-US" b="1" dirty="0" smtClean="0"/>
                  <a:t> +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b="1" dirty="0" smtClean="0"/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sSup>
                      <m:sSupPr>
                        <m:ctrlPr>
                          <a:rPr lang="en-US" b="1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1" i="1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sSup>
                      <m:sSupPr>
                        <m:ctrlPr>
                          <a:rPr lang="en-US" b="1" i="1">
                            <a:latin typeface="Cambria Math" charset="0"/>
                          </a:rPr>
                        </m:ctrlPr>
                      </m:s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p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𝟎</m:t>
                        </m:r>
                      </m:sup>
                    </m:sSup>
                  </m:oMath>
                </a14:m>
                <a:endParaRPr lang="en-US" b="1" dirty="0" smtClean="0"/>
              </a:p>
              <a:p>
                <a:pPr marL="400050" lvl="1" indent="0">
                  <a:buNone/>
                  <a:tabLst>
                    <a:tab pos="2743200" algn="r"/>
                    <a:tab pos="2916238" algn="l"/>
                  </a:tabLst>
                </a:pPr>
                <a:r>
                  <a:rPr lang="en-US" baseline="-25000" dirty="0"/>
                  <a:t>	</a:t>
                </a:r>
                <a:r>
                  <a:rPr lang="en-US" dirty="0"/>
                  <a:t>where: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are the </a:t>
                </a:r>
                <a:r>
                  <a:rPr lang="en-US" dirty="0" smtClean="0"/>
                  <a:t>corresponding digit </a:t>
                </a:r>
                <a:r>
                  <a:rPr lang="en-US" u="sng" dirty="0" smtClean="0"/>
                  <a:t>values</a:t>
                </a:r>
                <a:endParaRPr lang="en-US" dirty="0" smtClean="0"/>
              </a:p>
              <a:p>
                <a:pPr marL="400050" lvl="1" indent="0">
                  <a:buNone/>
                  <a:tabLst>
                    <a:tab pos="2743200" algn="r"/>
                    <a:tab pos="2916238" algn="l"/>
                  </a:tabLst>
                </a:pPr>
                <a:r>
                  <a:rPr lang="en-US" dirty="0"/>
                  <a:t>	</a:t>
                </a:r>
                <a:r>
                  <a:rPr lang="en-US" dirty="0" smtClean="0"/>
                  <a:t>and: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/>
                  <a:t> is the </a:t>
                </a:r>
                <a:r>
                  <a:rPr lang="en-US" u="sng" dirty="0" smtClean="0"/>
                  <a:t>radix</a:t>
                </a:r>
                <a:r>
                  <a:rPr lang="en-US" dirty="0" smtClean="0"/>
                  <a:t> (number base)</a:t>
                </a: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600200"/>
                <a:ext cx="8534400" cy="4525963"/>
              </a:xfrm>
              <a:blipFill>
                <a:blip r:embed="rId2"/>
                <a:stretch>
                  <a:fillRect l="-1000" t="-16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3158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Converting from Octal to Hex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5800" y="1600200"/>
            <a:ext cx="80010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Hard way:</a:t>
            </a:r>
          </a:p>
          <a:p>
            <a:endParaRPr lang="en-US" sz="2800" dirty="0"/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Convert octal to decimal using polynomial evaluation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 smtClean="0"/>
              <a:t>Convert decimal to hex using repeated division/multiplication</a:t>
            </a:r>
          </a:p>
          <a:p>
            <a:endParaRPr lang="en-US" sz="2800" b="1" dirty="0"/>
          </a:p>
          <a:p>
            <a:r>
              <a:rPr lang="en-US" sz="2800" b="1" dirty="0" smtClean="0"/>
              <a:t>Easy way:</a:t>
            </a:r>
          </a:p>
          <a:p>
            <a:endParaRPr lang="en-US" sz="2800" dirty="0" smtClean="0"/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Convert from octal to binary using short-cut (8 = 2</a:t>
            </a:r>
            <a:r>
              <a:rPr lang="en-US" sz="2800" baseline="30000" dirty="0"/>
              <a:t>3</a:t>
            </a:r>
            <a:r>
              <a:rPr lang="en-US" sz="2800" dirty="0" smtClean="0"/>
              <a:t>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800" dirty="0" smtClean="0"/>
              <a:t>Convert from binary to hex using short-cut (16 = 2</a:t>
            </a:r>
            <a:r>
              <a:rPr lang="en-US" sz="2800" baseline="30000" dirty="0"/>
              <a:t>4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75880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-25.75</a:t>
            </a:r>
            <a:r>
              <a:rPr lang="en-US" baseline="-25000" dirty="0" smtClean="0"/>
              <a:t>10</a:t>
            </a:r>
            <a:r>
              <a:rPr lang="en-US" dirty="0" smtClean="0"/>
              <a:t> to 2’s Comp.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half" idx="2"/>
          </p:nvPr>
        </p:nvSpPr>
        <p:spPr>
          <a:xfrm>
            <a:off x="457200" y="1617316"/>
            <a:ext cx="4040188" cy="437832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  <a:tabLst>
                <a:tab pos="627063" algn="l"/>
                <a:tab pos="1092200" algn="l"/>
              </a:tabLst>
            </a:pPr>
            <a:r>
              <a:rPr lang="en-US" dirty="0" smtClean="0"/>
              <a:t>-25:	25 	= 16 + 8 + 1</a:t>
            </a:r>
          </a:p>
          <a:p>
            <a:pPr marL="457200" lvl="1" indent="0">
              <a:buNone/>
              <a:tabLst>
                <a:tab pos="627063" algn="l"/>
                <a:tab pos="1092200" algn="l"/>
              </a:tabLst>
            </a:pPr>
            <a:r>
              <a:rPr lang="en-US" dirty="0" smtClean="0">
                <a:sym typeface="Wingdings" panose="05000000000000000000" pitchFamily="2" charset="2"/>
              </a:rPr>
              <a:t>		 011001</a:t>
            </a:r>
          </a:p>
          <a:p>
            <a:pPr marL="0" indent="0">
              <a:buNone/>
              <a:tabLst>
                <a:tab pos="627063" algn="l"/>
                <a:tab pos="1092200" algn="l"/>
              </a:tabLst>
            </a:pPr>
            <a:r>
              <a:rPr lang="en-US" dirty="0" smtClean="0"/>
              <a:t>	-25	= 100111</a:t>
            </a:r>
          </a:p>
          <a:p>
            <a:pPr>
              <a:tabLst>
                <a:tab pos="1092200" algn="l"/>
              </a:tabLst>
            </a:pPr>
            <a:endParaRPr lang="en-US" sz="1200" dirty="0"/>
          </a:p>
          <a:p>
            <a:pPr marL="0" indent="0">
              <a:buNone/>
              <a:tabLst>
                <a:tab pos="627063" algn="l"/>
                <a:tab pos="1092200" algn="l"/>
              </a:tabLst>
            </a:pPr>
            <a:r>
              <a:rPr lang="en-US" dirty="0" smtClean="0"/>
              <a:t>.75:	.75	= .5 + .25</a:t>
            </a:r>
          </a:p>
          <a:p>
            <a:pPr marL="0" indent="0">
              <a:buNone/>
              <a:tabLst>
                <a:tab pos="1092200" algn="l"/>
              </a:tabLst>
            </a:pPr>
            <a:r>
              <a:rPr lang="en-US" dirty="0"/>
              <a:t>	</a:t>
            </a:r>
            <a:r>
              <a:rPr lang="en-US" dirty="0" smtClean="0">
                <a:sym typeface="Wingdings" panose="05000000000000000000" pitchFamily="2" charset="2"/>
              </a:rPr>
              <a:t> .11</a:t>
            </a:r>
          </a:p>
          <a:p>
            <a:pPr marL="0" indent="0">
              <a:buNone/>
              <a:tabLst>
                <a:tab pos="1092200" algn="l"/>
              </a:tabLst>
            </a:pP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  <a:tabLst>
                <a:tab pos="1092200" algn="l"/>
              </a:tabLst>
            </a:pPr>
            <a:r>
              <a:rPr lang="en-US" dirty="0" smtClean="0">
                <a:sym typeface="Wingdings" panose="05000000000000000000" pitchFamily="2" charset="2"/>
              </a:rPr>
              <a:t>Combining results: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  <a:tabLst>
                <a:tab pos="1092200" algn="l"/>
              </a:tabLst>
            </a:pPr>
            <a:r>
              <a:rPr lang="en-US" dirty="0" smtClean="0">
                <a:sym typeface="Wingdings" panose="05000000000000000000" pitchFamily="2" charset="2"/>
              </a:rPr>
              <a:t>	 100111.11</a:t>
            </a:r>
            <a:r>
              <a:rPr lang="en-US" baseline="-25000" dirty="0" smtClean="0">
                <a:sym typeface="Wingdings" panose="05000000000000000000" pitchFamily="2" charset="2"/>
              </a:rPr>
              <a:t>2</a:t>
            </a: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  <a:tabLst>
                <a:tab pos="1092200" algn="l"/>
              </a:tabLst>
            </a:pP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  <a:tabLst>
                <a:tab pos="1092200" algn="l"/>
              </a:tabLst>
            </a:pPr>
            <a:r>
              <a:rPr lang="en-US" dirty="0" smtClean="0">
                <a:sym typeface="Wingdings" panose="05000000000000000000" pitchFamily="2" charset="2"/>
              </a:rPr>
              <a:t>Checking (poly </a:t>
            </a:r>
            <a:r>
              <a:rPr lang="en-US" dirty="0" err="1" smtClean="0">
                <a:sym typeface="Wingdings" panose="05000000000000000000" pitchFamily="2" charset="2"/>
              </a:rPr>
              <a:t>eval</a:t>
            </a:r>
            <a:r>
              <a:rPr lang="en-US" dirty="0" smtClean="0">
                <a:sym typeface="Wingdings" panose="05000000000000000000" pitchFamily="2" charset="2"/>
              </a:rPr>
              <a:t>):</a:t>
            </a:r>
          </a:p>
          <a:p>
            <a:pPr marL="0" indent="0">
              <a:buNone/>
              <a:tabLst>
                <a:tab pos="1092200" algn="l"/>
              </a:tabLst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= -24.25</a:t>
            </a:r>
            <a:r>
              <a:rPr lang="en-US" baseline="-25000" dirty="0" smtClean="0">
                <a:sym typeface="Wingdings" panose="05000000000000000000" pitchFamily="2" charset="2"/>
              </a:rPr>
              <a:t>10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3"/>
          </p:nvPr>
        </p:nvSpPr>
        <p:spPr>
          <a:xfrm>
            <a:off x="3733801" y="1535113"/>
            <a:ext cx="4953000" cy="639762"/>
          </a:xfrm>
        </p:spPr>
        <p:txBody>
          <a:bodyPr anchor="ctr"/>
          <a:lstStyle/>
          <a:p>
            <a:r>
              <a:rPr lang="en-US" smtClean="0"/>
              <a:t>Correct Method: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4"/>
          </p:nvPr>
        </p:nvSpPr>
        <p:spPr>
          <a:xfrm>
            <a:off x="3657600" y="2174875"/>
            <a:ext cx="5486399" cy="3951288"/>
          </a:xfrm>
        </p:spPr>
        <p:txBody>
          <a:bodyPr/>
          <a:lstStyle/>
          <a:p>
            <a:pPr marL="0" indent="0">
              <a:buNone/>
              <a:tabLst>
                <a:tab pos="627063" algn="l"/>
                <a:tab pos="1092200" algn="l"/>
              </a:tabLst>
            </a:pPr>
            <a:r>
              <a:rPr lang="en-US" dirty="0" smtClean="0"/>
              <a:t>+25.75</a:t>
            </a:r>
            <a:r>
              <a:rPr lang="en-US" dirty="0"/>
              <a:t>	= 16 + 8 + </a:t>
            </a:r>
            <a:r>
              <a:rPr lang="en-US" dirty="0" smtClean="0"/>
              <a:t>1 + .5 + .25</a:t>
            </a:r>
            <a:endParaRPr lang="en-US" dirty="0"/>
          </a:p>
          <a:p>
            <a:pPr marL="57150" indent="0">
              <a:buNone/>
              <a:tabLst>
                <a:tab pos="627063" algn="l"/>
                <a:tab pos="1092200" algn="l"/>
              </a:tabLst>
            </a:pPr>
            <a:r>
              <a:rPr lang="en-US" dirty="0">
                <a:sym typeface="Wingdings" panose="05000000000000000000" pitchFamily="2" charset="2"/>
              </a:rPr>
              <a:t>		=</a:t>
            </a:r>
            <a:r>
              <a:rPr lang="en-US" dirty="0" smtClean="0">
                <a:sym typeface="Wingdings" panose="05000000000000000000" pitchFamily="2" charset="2"/>
              </a:rPr>
              <a:t> 011001.11</a:t>
            </a:r>
            <a:r>
              <a:rPr lang="en-US" baseline="-25000" dirty="0" smtClean="0">
                <a:sym typeface="Wingdings" panose="05000000000000000000" pitchFamily="2" charset="2"/>
              </a:rPr>
              <a:t>2</a:t>
            </a:r>
            <a:endParaRPr lang="en-US" dirty="0">
              <a:sym typeface="Wingdings" panose="05000000000000000000" pitchFamily="2" charset="2"/>
            </a:endParaRPr>
          </a:p>
          <a:p>
            <a:pPr marL="0" indent="0">
              <a:buNone/>
              <a:tabLst>
                <a:tab pos="627063" algn="l"/>
                <a:tab pos="1092200" algn="l"/>
              </a:tabLst>
            </a:pPr>
            <a:r>
              <a:rPr lang="en-US" dirty="0" smtClean="0"/>
              <a:t>Remove the binary point:</a:t>
            </a:r>
          </a:p>
          <a:p>
            <a:pPr marL="0" indent="0">
              <a:buNone/>
              <a:tabLst>
                <a:tab pos="627063" algn="l"/>
                <a:tab pos="1092200" algn="l"/>
              </a:tabLst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 smtClean="0">
                <a:sym typeface="Wingdings" panose="05000000000000000000" pitchFamily="2" charset="2"/>
              </a:rPr>
              <a:t> 01100111</a:t>
            </a:r>
          </a:p>
          <a:p>
            <a:pPr marL="0" indent="0">
              <a:buNone/>
              <a:tabLst>
                <a:tab pos="627063" algn="l"/>
                <a:tab pos="1092200" algn="l"/>
              </a:tabLst>
            </a:pPr>
            <a:r>
              <a:rPr lang="en-US" dirty="0" smtClean="0">
                <a:sym typeface="Wingdings" panose="05000000000000000000" pitchFamily="2" charset="2"/>
              </a:rPr>
              <a:t>Find the negative representation:</a:t>
            </a:r>
          </a:p>
          <a:p>
            <a:pPr marL="0" indent="0">
              <a:buNone/>
              <a:tabLst>
                <a:tab pos="627063" algn="l"/>
                <a:tab pos="1092200" algn="l"/>
              </a:tabLst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 10011001</a:t>
            </a:r>
            <a:r>
              <a:rPr lang="en-US" baseline="-25000" dirty="0" smtClean="0">
                <a:sym typeface="Wingdings" panose="05000000000000000000" pitchFamily="2" charset="2"/>
              </a:rPr>
              <a:t>2</a:t>
            </a:r>
            <a:r>
              <a:rPr lang="en-US" dirty="0" smtClean="0">
                <a:sym typeface="Wingdings" panose="05000000000000000000" pitchFamily="2" charset="2"/>
              </a:rPr>
              <a:t> (-103</a:t>
            </a:r>
            <a:r>
              <a:rPr lang="en-US" baseline="-25000" dirty="0" smtClean="0">
                <a:sym typeface="Wingdings" panose="05000000000000000000" pitchFamily="2" charset="2"/>
              </a:rPr>
              <a:t>10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</a:p>
          <a:p>
            <a:pPr marL="0" indent="0">
              <a:buNone/>
              <a:tabLst>
                <a:tab pos="627063" algn="l"/>
                <a:tab pos="1092200" algn="l"/>
              </a:tabLst>
            </a:pPr>
            <a:r>
              <a:rPr lang="en-US" dirty="0" smtClean="0">
                <a:sym typeface="Wingdings" panose="05000000000000000000" pitchFamily="2" charset="2"/>
              </a:rPr>
              <a:t>Restore the binary point:</a:t>
            </a:r>
          </a:p>
          <a:p>
            <a:pPr marL="0" indent="0">
              <a:buNone/>
              <a:tabLst>
                <a:tab pos="627063" algn="l"/>
                <a:tab pos="1092200" algn="l"/>
              </a:tabLst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	 100110.01  (-103/4 = -25.75</a:t>
            </a:r>
            <a:r>
              <a:rPr lang="en-US" baseline="-25000" dirty="0" smtClean="0">
                <a:sym typeface="Wingdings" panose="05000000000000000000" pitchFamily="2" charset="2"/>
              </a:rPr>
              <a:t>10</a:t>
            </a:r>
            <a:r>
              <a:rPr lang="en-US" dirty="0" smtClean="0">
                <a:sym typeface="Wingdings" panose="05000000000000000000" pitchFamily="2" charset="2"/>
              </a:rPr>
              <a:t>)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1950401" y="4304077"/>
            <a:ext cx="1447800" cy="45720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181600" y="5257800"/>
            <a:ext cx="1447800" cy="45720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461" y="2174875"/>
            <a:ext cx="408392" cy="40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Related imag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0992" y="3138448"/>
            <a:ext cx="408392" cy="408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mage result for x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0244" y="5392682"/>
            <a:ext cx="687957" cy="6879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377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build="p"/>
      <p:bldP spid="8" grpId="0" build="p"/>
      <p:bldP spid="9" grpId="0" animBg="1"/>
      <p:bldP spid="1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Review </a:t>
            </a:r>
            <a:r>
              <a:rPr lang="en-US" b="1" i="1" dirty="0" smtClean="0"/>
              <a:t>Problems</a:t>
            </a:r>
            <a:endParaRPr lang="en-US" b="1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3411" y="1634705"/>
            <a:ext cx="7323826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i="1" dirty="0" smtClean="0"/>
              <a:t>Unsigned:</a:t>
            </a:r>
          </a:p>
          <a:p>
            <a:r>
              <a:rPr lang="en-US" dirty="0" smtClean="0"/>
              <a:t>Convert 110101.010101</a:t>
            </a:r>
            <a:r>
              <a:rPr lang="en-US" baseline="-25000" dirty="0" smtClean="0"/>
              <a:t>2</a:t>
            </a:r>
            <a:r>
              <a:rPr lang="en-US" dirty="0" smtClean="0"/>
              <a:t> to hex (base 16)</a:t>
            </a:r>
          </a:p>
          <a:p>
            <a:r>
              <a:rPr lang="en-US" dirty="0" smtClean="0"/>
              <a:t>Convert unsigned FA.CE</a:t>
            </a:r>
            <a:r>
              <a:rPr lang="en-US" baseline="-25000" dirty="0" smtClean="0"/>
              <a:t>16</a:t>
            </a:r>
            <a:r>
              <a:rPr lang="en-US" dirty="0" smtClean="0"/>
              <a:t> to base 8</a:t>
            </a:r>
          </a:p>
          <a:p>
            <a:r>
              <a:rPr lang="en-US" dirty="0" smtClean="0"/>
              <a:t>Convert </a:t>
            </a:r>
            <a:r>
              <a:rPr lang="en-US" dirty="0"/>
              <a:t>unsigned </a:t>
            </a:r>
            <a:r>
              <a:rPr lang="en-US" dirty="0" smtClean="0"/>
              <a:t>784</a:t>
            </a:r>
            <a:r>
              <a:rPr lang="en-US" baseline="-25000" dirty="0" smtClean="0"/>
              <a:t>9</a:t>
            </a:r>
            <a:r>
              <a:rPr lang="en-US" dirty="0" smtClean="0"/>
              <a:t> to base 3</a:t>
            </a:r>
          </a:p>
          <a:p>
            <a:r>
              <a:rPr lang="en-US" dirty="0" smtClean="0"/>
              <a:t>Convert unsigned 25</a:t>
            </a:r>
            <a:r>
              <a:rPr lang="en-US" baseline="-25000" dirty="0" smtClean="0"/>
              <a:t>6</a:t>
            </a:r>
            <a:r>
              <a:rPr lang="en-US" dirty="0" smtClean="0"/>
              <a:t> to decimal</a:t>
            </a:r>
          </a:p>
          <a:p>
            <a:r>
              <a:rPr lang="en-US" dirty="0" smtClean="0"/>
              <a:t>Convert unsigned </a:t>
            </a:r>
            <a:r>
              <a:rPr lang="en-US" dirty="0"/>
              <a:t>25</a:t>
            </a:r>
            <a:r>
              <a:rPr lang="en-US" baseline="-25000" dirty="0"/>
              <a:t>10</a:t>
            </a:r>
            <a:r>
              <a:rPr lang="en-US" dirty="0"/>
              <a:t> to base 7</a:t>
            </a:r>
          </a:p>
          <a:p>
            <a:pPr marL="0" indent="0">
              <a:buNone/>
            </a:pPr>
            <a:endParaRPr lang="en-US" b="1" i="1" dirty="0"/>
          </a:p>
          <a:p>
            <a:pPr marL="0" indent="0">
              <a:buNone/>
            </a:pPr>
            <a:r>
              <a:rPr lang="en-US" b="1" i="1" dirty="0" smtClean="0"/>
              <a:t>Signed</a:t>
            </a:r>
            <a:r>
              <a:rPr lang="en-US" b="1" i="1" dirty="0"/>
              <a:t>:</a:t>
            </a:r>
          </a:p>
          <a:p>
            <a:r>
              <a:rPr lang="en-US" dirty="0"/>
              <a:t>Convert -75.75</a:t>
            </a:r>
            <a:r>
              <a:rPr lang="en-US" baseline="-25000" dirty="0"/>
              <a:t>10</a:t>
            </a:r>
            <a:r>
              <a:rPr lang="en-US" dirty="0"/>
              <a:t> to signed 2’s complement</a:t>
            </a:r>
          </a:p>
          <a:p>
            <a:r>
              <a:rPr lang="en-US" dirty="0"/>
              <a:t>Convert 1001.0110</a:t>
            </a:r>
            <a:r>
              <a:rPr lang="en-US" baseline="-25000" dirty="0"/>
              <a:t>2</a:t>
            </a:r>
            <a:r>
              <a:rPr lang="en-US" dirty="0"/>
              <a:t> from 2’s comp. to decimal</a:t>
            </a:r>
          </a:p>
          <a:p>
            <a:pPr marL="0" indent="0">
              <a:buNone/>
            </a:pP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131610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Convert 110101.010101</a:t>
            </a:r>
            <a:r>
              <a:rPr lang="en-US" baseline="-25000" dirty="0"/>
              <a:t>2</a:t>
            </a:r>
            <a:r>
              <a:rPr lang="en-US" dirty="0"/>
              <a:t> to H</a:t>
            </a:r>
            <a:r>
              <a:rPr lang="en-US" dirty="0" smtClean="0"/>
              <a:t>ex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Use power relationship (16 = 2</a:t>
            </a:r>
            <a:r>
              <a:rPr lang="en-US" b="1" baseline="30000" dirty="0" smtClean="0">
                <a:solidFill>
                  <a:srgbClr val="FF0000"/>
                </a:solidFill>
              </a:rPr>
              <a:t>4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sz="1300" dirty="0" smtClean="0"/>
          </a:p>
          <a:p>
            <a:pPr marL="0" indent="0">
              <a:buNone/>
            </a:pPr>
            <a:r>
              <a:rPr lang="en-US" dirty="0" smtClean="0"/>
              <a:t>Form groups of </a:t>
            </a:r>
            <a:r>
              <a:rPr lang="en-US" b="1" dirty="0" smtClean="0">
                <a:solidFill>
                  <a:srgbClr val="FF0000"/>
                </a:solidFill>
              </a:rPr>
              <a:t>4</a:t>
            </a:r>
            <a:r>
              <a:rPr lang="en-US" dirty="0" smtClean="0"/>
              <a:t> bits, starting at radix point: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chemeClr val="bg1"/>
                </a:solidFill>
              </a:rPr>
              <a:t>00</a:t>
            </a:r>
            <a:r>
              <a:rPr lang="en-US" dirty="0"/>
              <a:t>11  0101  .  0101  01</a:t>
            </a:r>
            <a:r>
              <a:rPr lang="en-US" dirty="0">
                <a:solidFill>
                  <a:schemeClr val="bg1"/>
                </a:solidFill>
              </a:rPr>
              <a:t>00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00B0F0"/>
                </a:solidFill>
              </a:rPr>
              <a:t>00</a:t>
            </a:r>
            <a:r>
              <a:rPr lang="en-US" dirty="0"/>
              <a:t>11  0101  .  0101  01</a:t>
            </a:r>
            <a:r>
              <a:rPr lang="en-US" dirty="0">
                <a:solidFill>
                  <a:srgbClr val="00B0F0"/>
                </a:solidFill>
              </a:rPr>
              <a:t>00</a:t>
            </a:r>
          </a:p>
          <a:p>
            <a:pPr marL="0" indent="0">
              <a:buNone/>
            </a:pPr>
            <a:endParaRPr lang="en-US" sz="1300" dirty="0" smtClean="0"/>
          </a:p>
          <a:p>
            <a:pPr marL="0" indent="0">
              <a:buNone/>
            </a:pPr>
            <a:r>
              <a:rPr lang="en-US" dirty="0" smtClean="0"/>
              <a:t>Use Table to convert each group:</a:t>
            </a:r>
          </a:p>
          <a:p>
            <a:pPr marL="0" indent="0">
              <a:buNone/>
            </a:pPr>
            <a:r>
              <a:rPr lang="en-US" dirty="0" smtClean="0">
                <a:solidFill>
                  <a:srgbClr val="00B0F0"/>
                </a:solidFill>
              </a:rPr>
              <a:t>	</a:t>
            </a:r>
            <a:r>
              <a:rPr lang="en-US" dirty="0" smtClean="0"/>
              <a:t>0011  </a:t>
            </a:r>
            <a:r>
              <a:rPr lang="en-US" dirty="0"/>
              <a:t>0101  .  </a:t>
            </a:r>
            <a:r>
              <a:rPr lang="en-US" dirty="0" smtClean="0"/>
              <a:t> 0101   0100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    3         5     .      5         4</a:t>
            </a:r>
            <a:r>
              <a:rPr lang="en-US" baseline="-25000" dirty="0" smtClean="0"/>
              <a:t>16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790155"/>
              </p:ext>
            </p:extLst>
          </p:nvPr>
        </p:nvGraphicFramePr>
        <p:xfrm>
          <a:off x="5791200" y="2971800"/>
          <a:ext cx="30480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800">
                  <a:extLst>
                    <a:ext uri="{9D8B030D-6E8A-4147-A177-3AD203B41FA5}">
                      <a16:colId xmlns:a16="http://schemas.microsoft.com/office/drawing/2014/main" xmlns="" val="1746332057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1257692228"/>
                    </a:ext>
                  </a:extLst>
                </a:gridCol>
                <a:gridCol w="609600">
                  <a:extLst>
                    <a:ext uri="{9D8B030D-6E8A-4147-A177-3AD203B41FA5}">
                      <a16:colId xmlns:a16="http://schemas.microsoft.com/office/drawing/2014/main" xmlns="" val="2850784738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xmlns="" val="23133147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Hex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Binary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Hex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Binary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81289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0000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8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1000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170536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0001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9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1001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39532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0010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A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1010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83946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0011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1011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268997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0100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C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1100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127764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5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0101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D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1101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7939041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6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0110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1110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44577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7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0111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F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1111</a:t>
                      </a:r>
                      <a:endParaRPr 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72236737"/>
                  </a:ext>
                </a:extLst>
              </a:tr>
            </a:tbl>
          </a:graphicData>
        </a:graphic>
      </p:graphicFrame>
      <p:grpSp>
        <p:nvGrpSpPr>
          <p:cNvPr id="14" name="Group 13"/>
          <p:cNvGrpSpPr/>
          <p:nvPr/>
        </p:nvGrpSpPr>
        <p:grpSpPr>
          <a:xfrm>
            <a:off x="1447800" y="4953000"/>
            <a:ext cx="762000" cy="533400"/>
            <a:chOff x="1524000" y="4572000"/>
            <a:chExt cx="762000" cy="533400"/>
          </a:xfrm>
        </p:grpSpPr>
        <p:cxnSp>
          <p:nvCxnSpPr>
            <p:cNvPr id="11" name="Straight Arrow Connector 10"/>
            <p:cNvCxnSpPr/>
            <p:nvPr/>
          </p:nvCxnSpPr>
          <p:spPr>
            <a:xfrm>
              <a:off x="1905000" y="4572000"/>
              <a:ext cx="0" cy="53340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>
              <a:off x="1524000" y="4572000"/>
              <a:ext cx="762000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2438400" y="4953000"/>
            <a:ext cx="762000" cy="533400"/>
            <a:chOff x="1524000" y="4572000"/>
            <a:chExt cx="762000" cy="533400"/>
          </a:xfrm>
        </p:grpSpPr>
        <p:cxnSp>
          <p:nvCxnSpPr>
            <p:cNvPr id="16" name="Straight Arrow Connector 15"/>
            <p:cNvCxnSpPr/>
            <p:nvPr/>
          </p:nvCxnSpPr>
          <p:spPr>
            <a:xfrm>
              <a:off x="1905000" y="4572000"/>
              <a:ext cx="0" cy="53340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1524000" y="4572000"/>
              <a:ext cx="762000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733800" y="4953000"/>
            <a:ext cx="762000" cy="533400"/>
            <a:chOff x="1524000" y="4572000"/>
            <a:chExt cx="762000" cy="533400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1905000" y="4572000"/>
              <a:ext cx="0" cy="53340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1524000" y="4572000"/>
              <a:ext cx="762000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4724400" y="4953000"/>
            <a:ext cx="762000" cy="533400"/>
            <a:chOff x="1524000" y="4572000"/>
            <a:chExt cx="762000" cy="533400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1905000" y="4572000"/>
              <a:ext cx="0" cy="533400"/>
            </a:xfrm>
            <a:prstGeom prst="straightConnector1">
              <a:avLst/>
            </a:prstGeom>
            <a:ln w="317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1524000" y="4572000"/>
              <a:ext cx="762000" cy="0"/>
            </a:xfrm>
            <a:prstGeom prst="line">
              <a:avLst/>
            </a:prstGeom>
            <a:ln w="317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5" name="Straight Arrow Connector 24"/>
          <p:cNvCxnSpPr/>
          <p:nvPr/>
        </p:nvCxnSpPr>
        <p:spPr>
          <a:xfrm flipH="1">
            <a:off x="3200400" y="1981200"/>
            <a:ext cx="1676400" cy="38100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1681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Convert FA.CE</a:t>
            </a:r>
            <a:r>
              <a:rPr lang="en-US" baseline="-25000" dirty="0"/>
              <a:t>16</a:t>
            </a:r>
            <a:r>
              <a:rPr lang="en-US" dirty="0"/>
              <a:t> to base </a:t>
            </a:r>
            <a:r>
              <a:rPr lang="en-US" dirty="0" smtClean="0"/>
              <a:t>8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solidFill>
            <a:schemeClr val="tx1"/>
          </a:solidFill>
        </p:spPr>
        <p:txBody>
          <a:bodyPr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1</a:t>
            </a:r>
            <a:r>
              <a:rPr lang="en-US" baseline="30000" dirty="0" smtClean="0">
                <a:solidFill>
                  <a:schemeClr val="bg1"/>
                </a:solidFill>
              </a:rPr>
              <a:t>st</a:t>
            </a:r>
            <a:r>
              <a:rPr lang="en-US" dirty="0" smtClean="0">
                <a:solidFill>
                  <a:schemeClr val="bg1"/>
                </a:solidFill>
              </a:rPr>
              <a:t>: Base </a:t>
            </a:r>
            <a:r>
              <a:rPr lang="en-US" dirty="0">
                <a:solidFill>
                  <a:schemeClr val="bg1"/>
                </a:solidFill>
              </a:rPr>
              <a:t>16 to base 2 (16=2</a:t>
            </a:r>
            <a:r>
              <a:rPr lang="en-US" baseline="30000" dirty="0">
                <a:solidFill>
                  <a:schemeClr val="bg1"/>
                </a:solidFill>
              </a:rPr>
              <a:t>4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  <a:tabLst>
                <a:tab pos="457200" algn="ctr"/>
                <a:tab pos="1371600" algn="ctr"/>
                <a:tab pos="1828800" algn="ctr"/>
                <a:tab pos="2286000" algn="ctr"/>
                <a:tab pos="3200400" algn="ctr"/>
              </a:tabLst>
            </a:pPr>
            <a:r>
              <a:rPr lang="en-US" dirty="0"/>
              <a:t>	</a:t>
            </a:r>
            <a:r>
              <a:rPr lang="en-US" dirty="0" smtClean="0"/>
              <a:t>F	A	.	C	E</a:t>
            </a:r>
            <a:r>
              <a:rPr lang="en-US" baseline="-25000" dirty="0" smtClean="0"/>
              <a:t>16</a:t>
            </a:r>
            <a:endParaRPr lang="en-US" dirty="0" smtClean="0"/>
          </a:p>
          <a:p>
            <a:pPr marL="0" indent="0">
              <a:buNone/>
              <a:tabLst>
                <a:tab pos="457200" algn="ctr"/>
                <a:tab pos="1371600" algn="ctr"/>
                <a:tab pos="1828800" algn="ctr"/>
                <a:tab pos="2286000" algn="ctr"/>
                <a:tab pos="3200400" algn="ctr"/>
              </a:tabLst>
            </a:pPr>
            <a:endParaRPr lang="en-US" dirty="0"/>
          </a:p>
          <a:p>
            <a:pPr marL="0" indent="0">
              <a:buNone/>
              <a:tabLst>
                <a:tab pos="457200" algn="ctr"/>
                <a:tab pos="1371600" algn="ctr"/>
                <a:tab pos="1828800" algn="ctr"/>
                <a:tab pos="2286000" algn="ctr"/>
                <a:tab pos="3200400" algn="ctr"/>
              </a:tabLst>
            </a:pPr>
            <a:r>
              <a:rPr lang="en-US" dirty="0" smtClean="0"/>
              <a:t>	1111	1010	.	1100	1110</a:t>
            </a:r>
            <a:r>
              <a:rPr lang="en-US" baseline="-25000" dirty="0" smtClean="0"/>
              <a:t>2</a:t>
            </a:r>
            <a:endParaRPr lang="en-US" dirty="0" smtClean="0"/>
          </a:p>
          <a:p>
            <a:pPr marL="0" indent="0">
              <a:buNone/>
              <a:tabLst>
                <a:tab pos="457200" algn="ctr"/>
                <a:tab pos="1371600" algn="ctr"/>
                <a:tab pos="1828800" algn="ctr"/>
                <a:tab pos="2286000" algn="ctr"/>
                <a:tab pos="3200400" algn="ctr"/>
              </a:tabLst>
            </a:pPr>
            <a:endParaRPr lang="en-US" dirty="0"/>
          </a:p>
          <a:p>
            <a:pPr marL="0" indent="0">
              <a:buNone/>
              <a:tabLst>
                <a:tab pos="1828800" algn="ctr"/>
              </a:tabLst>
            </a:pPr>
            <a:r>
              <a:rPr lang="en-US" dirty="0" smtClean="0"/>
              <a:t>		11111010.11001110</a:t>
            </a:r>
            <a:r>
              <a:rPr lang="en-US" baseline="-25000" dirty="0" smtClean="0"/>
              <a:t>2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solidFill>
            <a:schemeClr val="tx1"/>
          </a:solidFill>
        </p:spPr>
        <p:txBody>
          <a:bodyPr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2</a:t>
            </a:r>
            <a:r>
              <a:rPr lang="en-US" baseline="30000" dirty="0" smtClean="0">
                <a:solidFill>
                  <a:schemeClr val="bg1"/>
                </a:solidFill>
              </a:rPr>
              <a:t>nd</a:t>
            </a:r>
            <a:r>
              <a:rPr lang="en-US" dirty="0" smtClean="0">
                <a:solidFill>
                  <a:schemeClr val="bg1"/>
                </a:solidFill>
              </a:rPr>
              <a:t>: Base </a:t>
            </a:r>
            <a:r>
              <a:rPr lang="en-US" dirty="0">
                <a:solidFill>
                  <a:schemeClr val="bg1"/>
                </a:solidFill>
              </a:rPr>
              <a:t>2 to base 8 (8=2</a:t>
            </a:r>
            <a:r>
              <a:rPr lang="en-US" baseline="30000" dirty="0">
                <a:solidFill>
                  <a:schemeClr val="bg1"/>
                </a:solidFill>
              </a:rPr>
              <a:t>3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  <a:tabLst>
                <a:tab pos="1941513" algn="ctr"/>
              </a:tabLst>
            </a:pPr>
            <a:r>
              <a:rPr lang="en-US" dirty="0" smtClean="0"/>
              <a:t>	11111010.11001110</a:t>
            </a:r>
            <a:r>
              <a:rPr lang="en-US" baseline="-25000" dirty="0" smtClean="0"/>
              <a:t>2</a:t>
            </a:r>
            <a:endParaRPr lang="en-US" dirty="0" smtClean="0"/>
          </a:p>
          <a:p>
            <a:pPr marL="0" indent="0">
              <a:buNone/>
              <a:tabLst>
                <a:tab pos="1828800" algn="ctr"/>
              </a:tabLst>
            </a:pPr>
            <a:endParaRPr lang="en-US" dirty="0"/>
          </a:p>
          <a:p>
            <a:pPr marL="0" indent="0">
              <a:buNone/>
              <a:tabLst>
                <a:tab pos="284163" algn="ctr"/>
                <a:tab pos="914400" algn="ctr"/>
                <a:tab pos="1544638" algn="ctr"/>
                <a:tab pos="2225675" algn="ctr"/>
                <a:tab pos="2855913" algn="ctr"/>
                <a:tab pos="3484563" algn="ctr"/>
              </a:tabLst>
            </a:pPr>
            <a:r>
              <a:rPr lang="en-US" dirty="0"/>
              <a:t>	</a:t>
            </a:r>
            <a:r>
              <a:rPr lang="en-US" dirty="0">
                <a:solidFill>
                  <a:schemeClr val="bg1"/>
                </a:solidFill>
              </a:rPr>
              <a:t>0</a:t>
            </a:r>
            <a:r>
              <a:rPr lang="en-US" dirty="0"/>
              <a:t>11	111	010	110	011	10</a:t>
            </a:r>
            <a:r>
              <a:rPr lang="en-US" dirty="0">
                <a:solidFill>
                  <a:schemeClr val="bg1"/>
                </a:solidFill>
              </a:rPr>
              <a:t>0</a:t>
            </a:r>
          </a:p>
          <a:p>
            <a:pPr marL="0" indent="0">
              <a:buNone/>
              <a:tabLst>
                <a:tab pos="1828800" algn="ctr"/>
              </a:tabLst>
            </a:pPr>
            <a:endParaRPr lang="en-US" sz="3200" dirty="0"/>
          </a:p>
          <a:p>
            <a:pPr marL="0" indent="0">
              <a:buNone/>
              <a:tabLst>
                <a:tab pos="284163" algn="ctr"/>
                <a:tab pos="914400" algn="ctr"/>
                <a:tab pos="1544638" algn="ctr"/>
                <a:tab pos="2225675" algn="ctr"/>
                <a:tab pos="2855913" algn="ctr"/>
                <a:tab pos="3484563" algn="ctr"/>
              </a:tabLst>
            </a:pPr>
            <a:r>
              <a:rPr lang="en-US" dirty="0"/>
              <a:t>	</a:t>
            </a:r>
            <a:r>
              <a:rPr lang="en-US" dirty="0">
                <a:solidFill>
                  <a:srgbClr val="00B0F0"/>
                </a:solidFill>
              </a:rPr>
              <a:t>0</a:t>
            </a:r>
            <a:r>
              <a:rPr lang="en-US" dirty="0"/>
              <a:t>11	111	010	110	011	</a:t>
            </a:r>
            <a:r>
              <a:rPr lang="en-US" dirty="0" smtClean="0"/>
              <a:t>10</a:t>
            </a:r>
            <a:r>
              <a:rPr lang="en-US" dirty="0" smtClean="0">
                <a:solidFill>
                  <a:srgbClr val="00B0F0"/>
                </a:solidFill>
              </a:rPr>
              <a:t>0</a:t>
            </a:r>
          </a:p>
          <a:p>
            <a:pPr marL="0" indent="0">
              <a:buNone/>
              <a:tabLst>
                <a:tab pos="284163" algn="ctr"/>
                <a:tab pos="914400" algn="ctr"/>
                <a:tab pos="1544638" algn="ctr"/>
                <a:tab pos="2225675" algn="ctr"/>
                <a:tab pos="2855913" algn="ctr"/>
                <a:tab pos="3484563" algn="ctr"/>
              </a:tabLst>
            </a:pPr>
            <a:endParaRPr lang="en-US" dirty="0">
              <a:solidFill>
                <a:srgbClr val="00B0F0"/>
              </a:solidFill>
            </a:endParaRPr>
          </a:p>
          <a:p>
            <a:pPr marL="0" indent="0">
              <a:buNone/>
              <a:tabLst>
                <a:tab pos="284163" algn="ctr"/>
                <a:tab pos="914400" algn="ctr"/>
                <a:tab pos="1544638" algn="ctr"/>
                <a:tab pos="2225675" algn="ctr"/>
                <a:tab pos="2855913" algn="ctr"/>
                <a:tab pos="3484563" algn="ctr"/>
              </a:tabLst>
            </a:pPr>
            <a:r>
              <a:rPr lang="en-US" dirty="0" smtClean="0"/>
              <a:t>	3	7	2	6	3	4</a:t>
            </a:r>
            <a:r>
              <a:rPr lang="en-US" baseline="-25000" dirty="0" smtClean="0"/>
              <a:t>8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990600" y="3048000"/>
            <a:ext cx="0" cy="53340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1905000" y="3048000"/>
            <a:ext cx="0" cy="53340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2819400" y="3048000"/>
            <a:ext cx="0" cy="53340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3733800" y="3048000"/>
            <a:ext cx="0" cy="533400"/>
          </a:xfrm>
          <a:prstGeom prst="straightConnector1">
            <a:avLst/>
          </a:prstGeom>
          <a:ln w="222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own Arrow 11"/>
          <p:cNvSpPr/>
          <p:nvPr/>
        </p:nvSpPr>
        <p:spPr>
          <a:xfrm>
            <a:off x="2209800" y="4114800"/>
            <a:ext cx="381000" cy="533400"/>
          </a:xfrm>
          <a:prstGeom prst="down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4800600" y="4895486"/>
            <a:ext cx="457200" cy="457200"/>
            <a:chOff x="4800600" y="4800600"/>
            <a:chExt cx="457200" cy="457200"/>
          </a:xfrm>
        </p:grpSpPr>
        <p:cxnSp>
          <p:nvCxnSpPr>
            <p:cNvPr id="13" name="Straight Arrow Connector 12"/>
            <p:cNvCxnSpPr/>
            <p:nvPr/>
          </p:nvCxnSpPr>
          <p:spPr>
            <a:xfrm>
              <a:off x="5029200" y="4800600"/>
              <a:ext cx="0" cy="457200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>
              <a:off x="4800600" y="4800600"/>
              <a:ext cx="457200" cy="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5410200" y="4895486"/>
            <a:ext cx="457200" cy="457200"/>
            <a:chOff x="4800600" y="4800600"/>
            <a:chExt cx="457200" cy="457200"/>
          </a:xfrm>
        </p:grpSpPr>
        <p:cxnSp>
          <p:nvCxnSpPr>
            <p:cNvPr id="19" name="Straight Arrow Connector 18"/>
            <p:cNvCxnSpPr/>
            <p:nvPr/>
          </p:nvCxnSpPr>
          <p:spPr>
            <a:xfrm>
              <a:off x="5029200" y="4800600"/>
              <a:ext cx="0" cy="457200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>
              <a:off x="4800600" y="4800600"/>
              <a:ext cx="457200" cy="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6045678" y="4895486"/>
            <a:ext cx="457200" cy="457200"/>
            <a:chOff x="4800600" y="4800600"/>
            <a:chExt cx="457200" cy="457200"/>
          </a:xfrm>
        </p:grpSpPr>
        <p:cxnSp>
          <p:nvCxnSpPr>
            <p:cNvPr id="22" name="Straight Arrow Connector 21"/>
            <p:cNvCxnSpPr/>
            <p:nvPr/>
          </p:nvCxnSpPr>
          <p:spPr>
            <a:xfrm>
              <a:off x="5029200" y="4800600"/>
              <a:ext cx="0" cy="457200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>
              <a:off x="4800600" y="4800600"/>
              <a:ext cx="457200" cy="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Group 23"/>
          <p:cNvGrpSpPr/>
          <p:nvPr/>
        </p:nvGrpSpPr>
        <p:grpSpPr>
          <a:xfrm>
            <a:off x="6705600" y="4895486"/>
            <a:ext cx="457200" cy="457200"/>
            <a:chOff x="4800600" y="4800600"/>
            <a:chExt cx="457200" cy="457200"/>
          </a:xfrm>
        </p:grpSpPr>
        <p:cxnSp>
          <p:nvCxnSpPr>
            <p:cNvPr id="25" name="Straight Arrow Connector 24"/>
            <p:cNvCxnSpPr/>
            <p:nvPr/>
          </p:nvCxnSpPr>
          <p:spPr>
            <a:xfrm>
              <a:off x="5029200" y="4800600"/>
              <a:ext cx="0" cy="457200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/>
            <p:cNvCxnSpPr/>
            <p:nvPr/>
          </p:nvCxnSpPr>
          <p:spPr>
            <a:xfrm>
              <a:off x="4800600" y="4800600"/>
              <a:ext cx="457200" cy="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/>
          <p:cNvGrpSpPr/>
          <p:nvPr/>
        </p:nvGrpSpPr>
        <p:grpSpPr>
          <a:xfrm>
            <a:off x="7356896" y="4895486"/>
            <a:ext cx="457200" cy="457200"/>
            <a:chOff x="4800600" y="4800600"/>
            <a:chExt cx="457200" cy="457200"/>
          </a:xfrm>
        </p:grpSpPr>
        <p:cxnSp>
          <p:nvCxnSpPr>
            <p:cNvPr id="28" name="Straight Arrow Connector 27"/>
            <p:cNvCxnSpPr/>
            <p:nvPr/>
          </p:nvCxnSpPr>
          <p:spPr>
            <a:xfrm>
              <a:off x="5029200" y="4800600"/>
              <a:ext cx="0" cy="457200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4800600" y="4800600"/>
              <a:ext cx="457200" cy="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8002434" y="4895486"/>
            <a:ext cx="457200" cy="457200"/>
            <a:chOff x="4800600" y="4800600"/>
            <a:chExt cx="457200" cy="457200"/>
          </a:xfrm>
        </p:grpSpPr>
        <p:cxnSp>
          <p:nvCxnSpPr>
            <p:cNvPr id="31" name="Straight Arrow Connector 30"/>
            <p:cNvCxnSpPr/>
            <p:nvPr/>
          </p:nvCxnSpPr>
          <p:spPr>
            <a:xfrm>
              <a:off x="5029200" y="4800600"/>
              <a:ext cx="0" cy="457200"/>
            </a:xfrm>
            <a:prstGeom prst="straightConnector1">
              <a:avLst/>
            </a:prstGeom>
            <a:ln w="2222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>
              <a:off x="4800600" y="4800600"/>
              <a:ext cx="457200" cy="0"/>
            </a:xfrm>
            <a:prstGeom prst="line">
              <a:avLst/>
            </a:prstGeom>
            <a:ln w="2222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6400800" y="5437510"/>
            <a:ext cx="4572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 smtClean="0"/>
              <a:t>.</a:t>
            </a:r>
            <a:endParaRPr lang="en-US" sz="2000" b="1" dirty="0"/>
          </a:p>
        </p:txBody>
      </p:sp>
      <p:sp>
        <p:nvSpPr>
          <p:cNvPr id="34" name="TextBox 33"/>
          <p:cNvSpPr txBox="1"/>
          <p:nvPr/>
        </p:nvSpPr>
        <p:spPr>
          <a:xfrm>
            <a:off x="6400800" y="3547449"/>
            <a:ext cx="4572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 smtClean="0"/>
              <a:t>.</a:t>
            </a:r>
            <a:endParaRPr lang="en-US" sz="2000" b="1" dirty="0"/>
          </a:p>
        </p:txBody>
      </p:sp>
      <p:cxnSp>
        <p:nvCxnSpPr>
          <p:cNvPr id="36" name="Straight Connector 35"/>
          <p:cNvCxnSpPr/>
          <p:nvPr/>
        </p:nvCxnSpPr>
        <p:spPr>
          <a:xfrm>
            <a:off x="6646652" y="2514600"/>
            <a:ext cx="0" cy="6858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/>
          <p:nvPr/>
        </p:nvCxnSpPr>
        <p:spPr>
          <a:xfrm>
            <a:off x="7129730" y="2514600"/>
            <a:ext cx="0" cy="6858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7594122" y="2514600"/>
            <a:ext cx="0" cy="6858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6113252" y="2514600"/>
            <a:ext cx="0" cy="6858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5664678" y="2514600"/>
            <a:ext cx="0" cy="68580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Down Arrow 40"/>
          <p:cNvSpPr/>
          <p:nvPr/>
        </p:nvSpPr>
        <p:spPr>
          <a:xfrm>
            <a:off x="6438900" y="3921680"/>
            <a:ext cx="381000" cy="533400"/>
          </a:xfrm>
          <a:prstGeom prst="downArrow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>
            <a:off x="6387861" y="4619062"/>
            <a:ext cx="457200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 smtClean="0"/>
              <a:t>.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592490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3" grpId="0" uiExpand="1" build="p"/>
      <p:bldP spid="5" grpId="0" uiExpand="1" build="p" animBg="1"/>
      <p:bldP spid="6" grpId="0" uiExpand="1" build="p"/>
      <p:bldP spid="12" grpId="0" animBg="1"/>
      <p:bldP spid="33" grpId="0"/>
      <p:bldP spid="34" grpId="0" uiExpand="1"/>
      <p:bldP spid="41" grpId="0" uiExpand="1" animBg="1"/>
      <p:bldP spid="4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Convert 784</a:t>
            </a:r>
            <a:r>
              <a:rPr lang="en-US" baseline="-25000" dirty="0"/>
              <a:t>9</a:t>
            </a:r>
            <a:r>
              <a:rPr lang="en-US" dirty="0"/>
              <a:t> to base </a:t>
            </a:r>
            <a:r>
              <a:rPr lang="en-US" dirty="0" smtClean="0"/>
              <a:t>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17638"/>
            <a:ext cx="8366185" cy="4708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Use power relationship </a:t>
            </a:r>
            <a:r>
              <a:rPr lang="en-US" dirty="0" smtClean="0"/>
              <a:t>(9 </a:t>
            </a:r>
            <a:r>
              <a:rPr lang="en-US" dirty="0"/>
              <a:t>= </a:t>
            </a:r>
            <a:r>
              <a:rPr lang="en-US" dirty="0" smtClean="0"/>
              <a:t>3</a:t>
            </a:r>
            <a:r>
              <a:rPr lang="en-US" b="1" baseline="30000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dirty="0" smtClean="0"/>
              <a:t>Each base 9 digit corresponds to </a:t>
            </a:r>
            <a:r>
              <a:rPr lang="en-US" b="1" dirty="0" smtClean="0">
                <a:solidFill>
                  <a:srgbClr val="FF0000"/>
                </a:solidFill>
              </a:rPr>
              <a:t>2</a:t>
            </a:r>
            <a:r>
              <a:rPr lang="en-US" dirty="0" smtClean="0"/>
              <a:t> base 3 digits</a:t>
            </a:r>
          </a:p>
          <a:p>
            <a:pPr marL="0" indent="0">
              <a:buNone/>
            </a:pPr>
            <a:endParaRPr lang="en-US" sz="2000" dirty="0" smtClean="0"/>
          </a:p>
          <a:p>
            <a:pPr marL="0" indent="0">
              <a:buNone/>
            </a:pPr>
            <a:r>
              <a:rPr lang="en-US" dirty="0" smtClean="0"/>
              <a:t>Use table to convert each digit:</a:t>
            </a:r>
          </a:p>
          <a:p>
            <a:pPr marL="0" indent="0">
              <a:buNone/>
              <a:tabLst>
                <a:tab pos="1371600" algn="ctr"/>
                <a:tab pos="2286000" algn="ctr"/>
                <a:tab pos="3200400" algn="ctr"/>
              </a:tabLst>
            </a:pPr>
            <a:r>
              <a:rPr lang="en-US" dirty="0"/>
              <a:t>	</a:t>
            </a:r>
            <a:r>
              <a:rPr lang="en-US" dirty="0" smtClean="0"/>
              <a:t>7	8	4</a:t>
            </a:r>
            <a:r>
              <a:rPr lang="en-US" baseline="-25000" dirty="0" smtClean="0"/>
              <a:t>9</a:t>
            </a:r>
            <a:endParaRPr lang="en-US" dirty="0" smtClean="0"/>
          </a:p>
          <a:p>
            <a:pPr marL="0" indent="0">
              <a:buNone/>
              <a:tabLst>
                <a:tab pos="1371600" algn="ctr"/>
                <a:tab pos="2286000" algn="ctr"/>
                <a:tab pos="3200400" algn="ctr"/>
              </a:tabLst>
            </a:pPr>
            <a:endParaRPr lang="en-US" dirty="0"/>
          </a:p>
          <a:p>
            <a:pPr marL="0" indent="0">
              <a:buNone/>
              <a:tabLst>
                <a:tab pos="1371600" algn="ctr"/>
                <a:tab pos="2286000" algn="ctr"/>
                <a:tab pos="3200400" algn="ctr"/>
              </a:tabLst>
            </a:pPr>
            <a:r>
              <a:rPr lang="en-US" dirty="0" smtClean="0"/>
              <a:t>	21	22	11</a:t>
            </a:r>
            <a:r>
              <a:rPr lang="en-US" baseline="-25000" dirty="0" smtClean="0"/>
              <a:t>3</a:t>
            </a:r>
            <a:endParaRPr lang="en-US" dirty="0" smtClean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0387308"/>
              </p:ext>
            </p:extLst>
          </p:nvPr>
        </p:nvGraphicFramePr>
        <p:xfrm>
          <a:off x="6400800" y="2895600"/>
          <a:ext cx="1752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xmlns="" val="2716161369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xmlns="" val="1964525848"/>
                    </a:ext>
                  </a:extLst>
                </a:gridCol>
              </a:tblGrid>
              <a:tr h="31591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Base 9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Base 3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632332593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00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617941314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01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547140145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02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99022278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3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10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11425253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4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11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8486790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5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12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33879578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6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20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67501235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7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21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56181524"/>
                  </a:ext>
                </a:extLst>
              </a:tr>
              <a:tr h="315913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8</a:t>
                      </a:r>
                      <a:endParaRPr 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/>
                        <a:t>22</a:t>
                      </a:r>
                      <a:endParaRPr 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475555937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>
            <a:off x="1752600" y="4495800"/>
            <a:ext cx="0" cy="6096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2667000" y="4495800"/>
            <a:ext cx="0" cy="6096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3581400" y="4495800"/>
            <a:ext cx="0" cy="6096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>
            <a:off x="5334000" y="1828800"/>
            <a:ext cx="457200" cy="6096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7029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514350" indent="-514350"/>
            <a:r>
              <a:rPr lang="en-US" dirty="0"/>
              <a:t>Convert unsigned 25</a:t>
            </a:r>
            <a:r>
              <a:rPr lang="en-US" baseline="-25000" dirty="0"/>
              <a:t>6</a:t>
            </a:r>
            <a:r>
              <a:rPr lang="en-US" dirty="0"/>
              <a:t> to decimal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Base R to Decimal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polynomial evaluation:</a:t>
            </a: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914400" indent="0">
              <a:buNone/>
            </a:pPr>
            <a:r>
              <a:rPr lang="en-US" dirty="0" smtClean="0"/>
              <a:t>25</a:t>
            </a:r>
            <a:r>
              <a:rPr lang="en-US" baseline="-25000" dirty="0" smtClean="0"/>
              <a:t>6</a:t>
            </a:r>
            <a:r>
              <a:rPr lang="en-US" dirty="0" smtClean="0"/>
              <a:t> 	=  2x6</a:t>
            </a:r>
            <a:r>
              <a:rPr lang="en-US" baseline="30000" dirty="0" smtClean="0"/>
              <a:t>1</a:t>
            </a:r>
            <a:r>
              <a:rPr lang="en-US" dirty="0" smtClean="0"/>
              <a:t> + 5x6</a:t>
            </a:r>
            <a:r>
              <a:rPr lang="en-US" baseline="30000" dirty="0" smtClean="0"/>
              <a:t>0</a:t>
            </a:r>
            <a:r>
              <a:rPr lang="en-US" dirty="0" smtClean="0"/>
              <a:t>  </a:t>
            </a:r>
          </a:p>
          <a:p>
            <a:pPr marL="914400" indent="0">
              <a:buNone/>
            </a:pPr>
            <a:r>
              <a:rPr lang="en-US" dirty="0" smtClean="0"/>
              <a:t>	=  2x6   + 5x1</a:t>
            </a:r>
          </a:p>
          <a:p>
            <a:pPr marL="914400" indent="0">
              <a:buNone/>
            </a:pPr>
            <a:r>
              <a:rPr lang="en-US" dirty="0"/>
              <a:t>	</a:t>
            </a:r>
            <a:r>
              <a:rPr lang="en-US" dirty="0" smtClean="0"/>
              <a:t>=   12    +   5</a:t>
            </a:r>
          </a:p>
          <a:p>
            <a:pPr marL="914400" indent="0">
              <a:buNone/>
            </a:pPr>
            <a:r>
              <a:rPr lang="en-US" dirty="0"/>
              <a:t>	</a:t>
            </a:r>
            <a:r>
              <a:rPr lang="en-US" dirty="0" smtClean="0"/>
              <a:t>=        17</a:t>
            </a:r>
            <a:r>
              <a:rPr lang="en-US" baseline="-25000" dirty="0" smtClean="0"/>
              <a:t>10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7241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Convert unsigned 25</a:t>
            </a:r>
            <a:r>
              <a:rPr lang="en-US" baseline="-25000" dirty="0"/>
              <a:t>10</a:t>
            </a:r>
            <a:r>
              <a:rPr lang="en-US" dirty="0"/>
              <a:t> to base </a:t>
            </a:r>
            <a:r>
              <a:rPr lang="en-US" dirty="0" smtClean="0"/>
              <a:t>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3798332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Whole #</a:t>
            </a:r>
            <a:r>
              <a:rPr lang="en-US" baseline="-25000" dirty="0" smtClean="0"/>
              <a:t>10</a:t>
            </a:r>
            <a:r>
              <a:rPr lang="en-US" dirty="0" smtClean="0"/>
              <a:t> to </a:t>
            </a:r>
            <a:r>
              <a:rPr lang="en-US" dirty="0"/>
              <a:t>Base R </a:t>
            </a:r>
            <a:r>
              <a:rPr lang="en-US" dirty="0" smtClean="0">
                <a:sym typeface="Wingdings" panose="05000000000000000000" pitchFamily="2" charset="2"/>
              </a:rPr>
              <a:t></a:t>
            </a:r>
            <a:r>
              <a:rPr lang="en-US" dirty="0" smtClean="0"/>
              <a:t> repeated division (by 7):</a:t>
            </a:r>
          </a:p>
          <a:p>
            <a:pPr marL="0" indent="0">
              <a:buNone/>
            </a:pPr>
            <a:endParaRPr lang="en-US" dirty="0"/>
          </a:p>
          <a:p>
            <a:pPr marL="914400" indent="0">
              <a:buNone/>
            </a:pPr>
            <a:r>
              <a:rPr lang="en-US" dirty="0" smtClean="0"/>
              <a:t>25÷7 </a:t>
            </a:r>
            <a:r>
              <a:rPr lang="en-US" dirty="0" smtClean="0">
                <a:sym typeface="Wingdings" panose="05000000000000000000" pitchFamily="2" charset="2"/>
              </a:rPr>
              <a:t> Q=3, R=4		</a:t>
            </a:r>
            <a:r>
              <a:rPr lang="en-US" dirty="0" smtClean="0">
                <a:solidFill>
                  <a:schemeClr val="bg1"/>
                </a:solidFill>
                <a:sym typeface="Wingdings" panose="05000000000000000000" pitchFamily="2" charset="2"/>
              </a:rPr>
              <a:t>3</a:t>
            </a:r>
            <a:endParaRPr lang="en-US" dirty="0" smtClean="0">
              <a:sym typeface="Wingdings" panose="05000000000000000000" pitchFamily="2" charset="2"/>
            </a:endParaRPr>
          </a:p>
          <a:p>
            <a:pPr marL="914400" indent="0">
              <a:buNone/>
            </a:pPr>
            <a:endParaRPr lang="en-US" dirty="0" smtClean="0">
              <a:sym typeface="Wingdings" panose="05000000000000000000" pitchFamily="2" charset="2"/>
            </a:endParaRPr>
          </a:p>
          <a:p>
            <a:pPr marL="91440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2</a:t>
            </a:r>
            <a:r>
              <a:rPr lang="en-US" dirty="0" smtClean="0"/>
              <a:t>       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smtClean="0">
                <a:sym typeface="Wingdings" panose="05000000000000000000" pitchFamily="2" charset="2"/>
              </a:rPr>
              <a:t>Q=0, R=3		</a:t>
            </a:r>
            <a:endParaRPr lang="en-US" dirty="0">
              <a:sym typeface="Wingdings" panose="05000000000000000000" pitchFamily="2" charset="2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828800" y="3276600"/>
            <a:ext cx="1524000" cy="7620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495800" y="3048000"/>
            <a:ext cx="1447800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495800" y="4267200"/>
            <a:ext cx="1447800" cy="0"/>
          </a:xfrm>
          <a:prstGeom prst="straightConnector1">
            <a:avLst/>
          </a:prstGeom>
          <a:ln w="3492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429000" y="4419600"/>
            <a:ext cx="0" cy="609600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3124200" y="50292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STOP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69573" y="2755612"/>
            <a:ext cx="893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4</a:t>
            </a:r>
            <a:r>
              <a:rPr lang="en-US" sz="3200" baseline="-25000" dirty="0" smtClean="0"/>
              <a:t>7</a:t>
            </a:r>
            <a:endParaRPr lang="en-US" sz="3200" dirty="0"/>
          </a:p>
        </p:txBody>
      </p:sp>
      <p:sp>
        <p:nvSpPr>
          <p:cNvPr id="10" name="TextBox 9"/>
          <p:cNvSpPr txBox="1"/>
          <p:nvPr/>
        </p:nvSpPr>
        <p:spPr>
          <a:xfrm>
            <a:off x="5975131" y="3974812"/>
            <a:ext cx="893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34</a:t>
            </a:r>
            <a:r>
              <a:rPr lang="en-US" sz="3200" baseline="-25000" dirty="0" smtClean="0"/>
              <a:t>7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1496411" y="3949124"/>
            <a:ext cx="893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3÷7</a:t>
            </a:r>
          </a:p>
        </p:txBody>
      </p:sp>
    </p:spTree>
    <p:extLst>
      <p:ext uri="{BB962C8B-B14F-4D97-AF65-F5344CB8AC3E}">
        <p14:creationId xmlns:p14="http://schemas.microsoft.com/office/powerpoint/2010/main" val="2536719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4" grpId="0"/>
      <p:bldP spid="10" grpId="0"/>
      <p:bldP spid="11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marL="514350" indent="-514350"/>
            <a:r>
              <a:rPr lang="en-US" dirty="0"/>
              <a:t>Convert -75.75</a:t>
            </a:r>
            <a:r>
              <a:rPr lang="en-US" baseline="-25000" dirty="0"/>
              <a:t>10</a:t>
            </a:r>
            <a:r>
              <a:rPr lang="en-US" dirty="0"/>
              <a:t> to </a:t>
            </a:r>
            <a:r>
              <a:rPr lang="en-US" dirty="0" smtClean="0"/>
              <a:t>2’s </a:t>
            </a:r>
            <a:r>
              <a:rPr lang="en-US" dirty="0"/>
              <a:t>complement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solidFill>
            <a:schemeClr val="tx1"/>
          </a:solidFill>
        </p:spPr>
        <p:txBody>
          <a:bodyPr anchor="ctr">
            <a:normAutofit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1</a:t>
            </a:r>
            <a:r>
              <a:rPr lang="en-US" baseline="30000" dirty="0" smtClean="0">
                <a:solidFill>
                  <a:schemeClr val="bg1"/>
                </a:solidFill>
              </a:rPr>
              <a:t>st</a:t>
            </a:r>
            <a:r>
              <a:rPr lang="en-US" dirty="0" smtClean="0">
                <a:solidFill>
                  <a:schemeClr val="bg1"/>
                </a:solidFill>
              </a:rPr>
              <a:t>: Get Binary Magnitude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1198563" algn="l"/>
              </a:tabLst>
            </a:pPr>
            <a:endParaRPr lang="en-US" sz="1200" dirty="0" smtClean="0"/>
          </a:p>
          <a:p>
            <a:pPr marL="0" indent="0">
              <a:buNone/>
              <a:tabLst>
                <a:tab pos="1198563" algn="l"/>
              </a:tabLst>
            </a:pPr>
            <a:r>
              <a:rPr lang="en-US" dirty="0" smtClean="0"/>
              <a:t>75</a:t>
            </a:r>
            <a:r>
              <a:rPr lang="en-US" baseline="-25000" dirty="0" smtClean="0"/>
              <a:t>10</a:t>
            </a:r>
            <a:r>
              <a:rPr lang="en-US" dirty="0"/>
              <a:t>	</a:t>
            </a:r>
            <a:r>
              <a:rPr lang="en-US" dirty="0" smtClean="0"/>
              <a:t>= 64 + 8 + 2 + 1</a:t>
            </a:r>
          </a:p>
          <a:p>
            <a:pPr marL="0" indent="0">
              <a:buNone/>
              <a:tabLst>
                <a:tab pos="1198563" algn="l"/>
              </a:tabLst>
            </a:pPr>
            <a:r>
              <a:rPr lang="en-US" dirty="0"/>
              <a:t>	</a:t>
            </a:r>
            <a:r>
              <a:rPr lang="en-US" dirty="0" smtClean="0"/>
              <a:t>= </a:t>
            </a:r>
            <a:r>
              <a:rPr lang="en-US" dirty="0"/>
              <a:t>2</a:t>
            </a:r>
            <a:r>
              <a:rPr lang="en-US" baseline="30000" dirty="0"/>
              <a:t>6</a:t>
            </a:r>
            <a:r>
              <a:rPr lang="en-US" dirty="0"/>
              <a:t> + </a:t>
            </a:r>
            <a:r>
              <a:rPr lang="en-US" dirty="0" smtClean="0"/>
              <a:t>2</a:t>
            </a:r>
            <a:r>
              <a:rPr lang="en-US" baseline="30000" dirty="0" smtClean="0"/>
              <a:t>3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2</a:t>
            </a:r>
            <a:r>
              <a:rPr lang="en-US" baseline="30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2</a:t>
            </a:r>
            <a:r>
              <a:rPr lang="en-US" baseline="30000" dirty="0" smtClean="0"/>
              <a:t>0</a:t>
            </a:r>
            <a:r>
              <a:rPr lang="en-US" dirty="0" smtClean="0"/>
              <a:t> </a:t>
            </a:r>
          </a:p>
          <a:p>
            <a:pPr marL="0" indent="0">
              <a:buNone/>
              <a:tabLst>
                <a:tab pos="1198563" algn="l"/>
              </a:tabLst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= 1001011</a:t>
            </a:r>
            <a:r>
              <a:rPr lang="en-US" baseline="-25000" dirty="0" smtClean="0">
                <a:sym typeface="Wingdings" panose="05000000000000000000" pitchFamily="2" charset="2"/>
              </a:rPr>
              <a:t>2</a:t>
            </a:r>
            <a:r>
              <a:rPr lang="en-US" dirty="0" smtClean="0"/>
              <a:t> </a:t>
            </a:r>
          </a:p>
          <a:p>
            <a:pPr marL="0" indent="0">
              <a:buNone/>
              <a:tabLst>
                <a:tab pos="1198563" algn="l"/>
              </a:tabLst>
            </a:pPr>
            <a:endParaRPr lang="en-US" sz="1200" dirty="0" smtClean="0"/>
          </a:p>
          <a:p>
            <a:pPr marL="0" indent="0">
              <a:buNone/>
              <a:tabLst>
                <a:tab pos="1198563" algn="l"/>
              </a:tabLst>
            </a:pPr>
            <a:r>
              <a:rPr lang="en-US" dirty="0" smtClean="0"/>
              <a:t>.75</a:t>
            </a:r>
            <a:r>
              <a:rPr lang="en-US" baseline="-25000" dirty="0" smtClean="0"/>
              <a:t>10</a:t>
            </a:r>
            <a:r>
              <a:rPr lang="en-US" dirty="0" smtClean="0"/>
              <a:t>	= .5 + .25</a:t>
            </a:r>
          </a:p>
          <a:p>
            <a:pPr marL="0" indent="0">
              <a:buNone/>
              <a:tabLst>
                <a:tab pos="1198563" algn="l"/>
              </a:tabLst>
            </a:pPr>
            <a:r>
              <a:rPr lang="en-US" dirty="0"/>
              <a:t>	</a:t>
            </a:r>
            <a:r>
              <a:rPr lang="en-US" dirty="0" smtClean="0"/>
              <a:t>= 2</a:t>
            </a:r>
            <a:r>
              <a:rPr lang="en-US" baseline="30000" dirty="0" smtClean="0"/>
              <a:t>-1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2</a:t>
            </a:r>
            <a:r>
              <a:rPr lang="en-US" baseline="30000" dirty="0" smtClean="0"/>
              <a:t>-2</a:t>
            </a:r>
            <a:endParaRPr lang="en-US" dirty="0"/>
          </a:p>
          <a:p>
            <a:pPr marL="0" indent="0">
              <a:buNone/>
              <a:tabLst>
                <a:tab pos="1198563" algn="l"/>
              </a:tabLst>
            </a:pPr>
            <a:r>
              <a:rPr lang="en-US" dirty="0">
                <a:sym typeface="Wingdings" panose="05000000000000000000" pitchFamily="2" charset="2"/>
              </a:rPr>
              <a:t>	= </a:t>
            </a:r>
            <a:r>
              <a:rPr lang="en-US" dirty="0" smtClean="0">
                <a:sym typeface="Wingdings" panose="05000000000000000000" pitchFamily="2" charset="2"/>
              </a:rPr>
              <a:t>.11</a:t>
            </a:r>
            <a:r>
              <a:rPr lang="en-US" baseline="-25000" dirty="0" smtClean="0">
                <a:sym typeface="Wingdings" panose="05000000000000000000" pitchFamily="2" charset="2"/>
              </a:rPr>
              <a:t>2</a:t>
            </a:r>
            <a:r>
              <a:rPr lang="en-US" dirty="0" smtClean="0"/>
              <a:t> </a:t>
            </a:r>
          </a:p>
          <a:p>
            <a:pPr marL="0" indent="0">
              <a:buNone/>
              <a:tabLst>
                <a:tab pos="1198563" algn="l"/>
              </a:tabLst>
            </a:pPr>
            <a:endParaRPr lang="en-US" sz="1200" dirty="0"/>
          </a:p>
          <a:p>
            <a:pPr marL="0" indent="0">
              <a:buNone/>
              <a:tabLst>
                <a:tab pos="1198563" algn="l"/>
              </a:tabLst>
            </a:pPr>
            <a:r>
              <a:rPr lang="en-US" dirty="0"/>
              <a:t>75.75</a:t>
            </a:r>
            <a:r>
              <a:rPr lang="en-US" baseline="-25000" dirty="0"/>
              <a:t>10</a:t>
            </a:r>
            <a:r>
              <a:rPr lang="en-US" dirty="0"/>
              <a:t>	= </a:t>
            </a:r>
            <a:r>
              <a:rPr lang="en-US" dirty="0" smtClean="0"/>
              <a:t>1001011.11</a:t>
            </a:r>
            <a:r>
              <a:rPr lang="en-US" baseline="-25000" dirty="0" smtClean="0"/>
              <a:t>2</a:t>
            </a:r>
            <a:endParaRPr lang="en-US" sz="12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solidFill>
            <a:schemeClr val="tx1"/>
          </a:solidFill>
        </p:spPr>
        <p:txBody>
          <a:bodyPr anchor="ctr">
            <a:normAutofit fontScale="92500"/>
          </a:bodyPr>
          <a:lstStyle/>
          <a:p>
            <a:r>
              <a:rPr lang="en-US" dirty="0" smtClean="0">
                <a:solidFill>
                  <a:schemeClr val="bg1"/>
                </a:solidFill>
              </a:rPr>
              <a:t>2</a:t>
            </a:r>
            <a:r>
              <a:rPr lang="en-US" baseline="30000" dirty="0" smtClean="0">
                <a:solidFill>
                  <a:schemeClr val="bg1"/>
                </a:solidFill>
              </a:rPr>
              <a:t>nd</a:t>
            </a:r>
            <a:r>
              <a:rPr lang="en-US" dirty="0" smtClean="0">
                <a:solidFill>
                  <a:schemeClr val="bg1"/>
                </a:solidFill>
              </a:rPr>
              <a:t>: Convert to 2’s Complement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marL="0" indent="0">
              <a:buNone/>
              <a:tabLst>
                <a:tab pos="1371600" algn="l"/>
              </a:tabLst>
            </a:pPr>
            <a:endParaRPr lang="en-US" sz="1200" dirty="0" smtClean="0">
              <a:solidFill>
                <a:srgbClr val="FF0000"/>
              </a:solidFill>
            </a:endParaRPr>
          </a:p>
          <a:p>
            <a:pPr marL="0" indent="0">
              <a:buNone/>
              <a:tabLst>
                <a:tab pos="1371600" algn="l"/>
              </a:tabLst>
            </a:pPr>
            <a:r>
              <a:rPr lang="en-US" b="1" dirty="0" smtClean="0">
                <a:solidFill>
                  <a:srgbClr val="FF0000"/>
                </a:solidFill>
              </a:rPr>
              <a:t>+</a:t>
            </a:r>
            <a:r>
              <a:rPr lang="en-US" dirty="0" smtClean="0"/>
              <a:t>75.75</a:t>
            </a:r>
            <a:r>
              <a:rPr lang="en-US" baseline="-25000" dirty="0"/>
              <a:t>10</a:t>
            </a:r>
            <a:r>
              <a:rPr lang="en-US" dirty="0"/>
              <a:t>	= </a:t>
            </a:r>
            <a:r>
              <a:rPr lang="en-US" b="1" dirty="0" smtClean="0">
                <a:solidFill>
                  <a:srgbClr val="FF0000"/>
                </a:solidFill>
              </a:rPr>
              <a:t>0</a:t>
            </a:r>
            <a:r>
              <a:rPr lang="en-US" dirty="0" smtClean="0"/>
              <a:t>1001011.11</a:t>
            </a:r>
            <a:r>
              <a:rPr lang="en-US" baseline="-25000" dirty="0" smtClean="0"/>
              <a:t>2</a:t>
            </a:r>
            <a:endParaRPr lang="en-US" dirty="0" smtClean="0"/>
          </a:p>
          <a:p>
            <a:pPr marL="0" indent="0">
              <a:buNone/>
              <a:tabLst>
                <a:tab pos="1371600" algn="l"/>
              </a:tabLst>
            </a:pPr>
            <a:endParaRPr lang="en-US" sz="1200" dirty="0"/>
          </a:p>
          <a:p>
            <a:pPr marL="0" indent="0">
              <a:buNone/>
              <a:tabLst>
                <a:tab pos="1371600" algn="l"/>
              </a:tabLst>
            </a:pPr>
            <a:r>
              <a:rPr lang="en-US" b="1" i="1" dirty="0" smtClean="0"/>
              <a:t>Find </a:t>
            </a:r>
            <a:r>
              <a:rPr lang="en-US" b="1" i="1" dirty="0" smtClean="0">
                <a:solidFill>
                  <a:srgbClr val="FF0000"/>
                </a:solidFill>
              </a:rPr>
              <a:t>─</a:t>
            </a:r>
            <a:r>
              <a:rPr lang="en-US" b="1" i="1" dirty="0" smtClean="0"/>
              <a:t>75.75</a:t>
            </a:r>
            <a:r>
              <a:rPr lang="en-US" b="1" i="1" baseline="-25000" dirty="0" smtClean="0"/>
              <a:t>10</a:t>
            </a:r>
            <a:r>
              <a:rPr lang="en-US" b="1" i="1" dirty="0" smtClean="0"/>
              <a:t>:</a:t>
            </a:r>
            <a:endParaRPr lang="en-US" b="1" i="1" dirty="0"/>
          </a:p>
          <a:p>
            <a:pPr marL="0" indent="0">
              <a:buNone/>
              <a:tabLst>
                <a:tab pos="1371600" algn="l"/>
              </a:tabLst>
            </a:pPr>
            <a:endParaRPr lang="en-US" sz="1200" dirty="0"/>
          </a:p>
          <a:p>
            <a:pPr marL="0" indent="0">
              <a:buNone/>
              <a:tabLst>
                <a:tab pos="1604963" algn="l"/>
              </a:tabLst>
            </a:pPr>
            <a:r>
              <a:rPr lang="en-US" dirty="0" smtClean="0"/>
              <a:t>Ignore “.”:	0100101111</a:t>
            </a:r>
            <a:endParaRPr lang="en-US" dirty="0"/>
          </a:p>
          <a:p>
            <a:pPr marL="0" indent="0">
              <a:buNone/>
              <a:tabLst>
                <a:tab pos="1604963" algn="l"/>
              </a:tabLst>
            </a:pPr>
            <a:endParaRPr lang="en-US" sz="1200" dirty="0" smtClean="0"/>
          </a:p>
          <a:p>
            <a:pPr marL="0" indent="0">
              <a:buNone/>
              <a:tabLst>
                <a:tab pos="1604963" algn="l"/>
              </a:tabLst>
            </a:pPr>
            <a:r>
              <a:rPr lang="en-US" dirty="0" smtClean="0"/>
              <a:t>2’s Comp:	1011010001</a:t>
            </a:r>
          </a:p>
          <a:p>
            <a:pPr marL="0" indent="0">
              <a:buNone/>
              <a:tabLst>
                <a:tab pos="1604963" algn="l"/>
              </a:tabLst>
            </a:pPr>
            <a:endParaRPr lang="en-US" sz="1200" dirty="0"/>
          </a:p>
          <a:p>
            <a:pPr marL="0" indent="0">
              <a:buNone/>
              <a:tabLst>
                <a:tab pos="1604963" algn="l"/>
              </a:tabLst>
            </a:pPr>
            <a:r>
              <a:rPr lang="en-US" dirty="0" smtClean="0"/>
              <a:t>Restore “.”:	10110100.01</a:t>
            </a:r>
          </a:p>
          <a:p>
            <a:pPr marL="0" indent="0">
              <a:buNone/>
              <a:tabLst>
                <a:tab pos="1371600" algn="l"/>
              </a:tabLst>
            </a:pPr>
            <a:endParaRPr lang="en-US" dirty="0"/>
          </a:p>
          <a:p>
            <a:pPr marL="0" indent="0">
              <a:buNone/>
              <a:tabLst>
                <a:tab pos="1371600" algn="l"/>
              </a:tabLst>
            </a:pPr>
            <a:endParaRPr lang="en-US" dirty="0"/>
          </a:p>
          <a:p>
            <a:pPr marL="0" indent="0">
              <a:buNone/>
              <a:tabLst>
                <a:tab pos="1371600" algn="l"/>
              </a:tabLst>
            </a:pPr>
            <a:endParaRPr lang="en-US" dirty="0"/>
          </a:p>
          <a:p>
            <a:pPr marL="0" indent="0">
              <a:buNone/>
              <a:tabLst>
                <a:tab pos="1371600" algn="l"/>
              </a:tabLst>
            </a:pP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6096000" y="5715000"/>
            <a:ext cx="2209800" cy="685800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The </a:t>
            </a:r>
            <a:r>
              <a:rPr lang="en-US" i="1" u="sng" dirty="0" smtClean="0">
                <a:solidFill>
                  <a:schemeClr val="tx1"/>
                </a:solidFill>
              </a:rPr>
              <a:t>minimum</a:t>
            </a:r>
            <a:r>
              <a:rPr lang="en-US" dirty="0" smtClean="0">
                <a:solidFill>
                  <a:schemeClr val="tx1"/>
                </a:solidFill>
              </a:rPr>
              <a:t> number of bits is 10.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8640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 animBg="1"/>
      <p:bldP spid="6" grpId="0" build="p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Convert 2’s </a:t>
            </a:r>
            <a:r>
              <a:rPr lang="en-US" dirty="0" smtClean="0"/>
              <a:t>Comp</a:t>
            </a:r>
            <a:r>
              <a:rPr lang="en-US" dirty="0"/>
              <a:t>. </a:t>
            </a:r>
            <a:r>
              <a:rPr lang="en-US" dirty="0" smtClean="0"/>
              <a:t>1001.0110</a:t>
            </a:r>
            <a:r>
              <a:rPr lang="en-US" baseline="-25000" dirty="0" smtClean="0"/>
              <a:t>2</a:t>
            </a:r>
            <a:r>
              <a:rPr lang="en-US" dirty="0" smtClean="0"/>
              <a:t> to decimal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solidFill>
            <a:schemeClr val="tx1"/>
          </a:solidFill>
        </p:spPr>
        <p:txBody>
          <a:bodyPr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Method #1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endParaRPr lang="en-US" sz="1200" b="1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001.0110 (&lt; 0) - Find pos. </a:t>
            </a:r>
            <a:r>
              <a:rPr lang="en-US" dirty="0" err="1" smtClean="0"/>
              <a:t>equiv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  <a:tabLst>
                <a:tab pos="2173288" algn="l"/>
              </a:tabLst>
            </a:pPr>
            <a:r>
              <a:rPr lang="en-US" dirty="0" smtClean="0"/>
              <a:t>Ignore “.”	</a:t>
            </a:r>
            <a:r>
              <a:rPr lang="en-US" dirty="0" smtClean="0">
                <a:sym typeface="Wingdings" panose="05000000000000000000" pitchFamily="2" charset="2"/>
              </a:rPr>
              <a:t>10010110</a:t>
            </a:r>
          </a:p>
          <a:p>
            <a:pPr marL="0" indent="0">
              <a:buNone/>
              <a:tabLst>
                <a:tab pos="2173288" algn="l"/>
              </a:tabLst>
            </a:pPr>
            <a:r>
              <a:rPr lang="en-US" dirty="0">
                <a:sym typeface="Wingdings" panose="05000000000000000000" pitchFamily="2" charset="2"/>
              </a:rPr>
              <a:t>2</a:t>
            </a:r>
            <a:r>
              <a:rPr lang="en-US" dirty="0" smtClean="0">
                <a:sym typeface="Wingdings" panose="05000000000000000000" pitchFamily="2" charset="2"/>
              </a:rPr>
              <a:t>’s Comp:	01101010</a:t>
            </a:r>
          </a:p>
          <a:p>
            <a:pPr marL="0" indent="0">
              <a:buNone/>
              <a:tabLst>
                <a:tab pos="2173288" algn="l"/>
              </a:tabLst>
            </a:pPr>
            <a:r>
              <a:rPr lang="en-US" dirty="0" smtClean="0">
                <a:sym typeface="Wingdings" panose="05000000000000000000" pitchFamily="2" charset="2"/>
              </a:rPr>
              <a:t>Restore “.”	0110.1010</a:t>
            </a:r>
          </a:p>
          <a:p>
            <a:pPr marL="0" indent="0">
              <a:buNone/>
              <a:tabLst>
                <a:tab pos="2173288" algn="l"/>
              </a:tabLst>
            </a:pP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  <a:tabLst>
                <a:tab pos="2173288" algn="l"/>
              </a:tabLst>
            </a:pPr>
            <a:r>
              <a:rPr lang="en-US" dirty="0" smtClean="0">
                <a:sym typeface="Wingdings" panose="05000000000000000000" pitchFamily="2" charset="2"/>
              </a:rPr>
              <a:t>Get decimal	= 4+2+.5+.125</a:t>
            </a:r>
          </a:p>
          <a:p>
            <a:pPr marL="0" indent="0">
              <a:buNone/>
              <a:tabLst>
                <a:tab pos="2173288" algn="l"/>
              </a:tabLst>
            </a:pPr>
            <a:r>
              <a:rPr lang="en-US" dirty="0">
                <a:sym typeface="Wingdings" panose="05000000000000000000" pitchFamily="2" charset="2"/>
              </a:rPr>
              <a:t>	</a:t>
            </a:r>
            <a:r>
              <a:rPr lang="en-US" dirty="0" smtClean="0">
                <a:sym typeface="Wingdings" panose="05000000000000000000" pitchFamily="2" charset="2"/>
              </a:rPr>
              <a:t>= 6.625</a:t>
            </a:r>
            <a:r>
              <a:rPr lang="en-US" baseline="-25000" dirty="0" smtClean="0">
                <a:sym typeface="Wingdings" panose="05000000000000000000" pitchFamily="2" charset="2"/>
              </a:rPr>
              <a:t>10</a:t>
            </a:r>
          </a:p>
          <a:p>
            <a:pPr marL="0" indent="0">
              <a:buNone/>
              <a:tabLst>
                <a:tab pos="2173288" algn="l"/>
              </a:tabLst>
            </a:pPr>
            <a:endParaRPr lang="en-US" dirty="0" smtClean="0">
              <a:sym typeface="Wingdings" panose="05000000000000000000" pitchFamily="2" charset="2"/>
            </a:endParaRPr>
          </a:p>
          <a:p>
            <a:pPr marL="0" indent="0">
              <a:buNone/>
              <a:tabLst>
                <a:tab pos="2173288" algn="l"/>
              </a:tabLst>
            </a:pPr>
            <a:r>
              <a:rPr lang="en-US" dirty="0" smtClean="0">
                <a:sym typeface="Wingdings" panose="05000000000000000000" pitchFamily="2" charset="2"/>
              </a:rPr>
              <a:t>Add minus sign	-6.625</a:t>
            </a:r>
            <a:r>
              <a:rPr lang="en-US" baseline="-25000" dirty="0" smtClean="0">
                <a:sym typeface="Wingdings" panose="05000000000000000000" pitchFamily="2" charset="2"/>
              </a:rPr>
              <a:t>10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3"/>
          </p:nvPr>
        </p:nvSpPr>
        <p:spPr>
          <a:solidFill>
            <a:schemeClr val="tx1"/>
          </a:solidFill>
        </p:spPr>
        <p:txBody>
          <a:bodyPr anchor="ctr"/>
          <a:lstStyle/>
          <a:p>
            <a:pPr algn="ctr"/>
            <a:r>
              <a:rPr lang="en-US" dirty="0" smtClean="0">
                <a:solidFill>
                  <a:schemeClr val="bg1"/>
                </a:solidFill>
              </a:rPr>
              <a:t>Method #2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Content Placeholder 9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dirty="0" smtClean="0"/>
              <a:t>Use poly. </a:t>
            </a:r>
            <a:r>
              <a:rPr lang="en-US" dirty="0" err="1" smtClean="0"/>
              <a:t>eval</a:t>
            </a:r>
            <a:r>
              <a:rPr lang="en-US" dirty="0" smtClean="0"/>
              <a:t>. w/neg. 1</a:t>
            </a:r>
            <a:r>
              <a:rPr lang="en-US" baseline="30000" dirty="0" smtClean="0"/>
              <a:t>st</a:t>
            </a:r>
            <a:r>
              <a:rPr lang="en-US" dirty="0" smtClean="0"/>
              <a:t> term:</a:t>
            </a:r>
          </a:p>
          <a:p>
            <a:pPr marL="0" indent="0">
              <a:buNone/>
            </a:pPr>
            <a:endParaRPr lang="en-US" sz="1200" dirty="0" smtClean="0"/>
          </a:p>
          <a:p>
            <a:pPr marL="0" indent="0">
              <a:buNone/>
            </a:pPr>
            <a:r>
              <a:rPr lang="en-US" b="1" dirty="0" smtClean="0">
                <a:solidFill>
                  <a:srgbClr val="FF0000"/>
                </a:solidFill>
              </a:rPr>
              <a:t>1</a:t>
            </a:r>
            <a:r>
              <a:rPr lang="en-US" dirty="0" smtClean="0"/>
              <a:t>001.0110: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= </a:t>
            </a:r>
            <a:r>
              <a:rPr lang="en-US" b="1" dirty="0" smtClean="0">
                <a:solidFill>
                  <a:srgbClr val="FF0000"/>
                </a:solidFill>
              </a:rPr>
              <a:t>-</a:t>
            </a:r>
            <a:r>
              <a:rPr lang="en-US" dirty="0" smtClean="0">
                <a:solidFill>
                  <a:srgbClr val="FF0000"/>
                </a:solidFill>
              </a:rPr>
              <a:t>8</a:t>
            </a:r>
            <a:r>
              <a:rPr lang="en-US" dirty="0" smtClean="0"/>
              <a:t> + 1 + .25 + .125 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= -7 + .375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= -6.625</a:t>
            </a:r>
            <a:r>
              <a:rPr lang="en-US" baseline="-25000" dirty="0" smtClean="0"/>
              <a:t>10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529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animBg="1"/>
      <p:bldP spid="9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547 </a:t>
            </a:r>
            <a:r>
              <a:rPr lang="en-US" dirty="0"/>
              <a:t>	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POLYNOMIAL EVALUATION</a:t>
            </a:r>
            <a:endParaRPr lang="en-US" dirty="0"/>
          </a:p>
        </p:txBody>
      </p:sp>
      <p:sp>
        <p:nvSpPr>
          <p:cNvPr id="4" name="Line Callout 1 (No Border) 3"/>
          <p:cNvSpPr/>
          <p:nvPr/>
        </p:nvSpPr>
        <p:spPr>
          <a:xfrm>
            <a:off x="451945" y="1209953"/>
            <a:ext cx="1828800" cy="1066800"/>
          </a:xfrm>
          <a:prstGeom prst="callout1">
            <a:avLst>
              <a:gd name="adj1" fmla="val 90372"/>
              <a:gd name="adj2" fmla="val 53904"/>
              <a:gd name="adj3" fmla="val 116199"/>
              <a:gd name="adj4" fmla="val 61079"/>
            </a:avLst>
          </a:prstGeom>
          <a:noFill/>
          <a:ln w="28575">
            <a:solidFill>
              <a:srgbClr val="FF0000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Symbolic </a:t>
            </a:r>
            <a:r>
              <a:rPr lang="en-US" b="1" dirty="0" smtClean="0">
                <a:solidFill>
                  <a:schemeClr val="tx1"/>
                </a:solidFill>
              </a:rPr>
              <a:t>representation</a:t>
            </a:r>
            <a:r>
              <a:rPr lang="en-US" dirty="0" smtClean="0">
                <a:solidFill>
                  <a:schemeClr val="tx1"/>
                </a:solidFill>
              </a:rPr>
              <a:t> (</a:t>
            </a:r>
            <a:r>
              <a:rPr lang="en-US" i="1" dirty="0" smtClean="0">
                <a:solidFill>
                  <a:schemeClr val="tx1"/>
                </a:solidFill>
              </a:rPr>
              <a:t>What we write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" name="Line Callout 1 (No Border) 4"/>
          <p:cNvSpPr/>
          <p:nvPr/>
        </p:nvSpPr>
        <p:spPr>
          <a:xfrm>
            <a:off x="533400" y="5943600"/>
            <a:ext cx="2438400" cy="533400"/>
          </a:xfrm>
          <a:prstGeom prst="callout1">
            <a:avLst>
              <a:gd name="adj1" fmla="val 42396"/>
              <a:gd name="adj2" fmla="val 97988"/>
              <a:gd name="adj3" fmla="val -39224"/>
              <a:gd name="adj4" fmla="val 125891"/>
            </a:avLst>
          </a:prstGeom>
          <a:noFill/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Numeric </a:t>
            </a:r>
            <a:r>
              <a:rPr lang="en-US" b="1" dirty="0" smtClean="0">
                <a:solidFill>
                  <a:schemeClr val="tx1"/>
                </a:solidFill>
              </a:rPr>
              <a:t>interpretation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(</a:t>
            </a:r>
            <a:r>
              <a:rPr lang="en-US" i="1" dirty="0" smtClean="0">
                <a:solidFill>
                  <a:schemeClr val="tx1"/>
                </a:solidFill>
              </a:rPr>
              <a:t>What we understand</a:t>
            </a:r>
            <a:r>
              <a:rPr lang="en-US" dirty="0" smtClean="0">
                <a:solidFill>
                  <a:schemeClr val="tx1"/>
                </a:solidFill>
              </a:rPr>
              <a:t>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Line Callout 1 (No Border) 5"/>
          <p:cNvSpPr/>
          <p:nvPr/>
        </p:nvSpPr>
        <p:spPr>
          <a:xfrm>
            <a:off x="443950" y="3413522"/>
            <a:ext cx="2460335" cy="792956"/>
          </a:xfrm>
          <a:prstGeom prst="callout1">
            <a:avLst>
              <a:gd name="adj1" fmla="val -12132"/>
              <a:gd name="adj2" fmla="val 63169"/>
              <a:gd name="adj3" fmla="val -62755"/>
              <a:gd name="adj4" fmla="val 70548"/>
            </a:avLst>
          </a:prstGeom>
          <a:noFill/>
          <a:ln w="28575">
            <a:solidFill>
              <a:srgbClr val="FF0000"/>
            </a:solidFill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smtClean="0">
                <a:solidFill>
                  <a:schemeClr val="tx1"/>
                </a:solidFill>
              </a:rPr>
              <a:t>Subscript used to indicate the radix (number base)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991523" y="1575631"/>
            <a:ext cx="25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Digit values (coefficients)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429000" y="3135868"/>
            <a:ext cx="38863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Positional weights (powers of the radix)</a:t>
            </a:r>
            <a:endParaRPr lang="en-US" dirty="0"/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3731564" y="1954607"/>
            <a:ext cx="383236" cy="50228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5029200" y="1954607"/>
            <a:ext cx="1824" cy="4793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6248400" y="1944963"/>
            <a:ext cx="76200" cy="43263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 flipH="1" flipV="1">
            <a:off x="4397665" y="2807732"/>
            <a:ext cx="242539" cy="37736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/>
          <p:nvPr/>
        </p:nvCxnSpPr>
        <p:spPr>
          <a:xfrm flipV="1">
            <a:off x="5594932" y="2784824"/>
            <a:ext cx="0" cy="40027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V="1">
            <a:off x="6121537" y="2859318"/>
            <a:ext cx="619936" cy="3257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3200400" y="2364929"/>
            <a:ext cx="41745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= 5×</a:t>
            </a:r>
            <a:r>
              <a:rPr lang="en-US" sz="3200" dirty="0">
                <a:solidFill>
                  <a:srgbClr val="0070C0"/>
                </a:solidFill>
              </a:rPr>
              <a:t>10</a:t>
            </a:r>
            <a:r>
              <a:rPr lang="en-US" sz="3200" baseline="30000" dirty="0"/>
              <a:t>2</a:t>
            </a:r>
            <a:r>
              <a:rPr lang="en-US" sz="3200" dirty="0"/>
              <a:t> + 4×</a:t>
            </a:r>
            <a:r>
              <a:rPr lang="en-US" sz="3200" dirty="0">
                <a:solidFill>
                  <a:srgbClr val="0070C0"/>
                </a:solidFill>
              </a:rPr>
              <a:t>10</a:t>
            </a:r>
            <a:r>
              <a:rPr lang="en-US" sz="3200" baseline="30000" dirty="0"/>
              <a:t>1</a:t>
            </a:r>
            <a:r>
              <a:rPr lang="en-US" sz="3200" dirty="0"/>
              <a:t> + </a:t>
            </a:r>
            <a:r>
              <a:rPr lang="en-US" sz="3200" dirty="0" smtClean="0"/>
              <a:t>7×</a:t>
            </a:r>
            <a:r>
              <a:rPr lang="en-US" sz="3200" dirty="0" smtClean="0">
                <a:solidFill>
                  <a:srgbClr val="0070C0"/>
                </a:solidFill>
              </a:rPr>
              <a:t>10</a:t>
            </a:r>
            <a:r>
              <a:rPr lang="en-US" sz="3200" baseline="30000" dirty="0" smtClean="0"/>
              <a:t>0</a:t>
            </a:r>
            <a:endParaRPr lang="en-US" sz="3200" dirty="0"/>
          </a:p>
        </p:txBody>
      </p:sp>
      <p:sp>
        <p:nvSpPr>
          <p:cNvPr id="15" name="TextBox 14"/>
          <p:cNvSpPr txBox="1"/>
          <p:nvPr/>
        </p:nvSpPr>
        <p:spPr>
          <a:xfrm>
            <a:off x="3200400" y="4221540"/>
            <a:ext cx="375615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= </a:t>
            </a:r>
            <a:r>
              <a:rPr lang="en-US" sz="3200" dirty="0"/>
              <a:t>5×100 + 4×10 + </a:t>
            </a:r>
            <a:r>
              <a:rPr lang="en-US" sz="3200" dirty="0" smtClean="0"/>
              <a:t>7×1</a:t>
            </a:r>
          </a:p>
          <a:p>
            <a:r>
              <a:rPr lang="en-US" sz="3200" dirty="0"/>
              <a:t>= 500 + 40 + 7</a:t>
            </a:r>
          </a:p>
          <a:p>
            <a:r>
              <a:rPr lang="en-US" sz="3200" dirty="0"/>
              <a:t>= </a:t>
            </a:r>
            <a:r>
              <a:rPr lang="en-US" sz="3200" dirty="0" smtClean="0"/>
              <a:t>547</a:t>
            </a:r>
            <a:endParaRPr lang="en-US" sz="3200" dirty="0"/>
          </a:p>
        </p:txBody>
      </p:sp>
      <p:sp>
        <p:nvSpPr>
          <p:cNvPr id="16" name="TextBox 15"/>
          <p:cNvSpPr txBox="1"/>
          <p:nvPr/>
        </p:nvSpPr>
        <p:spPr>
          <a:xfrm>
            <a:off x="1940872" y="2545149"/>
            <a:ext cx="609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0070C0"/>
                </a:solidFill>
              </a:rPr>
              <a:t>10</a:t>
            </a:r>
            <a:endParaRPr lang="en-US" sz="2000" b="1" dirty="0">
              <a:solidFill>
                <a:srgbClr val="0070C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397665" y="5558492"/>
            <a:ext cx="4365335" cy="923330"/>
          </a:xfrm>
          <a:prstGeom prst="rect">
            <a:avLst/>
          </a:prstGeom>
          <a:solidFill>
            <a:srgbClr val="FF0000">
              <a:alpha val="25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dirty="0" smtClean="0"/>
              <a:t>The result of polynomial evaluation is always a decimal number, regardless of the radix used in the original representation.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8985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/>
      <p:bldP spid="8" grpId="0"/>
      <p:bldP spid="13" grpId="0"/>
      <p:bldP spid="15" grpId="0"/>
      <p:bldP spid="16" grpId="0"/>
      <p:bldP spid="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Converting from </a:t>
            </a:r>
            <a:r>
              <a:rPr lang="en-US" i="1" dirty="0" smtClean="0"/>
              <a:t>ANY</a:t>
            </a:r>
            <a:r>
              <a:rPr lang="en-US" dirty="0" smtClean="0"/>
              <a:t> Radix to Decimal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Example: Converting from Radix 5 to Decimal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3124</a:t>
            </a:r>
            <a:r>
              <a:rPr lang="en-US" b="1" baseline="-25000" dirty="0" smtClean="0">
                <a:solidFill>
                  <a:srgbClr val="FF0000"/>
                </a:solidFill>
              </a:rPr>
              <a:t>5</a:t>
            </a:r>
            <a:r>
              <a:rPr lang="en-US" dirty="0" smtClean="0"/>
              <a:t>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	= </a:t>
            </a:r>
            <a:r>
              <a:rPr lang="en-US" dirty="0" smtClean="0"/>
              <a:t>3×</a:t>
            </a:r>
            <a:r>
              <a:rPr lang="en-US" b="1" dirty="0" smtClean="0">
                <a:solidFill>
                  <a:srgbClr val="FF0000"/>
                </a:solidFill>
              </a:rPr>
              <a:t>5</a:t>
            </a:r>
            <a:r>
              <a:rPr lang="en-US" baseline="30000" dirty="0" smtClean="0"/>
              <a:t>3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1×</a:t>
            </a:r>
            <a:r>
              <a:rPr lang="en-US" b="1" dirty="0">
                <a:solidFill>
                  <a:srgbClr val="FF0000"/>
                </a:solidFill>
              </a:rPr>
              <a:t>5</a:t>
            </a:r>
            <a:r>
              <a:rPr lang="en-US" baseline="30000" dirty="0" smtClean="0"/>
              <a:t>2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2×</a:t>
            </a:r>
            <a:r>
              <a:rPr lang="en-US" b="1" dirty="0">
                <a:solidFill>
                  <a:srgbClr val="FF0000"/>
                </a:solidFill>
              </a:rPr>
              <a:t>5</a:t>
            </a:r>
            <a:r>
              <a:rPr lang="en-US" baseline="30000" dirty="0" smtClean="0"/>
              <a:t>1</a:t>
            </a:r>
            <a:r>
              <a:rPr lang="en-US" dirty="0" smtClean="0"/>
              <a:t> </a:t>
            </a:r>
            <a:r>
              <a:rPr lang="en-US" dirty="0"/>
              <a:t>+ </a:t>
            </a:r>
            <a:r>
              <a:rPr lang="en-US" dirty="0" smtClean="0"/>
              <a:t>4×</a:t>
            </a:r>
            <a:r>
              <a:rPr lang="en-US" b="1" dirty="0">
                <a:solidFill>
                  <a:srgbClr val="FF0000"/>
                </a:solidFill>
              </a:rPr>
              <a:t>5</a:t>
            </a:r>
            <a:r>
              <a:rPr lang="en-US" baseline="30000" dirty="0" smtClean="0"/>
              <a:t>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= 3×125 </a:t>
            </a:r>
            <a:r>
              <a:rPr lang="en-US" dirty="0"/>
              <a:t>+ </a:t>
            </a:r>
            <a:r>
              <a:rPr lang="en-US" dirty="0" smtClean="0"/>
              <a:t>1×25 </a:t>
            </a:r>
            <a:r>
              <a:rPr lang="en-US" dirty="0"/>
              <a:t>+ </a:t>
            </a:r>
            <a:r>
              <a:rPr lang="en-US" dirty="0" smtClean="0"/>
              <a:t>2×5 </a:t>
            </a:r>
            <a:r>
              <a:rPr lang="en-US" dirty="0"/>
              <a:t>+ </a:t>
            </a:r>
            <a:r>
              <a:rPr lang="en-US" dirty="0" smtClean="0"/>
              <a:t>4×1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= 375 </a:t>
            </a:r>
            <a:r>
              <a:rPr lang="en-US" dirty="0"/>
              <a:t>+ 25 + </a:t>
            </a:r>
            <a:r>
              <a:rPr lang="en-US" dirty="0" smtClean="0"/>
              <a:t>10 + 4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= 414</a:t>
            </a:r>
            <a:r>
              <a:rPr lang="en-US" baseline="-25000" dirty="0" smtClean="0"/>
              <a:t>10</a:t>
            </a:r>
            <a:endParaRPr lang="en-US" dirty="0"/>
          </a:p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685800" y="5600839"/>
            <a:ext cx="7620000" cy="707886"/>
          </a:xfrm>
          <a:prstGeom prst="rect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NOTE: Polynomial evaluation may be used to convert from ANY radix</a:t>
            </a:r>
            <a:r>
              <a:rPr lang="en-US" sz="2000" dirty="0"/>
              <a:t> to decimal</a:t>
            </a:r>
            <a:r>
              <a:rPr lang="en-US" sz="2000" dirty="0" smtClean="0"/>
              <a:t>. The positional weights simply become powers of the radix.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2908829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1011</a:t>
            </a:r>
            <a:r>
              <a:rPr lang="en-US" b="1" baseline="-25000" dirty="0" smtClean="0">
                <a:solidFill>
                  <a:srgbClr val="0070C0"/>
                </a:solidFill>
              </a:rPr>
              <a:t>2</a:t>
            </a:r>
            <a:r>
              <a:rPr lang="en-US" dirty="0" smtClean="0"/>
              <a:t>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	= 1×</a:t>
            </a:r>
            <a:r>
              <a:rPr lang="en-US" dirty="0">
                <a:solidFill>
                  <a:srgbClr val="0070C0"/>
                </a:solidFill>
              </a:rPr>
              <a:t>2</a:t>
            </a:r>
            <a:r>
              <a:rPr lang="en-US" baseline="30000" dirty="0"/>
              <a:t>3</a:t>
            </a:r>
            <a:r>
              <a:rPr lang="en-US" dirty="0"/>
              <a:t> + 0×</a:t>
            </a:r>
            <a:r>
              <a:rPr lang="en-US" dirty="0">
                <a:solidFill>
                  <a:srgbClr val="0070C0"/>
                </a:solidFill>
              </a:rPr>
              <a:t>2</a:t>
            </a:r>
            <a:r>
              <a:rPr lang="en-US" baseline="30000" dirty="0"/>
              <a:t>2</a:t>
            </a:r>
            <a:r>
              <a:rPr lang="en-US" dirty="0"/>
              <a:t> + 1×</a:t>
            </a:r>
            <a:r>
              <a:rPr lang="en-US" dirty="0">
                <a:solidFill>
                  <a:srgbClr val="0070C0"/>
                </a:solidFill>
              </a:rPr>
              <a:t>2</a:t>
            </a:r>
            <a:r>
              <a:rPr lang="en-US" baseline="30000" dirty="0"/>
              <a:t>1</a:t>
            </a:r>
            <a:r>
              <a:rPr lang="en-US" dirty="0"/>
              <a:t> + 1×</a:t>
            </a:r>
            <a:r>
              <a:rPr lang="en-US" dirty="0">
                <a:solidFill>
                  <a:srgbClr val="0070C0"/>
                </a:solidFill>
              </a:rPr>
              <a:t>2</a:t>
            </a:r>
            <a:r>
              <a:rPr lang="en-US" baseline="30000" dirty="0"/>
              <a:t>0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= </a:t>
            </a:r>
            <a:r>
              <a:rPr lang="en-US" dirty="0"/>
              <a:t>1×8 + 1×2 + 1×1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= </a:t>
            </a:r>
            <a:r>
              <a:rPr lang="en-US" dirty="0"/>
              <a:t>8 + 2 + 1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= </a:t>
            </a:r>
            <a:r>
              <a:rPr lang="en-US" dirty="0"/>
              <a:t>11</a:t>
            </a:r>
            <a:r>
              <a:rPr lang="en-US" baseline="-25000" dirty="0"/>
              <a:t>10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CONVERT BINARY TO DECIMAL</a:t>
            </a:r>
            <a:br>
              <a:rPr lang="en-US" dirty="0"/>
            </a:br>
            <a:r>
              <a:rPr lang="en-US" i="1" dirty="0" smtClean="0"/>
              <a:t>(Using Polynomial Evaluation)</a:t>
            </a: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305198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773574"/>
            <a:ext cx="8534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10.010111</a:t>
            </a:r>
            <a:r>
              <a:rPr lang="en-US" baseline="-25000" dirty="0" smtClean="0"/>
              <a:t>2</a:t>
            </a:r>
            <a:r>
              <a:rPr lang="en-US" dirty="0" smtClean="0"/>
              <a:t> </a:t>
            </a:r>
            <a:r>
              <a:rPr lang="en-US" dirty="0">
                <a:sym typeface="Wingdings"/>
              </a:rPr>
              <a:t></a:t>
            </a:r>
            <a:r>
              <a:rPr lang="en-US" dirty="0"/>
              <a:t>	</a:t>
            </a:r>
            <a:endParaRPr lang="en-US" dirty="0" smtClean="0"/>
          </a:p>
          <a:p>
            <a:pPr marL="0" indent="0">
              <a:buNone/>
              <a:tabLst>
                <a:tab pos="690563" algn="l"/>
              </a:tabLst>
            </a:pPr>
            <a:r>
              <a:rPr lang="en-US" dirty="0"/>
              <a:t>	</a:t>
            </a:r>
            <a:r>
              <a:rPr lang="en-US" dirty="0" smtClean="0"/>
              <a:t>	= </a:t>
            </a:r>
            <a:r>
              <a:rPr lang="en-US" dirty="0"/>
              <a:t>1×2</a:t>
            </a:r>
            <a:r>
              <a:rPr lang="en-US" baseline="30000" dirty="0"/>
              <a:t>1</a:t>
            </a:r>
            <a:r>
              <a:rPr lang="en-US" dirty="0"/>
              <a:t> + 0×2</a:t>
            </a:r>
            <a:r>
              <a:rPr lang="en-US" baseline="30000" dirty="0"/>
              <a:t>0</a:t>
            </a:r>
            <a:r>
              <a:rPr lang="en-US" dirty="0"/>
              <a:t> + 0×2</a:t>
            </a:r>
            <a:r>
              <a:rPr lang="en-US" baseline="30000" dirty="0"/>
              <a:t>-1</a:t>
            </a:r>
            <a:r>
              <a:rPr lang="en-US" dirty="0"/>
              <a:t> + 1×2</a:t>
            </a:r>
            <a:r>
              <a:rPr lang="en-US" baseline="30000" dirty="0"/>
              <a:t>-2</a:t>
            </a:r>
            <a:r>
              <a:rPr lang="en-US" dirty="0"/>
              <a:t> + 0×2</a:t>
            </a:r>
            <a:r>
              <a:rPr lang="en-US" baseline="30000" dirty="0"/>
              <a:t>-3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  <a:tabLst>
                <a:tab pos="690563" algn="l"/>
              </a:tabLst>
            </a:pPr>
            <a:r>
              <a:rPr lang="en-US" dirty="0"/>
              <a:t>	</a:t>
            </a:r>
            <a:r>
              <a:rPr lang="en-US" dirty="0" smtClean="0"/>
              <a:t>		+ </a:t>
            </a:r>
            <a:r>
              <a:rPr lang="en-US" dirty="0"/>
              <a:t>1×2</a:t>
            </a:r>
            <a:r>
              <a:rPr lang="en-US" baseline="30000" dirty="0"/>
              <a:t>-4</a:t>
            </a:r>
            <a:r>
              <a:rPr lang="en-US" dirty="0"/>
              <a:t> + 1×2</a:t>
            </a:r>
            <a:r>
              <a:rPr lang="en-US" baseline="30000" dirty="0"/>
              <a:t>-5</a:t>
            </a:r>
            <a:r>
              <a:rPr lang="en-US" dirty="0"/>
              <a:t> + 1×2</a:t>
            </a:r>
            <a:r>
              <a:rPr lang="en-US" baseline="30000" dirty="0"/>
              <a:t>-6</a:t>
            </a:r>
            <a:endParaRPr lang="en-US" dirty="0"/>
          </a:p>
          <a:p>
            <a:pPr marL="0" indent="0">
              <a:buNone/>
              <a:tabLst>
                <a:tab pos="690563" algn="l"/>
              </a:tabLst>
            </a:pPr>
            <a:r>
              <a:rPr lang="en-US" dirty="0"/>
              <a:t>	</a:t>
            </a:r>
            <a:r>
              <a:rPr lang="en-US" dirty="0" smtClean="0"/>
              <a:t>	</a:t>
            </a:r>
            <a:r>
              <a:rPr lang="en-US" dirty="0"/>
              <a:t>= 1×2</a:t>
            </a:r>
            <a:r>
              <a:rPr lang="en-US" baseline="30000" dirty="0"/>
              <a:t>1</a:t>
            </a:r>
            <a:r>
              <a:rPr lang="en-US" dirty="0"/>
              <a:t> + </a:t>
            </a:r>
            <a:r>
              <a:rPr lang="en-US" dirty="0" smtClean="0"/>
              <a:t>1×2</a:t>
            </a:r>
            <a:r>
              <a:rPr lang="en-US" baseline="30000" dirty="0" smtClean="0"/>
              <a:t>-2</a:t>
            </a:r>
            <a:r>
              <a:rPr lang="en-US" dirty="0" smtClean="0"/>
              <a:t> + </a:t>
            </a:r>
            <a:r>
              <a:rPr lang="en-US" dirty="0"/>
              <a:t>1×2</a:t>
            </a:r>
            <a:r>
              <a:rPr lang="en-US" baseline="30000" dirty="0"/>
              <a:t>-4</a:t>
            </a:r>
            <a:r>
              <a:rPr lang="en-US" dirty="0"/>
              <a:t> + 1×2</a:t>
            </a:r>
            <a:r>
              <a:rPr lang="en-US" baseline="30000" dirty="0"/>
              <a:t>-5</a:t>
            </a:r>
            <a:r>
              <a:rPr lang="en-US" dirty="0"/>
              <a:t> + 1×2</a:t>
            </a:r>
            <a:r>
              <a:rPr lang="en-US" baseline="30000" dirty="0"/>
              <a:t>-6</a:t>
            </a:r>
            <a:endParaRPr lang="en-US" dirty="0"/>
          </a:p>
          <a:p>
            <a:pPr marL="0" indent="0">
              <a:buNone/>
              <a:tabLst>
                <a:tab pos="690563" algn="l"/>
              </a:tabLst>
            </a:pPr>
            <a:r>
              <a:rPr lang="en-US" dirty="0"/>
              <a:t>	</a:t>
            </a:r>
            <a:r>
              <a:rPr lang="en-US" dirty="0" smtClean="0"/>
              <a:t>	=   2 + </a:t>
            </a:r>
            <a:r>
              <a:rPr lang="en-US" dirty="0"/>
              <a:t>1/4 </a:t>
            </a:r>
            <a:r>
              <a:rPr lang="en-US" dirty="0" smtClean="0"/>
              <a:t> + </a:t>
            </a:r>
            <a:r>
              <a:rPr lang="en-US" dirty="0"/>
              <a:t>1/16 </a:t>
            </a:r>
            <a:r>
              <a:rPr lang="en-US" dirty="0" smtClean="0"/>
              <a:t> + </a:t>
            </a:r>
            <a:r>
              <a:rPr lang="en-US" dirty="0"/>
              <a:t>1/32 + 1/64</a:t>
            </a:r>
          </a:p>
          <a:p>
            <a:pPr marL="0" indent="0">
              <a:buNone/>
              <a:tabLst>
                <a:tab pos="690563" algn="l"/>
              </a:tabLst>
            </a:pPr>
            <a:r>
              <a:rPr lang="en-US" dirty="0"/>
              <a:t>	</a:t>
            </a:r>
            <a:r>
              <a:rPr lang="en-US" dirty="0" smtClean="0"/>
              <a:t>	=   2 + </a:t>
            </a:r>
            <a:r>
              <a:rPr lang="en-US" dirty="0"/>
              <a:t>0.25 + 0.0625 + 0.03125 </a:t>
            </a:r>
            <a:r>
              <a:rPr lang="en-US" dirty="0" smtClean="0"/>
              <a:t>+ </a:t>
            </a:r>
            <a:r>
              <a:rPr lang="en-US" dirty="0"/>
              <a:t>0.015625</a:t>
            </a:r>
          </a:p>
          <a:p>
            <a:pPr marL="0" indent="0">
              <a:buNone/>
              <a:tabLst>
                <a:tab pos="690563" algn="l"/>
              </a:tabLst>
            </a:pPr>
            <a:r>
              <a:rPr lang="en-US" dirty="0"/>
              <a:t>	</a:t>
            </a:r>
            <a:r>
              <a:rPr lang="en-US" dirty="0" smtClean="0"/>
              <a:t>	= </a:t>
            </a:r>
            <a:r>
              <a:rPr lang="en-US" dirty="0"/>
              <a:t>2.359375</a:t>
            </a:r>
            <a:r>
              <a:rPr lang="en-US" baseline="-25000" dirty="0"/>
              <a:t>10</a:t>
            </a:r>
            <a:endParaRPr lang="en-US" dirty="0"/>
          </a:p>
          <a:p>
            <a:endParaRPr lang="en-US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0" y="274638"/>
            <a:ext cx="91440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EXTENDING POLYNOMIAL EVALUATION</a:t>
            </a:r>
            <a:br>
              <a:rPr lang="en-US" dirty="0" smtClean="0"/>
            </a:br>
            <a:r>
              <a:rPr lang="en-US" dirty="0" smtClean="0"/>
              <a:t>TO NUMBERS WITH A FRACTIONAL PART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486401" y="5385137"/>
            <a:ext cx="2971799" cy="101566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tIns="91440" bIns="91440" rtlCol="0">
            <a:spAutoFit/>
          </a:bodyPr>
          <a:lstStyle/>
          <a:p>
            <a:pPr marL="1027113" lvl="1"/>
            <a:r>
              <a:rPr lang="en-US" dirty="0" smtClean="0"/>
              <a:t>Tedious! Four divisions and long decimal fractions!</a:t>
            </a:r>
            <a:endParaRPr lang="en-US" dirty="0"/>
          </a:p>
        </p:txBody>
      </p:sp>
      <p:pic>
        <p:nvPicPr>
          <p:cNvPr id="6" name="Picture 4" descr="http://www.aamu.edu/campuslife/living-on-campus/residentialLife/SiteAssets/pages/default/Warning_sig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581375" y="5461337"/>
            <a:ext cx="971826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56692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AN EASIER METHOD</a:t>
            </a:r>
            <a:endParaRPr lang="en-US" i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 10.010111</a:t>
            </a:r>
            <a:r>
              <a:rPr lang="en-US" baseline="-25000" dirty="0"/>
              <a:t>2</a:t>
            </a:r>
            <a:r>
              <a:rPr lang="en-US" dirty="0"/>
              <a:t> 	</a:t>
            </a: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= </a:t>
            </a:r>
            <a:r>
              <a:rPr lang="en-US" dirty="0"/>
              <a:t>(1×2</a:t>
            </a:r>
            <a:r>
              <a:rPr lang="en-US" baseline="30000" dirty="0"/>
              <a:t>7</a:t>
            </a:r>
            <a:r>
              <a:rPr lang="en-US" dirty="0"/>
              <a:t> + 0×2</a:t>
            </a:r>
            <a:r>
              <a:rPr lang="en-US" baseline="30000" dirty="0"/>
              <a:t>6</a:t>
            </a:r>
            <a:r>
              <a:rPr lang="en-US" dirty="0"/>
              <a:t> + 0×2</a:t>
            </a:r>
            <a:r>
              <a:rPr lang="en-US" baseline="30000" dirty="0"/>
              <a:t>5</a:t>
            </a:r>
            <a:r>
              <a:rPr lang="en-US" dirty="0"/>
              <a:t> + 1×2</a:t>
            </a:r>
            <a:r>
              <a:rPr lang="en-US" baseline="30000" dirty="0"/>
              <a:t>4</a:t>
            </a:r>
            <a:r>
              <a:rPr lang="en-US" dirty="0"/>
              <a:t> + 0×2</a:t>
            </a:r>
            <a:r>
              <a:rPr lang="en-US" baseline="30000" dirty="0"/>
              <a:t>3</a:t>
            </a:r>
            <a:r>
              <a:rPr lang="en-US" dirty="0"/>
              <a:t> </a:t>
            </a:r>
            <a:endParaRPr lang="en-US" dirty="0" smtClean="0"/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 smtClean="0"/>
              <a:t>		+ </a:t>
            </a:r>
            <a:r>
              <a:rPr lang="en-US" dirty="0"/>
              <a:t>1×2</a:t>
            </a:r>
            <a:r>
              <a:rPr lang="en-US" baseline="30000" dirty="0"/>
              <a:t>2</a:t>
            </a:r>
            <a:r>
              <a:rPr lang="en-US" dirty="0"/>
              <a:t> + 1×2</a:t>
            </a:r>
            <a:r>
              <a:rPr lang="en-US" baseline="30000" dirty="0"/>
              <a:t>1</a:t>
            </a:r>
            <a:r>
              <a:rPr lang="en-US" dirty="0"/>
              <a:t> + 1×2</a:t>
            </a:r>
            <a:r>
              <a:rPr lang="en-US" baseline="30000" dirty="0"/>
              <a:t>0</a:t>
            </a:r>
            <a:r>
              <a:rPr lang="en-US" dirty="0"/>
              <a:t>)/2</a:t>
            </a:r>
            <a:r>
              <a:rPr lang="en-US" baseline="30000" dirty="0"/>
              <a:t>6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	= (128 + 16 + 4 + 2 + 1)/64</a:t>
            </a:r>
          </a:p>
          <a:p>
            <a:pPr marL="0" indent="0">
              <a:buNone/>
            </a:pPr>
            <a:r>
              <a:rPr lang="en-US" dirty="0"/>
              <a:t>		= 151/64</a:t>
            </a:r>
          </a:p>
          <a:p>
            <a:pPr marL="0" indent="0">
              <a:buNone/>
            </a:pPr>
            <a:r>
              <a:rPr lang="en-US" dirty="0"/>
              <a:t>		= 2.359375</a:t>
            </a:r>
            <a:r>
              <a:rPr lang="en-US" baseline="-25000" dirty="0"/>
              <a:t>10</a:t>
            </a:r>
            <a:endParaRPr lang="en-US" dirty="0"/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2057400" y="2667000"/>
            <a:ext cx="1143000" cy="0"/>
          </a:xfrm>
          <a:prstGeom prst="straightConnector1">
            <a:avLst/>
          </a:prstGeom>
          <a:ln w="28575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27820" y="2777887"/>
            <a:ext cx="1837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6 fractional digits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953001" y="5105400"/>
            <a:ext cx="2209800" cy="1015663"/>
          </a:xfrm>
          <a:prstGeom prst="rect">
            <a:avLst/>
          </a:prstGeom>
          <a:ln/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tIns="91440" bIns="91440" rtlCol="0">
            <a:spAutoFit/>
          </a:bodyPr>
          <a:lstStyle/>
          <a:p>
            <a:pPr marL="1027113" lvl="1"/>
            <a:r>
              <a:rPr lang="en-US" dirty="0" smtClean="0"/>
              <a:t>Only a single division!</a:t>
            </a:r>
            <a:endParaRPr lang="en-US" dirty="0"/>
          </a:p>
        </p:txBody>
      </p:sp>
      <p:pic>
        <p:nvPicPr>
          <p:cNvPr id="9" name="Picture 4" descr="http://www.aamu.edu/campuslife/living-on-campus/residentialLife/SiteAssets/pages/default/Warning_sign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5047974" y="5181600"/>
            <a:ext cx="971826" cy="838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657600" y="2082225"/>
            <a:ext cx="29718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ym typeface="Wingdings"/>
              </a:rPr>
              <a:t>= </a:t>
            </a:r>
            <a:r>
              <a:rPr lang="en-US" sz="3200" dirty="0"/>
              <a:t>10010111</a:t>
            </a:r>
            <a:r>
              <a:rPr lang="en-US" sz="3200" baseline="-25000" dirty="0"/>
              <a:t>2</a:t>
            </a:r>
            <a:r>
              <a:rPr lang="en-US" sz="3200" dirty="0"/>
              <a:t> / </a:t>
            </a:r>
            <a:r>
              <a:rPr lang="en-US" sz="3200" b="1" dirty="0">
                <a:solidFill>
                  <a:srgbClr val="FF0000"/>
                </a:solidFill>
              </a:rPr>
              <a:t>2</a:t>
            </a:r>
            <a:r>
              <a:rPr lang="en-US" sz="3200" b="1" baseline="30000" dirty="0">
                <a:solidFill>
                  <a:srgbClr val="FF0000"/>
                </a:solidFill>
              </a:rPr>
              <a:t>6</a:t>
            </a:r>
            <a:endParaRPr lang="en-US" sz="3200" b="1" dirty="0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31722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  <p:bldP spid="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Converting Fractions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None/>
                </a:pPr>
                <a:r>
                  <a:rPr lang="en-US" sz="2800" dirty="0" smtClean="0"/>
                  <a:t>Sometimes a fractional value has a finite representation in one number base, but not in another:</a:t>
                </a:r>
              </a:p>
              <a:p>
                <a:pPr marL="0" indent="0">
                  <a:buNone/>
                </a:pPr>
                <a:endParaRPr lang="en-US" sz="2800" dirty="0" smtClean="0"/>
              </a:p>
              <a:p>
                <a:pPr marL="914400" indent="0">
                  <a:buNone/>
                  <a:tabLst>
                    <a:tab pos="2062163" algn="l"/>
                  </a:tabLst>
                </a:pPr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i="1" smtClean="0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.1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 smtClean="0"/>
                  <a:t>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 smtClean="0"/>
                  <a:t> .333333333333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endParaRPr lang="en-US" sz="2800" dirty="0" smtClean="0"/>
              </a:p>
              <a:p>
                <a:pPr marL="914400" indent="0">
                  <a:buNone/>
                  <a:tabLst>
                    <a:tab pos="2062163" algn="l"/>
                  </a:tabLst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US" sz="2800" i="1">
                            <a:latin typeface="Cambria Math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den>
                    </m:f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.1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10</m:t>
                        </m:r>
                      </m:sub>
                    </m:sSub>
                  </m:oMath>
                </a14:m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/>
                  <a:t> </a:t>
                </a:r>
                <a:r>
                  <a:rPr lang="en-US" sz="2800" dirty="0" smtClean="0"/>
                  <a:t>.0001100110011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charset="0"/>
                          </a:rPr>
                        </m:ctrlPr>
                      </m:sSubPr>
                      <m:e>
                        <m:r>
                          <a:rPr lang="en-US" sz="2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800" dirty="0" smtClean="0"/>
              </a:p>
              <a:p>
                <a:pPr marL="0" indent="0">
                  <a:buNone/>
                  <a:tabLst>
                    <a:tab pos="2062163" algn="l"/>
                  </a:tabLst>
                </a:pPr>
                <a:endParaRPr lang="en-US" sz="2800" dirty="0" smtClean="0"/>
              </a:p>
              <a:p>
                <a:pPr marL="0" indent="0">
                  <a:buNone/>
                  <a:tabLst>
                    <a:tab pos="2062163" algn="l"/>
                  </a:tabLst>
                </a:pPr>
                <a:r>
                  <a:rPr lang="en-US" sz="2800" dirty="0" smtClean="0"/>
                  <a:t>This can happen whenever the destination radix is not divisible by one of the prime factors of the source radix.</a:t>
                </a:r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481" t="-1348" r="-2296" b="-1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927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1217</TotalTime>
  <Words>1450</Words>
  <Application>Microsoft Macintosh PowerPoint</Application>
  <PresentationFormat>On-screen Show (4:3)</PresentationFormat>
  <Paragraphs>496</Paragraphs>
  <Slides>39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5" baseType="lpstr">
      <vt:lpstr>Arial</vt:lpstr>
      <vt:lpstr>Calibri</vt:lpstr>
      <vt:lpstr>Cambria Math</vt:lpstr>
      <vt:lpstr>Consolas</vt:lpstr>
      <vt:lpstr>Wingdings</vt:lpstr>
      <vt:lpstr>Office Theme</vt:lpstr>
      <vt:lpstr>Chapter 2</vt:lpstr>
      <vt:lpstr>Symbols and their values used in positional number systems</vt:lpstr>
      <vt:lpstr>POLYNOMIAL EVALUATION</vt:lpstr>
      <vt:lpstr>POLYNOMIAL EVALUATION</vt:lpstr>
      <vt:lpstr>Converting from ANY Radix to Decimal</vt:lpstr>
      <vt:lpstr>CONVERT BINARY TO DECIMAL (Using Polynomial Evaluation)</vt:lpstr>
      <vt:lpstr>EXTENDING POLYNOMIAL EVALUATION TO NUMBERS WITH A FRACTIONAL PART</vt:lpstr>
      <vt:lpstr>AN EASIER METHOD</vt:lpstr>
      <vt:lpstr>Converting Fractions</vt:lpstr>
      <vt:lpstr>Representation Error</vt:lpstr>
      <vt:lpstr>CONVERTING DECIMAL TO BINARY</vt:lpstr>
      <vt:lpstr>CONVERTING DECIMAL TO BINARY Method 1: Integer Part (Repeated Division)</vt:lpstr>
      <vt:lpstr>CONVERTING DECIMAL TO BINARY Method 1: Fractional Part (Repeated Multiplication)</vt:lpstr>
      <vt:lpstr>CONVERTING DECIMAL TO BINARY Method 2: Decomposition</vt:lpstr>
      <vt:lpstr>INFINITE PRECISION</vt:lpstr>
      <vt:lpstr>THE EFFECT OF FIXED PRECISION (Using a number circle instead of a line)</vt:lpstr>
      <vt:lpstr>TWO’S COMPLEMENT REPRESENTATION OF SIGNED BINARY INTEGERS</vt:lpstr>
      <vt:lpstr>Changing the Sign of a Two’s Complement Number (Method 1)</vt:lpstr>
      <vt:lpstr>Changing the Sign of a Two’s Complement Number (Method 2)</vt:lpstr>
      <vt:lpstr>CONVERTING SIGNED DECIMAL TO TWO’S COMPLEMENT</vt:lpstr>
      <vt:lpstr>CONVERTING SIGNED DECIMAL TO TWO’S COMPLEMENT</vt:lpstr>
      <vt:lpstr>CONVERTING TWO’S COMPLEMENT TO SIGNED DECIMAL</vt:lpstr>
      <vt:lpstr>Converting Two’s Complement  to Signed Decimal (Method 1)</vt:lpstr>
      <vt:lpstr>CONVERTING TWO’S COMPLEMENT TO SIGNED DECIMAL</vt:lpstr>
      <vt:lpstr>Converting Two’s Complement  to Signed Decimal (Method 2)</vt:lpstr>
      <vt:lpstr>HEX AS A SHORTHAND FOR BINARY</vt:lpstr>
      <vt:lpstr>Hex/Binary Table</vt:lpstr>
      <vt:lpstr>Convert Hex to Binary</vt:lpstr>
      <vt:lpstr>Convert Binary to Hex</vt:lpstr>
      <vt:lpstr>Converting from Octal to Hex</vt:lpstr>
      <vt:lpstr>Converting -25.7510 to 2’s Comp.</vt:lpstr>
      <vt:lpstr>Review Problems</vt:lpstr>
      <vt:lpstr>Convert 110101.0101012 to Hex</vt:lpstr>
      <vt:lpstr>Convert FA.CE16 to base 8</vt:lpstr>
      <vt:lpstr>Convert 7849 to base 3</vt:lpstr>
      <vt:lpstr>Convert unsigned 256 to decimal</vt:lpstr>
      <vt:lpstr>Convert unsigned 2510 to base 7</vt:lpstr>
      <vt:lpstr>Convert -75.7510 to 2’s complement</vt:lpstr>
      <vt:lpstr>Convert 2’s Comp. 1001.01102 to decimal</vt:lpstr>
    </vt:vector>
  </TitlesOfParts>
  <Company/>
  <LinksUpToDate>false</LinksUpToDate>
  <SharedDoc>false</SharedDoc>
  <HyperlinksChanged>false</HyperlinksChanged>
  <AppVersion>15.0032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Binary Number Systems</dc:title>
  <dc:creator>Dan Lewis</dc:creator>
  <cp:lastModifiedBy>Li YT</cp:lastModifiedBy>
  <cp:revision>131</cp:revision>
  <dcterms:created xsi:type="dcterms:W3CDTF">2006-08-16T00:00:00Z</dcterms:created>
  <dcterms:modified xsi:type="dcterms:W3CDTF">2017-10-20T05:40:04Z</dcterms:modified>
</cp:coreProperties>
</file>