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4" r:id="rId5"/>
    <p:sldId id="275" r:id="rId6"/>
    <p:sldId id="262" r:id="rId7"/>
    <p:sldId id="258" r:id="rId8"/>
    <p:sldId id="263" r:id="rId9"/>
    <p:sldId id="259" r:id="rId10"/>
    <p:sldId id="284" r:id="rId11"/>
    <p:sldId id="267" r:id="rId12"/>
    <p:sldId id="269" r:id="rId13"/>
    <p:sldId id="268" r:id="rId14"/>
    <p:sldId id="264" r:id="rId15"/>
    <p:sldId id="266" r:id="rId16"/>
    <p:sldId id="272" r:id="rId17"/>
    <p:sldId id="271" r:id="rId18"/>
    <p:sldId id="285" r:id="rId19"/>
    <p:sldId id="276" r:id="rId20"/>
    <p:sldId id="277" r:id="rId21"/>
    <p:sldId id="281" r:id="rId22"/>
    <p:sldId id="278" r:id="rId23"/>
    <p:sldId id="261" r:id="rId24"/>
    <p:sldId id="282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9401" autoAdjust="0"/>
    <p:restoredTop sz="94660"/>
  </p:normalViewPr>
  <p:slideViewPr>
    <p:cSldViewPr snapToGrid="0">
      <p:cViewPr varScale="1">
        <p:scale>
          <a:sx n="52" d="100"/>
          <a:sy n="52" d="100"/>
        </p:scale>
        <p:origin x="144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9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Integer Arithmetic</a:t>
            </a:r>
          </a:p>
        </p:txBody>
      </p:sp>
    </p:spTree>
    <p:extLst>
      <p:ext uri="{BB962C8B-B14F-4D97-AF65-F5344CB8AC3E}">
        <p14:creationId xmlns:p14="http://schemas.microsoft.com/office/powerpoint/2010/main" val="29833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19275" y="2289661"/>
            <a:ext cx="12483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 1100</a:t>
            </a:r>
          </a:p>
          <a:p>
            <a:r>
              <a:rPr lang="en-US" sz="2800" u="sng" dirty="0" smtClean="0">
                <a:latin typeface="Consolas" panose="020B0609020204030204" pitchFamily="49" charset="0"/>
              </a:rPr>
              <a:t>×1101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MULTIPLICATION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18168" y="2301177"/>
            <a:ext cx="12720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 12</a:t>
            </a:r>
          </a:p>
          <a:p>
            <a:r>
              <a:rPr lang="en-US" sz="2800" u="sng" dirty="0" smtClean="0">
                <a:latin typeface="Consolas" panose="020B0609020204030204" pitchFamily="49" charset="0"/>
              </a:rPr>
              <a:t>×13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156</a:t>
            </a:r>
            <a:r>
              <a:rPr lang="en-US" sz="2800" baseline="-25000" dirty="0" smtClean="0">
                <a:latin typeface="Consolas" panose="020B0609020204030204" pitchFamily="49" charset="0"/>
              </a:rPr>
              <a:t>10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7007" y="2298550"/>
            <a:ext cx="11227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 -4</a:t>
            </a:r>
          </a:p>
          <a:p>
            <a:r>
              <a:rPr lang="en-US" sz="2800" u="sng" dirty="0" smtClean="0">
                <a:latin typeface="Consolas" panose="020B0609020204030204" pitchFamily="49" charset="0"/>
              </a:rPr>
              <a:t>×-3</a:t>
            </a: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US" sz="2800" dirty="0" smtClean="0">
              <a:latin typeface="Consolas" panose="020B0609020204030204" pitchFamily="49" charset="0"/>
            </a:endParaRPr>
          </a:p>
          <a:p>
            <a:r>
              <a:rPr lang="en-US" sz="2800" dirty="0" smtClean="0">
                <a:latin typeface="Consolas" panose="020B0609020204030204" pitchFamily="49" charset="0"/>
              </a:rPr>
              <a:t>+12</a:t>
            </a:r>
            <a:r>
              <a:rPr lang="en-US" sz="2800" baseline="-25000" dirty="0" smtClean="0">
                <a:latin typeface="Consolas" panose="020B0609020204030204" pitchFamily="49" charset="0"/>
              </a:rPr>
              <a:t>10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8437" y="1775330"/>
            <a:ext cx="1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Unsigned</a:t>
            </a:r>
            <a:endParaRPr lang="en-US" sz="2800" b="1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6960736" y="1775330"/>
            <a:ext cx="1479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2’s comp</a:t>
            </a:r>
            <a:endParaRPr lang="en-US" sz="2800" b="1" i="1" dirty="0"/>
          </a:p>
        </p:txBody>
      </p:sp>
      <p:sp>
        <p:nvSpPr>
          <p:cNvPr id="4" name="Rectangle 3"/>
          <p:cNvSpPr/>
          <p:nvPr/>
        </p:nvSpPr>
        <p:spPr>
          <a:xfrm>
            <a:off x="2469929" y="4452986"/>
            <a:ext cx="1893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10011100</a:t>
            </a:r>
            <a:r>
              <a:rPr lang="en-US" sz="2800" baseline="-25000" dirty="0">
                <a:latin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17578" y="1775330"/>
            <a:ext cx="165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Binary</a:t>
            </a:r>
            <a:endParaRPr lang="en-US" sz="28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893468" y="4452986"/>
            <a:ext cx="1893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00001100</a:t>
            </a:r>
            <a:r>
              <a:rPr lang="en-US" sz="2800" baseline="-25000" dirty="0">
                <a:latin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1965972" y="4583791"/>
            <a:ext cx="325821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6889060" y="4583791"/>
            <a:ext cx="325821" cy="304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52493" y="3363310"/>
            <a:ext cx="810903" cy="935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747023" y="3363310"/>
            <a:ext cx="767256" cy="935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760970" y="2803071"/>
            <a:ext cx="1956608" cy="158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67212" y="2780370"/>
            <a:ext cx="1947669" cy="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264317" y="3363310"/>
            <a:ext cx="0" cy="1089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96497" y="3268716"/>
            <a:ext cx="0" cy="10896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554011" y="4452986"/>
            <a:ext cx="788275" cy="5232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42286" y="4452986"/>
            <a:ext cx="788275" cy="5232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975200" y="4455766"/>
            <a:ext cx="788275" cy="5232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71986" y="4453223"/>
            <a:ext cx="788275" cy="52322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44366" y="5523261"/>
            <a:ext cx="4114800" cy="7386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r>
              <a:rPr lang="en-US" dirty="0" smtClean="0"/>
              <a:t>The signed and unsigned products are different for identical operand patterns.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22955" y="5532449"/>
            <a:ext cx="4114800" cy="7386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r>
              <a:rPr lang="en-US" dirty="0" smtClean="0"/>
              <a:t>But the least-significant halves of both products will always  be the same.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0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" grpId="0"/>
      <p:bldP spid="26" grpId="0"/>
      <p:bldP spid="4" grpId="0"/>
      <p:bldP spid="6" grpId="0"/>
      <p:bldP spid="8" grpId="0" animBg="1"/>
      <p:bldP spid="9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IN C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4191000" y="2286722"/>
            <a:ext cx="4461510" cy="1015663"/>
            <a:chOff x="5486401" y="5385137"/>
            <a:chExt cx="4461510" cy="1015663"/>
          </a:xfrm>
        </p:grpSpPr>
        <p:sp>
          <p:nvSpPr>
            <p:cNvPr id="33" name="TextBox 32"/>
            <p:cNvSpPr txBox="1"/>
            <p:nvPr/>
          </p:nvSpPr>
          <p:spPr>
            <a:xfrm>
              <a:off x="5486401" y="5385137"/>
              <a:ext cx="446151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The data type (and size) of the product is the same as operands. Thus: 32 bits × 32 bits </a:t>
              </a:r>
              <a:r>
                <a:rPr lang="en-US" dirty="0" smtClean="0">
                  <a:sym typeface="Wingdings" panose="05000000000000000000" pitchFamily="2" charset="2"/>
                </a:rPr>
                <a:t> 32 bits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pic>
          <p:nvPicPr>
            <p:cNvPr id="34" name="Picture 33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762000" y="1524000"/>
            <a:ext cx="6629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Consider how integer multiplication works in C:</a:t>
            </a:r>
          </a:p>
          <a:p>
            <a:endParaRPr lang="en-US" sz="2400" dirty="0"/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nt32_t a, b ;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nt32_t c ;</a:t>
            </a: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a * b ;</a:t>
            </a:r>
          </a:p>
          <a:p>
            <a:pPr lvl="1"/>
            <a:endParaRPr lang="en-US" sz="2400" dirty="0" smtClean="0">
              <a:latin typeface="Consolas" panose="020B0609020204030204" pitchFamily="49" charset="0"/>
            </a:endParaRPr>
          </a:p>
          <a:p>
            <a:pPr lvl="1"/>
            <a:endParaRPr lang="en-US" sz="2400" b="1" dirty="0">
              <a:latin typeface="Consolas" panose="020B0609020204030204" pitchFamily="49" charset="0"/>
            </a:endParaRP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uint32_t x, </a:t>
            </a:r>
            <a:r>
              <a:rPr lang="en-US" sz="2400" dirty="0">
                <a:latin typeface="Consolas" panose="020B0609020204030204" pitchFamily="49" charset="0"/>
              </a:rPr>
              <a:t>y</a:t>
            </a:r>
            <a:r>
              <a:rPr lang="en-US" sz="2400" dirty="0" smtClean="0">
                <a:latin typeface="Consolas" panose="020B0609020204030204" pitchFamily="49" charset="0"/>
              </a:rPr>
              <a:t> 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uint32_t z ;</a:t>
            </a: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z = x * y ;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191000" y="3616400"/>
            <a:ext cx="4461510" cy="1015663"/>
            <a:chOff x="5486401" y="5385137"/>
            <a:chExt cx="4461510" cy="1015663"/>
          </a:xfrm>
        </p:grpSpPr>
        <p:sp>
          <p:nvSpPr>
            <p:cNvPr id="37" name="TextBox 36"/>
            <p:cNvSpPr txBox="1"/>
            <p:nvPr/>
          </p:nvSpPr>
          <p:spPr>
            <a:xfrm>
              <a:off x="5486401" y="5385137"/>
              <a:ext cx="446151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The result is often stored in a variable of the same type, so a single-length product is sufficient.</a:t>
              </a:r>
              <a:endParaRPr lang="en-US" dirty="0"/>
            </a:p>
          </p:txBody>
        </p:sp>
        <p:pic>
          <p:nvPicPr>
            <p:cNvPr id="38" name="Picture 37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/>
          <p:cNvSpPr/>
          <p:nvPr/>
        </p:nvSpPr>
        <p:spPr>
          <a:xfrm>
            <a:off x="1904184" y="3382003"/>
            <a:ext cx="1067616" cy="4279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19200" y="3382003"/>
            <a:ext cx="684984" cy="427997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219200" y="2286722"/>
            <a:ext cx="2438400" cy="3764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219200" y="2663191"/>
            <a:ext cx="2057400" cy="3848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183380" y="4946078"/>
            <a:ext cx="4461510" cy="1015663"/>
            <a:chOff x="5486401" y="5385137"/>
            <a:chExt cx="4461510" cy="1015663"/>
          </a:xfrm>
        </p:grpSpPr>
        <p:sp>
          <p:nvSpPr>
            <p:cNvPr id="45" name="TextBox 44"/>
            <p:cNvSpPr txBox="1"/>
            <p:nvPr/>
          </p:nvSpPr>
          <p:spPr>
            <a:xfrm>
              <a:off x="5486401" y="5385137"/>
              <a:ext cx="446151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Since the result is a single-length product, the same instruction can be used for signed and unsigned.</a:t>
              </a:r>
              <a:endParaRPr lang="en-US" dirty="0"/>
            </a:p>
          </p:txBody>
        </p:sp>
        <p:pic>
          <p:nvPicPr>
            <p:cNvPr id="46" name="Picture 45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Rectangle 46"/>
          <p:cNvSpPr/>
          <p:nvPr/>
        </p:nvSpPr>
        <p:spPr>
          <a:xfrm>
            <a:off x="1219199" y="2275992"/>
            <a:ext cx="1376855" cy="77200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219200" y="4828678"/>
            <a:ext cx="1524000" cy="7628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 rot="5400000">
            <a:off x="2328311" y="3523030"/>
            <a:ext cx="220176" cy="857855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96792" y="3997619"/>
            <a:ext cx="1127760" cy="406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nt32_t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234542" y="3382002"/>
            <a:ext cx="677594" cy="4279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3" grpId="0" animBg="1"/>
      <p:bldP spid="47" grpId="0" animBg="1"/>
      <p:bldP spid="48" grpId="0" animBg="1"/>
      <p:bldP spid="3" grpId="0" animBg="1"/>
      <p:bldP spid="6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IN 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029200" y="2590799"/>
            <a:ext cx="3810000" cy="129266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r>
              <a:rPr lang="en-US" dirty="0" smtClean="0"/>
              <a:t>The product of two 32-bit integers is also a 32-bit integer.  C is not able to produce a double length product from single length operands!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6629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Consider how integer multiplication works in C:</a:t>
            </a:r>
          </a:p>
          <a:p>
            <a:endParaRPr lang="en-US" sz="2400" dirty="0"/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uint32_t a32, b32 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uint64_t c64 ;</a:t>
            </a: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c64 = a32 * b32 ;</a:t>
            </a: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  <a:p>
            <a:pPr lvl="1"/>
            <a:endParaRPr lang="en-US" sz="2400" dirty="0" smtClean="0">
              <a:latin typeface="Consolas" panose="020B0609020204030204" pitchFamily="49" charset="0"/>
            </a:endParaRP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c64 = a32 * c64 ;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29200" y="4152643"/>
            <a:ext cx="3821430" cy="1015663"/>
            <a:chOff x="5486401" y="5385137"/>
            <a:chExt cx="3821430" cy="1015663"/>
          </a:xfrm>
        </p:grpSpPr>
        <p:sp>
          <p:nvSpPr>
            <p:cNvPr id="37" name="TextBox 36"/>
            <p:cNvSpPr txBox="1"/>
            <p:nvPr/>
          </p:nvSpPr>
          <p:spPr>
            <a:xfrm>
              <a:off x="5486401" y="5385137"/>
              <a:ext cx="382143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Storing 32-bit product in a 64-bit variable simply extends the 32-bit result.</a:t>
              </a:r>
              <a:endParaRPr lang="en-US" dirty="0"/>
            </a:p>
          </p:txBody>
        </p:sp>
        <p:pic>
          <p:nvPicPr>
            <p:cNvPr id="38" name="Picture 37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/>
          <p:cNvSpPr/>
          <p:nvPr/>
        </p:nvSpPr>
        <p:spPr>
          <a:xfrm>
            <a:off x="2390774" y="3762284"/>
            <a:ext cx="1647826" cy="446254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1295399" y="3762284"/>
            <a:ext cx="790575" cy="45103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1371600" y="2590799"/>
            <a:ext cx="3429000" cy="485687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1352550" y="3037053"/>
            <a:ext cx="2533650" cy="46814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029200" y="5466597"/>
            <a:ext cx="3821430" cy="1015663"/>
            <a:chOff x="5486401" y="5385137"/>
            <a:chExt cx="3821430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5486401" y="5385137"/>
              <a:ext cx="382143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/>
                <a:t>a</a:t>
              </a:r>
              <a:r>
                <a:rPr lang="en-US" dirty="0" smtClean="0"/>
                <a:t>32 is promoted to 64-bits to match c64; the 64x64 product requires a function</a:t>
              </a:r>
              <a:endParaRPr lang="en-US" dirty="0"/>
            </a:p>
          </p:txBody>
        </p:sp>
        <p:pic>
          <p:nvPicPr>
            <p:cNvPr id="16" name="Picture 15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Rectangle 16"/>
          <p:cNvSpPr/>
          <p:nvPr/>
        </p:nvSpPr>
        <p:spPr>
          <a:xfrm>
            <a:off x="2324915" y="5182820"/>
            <a:ext cx="790575" cy="45103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0" grpId="0" animBg="1"/>
      <p:bldP spid="41" grpId="0" animBg="1"/>
      <p:bldP spid="4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905000"/>
            <a:ext cx="6629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Consider how integer multiplication works in C:</a:t>
            </a:r>
          </a:p>
          <a:p>
            <a:endParaRPr lang="en-US" sz="2400" dirty="0"/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int8_t a8 ;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nt16_t b16 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int32_t c32 ;</a:t>
            </a:r>
          </a:p>
          <a:p>
            <a:pPr lvl="1"/>
            <a:endParaRPr lang="en-US" sz="2400" dirty="0"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c32 = a8 * b16 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18260" y="2545641"/>
            <a:ext cx="3101340" cy="883359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MULTIPLICATION IN 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593771" y="2545641"/>
            <a:ext cx="3810000" cy="7386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r>
              <a:rPr lang="en-US" dirty="0" smtClean="0"/>
              <a:t>On a 32-bit CPU, 8 and 16-bit operands are first promoted to 32 bits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00" y="3705491"/>
            <a:ext cx="3821430" cy="1015663"/>
            <a:chOff x="5486401" y="5385137"/>
            <a:chExt cx="3821430" cy="1015663"/>
          </a:xfrm>
        </p:grpSpPr>
        <p:sp>
          <p:nvSpPr>
            <p:cNvPr id="37" name="TextBox 36"/>
            <p:cNvSpPr txBox="1"/>
            <p:nvPr/>
          </p:nvSpPr>
          <p:spPr>
            <a:xfrm>
              <a:off x="5486401" y="5385137"/>
              <a:ext cx="382143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Thus the product of a8 and b16 will becomes a 32x32 single-length product.</a:t>
              </a:r>
              <a:endParaRPr lang="en-US" dirty="0"/>
            </a:p>
          </p:txBody>
        </p:sp>
        <p:pic>
          <p:nvPicPr>
            <p:cNvPr id="38" name="Picture 37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Rectangle 38"/>
          <p:cNvSpPr/>
          <p:nvPr/>
        </p:nvSpPr>
        <p:spPr>
          <a:xfrm>
            <a:off x="2438400" y="4024921"/>
            <a:ext cx="1447800" cy="513521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61114" y="5084796"/>
            <a:ext cx="3821430" cy="1292662"/>
            <a:chOff x="5486401" y="5385137"/>
            <a:chExt cx="3821430" cy="1292662"/>
          </a:xfrm>
        </p:grpSpPr>
        <p:sp>
          <p:nvSpPr>
            <p:cNvPr id="13" name="TextBox 12"/>
            <p:cNvSpPr txBox="1"/>
            <p:nvPr/>
          </p:nvSpPr>
          <p:spPr>
            <a:xfrm>
              <a:off x="5486401" y="5385137"/>
              <a:ext cx="3821430" cy="1292662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/>
                <a:t>All integer </a:t>
              </a:r>
              <a:r>
                <a:rPr lang="en-US" dirty="0" smtClean="0"/>
                <a:t>multiplications </a:t>
              </a:r>
              <a:r>
                <a:rPr lang="en-US" dirty="0"/>
                <a:t>produce either a single </a:t>
              </a:r>
              <a:r>
                <a:rPr lang="en-US" dirty="0" smtClean="0"/>
                <a:t>32×32 </a:t>
              </a:r>
              <a:r>
                <a:rPr lang="en-US" dirty="0"/>
                <a:t>instruction, or else a </a:t>
              </a:r>
              <a:r>
                <a:rPr lang="en-US" dirty="0" smtClean="0"/>
                <a:t>64x64 library </a:t>
              </a:r>
              <a:r>
                <a:rPr lang="en-US" dirty="0"/>
                <a:t>function call.</a:t>
              </a:r>
            </a:p>
          </p:txBody>
        </p:sp>
        <p:pic>
          <p:nvPicPr>
            <p:cNvPr id="14" name="Picture 13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14"/>
          <p:cNvSpPr/>
          <p:nvPr/>
        </p:nvSpPr>
        <p:spPr>
          <a:xfrm>
            <a:off x="1028700" y="4035136"/>
            <a:ext cx="1447800" cy="51352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5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3" grpId="0" animBg="1"/>
      <p:bldP spid="39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MULTIPLICATION</a:t>
            </a:r>
            <a:br>
              <a:rPr lang="en-US" dirty="0" smtClean="0"/>
            </a:br>
            <a:r>
              <a:rPr lang="en-US" i="1" dirty="0" smtClean="0"/>
              <a:t>For Single-Length Products</a:t>
            </a:r>
            <a:endParaRPr lang="en-US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15271"/>
              </p:ext>
            </p:extLst>
          </p:nvPr>
        </p:nvGraphicFramePr>
        <p:xfrm>
          <a:off x="491490" y="2057400"/>
          <a:ext cx="8229600" cy="2043684"/>
        </p:xfrm>
        <a:graphic>
          <a:graphicData uri="http://schemas.openxmlformats.org/drawingml/2006/table">
            <a:tbl>
              <a:tblPr firstRow="1" firstCol="1" bandRow="1"/>
              <a:tblGrid>
                <a:gridCol w="179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6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Format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32-bit Multiply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MUL{S}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2730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(int32_t)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×R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32-bit Multiply with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Accumulate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MLA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2730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+ (int32_t)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×R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32-bit Multiply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&amp; Subtract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MLS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2730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20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– (int32_t)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×R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3390" y="4191001"/>
            <a:ext cx="82296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MULS affects flags N and Z. No other multiply instruction affects the flags.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91490" y="5124779"/>
            <a:ext cx="4572000" cy="1015663"/>
            <a:chOff x="5486401" y="5385137"/>
            <a:chExt cx="4572000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5486401" y="5385137"/>
              <a:ext cx="45720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b="1" u="sng" dirty="0" smtClean="0"/>
                <a:t>All</a:t>
              </a:r>
              <a:r>
                <a:rPr lang="en-US" dirty="0" smtClean="0"/>
                <a:t> multiply instructions require their operands to be in registers. No constants or memory operands.</a:t>
              </a:r>
              <a:endParaRPr lang="en-US" dirty="0"/>
            </a:p>
          </p:txBody>
        </p:sp>
        <p:pic>
          <p:nvPicPr>
            <p:cNvPr id="8" name="Picture 7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8"/>
          <p:cNvSpPr/>
          <p:nvPr/>
        </p:nvSpPr>
        <p:spPr>
          <a:xfrm>
            <a:off x="3613588" y="3038813"/>
            <a:ext cx="571969" cy="2698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13587" y="3673167"/>
            <a:ext cx="571969" cy="2698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94620" y="3048338"/>
            <a:ext cx="615236" cy="2698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94620" y="3673166"/>
            <a:ext cx="615236" cy="26989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239435" y="5124779"/>
            <a:ext cx="2443555" cy="1015663"/>
          </a:xfrm>
          <a:prstGeom prst="rect">
            <a:avLst/>
          </a:prstGeom>
          <a:solidFill>
            <a:srgbClr val="FF0000">
              <a:alpha val="25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 smtClean="0">
                <a:solidFill>
                  <a:schemeClr val="tx1"/>
                </a:solidFill>
              </a:rPr>
              <a:t>Note: </a:t>
            </a:r>
            <a:r>
              <a:rPr lang="en-US" dirty="0" smtClean="0">
                <a:solidFill>
                  <a:schemeClr val="tx1"/>
                </a:solidFill>
              </a:rPr>
              <a:t>MLA and MLS use the product of the </a:t>
            </a:r>
            <a:r>
              <a:rPr lang="en-US" i="1" u="sng" dirty="0" smtClean="0">
                <a:solidFill>
                  <a:schemeClr val="tx1"/>
                </a:solidFill>
              </a:rPr>
              <a:t>middle</a:t>
            </a:r>
            <a:r>
              <a:rPr lang="en-US" dirty="0" smtClean="0">
                <a:solidFill>
                  <a:schemeClr val="tx1"/>
                </a:solidFill>
              </a:rPr>
              <a:t> two registers.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92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MULTIPLICATION</a:t>
            </a:r>
            <a:br>
              <a:rPr lang="en-US" dirty="0" smtClean="0"/>
            </a:br>
            <a:r>
              <a:rPr lang="en-US" i="1" dirty="0"/>
              <a:t>For </a:t>
            </a:r>
            <a:r>
              <a:rPr lang="en-US" i="1" dirty="0" smtClean="0"/>
              <a:t>Double-Length </a:t>
            </a:r>
            <a:r>
              <a:rPr lang="en-US" i="1" dirty="0"/>
              <a:t>Products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53641"/>
              </p:ext>
            </p:extLst>
          </p:nvPr>
        </p:nvGraphicFramePr>
        <p:xfrm>
          <a:off x="342900" y="1955672"/>
          <a:ext cx="8458200" cy="4150360"/>
        </p:xfrm>
        <a:graphic>
          <a:graphicData uri="http://schemas.openxmlformats.org/drawingml/2006/table">
            <a:tbl>
              <a:tblPr firstRow="1" firstCol="1" bandRow="1"/>
              <a:tblGrid>
                <a:gridCol w="1801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5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000" b="1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Format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64-bit Unsigned Multiply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MULL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2730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(uint64_t)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×R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64-bit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Unsigned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Multiply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with Accumulate</a:t>
                      </a: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MLAL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2730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+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uint64_t)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×R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64-bit Signed Multiply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MULL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2730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(int64_t)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×R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64-bit Signed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Multiply 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with Accumulate</a:t>
                      </a: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MLAL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2730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 smtClean="0">
                          <a:solidFill>
                            <a:schemeClr val="tx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dhi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dlo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+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int64_t)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×R</a:t>
                      </a:r>
                      <a:r>
                        <a:rPr lang="en-US" sz="2000" baseline="-2500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59818" y="2373587"/>
            <a:ext cx="1066800" cy="3048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9818" y="3129894"/>
            <a:ext cx="1066800" cy="3048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43303" y="4288508"/>
            <a:ext cx="880241" cy="35773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3303" y="5011223"/>
            <a:ext cx="880241" cy="35773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2514600"/>
            <a:ext cx="152400" cy="35197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20310" y="3428584"/>
            <a:ext cx="141890" cy="38141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220310" y="4448630"/>
            <a:ext cx="152400" cy="35197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04544" y="5363030"/>
            <a:ext cx="152400" cy="35197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45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 OVERFLOW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2377857"/>
            <a:ext cx="80772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Double-Length Products (signed or unsigned):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Overflow is not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b="1" i="1" dirty="0" smtClean="0"/>
              <a:t>Single-Length Unsigned Products: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Overflow occurs when the most-significant half </a:t>
            </a:r>
            <a:br>
              <a:rPr lang="en-US" dirty="0" smtClean="0"/>
            </a:br>
            <a:r>
              <a:rPr lang="en-US" dirty="0" smtClean="0"/>
              <a:t>of the double-length product is non-zero.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b="1" i="1" dirty="0" smtClean="0"/>
              <a:t>Single-Length Signed Products: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Overflow occurs when the most-significant half </a:t>
            </a:r>
            <a:br>
              <a:rPr lang="en-US" dirty="0" smtClean="0"/>
            </a:br>
            <a:r>
              <a:rPr lang="en-US" dirty="0" smtClean="0"/>
              <a:t>of the double-length product is not a sign-extension</a:t>
            </a:r>
            <a:br>
              <a:rPr lang="en-US" dirty="0" smtClean="0"/>
            </a:br>
            <a:r>
              <a:rPr lang="en-US" dirty="0" smtClean="0"/>
              <a:t>of the least-significant half.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5282" y="2971800"/>
            <a:ext cx="29639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1110    14</a:t>
            </a:r>
          </a:p>
          <a:p>
            <a:r>
              <a:rPr lang="en-US" sz="2400" u="sng" dirty="0">
                <a:latin typeface="Consolas" panose="020B0609020204030204" pitchFamily="49" charset="0"/>
              </a:rPr>
              <a:t> </a:t>
            </a:r>
            <a:r>
              <a:rPr lang="en-US" sz="2400" u="sng" dirty="0" smtClean="0">
                <a:latin typeface="Consolas" panose="020B0609020204030204" pitchFamily="49" charset="0"/>
              </a:rPr>
              <a:t>    0111</a:t>
            </a:r>
            <a:r>
              <a:rPr lang="en-US" sz="2400" dirty="0" smtClean="0">
                <a:latin typeface="Consolas" panose="020B0609020204030204" pitchFamily="49" charset="0"/>
              </a:rPr>
              <a:t>    </a:t>
            </a:r>
            <a:r>
              <a:rPr lang="en-US" sz="2400" u="sng" dirty="0" smtClean="0">
                <a:latin typeface="Consolas" panose="020B0609020204030204" pitchFamily="49" charset="0"/>
              </a:rPr>
              <a:t>×7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0110 </a:t>
            </a:r>
            <a:r>
              <a:rPr lang="en-US" sz="2400" dirty="0" smtClean="0">
                <a:latin typeface="Consolas" panose="020B0609020204030204" pitchFamily="49" charset="0"/>
              </a:rPr>
              <a:t>0010</a:t>
            </a:r>
            <a:r>
              <a:rPr lang="en-US" sz="2400" baseline="-250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   98</a:t>
            </a:r>
            <a:r>
              <a:rPr lang="en-US" sz="2400" baseline="-25000" dirty="0" smtClean="0">
                <a:latin typeface="Consolas" panose="020B0609020204030204" pitchFamily="49" charset="0"/>
              </a:rPr>
              <a:t>10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5282" y="4419600"/>
            <a:ext cx="319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 1110   (-2)</a:t>
            </a:r>
          </a:p>
          <a:p>
            <a:r>
              <a:rPr lang="en-US" sz="2400" u="sng" dirty="0">
                <a:latin typeface="Consolas" panose="020B0609020204030204" pitchFamily="49" charset="0"/>
              </a:rPr>
              <a:t> </a:t>
            </a:r>
            <a:r>
              <a:rPr lang="en-US" sz="2400" u="sng" dirty="0" smtClean="0">
                <a:latin typeface="Consolas" panose="020B0609020204030204" pitchFamily="49" charset="0"/>
              </a:rPr>
              <a:t>    0111</a:t>
            </a:r>
            <a:r>
              <a:rPr lang="en-US" sz="2400" dirty="0" smtClean="0">
                <a:latin typeface="Consolas" panose="020B0609020204030204" pitchFamily="49" charset="0"/>
              </a:rPr>
              <a:t>  </a:t>
            </a:r>
            <a:r>
              <a:rPr lang="en-US" sz="2400" u="sng" dirty="0" smtClean="0">
                <a:latin typeface="Consolas" panose="020B0609020204030204" pitchFamily="49" charset="0"/>
              </a:rPr>
              <a:t>×(+7)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1111</a:t>
            </a:r>
            <a:r>
              <a:rPr lang="en-US" sz="2400" dirty="0" smtClean="0">
                <a:latin typeface="Consolas" panose="020B0609020204030204" pitchFamily="49" charset="0"/>
              </a:rPr>
              <a:t> 0010</a:t>
            </a:r>
            <a:r>
              <a:rPr lang="en-US" sz="2400" baseline="-250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  -14</a:t>
            </a:r>
            <a:r>
              <a:rPr lang="en-US" sz="2400" baseline="-25000" dirty="0" smtClean="0">
                <a:latin typeface="Consolas" panose="020B0609020204030204" pitchFamily="49" charset="0"/>
              </a:rPr>
              <a:t>10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85792" y="3769313"/>
            <a:ext cx="819808" cy="3643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75282" y="5202196"/>
            <a:ext cx="1143000" cy="36040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61999" y="5659343"/>
            <a:ext cx="5334001" cy="1015663"/>
            <a:chOff x="5486400" y="5385137"/>
            <a:chExt cx="5334001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5486400" y="5385137"/>
              <a:ext cx="5334001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/>
                <a:t>The </a:t>
              </a:r>
              <a:r>
                <a:rPr lang="en-US" dirty="0" smtClean="0"/>
                <a:t>overflow </a:t>
              </a:r>
              <a:r>
                <a:rPr lang="en-US" dirty="0"/>
                <a:t>flag </a:t>
              </a:r>
              <a:r>
                <a:rPr lang="en-US" dirty="0" smtClean="0"/>
                <a:t>(V) is </a:t>
              </a:r>
              <a:r>
                <a:rPr lang="en-US" dirty="0"/>
                <a:t>not </a:t>
              </a:r>
              <a:r>
                <a:rPr lang="en-US" dirty="0" smtClean="0"/>
                <a:t>affected. Recognizing overflow is virtually impossible if only a single-length product is available.</a:t>
              </a:r>
              <a:endParaRPr lang="en-US" dirty="0"/>
            </a:p>
          </p:txBody>
        </p:sp>
        <p:pic>
          <p:nvPicPr>
            <p:cNvPr id="10" name="Picture 9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TextBox 10"/>
          <p:cNvSpPr txBox="1"/>
          <p:nvPr/>
        </p:nvSpPr>
        <p:spPr>
          <a:xfrm>
            <a:off x="609600" y="1290221"/>
            <a:ext cx="8077200" cy="954107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Overflow during multiplication means that the result exceeds the product’s range of representation.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88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4869669" y="6182508"/>
            <a:ext cx="3473668" cy="45507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MULTIPLICATION</a:t>
            </a:r>
            <a:br>
              <a:rPr lang="en-US" dirty="0" smtClean="0"/>
            </a:br>
            <a:r>
              <a:rPr lang="en-US" dirty="0" smtClean="0"/>
              <a:t>Single-Length 64x64-Bit Product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76800" y="1988026"/>
            <a:ext cx="1752600" cy="43870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HI</a:t>
            </a:r>
            <a:r>
              <a:rPr lang="en-US" dirty="0" smtClean="0">
                <a:solidFill>
                  <a:schemeClr val="tx1"/>
                </a:solidFill>
              </a:rPr>
              <a:t> (Upper Half)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876800" y="1784866"/>
            <a:ext cx="1752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6002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13634" y="1784866"/>
            <a:ext cx="1752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47034" y="1600200"/>
            <a:ext cx="838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32 bits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29400" y="1988026"/>
            <a:ext cx="1752600" cy="43870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r>
              <a:rPr lang="en-US" b="1" baseline="-25000" dirty="0" smtClean="0">
                <a:solidFill>
                  <a:schemeClr val="tx1"/>
                </a:solidFill>
              </a:rPr>
              <a:t>LO</a:t>
            </a:r>
            <a:r>
              <a:rPr lang="en-US" dirty="0" smtClean="0">
                <a:solidFill>
                  <a:schemeClr val="tx1"/>
                </a:solidFill>
              </a:rPr>
              <a:t> (Lower Half)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76800" y="2629891"/>
            <a:ext cx="1752600" cy="43870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en-US" b="1" baseline="-25000" dirty="0" smtClean="0">
                <a:solidFill>
                  <a:schemeClr val="tx1"/>
                </a:solidFill>
              </a:rPr>
              <a:t>HI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(Upper Half)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2629891"/>
            <a:ext cx="1752600" cy="438706"/>
          </a:xfrm>
          <a:prstGeom prst="rect">
            <a:avLst/>
          </a:prstGeom>
          <a:solidFill>
            <a:schemeClr val="bg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r>
              <a:rPr lang="en-US" b="1" baseline="-25000" dirty="0" smtClean="0">
                <a:solidFill>
                  <a:schemeClr val="tx1"/>
                </a:solidFill>
              </a:rPr>
              <a:t>LO</a:t>
            </a:r>
            <a:r>
              <a:rPr lang="en-US" dirty="0" smtClean="0">
                <a:solidFill>
                  <a:schemeClr val="tx1"/>
                </a:solidFill>
              </a:rPr>
              <a:t> (Lower Half)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1965067"/>
            <a:ext cx="344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A	= 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 + A</a:t>
            </a:r>
            <a:r>
              <a:rPr lang="en-US" sz="2400" baseline="-25000" dirty="0" smtClean="0"/>
              <a:t>LO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257913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B</a:t>
            </a:r>
            <a:r>
              <a:rPr lang="en-US" sz="2400" dirty="0"/>
              <a:t>	</a:t>
            </a:r>
            <a:r>
              <a:rPr lang="en-US" sz="2400" dirty="0" smtClean="0"/>
              <a:t>= 2</a:t>
            </a:r>
            <a:r>
              <a:rPr lang="en-US" sz="2400" baseline="30000" dirty="0" smtClean="0"/>
              <a:t>32</a:t>
            </a:r>
            <a:r>
              <a:rPr lang="en-US" sz="2400" dirty="0"/>
              <a:t>B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LO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3283803"/>
            <a:ext cx="6156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dirty="0" smtClean="0"/>
              <a:t>A×B	= (</a:t>
            </a:r>
            <a:r>
              <a:rPr lang="en-US" sz="2400" dirty="0"/>
              <a:t>2</a:t>
            </a:r>
            <a:r>
              <a:rPr lang="en-US" sz="2400" baseline="30000" dirty="0"/>
              <a:t>32</a:t>
            </a:r>
            <a:r>
              <a:rPr lang="en-US" sz="2400" dirty="0"/>
              <a:t>A</a:t>
            </a:r>
            <a:r>
              <a:rPr lang="en-US" sz="2400" baseline="-25000" dirty="0"/>
              <a:t>HI</a:t>
            </a:r>
            <a:r>
              <a:rPr lang="en-US" sz="2400" dirty="0"/>
              <a:t> + 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)(2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 + B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) </a:t>
            </a:r>
          </a:p>
          <a:p>
            <a:pPr marL="0" lvl="1"/>
            <a:r>
              <a:rPr lang="en-US" sz="2400" dirty="0"/>
              <a:t>	</a:t>
            </a:r>
            <a:r>
              <a:rPr lang="en-US" sz="2400" dirty="0" smtClean="0"/>
              <a:t>=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 + 2</a:t>
            </a:r>
            <a:r>
              <a:rPr lang="en-US" sz="2400" baseline="30000" dirty="0" smtClean="0"/>
              <a:t>32</a:t>
            </a:r>
            <a:r>
              <a:rPr lang="en-US" sz="2400" dirty="0" smtClean="0"/>
              <a:t>(A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 + A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HI</a:t>
            </a:r>
            <a:r>
              <a:rPr lang="en-US" sz="2400" dirty="0" smtClean="0"/>
              <a:t>) + A</a:t>
            </a:r>
            <a:r>
              <a:rPr lang="en-US" sz="2400" baseline="-25000" dirty="0" smtClean="0"/>
              <a:t>LO</a:t>
            </a:r>
            <a:r>
              <a:rPr lang="en-US" sz="2400" dirty="0" smtClean="0"/>
              <a:t>B</a:t>
            </a:r>
            <a:r>
              <a:rPr lang="en-US" sz="2400" baseline="-25000" dirty="0" smtClean="0"/>
              <a:t>LO</a:t>
            </a:r>
            <a:endParaRPr lang="en-US" sz="24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49491" y="4419600"/>
            <a:ext cx="8000977" cy="492940"/>
            <a:chOff x="349491" y="4419600"/>
            <a:chExt cx="8000977" cy="492940"/>
          </a:xfrm>
        </p:grpSpPr>
        <p:sp>
          <p:nvSpPr>
            <p:cNvPr id="19" name="Rectangle 18"/>
            <p:cNvSpPr/>
            <p:nvPr/>
          </p:nvSpPr>
          <p:spPr>
            <a:xfrm>
              <a:off x="3124200" y="4452075"/>
              <a:ext cx="1752600" cy="438706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 used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87366" y="4452075"/>
              <a:ext cx="1752600" cy="438706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 used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9491" y="4450875"/>
              <a:ext cx="8883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baseline="-25000" dirty="0"/>
                <a:t>HI</a:t>
              </a:r>
              <a:r>
                <a:rPr lang="en-US" sz="2400" dirty="0"/>
                <a:t>B</a:t>
              </a:r>
              <a:r>
                <a:rPr lang="en-US" sz="2400" baseline="-25000" dirty="0"/>
                <a:t>HI</a:t>
              </a:r>
              <a:endParaRPr lang="en-US" sz="2400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4953000" y="4671428"/>
              <a:ext cx="3397468" cy="102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6232634" y="4419600"/>
              <a:ext cx="838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× 2</a:t>
              </a:r>
              <a:r>
                <a:rPr lang="en-US" sz="2400" baseline="30000" dirty="0" smtClean="0"/>
                <a:t>64</a:t>
              </a:r>
              <a:endParaRPr lang="en-US" sz="2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9491" y="6179214"/>
            <a:ext cx="8000977" cy="461665"/>
            <a:chOff x="349491" y="6179214"/>
            <a:chExt cx="8000977" cy="461665"/>
          </a:xfrm>
        </p:grpSpPr>
        <p:sp>
          <p:nvSpPr>
            <p:cNvPr id="25" name="Rectangle 24"/>
            <p:cNvSpPr/>
            <p:nvPr/>
          </p:nvSpPr>
          <p:spPr>
            <a:xfrm>
              <a:off x="6597868" y="6190694"/>
              <a:ext cx="1752600" cy="43870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61034" y="6190694"/>
              <a:ext cx="1752600" cy="43870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9491" y="6179214"/>
              <a:ext cx="96597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en-US" sz="2400" dirty="0"/>
                <a:t>A</a:t>
              </a:r>
              <a:r>
                <a:rPr lang="en-US" sz="2400" baseline="-25000" dirty="0"/>
                <a:t>LO</a:t>
              </a:r>
              <a:r>
                <a:rPr lang="en-US" sz="2400" dirty="0"/>
                <a:t>B</a:t>
              </a:r>
              <a:r>
                <a:rPr lang="en-US" sz="2400" baseline="-25000" dirty="0"/>
                <a:t>LO</a:t>
              </a:r>
              <a:endParaRPr lang="en-US" sz="2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26084" y="5024735"/>
            <a:ext cx="8055916" cy="1071265"/>
            <a:chOff x="326084" y="5024735"/>
            <a:chExt cx="8055916" cy="1071265"/>
          </a:xfrm>
        </p:grpSpPr>
        <p:sp>
          <p:nvSpPr>
            <p:cNvPr id="21" name="Rectangle 20"/>
            <p:cNvSpPr/>
            <p:nvPr/>
          </p:nvSpPr>
          <p:spPr>
            <a:xfrm>
              <a:off x="4861034" y="5031030"/>
              <a:ext cx="1752600" cy="43870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124200" y="5031030"/>
              <a:ext cx="1752600" cy="438706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 used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49491" y="5031030"/>
              <a:ext cx="9271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baseline="-25000" dirty="0"/>
                <a:t>HI</a:t>
              </a:r>
              <a:r>
                <a:rPr lang="en-US" sz="2400" dirty="0"/>
                <a:t>B</a:t>
              </a:r>
              <a:r>
                <a:rPr lang="en-US" sz="2400" baseline="-25000" dirty="0"/>
                <a:t>LO</a:t>
              </a:r>
              <a:endParaRPr lang="en-US" sz="24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 flipV="1">
              <a:off x="6651734" y="5255568"/>
              <a:ext cx="1730266" cy="51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097767" y="5024735"/>
              <a:ext cx="838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× 2</a:t>
              </a:r>
              <a:r>
                <a:rPr lang="en-US" sz="2400" baseline="30000" dirty="0" smtClean="0"/>
                <a:t>32</a:t>
              </a:r>
              <a:endParaRPr lang="en-US" sz="24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61034" y="5627659"/>
              <a:ext cx="1752600" cy="438706"/>
            </a:xfrm>
            <a:prstGeom prst="rect">
              <a:avLst/>
            </a:prstGeom>
            <a:solidFill>
              <a:schemeClr val="bg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24200" y="5627659"/>
              <a:ext cx="1752600" cy="438706"/>
            </a:xfrm>
            <a:prstGeom prst="rect">
              <a:avLst/>
            </a:prstGeom>
            <a:pattFill prst="wdUpDiag">
              <a:fgClr>
                <a:schemeClr val="bg2"/>
              </a:fgClr>
              <a:bgClr>
                <a:schemeClr val="bg1"/>
              </a:bgClr>
            </a:patt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Not used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6084" y="5626511"/>
              <a:ext cx="92717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baseline="-25000" dirty="0"/>
                <a:t>LO</a:t>
              </a:r>
              <a:r>
                <a:rPr lang="en-US" sz="2400" dirty="0"/>
                <a:t>B</a:t>
              </a:r>
              <a:r>
                <a:rPr lang="en-US" sz="2400" baseline="-25000" dirty="0"/>
                <a:t>HI</a:t>
              </a:r>
              <a:endParaRPr lang="en-US" sz="24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H="1" flipV="1">
              <a:off x="6629400" y="5865168"/>
              <a:ext cx="1730266" cy="51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075433" y="5634335"/>
              <a:ext cx="8382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× 2</a:t>
              </a:r>
              <a:r>
                <a:rPr lang="en-US" sz="2400" baseline="30000" dirty="0" smtClean="0"/>
                <a:t>32</a:t>
              </a:r>
              <a:endParaRPr lang="en-US" sz="2400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2667000" y="3728356"/>
            <a:ext cx="685800" cy="3864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076700" y="3720193"/>
            <a:ext cx="1790700" cy="37248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13584" y="3731619"/>
            <a:ext cx="784334" cy="3864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20916" y="5602249"/>
            <a:ext cx="3473668" cy="45507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387366" y="4435706"/>
            <a:ext cx="3473668" cy="45507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139966" y="5012082"/>
            <a:ext cx="3473668" cy="45507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885435" y="6193273"/>
            <a:ext cx="3473668" cy="45507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869669" y="6192024"/>
            <a:ext cx="3472164" cy="4455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ctr"/>
            <a:r>
              <a:rPr lang="en-US" dirty="0" smtClean="0">
                <a:solidFill>
                  <a:schemeClr val="tx1"/>
                </a:solidFill>
              </a:rPr>
              <a:t>3</a:t>
            </a:r>
            <a:r>
              <a:rPr lang="en-US" baseline="30000" dirty="0" smtClean="0">
                <a:solidFill>
                  <a:schemeClr val="tx1"/>
                </a:solidFill>
              </a:rPr>
              <a:t>rd</a:t>
            </a:r>
            <a:r>
              <a:rPr lang="en-US" dirty="0" smtClean="0">
                <a:solidFill>
                  <a:schemeClr val="tx1"/>
                </a:solidFill>
              </a:rPr>
              <a:t>: UMULL(</a:t>
            </a:r>
            <a:r>
              <a:rPr lang="en-US" dirty="0" smtClean="0"/>
              <a:t>A</a:t>
            </a:r>
            <a:r>
              <a:rPr lang="en-US" baseline="-25000" dirty="0" smtClean="0"/>
              <a:t>LO</a:t>
            </a:r>
            <a:r>
              <a:rPr lang="en-US" dirty="0" smtClean="0"/>
              <a:t>B</a:t>
            </a:r>
            <a:r>
              <a:rPr lang="en-US" baseline="-25000" dirty="0" smtClean="0"/>
              <a:t>LO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876799" y="5625080"/>
            <a:ext cx="1725668" cy="4404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r>
              <a:rPr lang="en-US" baseline="30000" dirty="0" smtClean="0">
                <a:solidFill>
                  <a:schemeClr val="tx1"/>
                </a:solidFill>
              </a:rPr>
              <a:t>nd</a:t>
            </a:r>
            <a:r>
              <a:rPr lang="en-US" dirty="0" smtClean="0">
                <a:solidFill>
                  <a:schemeClr val="tx1"/>
                </a:solidFill>
              </a:rPr>
              <a:t>: MLA(</a:t>
            </a:r>
            <a:r>
              <a:rPr lang="en-US" dirty="0" smtClean="0"/>
              <a:t>A</a:t>
            </a:r>
            <a:r>
              <a:rPr lang="en-US" baseline="-25000" dirty="0" smtClean="0"/>
              <a:t>LO</a:t>
            </a:r>
            <a:r>
              <a:rPr lang="en-US" dirty="0" smtClean="0"/>
              <a:t>B</a:t>
            </a:r>
            <a:r>
              <a:rPr lang="en-US" baseline="-25000" dirty="0" smtClean="0"/>
              <a:t>HI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84683" y="5030175"/>
            <a:ext cx="1717784" cy="4369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en-US" baseline="30000" dirty="0" smtClean="0">
                <a:solidFill>
                  <a:schemeClr val="tx1"/>
                </a:solidFill>
              </a:rPr>
              <a:t>st</a:t>
            </a:r>
            <a:r>
              <a:rPr lang="en-US" dirty="0" smtClean="0">
                <a:solidFill>
                  <a:schemeClr val="tx1"/>
                </a:solidFill>
              </a:rPr>
              <a:t>: MUL(</a:t>
            </a:r>
            <a:r>
              <a:rPr lang="en-US" dirty="0" smtClean="0"/>
              <a:t>A</a:t>
            </a:r>
            <a:r>
              <a:rPr lang="en-US" baseline="-25000" dirty="0" smtClean="0"/>
              <a:t>HI</a:t>
            </a:r>
            <a:r>
              <a:rPr lang="en-US" dirty="0" smtClean="0"/>
              <a:t>B</a:t>
            </a:r>
            <a:r>
              <a:rPr lang="en-US" baseline="-25000" dirty="0" smtClean="0"/>
              <a:t>LO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18" grpId="0"/>
      <p:bldP spid="52" grpId="0" animBg="1"/>
      <p:bldP spid="53" grpId="0" animBg="1"/>
      <p:bldP spid="55" grpId="0" animBg="1"/>
      <p:bldP spid="58" grpId="0" animBg="1"/>
      <p:bldP spid="56" grpId="0" animBg="1"/>
      <p:bldP spid="57" grpId="0" animBg="1"/>
      <p:bldP spid="64" grpId="0" animBg="1"/>
      <p:bldP spid="63" grpId="0" animBg="1"/>
      <p:bldP spid="66" grpId="0" animBg="1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MULTIPLICATION</a:t>
            </a:r>
            <a:br>
              <a:rPr lang="en-US" dirty="0"/>
            </a:br>
            <a:r>
              <a:rPr lang="en-US" dirty="0"/>
              <a:t>Single-Length 64x64-Bit Product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2889" y="2047165"/>
            <a:ext cx="67556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int64_t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64x64(int64_t 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a, int64_t  b) 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smtClean="0">
                <a:latin typeface="Consolas" panose="020B0609020204030204" pitchFamily="49" charset="0"/>
                <a:cs typeface="Consolas" panose="020B0609020204030204" pitchFamily="49" charset="0"/>
              </a:rPr>
              <a:t>64x64:</a:t>
            </a: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// R1.R0 = a</a:t>
            </a: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R3.R2 = b</a:t>
            </a: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R1,R1,R2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R1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= Ahi x Blo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MLA	R1,R0,R3,R1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R1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+= Alo x Bhi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UMULL	R0,R2,R0,R2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R2.R0 =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Alo x Blo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ADD	R1,R1,R2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R1 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  += MSHalf of Alo x Blo</a:t>
            </a:r>
            <a:endParaRPr lang="pt-B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endParaRPr lang="pt-B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tabLst>
                <a:tab pos="463550" algn="l"/>
                <a:tab pos="1146175" algn="l"/>
                <a:tab pos="2743200" algn="l"/>
              </a:tabLst>
            </a:pP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BX</a:t>
            </a:r>
            <a:r>
              <a:rPr lang="pt-BR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pt-BR" dirty="0" smtClean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IN 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47842"/>
            <a:ext cx="5562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Consider how integer division works in C:</a:t>
            </a:r>
          </a:p>
          <a:p>
            <a:endParaRPr lang="en-US" sz="2400" dirty="0" smtClean="0"/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int8_t a8  ;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nt16_t b16 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int32_t c32 ;</a:t>
            </a: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int64_t d64 ;</a:t>
            </a:r>
          </a:p>
          <a:p>
            <a:pPr lvl="1"/>
            <a:endParaRPr lang="en-US" sz="2400" dirty="0" smtClean="0"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... = a8 / b16 ;</a:t>
            </a:r>
          </a:p>
          <a:p>
            <a:pPr lvl="1"/>
            <a:endParaRPr lang="en-US" sz="3200" dirty="0" smtClean="0">
              <a:latin typeface="Consolas" panose="020B0609020204030204" pitchFamily="49" charset="0"/>
            </a:endParaRPr>
          </a:p>
          <a:p>
            <a:pPr lvl="1"/>
            <a:endParaRPr lang="en-US" sz="3200" dirty="0" smtClean="0">
              <a:latin typeface="Consolas" panose="020B0609020204030204" pitchFamily="49" charset="0"/>
            </a:endParaRPr>
          </a:p>
          <a:p>
            <a:pPr lvl="1"/>
            <a:r>
              <a:rPr lang="en-US" sz="2400" dirty="0" smtClean="0">
                <a:latin typeface="Consolas" panose="020B0609020204030204" pitchFamily="49" charset="0"/>
              </a:rPr>
              <a:t>... = d64 / c32 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91000" y="4104998"/>
            <a:ext cx="4572000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r>
              <a:rPr lang="en-US" dirty="0" smtClean="0"/>
              <a:t>8 and 16-bit operands are first promoted to 32 bits; this becomes a single 32÷32 divide instruction that produces a 32-bit quotient.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191000" y="5515035"/>
            <a:ext cx="4572000" cy="101566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r>
              <a:rPr lang="en-US" dirty="0" smtClean="0"/>
              <a:t>c32 is promoted to 64 bits to match d64; </a:t>
            </a:r>
            <a:r>
              <a:rPr lang="en-US" dirty="0"/>
              <a:t>this </a:t>
            </a:r>
            <a:r>
              <a:rPr lang="en-US" dirty="0" smtClean="0"/>
              <a:t>becomes a library function call for 64÷64 division that returns a 64-bit quotient.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4191000" y="2324606"/>
            <a:ext cx="4572000" cy="1015663"/>
            <a:chOff x="5486401" y="5385137"/>
            <a:chExt cx="4343400" cy="1015663"/>
          </a:xfrm>
        </p:grpSpPr>
        <p:sp>
          <p:nvSpPr>
            <p:cNvPr id="35" name="TextBox 34"/>
            <p:cNvSpPr txBox="1"/>
            <p:nvPr/>
          </p:nvSpPr>
          <p:spPr>
            <a:xfrm>
              <a:off x="5486401" y="5385137"/>
              <a:ext cx="43434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All integer divisions produce either a single 32÷32 instruction, or else a library function call </a:t>
              </a:r>
              <a:r>
                <a:rPr lang="en-US" dirty="0"/>
                <a:t>for 64÷64</a:t>
              </a:r>
              <a:r>
                <a:rPr lang="en-US" dirty="0" smtClean="0"/>
                <a:t>.</a:t>
              </a:r>
              <a:endParaRPr lang="en-US" dirty="0"/>
            </a:p>
          </p:txBody>
        </p:sp>
        <p:pic>
          <p:nvPicPr>
            <p:cNvPr id="42" name="Picture 41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2133600" y="4141548"/>
            <a:ext cx="1447800" cy="430451"/>
            <a:chOff x="2133600" y="4141548"/>
            <a:chExt cx="1447800" cy="430451"/>
          </a:xfrm>
        </p:grpSpPr>
        <p:sp>
          <p:nvSpPr>
            <p:cNvPr id="3" name="Rectangle 2"/>
            <p:cNvSpPr/>
            <p:nvPr/>
          </p:nvSpPr>
          <p:spPr>
            <a:xfrm>
              <a:off x="2133600" y="4141548"/>
              <a:ext cx="457200" cy="430451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33700" y="4141548"/>
              <a:ext cx="647700" cy="430451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3019425" y="5515035"/>
            <a:ext cx="742950" cy="412025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 </a:t>
            </a:r>
            <a:r>
              <a:rPr lang="en-US" dirty="0" smtClean="0"/>
              <a:t>FLAGS</a:t>
            </a:r>
            <a:br>
              <a:rPr lang="en-US" dirty="0" smtClean="0"/>
            </a:br>
            <a:r>
              <a:rPr lang="en-US" sz="3600" i="1" dirty="0" smtClean="0"/>
              <a:t>Processor Status Register (PSR)</a:t>
            </a:r>
            <a:endParaRPr lang="en-US" sz="3600" i="1" dirty="0"/>
          </a:p>
        </p:txBody>
      </p:sp>
      <p:sp>
        <p:nvSpPr>
          <p:cNvPr id="4" name="Rectangle 3"/>
          <p:cNvSpPr/>
          <p:nvPr/>
        </p:nvSpPr>
        <p:spPr>
          <a:xfrm>
            <a:off x="2871385" y="2255536"/>
            <a:ext cx="376952" cy="382621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b"/>
          <a:lstStyle/>
          <a:p>
            <a:pPr algn="ctr"/>
            <a:r>
              <a:rPr lang="en-US" sz="1050" dirty="0" smtClean="0"/>
              <a:t>26</a:t>
            </a:r>
            <a:endParaRPr lang="en-US" sz="1050" dirty="0"/>
          </a:p>
        </p:txBody>
      </p:sp>
      <p:sp>
        <p:nvSpPr>
          <p:cNvPr id="5" name="Rectangle 4"/>
          <p:cNvSpPr/>
          <p:nvPr/>
        </p:nvSpPr>
        <p:spPr>
          <a:xfrm>
            <a:off x="7790317" y="2255536"/>
            <a:ext cx="376952" cy="382621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b"/>
          <a:lstStyle/>
          <a:p>
            <a:pPr algn="ctr"/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6" name="Rectangle 5"/>
          <p:cNvSpPr/>
          <p:nvPr/>
        </p:nvSpPr>
        <p:spPr>
          <a:xfrm>
            <a:off x="1759079" y="2255536"/>
            <a:ext cx="376952" cy="382621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b"/>
          <a:lstStyle/>
          <a:p>
            <a:pPr algn="ctr"/>
            <a:r>
              <a:rPr lang="en-US" sz="1050" dirty="0" smtClean="0"/>
              <a:t>29</a:t>
            </a:r>
            <a:endParaRPr lang="en-US" sz="1050" dirty="0"/>
          </a:p>
        </p:txBody>
      </p:sp>
      <p:sp>
        <p:nvSpPr>
          <p:cNvPr id="7" name="Rectangle 6"/>
          <p:cNvSpPr/>
          <p:nvPr/>
        </p:nvSpPr>
        <p:spPr>
          <a:xfrm>
            <a:off x="2124159" y="2256289"/>
            <a:ext cx="376952" cy="382621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b"/>
          <a:lstStyle/>
          <a:p>
            <a:pPr algn="ctr"/>
            <a:r>
              <a:rPr lang="en-US" sz="1050" dirty="0" smtClean="0"/>
              <a:t>28</a:t>
            </a:r>
            <a:endParaRPr lang="en-US" sz="1050" dirty="0"/>
          </a:p>
        </p:txBody>
      </p:sp>
      <p:sp>
        <p:nvSpPr>
          <p:cNvPr id="8" name="Rectangle 7"/>
          <p:cNvSpPr/>
          <p:nvPr/>
        </p:nvSpPr>
        <p:spPr>
          <a:xfrm>
            <a:off x="1384352" y="2255536"/>
            <a:ext cx="376952" cy="382621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b"/>
          <a:lstStyle/>
          <a:p>
            <a:pPr algn="ctr"/>
            <a:r>
              <a:rPr lang="en-US" sz="1050" dirty="0" smtClean="0"/>
              <a:t>30</a:t>
            </a:r>
            <a:endParaRPr lang="en-US" sz="1050" dirty="0"/>
          </a:p>
        </p:txBody>
      </p:sp>
      <p:sp>
        <p:nvSpPr>
          <p:cNvPr id="9" name="Rectangle 8"/>
          <p:cNvSpPr/>
          <p:nvPr/>
        </p:nvSpPr>
        <p:spPr>
          <a:xfrm>
            <a:off x="1007400" y="2255536"/>
            <a:ext cx="376952" cy="382621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b"/>
          <a:lstStyle/>
          <a:p>
            <a:pPr algn="ctr"/>
            <a:r>
              <a:rPr lang="en-US" sz="1050" dirty="0" smtClean="0"/>
              <a:t>31</a:t>
            </a:r>
            <a:endParaRPr lang="en-US" sz="1050" dirty="0"/>
          </a:p>
        </p:txBody>
      </p:sp>
      <p:sp>
        <p:nvSpPr>
          <p:cNvPr id="10" name="Rectangle 9"/>
          <p:cNvSpPr/>
          <p:nvPr/>
        </p:nvSpPr>
        <p:spPr>
          <a:xfrm>
            <a:off x="2512983" y="2256289"/>
            <a:ext cx="376952" cy="382621"/>
          </a:xfrm>
          <a:prstGeom prst="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b"/>
          <a:lstStyle/>
          <a:p>
            <a:pPr algn="ctr"/>
            <a:r>
              <a:rPr lang="en-US" sz="1050" dirty="0" smtClean="0"/>
              <a:t>27</a:t>
            </a:r>
            <a:endParaRPr lang="en-US" sz="105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07400" y="2636650"/>
            <a:ext cx="7159869" cy="384371"/>
            <a:chOff x="1678200" y="1295400"/>
            <a:chExt cx="5789400" cy="306194"/>
          </a:xfrm>
        </p:grpSpPr>
        <p:sp>
          <p:nvSpPr>
            <p:cNvPr id="12" name="Rectangle 11"/>
            <p:cNvSpPr/>
            <p:nvPr/>
          </p:nvSpPr>
          <p:spPr>
            <a:xfrm>
              <a:off x="1678200" y="1295400"/>
              <a:ext cx="304800" cy="304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3000" y="1296794"/>
              <a:ext cx="304800" cy="304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87800" y="1295400"/>
              <a:ext cx="304800" cy="304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92600" y="1296794"/>
              <a:ext cx="304800" cy="304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1295400"/>
              <a:ext cx="304800" cy="304800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185400" y="1295400"/>
              <a:ext cx="4282200" cy="304800"/>
            </a:xfrm>
            <a:prstGeom prst="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i="1" dirty="0" smtClean="0"/>
                <a:t>reserved</a:t>
              </a:r>
              <a:endParaRPr lang="en-US" i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701460" y="3033340"/>
            <a:ext cx="5492522" cy="1039647"/>
            <a:chOff x="2701460" y="2301804"/>
            <a:chExt cx="5492522" cy="1039647"/>
          </a:xfrm>
        </p:grpSpPr>
        <p:sp>
          <p:nvSpPr>
            <p:cNvPr id="18" name="Rectangle 17"/>
            <p:cNvSpPr/>
            <p:nvPr/>
          </p:nvSpPr>
          <p:spPr>
            <a:xfrm>
              <a:off x="2898098" y="2671864"/>
              <a:ext cx="5295884" cy="669587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DSP overflow and saturation flag:</a:t>
              </a:r>
              <a:r>
                <a:rPr lang="en-US" sz="1400" i="1" dirty="0"/>
                <a:t> </a:t>
              </a:r>
              <a:r>
                <a:rPr lang="en-US" sz="1400" i="1" dirty="0" smtClean="0"/>
                <a:t>A value of 1 indicates that a saturated arithmetic instruction limited its result.</a:t>
              </a:r>
              <a:endParaRPr lang="en-US" sz="1400" dirty="0"/>
            </a:p>
          </p:txBody>
        </p:sp>
        <p:cxnSp>
          <p:nvCxnSpPr>
            <p:cNvPr id="23" name="Elbow Connector 22"/>
            <p:cNvCxnSpPr>
              <a:stCxn id="18" idx="1"/>
              <a:endCxn id="16" idx="2"/>
            </p:cNvCxnSpPr>
            <p:nvPr/>
          </p:nvCxnSpPr>
          <p:spPr>
            <a:xfrm rot="10800000">
              <a:off x="2701460" y="2301804"/>
              <a:ext cx="196639" cy="70485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326734" y="3021022"/>
            <a:ext cx="5867248" cy="1625897"/>
            <a:chOff x="2326734" y="2289486"/>
            <a:chExt cx="5867248" cy="1625897"/>
          </a:xfrm>
        </p:grpSpPr>
        <p:sp>
          <p:nvSpPr>
            <p:cNvPr id="19" name="Rectangle 18"/>
            <p:cNvSpPr/>
            <p:nvPr/>
          </p:nvSpPr>
          <p:spPr>
            <a:xfrm>
              <a:off x="2898098" y="3245796"/>
              <a:ext cx="5295884" cy="669587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Overflow flag:</a:t>
              </a:r>
              <a:r>
                <a:rPr lang="en-US" sz="1400" dirty="0"/>
                <a:t> A value of 1 indicates </a:t>
              </a:r>
              <a:r>
                <a:rPr lang="en-US" sz="1400" dirty="0" smtClean="0"/>
                <a:t>a 2’s complement </a:t>
              </a:r>
              <a:r>
                <a:rPr lang="en-US" sz="1400" dirty="0"/>
                <a:t>overflow during an </a:t>
              </a:r>
              <a:r>
                <a:rPr lang="en-US" sz="1400" dirty="0" smtClean="0"/>
                <a:t>addition, subtraction </a:t>
              </a:r>
              <a:r>
                <a:rPr lang="en-US" sz="1400" dirty="0"/>
                <a:t>or </a:t>
              </a:r>
              <a:r>
                <a:rPr lang="en-US" sz="1400" dirty="0" smtClean="0"/>
                <a:t>compare.</a:t>
              </a:r>
              <a:endParaRPr lang="en-US" sz="1400" dirty="0"/>
            </a:p>
          </p:txBody>
        </p:sp>
        <p:cxnSp>
          <p:nvCxnSpPr>
            <p:cNvPr id="24" name="Elbow Connector 23"/>
            <p:cNvCxnSpPr>
              <a:stCxn id="19" idx="1"/>
              <a:endCxn id="15" idx="2"/>
            </p:cNvCxnSpPr>
            <p:nvPr/>
          </p:nvCxnSpPr>
          <p:spPr>
            <a:xfrm rot="10800000">
              <a:off x="2326734" y="2289486"/>
              <a:ext cx="571365" cy="1291104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1949782" y="3033340"/>
            <a:ext cx="6235296" cy="2378821"/>
            <a:chOff x="1949782" y="2301804"/>
            <a:chExt cx="6235296" cy="2378821"/>
          </a:xfrm>
        </p:grpSpPr>
        <p:sp>
          <p:nvSpPr>
            <p:cNvPr id="20" name="Rectangle 19"/>
            <p:cNvSpPr/>
            <p:nvPr/>
          </p:nvSpPr>
          <p:spPr>
            <a:xfrm>
              <a:off x="2889194" y="4011038"/>
              <a:ext cx="5295884" cy="669587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Carry or Borrow flag:</a:t>
              </a:r>
              <a:r>
                <a:rPr lang="en-US" sz="1400" dirty="0"/>
                <a:t> </a:t>
              </a:r>
              <a:r>
                <a:rPr lang="en-US" sz="1400" dirty="0" smtClean="0"/>
                <a:t>A value of 1 indicates a carry out from addition or </a:t>
              </a:r>
              <a:r>
                <a:rPr lang="en-US" sz="1400" b="1" i="1" u="sng" dirty="0" smtClean="0"/>
                <a:t>NO</a:t>
              </a:r>
              <a:r>
                <a:rPr lang="en-US" sz="1400" dirty="0" smtClean="0"/>
                <a:t> borrow out during subtraction.</a:t>
              </a:r>
              <a:endParaRPr lang="en-US" sz="1400" dirty="0"/>
            </a:p>
          </p:txBody>
        </p:sp>
        <p:cxnSp>
          <p:nvCxnSpPr>
            <p:cNvPr id="25" name="Elbow Connector 24"/>
            <p:cNvCxnSpPr>
              <a:stCxn id="20" idx="1"/>
              <a:endCxn id="14" idx="2"/>
            </p:cNvCxnSpPr>
            <p:nvPr/>
          </p:nvCxnSpPr>
          <p:spPr>
            <a:xfrm rot="10800000">
              <a:off x="1949782" y="2301804"/>
              <a:ext cx="939413" cy="204402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72828" y="3021021"/>
            <a:ext cx="6627832" cy="3156383"/>
            <a:chOff x="1572828" y="2289485"/>
            <a:chExt cx="6627832" cy="3156383"/>
          </a:xfrm>
        </p:grpSpPr>
        <p:sp>
          <p:nvSpPr>
            <p:cNvPr id="21" name="Rectangle 20"/>
            <p:cNvSpPr/>
            <p:nvPr/>
          </p:nvSpPr>
          <p:spPr>
            <a:xfrm>
              <a:off x="2904776" y="4776281"/>
              <a:ext cx="5295884" cy="669587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Zero flag:</a:t>
              </a:r>
              <a:r>
                <a:rPr lang="en-US" sz="1400" dirty="0"/>
                <a:t> A value of 1 indicates a result (or difference) of zero</a:t>
              </a:r>
            </a:p>
          </p:txBody>
        </p:sp>
        <p:cxnSp>
          <p:nvCxnSpPr>
            <p:cNvPr id="26" name="Elbow Connector 25"/>
            <p:cNvCxnSpPr>
              <a:stCxn id="21" idx="1"/>
              <a:endCxn id="13" idx="2"/>
            </p:cNvCxnSpPr>
            <p:nvPr/>
          </p:nvCxnSpPr>
          <p:spPr>
            <a:xfrm rot="10800000">
              <a:off x="1572828" y="2289485"/>
              <a:ext cx="1331948" cy="282159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195876" y="3033341"/>
            <a:ext cx="7033724" cy="3717995"/>
            <a:chOff x="1195876" y="2301805"/>
            <a:chExt cx="7033724" cy="3717995"/>
          </a:xfrm>
        </p:grpSpPr>
        <p:sp>
          <p:nvSpPr>
            <p:cNvPr id="22" name="Rectangle 21"/>
            <p:cNvSpPr/>
            <p:nvPr/>
          </p:nvSpPr>
          <p:spPr>
            <a:xfrm>
              <a:off x="2933716" y="5350213"/>
              <a:ext cx="5295884" cy="669587"/>
            </a:xfrm>
            <a:prstGeom prst="rect">
              <a:avLst/>
            </a:prstGeom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400" b="1" dirty="0"/>
                <a:t>Negative flag</a:t>
              </a:r>
              <a:r>
                <a:rPr lang="en-US" sz="1400" dirty="0"/>
                <a:t>: A value of 1 indicates a negative result</a:t>
              </a:r>
            </a:p>
          </p:txBody>
        </p:sp>
        <p:cxnSp>
          <p:nvCxnSpPr>
            <p:cNvPr id="27" name="Elbow Connector 26"/>
            <p:cNvCxnSpPr>
              <a:stCxn id="22" idx="1"/>
              <a:endCxn id="12" idx="2"/>
            </p:cNvCxnSpPr>
            <p:nvPr/>
          </p:nvCxnSpPr>
          <p:spPr>
            <a:xfrm rot="10800000">
              <a:off x="1195876" y="2301805"/>
              <a:ext cx="1737840" cy="338320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2515208" y="2644913"/>
            <a:ext cx="356177" cy="374358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142589" y="2644913"/>
            <a:ext cx="372619" cy="382621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768786" y="2636650"/>
            <a:ext cx="368668" cy="382621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1384352" y="2637414"/>
            <a:ext cx="379671" cy="382621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007400" y="2640150"/>
            <a:ext cx="378193" cy="382621"/>
          </a:xfrm>
          <a:prstGeom prst="rect">
            <a:avLst/>
          </a:prstGeom>
          <a:solidFill>
            <a:srgbClr val="FF0000">
              <a:alpha val="25000"/>
            </a:srgbClr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 rot="16200000">
            <a:off x="1763965" y="1314638"/>
            <a:ext cx="368667" cy="1881796"/>
          </a:xfrm>
          <a:prstGeom prst="righ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007399" y="1691374"/>
            <a:ext cx="6068649" cy="369332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This subset is the Application Processor Status Register (APSR)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52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46873" y="3127258"/>
            <a:ext cx="3796527" cy="1842196"/>
            <a:chOff x="546873" y="4482404"/>
            <a:chExt cx="3796527" cy="1842196"/>
          </a:xfrm>
        </p:grpSpPr>
        <p:sp>
          <p:nvSpPr>
            <p:cNvPr id="23" name="TextBox 22"/>
            <p:cNvSpPr txBox="1"/>
            <p:nvPr/>
          </p:nvSpPr>
          <p:spPr>
            <a:xfrm>
              <a:off x="2110740" y="4939605"/>
              <a:ext cx="223266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olas" panose="020B0609020204030204" pitchFamily="49" charset="0"/>
                </a:rPr>
                <a:t> 11110000</a:t>
              </a:r>
            </a:p>
            <a:p>
              <a:r>
                <a:rPr lang="en-US" sz="2800" u="sng" dirty="0" smtClean="0">
                  <a:latin typeface="Consolas" panose="020B0609020204030204" pitchFamily="49" charset="0"/>
                </a:rPr>
                <a:t>÷00000100</a:t>
              </a:r>
            </a:p>
            <a:p>
              <a:r>
                <a:rPr lang="en-US" sz="2800" dirty="0" smtClean="0">
                  <a:latin typeface="Consolas" panose="020B0609020204030204" pitchFamily="49" charset="0"/>
                </a:rPr>
                <a:t> 11111100</a:t>
              </a:r>
              <a:r>
                <a:rPr lang="en-US" sz="2800" baseline="-25000" dirty="0" smtClean="0">
                  <a:latin typeface="Consolas" panose="020B0609020204030204" pitchFamily="49" charset="0"/>
                </a:rPr>
                <a:t>2</a:t>
              </a: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6873" y="4939604"/>
              <a:ext cx="178189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olas" panose="020B0609020204030204" pitchFamily="49" charset="0"/>
                </a:rPr>
                <a:t>(-16)</a:t>
              </a:r>
            </a:p>
            <a:p>
              <a:r>
                <a:rPr lang="en-US" sz="2800" u="sng" dirty="0" smtClean="0">
                  <a:latin typeface="Consolas" panose="020B0609020204030204" pitchFamily="49" charset="0"/>
                </a:rPr>
                <a:t>÷(+4)</a:t>
              </a:r>
            </a:p>
            <a:p>
              <a:r>
                <a:rPr lang="en-US" sz="2800" dirty="0" smtClean="0">
                  <a:latin typeface="Consolas" panose="020B0609020204030204" pitchFamily="49" charset="0"/>
                </a:rPr>
                <a:t>  -4</a:t>
              </a:r>
              <a:r>
                <a:rPr lang="en-US" sz="2800" baseline="-25000" dirty="0" smtClean="0">
                  <a:latin typeface="Consolas" panose="020B0609020204030204" pitchFamily="49" charset="0"/>
                </a:rPr>
                <a:t>10</a:t>
              </a:r>
              <a:r>
                <a:rPr lang="en-US" sz="2800" dirty="0" smtClean="0">
                  <a:latin typeface="Consolas" panose="020B0609020204030204" pitchFamily="49" charset="0"/>
                </a:rPr>
                <a:t> =</a:t>
              </a: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5923" y="4482404"/>
              <a:ext cx="3244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/>
                <a:t>2’s complement:</a:t>
              </a:r>
              <a:endParaRPr lang="en-US" sz="2800" b="1" i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3400" y="1066800"/>
            <a:ext cx="3777477" cy="1845254"/>
            <a:chOff x="565923" y="2284723"/>
            <a:chExt cx="3777477" cy="1845254"/>
          </a:xfrm>
        </p:grpSpPr>
        <p:sp>
          <p:nvSpPr>
            <p:cNvPr id="5" name="TextBox 4"/>
            <p:cNvSpPr txBox="1"/>
            <p:nvPr/>
          </p:nvSpPr>
          <p:spPr>
            <a:xfrm>
              <a:off x="2129790" y="2744982"/>
              <a:ext cx="221361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olas" panose="020B0609020204030204" pitchFamily="49" charset="0"/>
                </a:rPr>
                <a:t> 11110000</a:t>
              </a:r>
            </a:p>
            <a:p>
              <a:r>
                <a:rPr lang="en-US" sz="2800" u="sng" dirty="0" smtClean="0">
                  <a:latin typeface="Consolas" panose="020B0609020204030204" pitchFamily="49" charset="0"/>
                </a:rPr>
                <a:t>÷00000100</a:t>
              </a:r>
            </a:p>
            <a:p>
              <a:r>
                <a:rPr lang="en-US" sz="2800" dirty="0" smtClean="0">
                  <a:latin typeface="Consolas" panose="020B0609020204030204" pitchFamily="49" charset="0"/>
                </a:rPr>
                <a:t> 00111100</a:t>
              </a:r>
              <a:r>
                <a:rPr lang="en-US" sz="2800" baseline="-25000" dirty="0" smtClean="0">
                  <a:latin typeface="Consolas" panose="020B0609020204030204" pitchFamily="49" charset="0"/>
                </a:rPr>
                <a:t>2</a:t>
              </a: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7304" y="2744981"/>
              <a:ext cx="15733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latin typeface="Consolas" panose="020B0609020204030204" pitchFamily="49" charset="0"/>
                </a:rPr>
                <a:t>240</a:t>
              </a:r>
            </a:p>
            <a:p>
              <a:r>
                <a:rPr lang="en-US" sz="2800" u="sng" dirty="0" smtClean="0">
                  <a:latin typeface="Consolas" panose="020B0609020204030204" pitchFamily="49" charset="0"/>
                </a:rPr>
                <a:t> ÷</a:t>
              </a:r>
              <a:r>
                <a:rPr lang="en-US" sz="2800" u="sng" dirty="0">
                  <a:latin typeface="Consolas" panose="020B0609020204030204" pitchFamily="49" charset="0"/>
                </a:rPr>
                <a:t>4</a:t>
              </a:r>
              <a:endParaRPr lang="en-US" sz="2800" u="sng" dirty="0" smtClean="0">
                <a:latin typeface="Consolas" panose="020B0609020204030204" pitchFamily="49" charset="0"/>
              </a:endParaRPr>
            </a:p>
            <a:p>
              <a:r>
                <a:rPr lang="en-US" sz="2800" dirty="0">
                  <a:latin typeface="Consolas" panose="020B0609020204030204" pitchFamily="49" charset="0"/>
                </a:rPr>
                <a:t> </a:t>
              </a:r>
              <a:r>
                <a:rPr lang="en-US" sz="2800" dirty="0" smtClean="0">
                  <a:latin typeface="Consolas" panose="020B0609020204030204" pitchFamily="49" charset="0"/>
                </a:rPr>
                <a:t>60</a:t>
              </a:r>
              <a:r>
                <a:rPr lang="en-US" sz="2800" baseline="-25000" dirty="0" smtClean="0">
                  <a:latin typeface="Consolas" panose="020B0609020204030204" pitchFamily="49" charset="0"/>
                </a:rPr>
                <a:t>10</a:t>
              </a:r>
              <a:r>
                <a:rPr lang="en-US" sz="2800" dirty="0" smtClean="0">
                  <a:latin typeface="Consolas" panose="020B0609020204030204" pitchFamily="49" charset="0"/>
                </a:rPr>
                <a:t> =</a:t>
              </a:r>
              <a:endParaRPr lang="en-US" sz="2800" dirty="0">
                <a:latin typeface="Consolas" panose="020B0609020204030204" pitchFamily="49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65923" y="2284723"/>
              <a:ext cx="32440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dirty="0" smtClean="0"/>
                <a:t>Unsigned:</a:t>
              </a:r>
              <a:endParaRPr lang="en-US" sz="2800" b="1" i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SINGLE-LENGTH DIVISION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72000" y="3115591"/>
            <a:ext cx="4114800" cy="1015663"/>
            <a:chOff x="5486401" y="5385137"/>
            <a:chExt cx="4114800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5486401" y="5385137"/>
              <a:ext cx="41148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Two different instructions are required for signed versus unsigned division.</a:t>
              </a:r>
              <a:endParaRPr lang="en-US" dirty="0"/>
            </a:p>
          </p:txBody>
        </p:sp>
        <p:pic>
          <p:nvPicPr>
            <p:cNvPr id="14" name="Picture 13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/>
          <p:cNvSpPr txBox="1"/>
          <p:nvPr/>
        </p:nvSpPr>
        <p:spPr>
          <a:xfrm>
            <a:off x="4267200" y="4431589"/>
            <a:ext cx="473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produced by </a:t>
            </a:r>
            <a:r>
              <a:rPr lang="en-US" sz="2400" b="1" dirty="0"/>
              <a:t>S</a:t>
            </a:r>
            <a:r>
              <a:rPr lang="en-US" sz="2400" b="1" dirty="0" smtClean="0"/>
              <a:t>DIV</a:t>
            </a:r>
            <a:r>
              <a:rPr lang="en-US" sz="2400" dirty="0" smtClean="0"/>
              <a:t> instruction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234677" y="2399649"/>
            <a:ext cx="473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Result produced by </a:t>
            </a:r>
            <a:r>
              <a:rPr lang="en-US" sz="2400" b="1" dirty="0" smtClean="0"/>
              <a:t>UDIV</a:t>
            </a:r>
            <a:r>
              <a:rPr lang="en-US" sz="2400" dirty="0" smtClean="0"/>
              <a:t> instruction</a:t>
            </a:r>
            <a:endParaRPr lang="en-US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35391" y="2399649"/>
            <a:ext cx="5203245" cy="512404"/>
            <a:chOff x="2367914" y="3617572"/>
            <a:chExt cx="5203245" cy="512404"/>
          </a:xfrm>
        </p:grpSpPr>
        <p:sp>
          <p:nvSpPr>
            <p:cNvPr id="7" name="Rectangle 6"/>
            <p:cNvSpPr/>
            <p:nvPr/>
          </p:nvSpPr>
          <p:spPr>
            <a:xfrm>
              <a:off x="2367914" y="3617572"/>
              <a:ext cx="1594485" cy="512404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773917" y="3658209"/>
              <a:ext cx="797242" cy="421028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28763" y="4451906"/>
            <a:ext cx="5138837" cy="517547"/>
            <a:chOff x="2328763" y="5807052"/>
            <a:chExt cx="5138837" cy="517547"/>
          </a:xfrm>
        </p:grpSpPr>
        <p:sp>
          <p:nvSpPr>
            <p:cNvPr id="24" name="Rectangle 23"/>
            <p:cNvSpPr/>
            <p:nvPr/>
          </p:nvSpPr>
          <p:spPr>
            <a:xfrm>
              <a:off x="2328763" y="5819334"/>
              <a:ext cx="1633635" cy="505265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73917" y="5807052"/>
              <a:ext cx="693683" cy="441347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91559"/>
              </p:ext>
            </p:extLst>
          </p:nvPr>
        </p:nvGraphicFramePr>
        <p:xfrm>
          <a:off x="2209800" y="5269788"/>
          <a:ext cx="6477000" cy="1404746"/>
        </p:xfrm>
        <a:graphic>
          <a:graphicData uri="http://schemas.openxmlformats.org/drawingml/2006/table">
            <a:tbl>
              <a:tblPr firstRow="1" firstCol="1" bandRow="1"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41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Format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16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Unsigned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Divide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2625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UDIV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(uint32_t)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÷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0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Signed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Divide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0238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SDIV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20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(int32_t)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÷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03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17241"/>
              </p:ext>
            </p:extLst>
          </p:nvPr>
        </p:nvGraphicFramePr>
        <p:xfrm>
          <a:off x="1752601" y="4114800"/>
          <a:ext cx="5791199" cy="2446409"/>
        </p:xfrm>
        <a:graphic>
          <a:graphicData uri="http://schemas.openxmlformats.org/drawingml/2006/table">
            <a:tbl>
              <a:tblPr firstRow="1" firstCol="1" bandRow="1"/>
              <a:tblGrid>
                <a:gridCol w="204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1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3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Quotient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Remainder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(+14) ÷ (+3)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+4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(+14) ÷ (-3)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-4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(-14) ÷ (+3)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-4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(-14) ÷ (-3)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+4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-2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COMPUTING A REMAINDER</a:t>
            </a:r>
          </a:p>
          <a:p>
            <a:r>
              <a:rPr lang="en-US" sz="3600" dirty="0" smtClean="0"/>
              <a:t>remainder = dividend – divisor × quotient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1654076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62013" algn="l"/>
                <a:tab pos="3143250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LDR	R0,dividend</a:t>
            </a:r>
          </a:p>
          <a:p>
            <a:pPr>
              <a:tabLst>
                <a:tab pos="862013" algn="l"/>
                <a:tab pos="3143250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LDR	R1,divisor</a:t>
            </a:r>
          </a:p>
          <a:p>
            <a:pPr>
              <a:tabLst>
                <a:tab pos="862013" algn="l"/>
                <a:tab pos="3143250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SDIV	R2,R0,R1	// R2=R0/R1</a:t>
            </a:r>
          </a:p>
          <a:p>
            <a:pPr>
              <a:tabLst>
                <a:tab pos="862013" algn="l"/>
                <a:tab pos="3143250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STR	R2,quotient</a:t>
            </a:r>
          </a:p>
          <a:p>
            <a:pPr>
              <a:tabLst>
                <a:tab pos="862013" algn="l"/>
                <a:tab pos="3143250" algn="l"/>
              </a:tabLst>
            </a:pPr>
            <a:r>
              <a:rPr lang="en-US" sz="2400" b="1" dirty="0" smtClean="0">
                <a:latin typeface="Consolas" panose="020B0609020204030204" pitchFamily="49" charset="0"/>
              </a:rPr>
              <a:t>MLS	R3,R1,R2,R0	// R3 = R0 – R1*R2</a:t>
            </a:r>
          </a:p>
          <a:p>
            <a:pPr>
              <a:tabLst>
                <a:tab pos="862013" algn="l"/>
                <a:tab pos="3143250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STR	R3,remainder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1654076"/>
            <a:ext cx="1524000" cy="38883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95600" y="2042914"/>
            <a:ext cx="1524000" cy="37648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2808238"/>
            <a:ext cx="1524000" cy="37767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0" y="3185914"/>
            <a:ext cx="381000" cy="37648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58000" y="3185914"/>
            <a:ext cx="381000" cy="376486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19800" y="3185914"/>
            <a:ext cx="381000" cy="37648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OVERFLOW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612843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smaller range of a single-length dividend drastically reduces the number of operand combinations that result in an overflow, leaving only the following possibilities: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 smtClean="0"/>
              <a:t>Unsigned or 2's complement: </a:t>
            </a:r>
            <a:r>
              <a:rPr lang="en-US" sz="2000" b="1" dirty="0"/>
              <a:t>Division by zero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2's complement: </a:t>
            </a:r>
            <a:r>
              <a:rPr lang="en-US" sz="2000" dirty="0"/>
              <a:t>Full-scale negative </a:t>
            </a:r>
            <a:r>
              <a:rPr lang="en-US" sz="2000" b="1" dirty="0"/>
              <a:t>(-2</a:t>
            </a:r>
            <a:r>
              <a:rPr lang="en-US" sz="2000" b="1" baseline="30000" dirty="0"/>
              <a:t>32</a:t>
            </a:r>
            <a:r>
              <a:rPr lang="en-US" sz="2000" b="1" dirty="0"/>
              <a:t>) divided by -1</a:t>
            </a:r>
            <a:r>
              <a:rPr lang="en-US" sz="2000" dirty="0"/>
              <a:t>,  </a:t>
            </a:r>
          </a:p>
          <a:p>
            <a:endParaRPr lang="en-US" sz="2800" b="1" dirty="0" smtClean="0"/>
          </a:p>
        </p:txBody>
      </p:sp>
      <p:grpSp>
        <p:nvGrpSpPr>
          <p:cNvPr id="8" name="Group 7"/>
          <p:cNvGrpSpPr/>
          <p:nvPr/>
        </p:nvGrpSpPr>
        <p:grpSpPr>
          <a:xfrm>
            <a:off x="4038600" y="5385137"/>
            <a:ext cx="4572000" cy="1015663"/>
            <a:chOff x="5486401" y="5385137"/>
            <a:chExt cx="422030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5486401" y="5385137"/>
              <a:ext cx="4220308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There is no hardware detection of overflow during integer division. </a:t>
              </a:r>
              <a:br>
                <a:rPr lang="en-US" dirty="0" smtClean="0"/>
              </a:br>
              <a:r>
                <a:rPr lang="en-US" dirty="0" smtClean="0"/>
                <a:t>V flag (overflow) is not affected.</a:t>
              </a:r>
              <a:endParaRPr lang="en-US" dirty="0"/>
            </a:p>
          </p:txBody>
        </p:sp>
        <p:pic>
          <p:nvPicPr>
            <p:cNvPr id="10" name="Picture 9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990600" y="1417638"/>
            <a:ext cx="7772400" cy="954107"/>
          </a:xfrm>
          <a:prstGeom prst="rect">
            <a:avLst/>
          </a:prstGeom>
          <a:solidFill>
            <a:srgbClr val="0070C0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Overflow during division means that the result exceeds the quotient’s range of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23108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SATURATING ARITHMETIC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29800"/>
              </p:ext>
            </p:extLst>
          </p:nvPr>
        </p:nvGraphicFramePr>
        <p:xfrm>
          <a:off x="1066800" y="1447800"/>
          <a:ext cx="7010400" cy="2427360"/>
        </p:xfrm>
        <a:graphic>
          <a:graphicData uri="http://schemas.openxmlformats.org/drawingml/2006/table">
            <a:tbl>
              <a:tblPr firstRow="1" firstCol="1" bandRow="1"/>
              <a:tblGrid>
                <a:gridCol w="1290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68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Instruction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Format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Operation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5806" marR="658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Signed Saturate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SSAT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,n,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max(min(−2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n−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1,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Op2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n−1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Op2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=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or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Rm,ASR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# or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Rm,LSL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#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5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Unsigned Saturate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USAT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,n,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max(min(0, </a:t>
                      </a: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Op2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20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Op2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= R</a:t>
                      </a:r>
                      <a:r>
                        <a:rPr lang="en-US" sz="20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or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Rm,ASR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# or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Rm,LSL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#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47800" y="4495800"/>
            <a:ext cx="6172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Think of these as "clipping" instructions. Given a value, these instructions can limit it to the range of an N-bit representation.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5334000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LDRB	R0,rgb_red	// This code doubles the intensity of the</a:t>
            </a:r>
          </a:p>
          <a:p>
            <a:r>
              <a:rPr lang="en-US" b="1" dirty="0" smtClean="0"/>
              <a:t>USAT	R0,8,R0,LSL 1</a:t>
            </a:r>
            <a:r>
              <a:rPr lang="en-US" dirty="0" smtClean="0"/>
              <a:t>	// 8-bit red RGB component of a pixel, and</a:t>
            </a:r>
          </a:p>
          <a:p>
            <a:r>
              <a:rPr lang="en-US" dirty="0" smtClean="0"/>
              <a:t>STRB	R0,rgb_red	// limits the result to avoid overflow.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8862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The Q flag is set when saturation occurs; no other flags are affected.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63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87509"/>
              </p:ext>
            </p:extLst>
          </p:nvPr>
        </p:nvGraphicFramePr>
        <p:xfrm>
          <a:off x="467710" y="1066800"/>
          <a:ext cx="8305800" cy="3791460"/>
        </p:xfrm>
        <a:graphic>
          <a:graphicData uri="http://schemas.openxmlformats.org/drawingml/2006/table">
            <a:tbl>
              <a:tblPr firstRow="1" firstCol="1" bandRow="1"/>
              <a:tblGrid>
                <a:gridCol w="1295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0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3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Instruction 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 Format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Operation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5806" marR="658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Operands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5806" marR="658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35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Saturating Add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QADD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QADD8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QADD16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max(min(−2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max(min(−2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16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max(min(−2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1×32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4×8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2×16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5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Saturating Subtract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QSUB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QSUB8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QSUB16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max(min(−2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max(min(−2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  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r>
                        <a:rPr lang="en-US" sz="1600" baseline="30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7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max(min(−2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15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1×32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4×8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2×16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35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Unsigned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Saturating Add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UQADD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UQADD8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UQADD16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max(min(0,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max(min(0,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max(min(0,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+R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1×32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4×8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2×16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35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Unsigned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Saturating Subtract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UQSUB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UQSUB8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UQSUB16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,R</a:t>
                      </a:r>
                      <a:r>
                        <a:rPr lang="en-US" sz="16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max(min(0,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max(min(0,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max(min(0, 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-R</a:t>
                      </a:r>
                      <a:r>
                        <a:rPr lang="en-US" sz="16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), 2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−1)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1×32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4×8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2×16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SATURATING ARITHMETIC 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969932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Each instruction works on a single 32-bit value, two 16-bit values, or four 8-bit values all at once. The Q flag is set when saturation occurs; no other flags are affected.</a:t>
            </a:r>
            <a:endParaRPr lang="en-US" i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841531" y="5650422"/>
            <a:ext cx="4876800" cy="1015663"/>
            <a:chOff x="5508230" y="5385137"/>
            <a:chExt cx="4501662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5508230" y="5385137"/>
              <a:ext cx="4501662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These instructions are used to process video (three 8-bit RGB values/pixel) or audio (two 16-bit values per sample).</a:t>
              </a:r>
              <a:endParaRPr lang="en-US" dirty="0"/>
            </a:p>
          </p:txBody>
        </p:sp>
        <p:pic>
          <p:nvPicPr>
            <p:cNvPr id="8" name="Picture 7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672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80729"/>
              </p:ext>
            </p:extLst>
          </p:nvPr>
        </p:nvGraphicFramePr>
        <p:xfrm>
          <a:off x="457200" y="1676401"/>
          <a:ext cx="8381999" cy="2913088"/>
        </p:xfrm>
        <a:graphic>
          <a:graphicData uri="http://schemas.openxmlformats.org/drawingml/2006/table">
            <a:tbl>
              <a:tblPr firstRow="1" firstCol="1" bandRow="1"/>
              <a:tblGrid>
                <a:gridCol w="269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9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Format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22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Move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(copy) the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contents of a general-purpose register into the APSR flags.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MSR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APSR_nzcvq,R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3683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NZCVQ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(bits 31-27)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(Bits 26-0 of PSR are unaffected)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22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Move (copy)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the contents of the APSR into a general-purpose register.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MRS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8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,APSR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3683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NZCVQ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(bits 31-27)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(Bits 26-0 of R</a:t>
                      </a:r>
                      <a:r>
                        <a:rPr lang="en-US" sz="1800" i="1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are filled with 0’s)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SATURATING ARITHMETIC</a:t>
            </a:r>
          </a:p>
          <a:p>
            <a:r>
              <a:rPr lang="en-US" i="1" dirty="0" smtClean="0"/>
              <a:t>Accessing the Q Flag (Saturated) 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57199" y="4876800"/>
            <a:ext cx="8381999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The saturating instructions set the Q flag when saturation occurs, but never clear the Q flag. These two instructions, when combined with bit manipulation instructions from Chapter 7, can be used to clear the Q flag.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2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AND SUBTRACTION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2707" y="2739369"/>
            <a:ext cx="1283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086100" algn="l"/>
                <a:tab pos="5715000" algn="l"/>
              </a:tabLst>
            </a:pPr>
            <a:r>
              <a:rPr lang="en-US" sz="2800" i="1" dirty="0" smtClean="0"/>
              <a:t>Binary</a:t>
            </a:r>
          </a:p>
          <a:p>
            <a:pPr>
              <a:tabLst>
                <a:tab pos="3086100" algn="l"/>
                <a:tab pos="5715000" algn="l"/>
              </a:tabLst>
            </a:pPr>
            <a:endParaRPr lang="en-US" sz="2800" i="1" dirty="0" smtClean="0"/>
          </a:p>
          <a:p>
            <a:pPr>
              <a:tabLst>
                <a:tab pos="571500" algn="r"/>
                <a:tab pos="3886200" algn="r"/>
                <a:tab pos="6686550" algn="r"/>
              </a:tabLst>
            </a:pPr>
            <a:r>
              <a:rPr lang="en-US" sz="2800" dirty="0" smtClean="0"/>
              <a:t>  	0011</a:t>
            </a:r>
          </a:p>
          <a:p>
            <a:pPr>
              <a:tabLst>
                <a:tab pos="571500" algn="r"/>
                <a:tab pos="3886200" algn="r"/>
                <a:tab pos="6686550" algn="r"/>
              </a:tabLst>
            </a:pPr>
            <a:r>
              <a:rPr lang="en-US" sz="2800" dirty="0" smtClean="0"/>
              <a:t>+</a:t>
            </a:r>
            <a:r>
              <a:rPr lang="en-US" sz="2800" u="sng" dirty="0" smtClean="0"/>
              <a:t>1010</a:t>
            </a:r>
          </a:p>
          <a:p>
            <a:pPr>
              <a:tabLst>
                <a:tab pos="857250" algn="r"/>
                <a:tab pos="4000500" algn="r"/>
                <a:tab pos="6858000" algn="r"/>
              </a:tabLst>
            </a:pPr>
            <a:r>
              <a:rPr lang="en-US" sz="2800" dirty="0" smtClean="0"/>
              <a:t>	  1101</a:t>
            </a:r>
            <a:r>
              <a:rPr lang="en-US" sz="2800" baseline="-25000" dirty="0" smtClean="0"/>
              <a:t>2</a:t>
            </a:r>
            <a:endParaRPr lang="en-US" sz="2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907806" y="2701222"/>
            <a:ext cx="3794760" cy="1015663"/>
            <a:chOff x="1447800" y="4673768"/>
            <a:chExt cx="3794760" cy="1015663"/>
          </a:xfrm>
        </p:grpSpPr>
        <p:sp>
          <p:nvSpPr>
            <p:cNvPr id="10" name="TextBox 9"/>
            <p:cNvSpPr txBox="1"/>
            <p:nvPr/>
          </p:nvSpPr>
          <p:spPr>
            <a:xfrm>
              <a:off x="1447800" y="4673768"/>
              <a:ext cx="379476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A single ADD (or SUB) instruction works for both unsigned and 2’s comp.</a:t>
              </a:r>
              <a:endParaRPr lang="en-US" dirty="0"/>
            </a:p>
          </p:txBody>
        </p:sp>
        <p:pic>
          <p:nvPicPr>
            <p:cNvPr id="11" name="Picture 10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TextBox 21"/>
          <p:cNvSpPr txBox="1"/>
          <p:nvPr/>
        </p:nvSpPr>
        <p:spPr>
          <a:xfrm>
            <a:off x="3048000" y="1676400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Unsigned Interpretation</a:t>
            </a:r>
          </a:p>
          <a:p>
            <a:r>
              <a:rPr lang="en-US" sz="2800" i="1" dirty="0" smtClean="0"/>
              <a:t> 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3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u="sng" dirty="0" smtClean="0">
                <a:latin typeface="Consolas" panose="020B0609020204030204" pitchFamily="49" charset="0"/>
              </a:rPr>
              <a:t>+10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13</a:t>
            </a:r>
            <a:r>
              <a:rPr lang="en-US" sz="2800" baseline="-25000" dirty="0" smtClean="0">
                <a:latin typeface="Consolas" panose="020B0609020204030204" pitchFamily="49" charset="0"/>
              </a:rPr>
              <a:t>10</a:t>
            </a:r>
            <a:endParaRPr lang="en-US" sz="2800" baseline="-25000" dirty="0"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200" y="4197459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  2’s Comp. Interpretation</a:t>
            </a:r>
          </a:p>
          <a:p>
            <a:r>
              <a:rPr lang="en-US" sz="2800" i="1" dirty="0" smtClean="0"/>
              <a:t> 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(+3)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</a:t>
            </a:r>
            <a:r>
              <a:rPr lang="en-US" sz="2800" u="sng" dirty="0" smtClean="0">
                <a:latin typeface="Consolas" panose="020B0609020204030204" pitchFamily="49" charset="0"/>
              </a:rPr>
              <a:t>+(-6)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    -3</a:t>
            </a:r>
            <a:r>
              <a:rPr lang="en-US" sz="2800" baseline="-25000" dirty="0" smtClean="0">
                <a:latin typeface="Consolas" panose="020B0609020204030204" pitchFamily="49" charset="0"/>
              </a:rPr>
              <a:t>10</a:t>
            </a:r>
            <a:endParaRPr lang="en-US" sz="2800" baseline="-25000" dirty="0"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2286000" y="3428998"/>
            <a:ext cx="762000" cy="4572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291255" y="4531660"/>
            <a:ext cx="609600" cy="6499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147" y="2947354"/>
            <a:ext cx="533399" cy="5233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47" y="5463126"/>
            <a:ext cx="533399" cy="5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8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68287"/>
              </p:ext>
            </p:extLst>
          </p:nvPr>
        </p:nvGraphicFramePr>
        <p:xfrm>
          <a:off x="5562600" y="4783400"/>
          <a:ext cx="3276600" cy="184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060822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12074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830851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00269214"/>
                    </a:ext>
                  </a:extLst>
                </a:gridCol>
              </a:tblGrid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C</a:t>
                      </a:r>
                      <a:r>
                        <a:rPr lang="en-US" b="1" i="1" baseline="-25000" dirty="0" smtClean="0"/>
                        <a:t>4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C</a:t>
                      </a:r>
                      <a:r>
                        <a:rPr lang="en-US" b="1" i="1" baseline="-25000" dirty="0" smtClean="0"/>
                        <a:t>3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Unsigned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2’s Comp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730982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0513516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27887590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5560139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67525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5562599" y="5518621"/>
            <a:ext cx="914399" cy="73794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2148"/>
              </p:ext>
            </p:extLst>
          </p:nvPr>
        </p:nvGraphicFramePr>
        <p:xfrm>
          <a:off x="3090041" y="1874153"/>
          <a:ext cx="5638800" cy="22098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41869992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295435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450692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1730607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402426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3515588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193910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53752807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3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0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32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Carries</a:t>
                      </a:r>
                      <a:endParaRPr lang="en-US" sz="2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Unsigned</a:t>
                      </a:r>
                      <a:endParaRPr lang="en-US" sz="2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2’s Comp</a:t>
                      </a:r>
                      <a:endParaRPr lang="en-US" sz="2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7471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</a:t>
                      </a:r>
                      <a:endParaRPr lang="en-US" sz="20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(-5)</a:t>
                      </a:r>
                      <a:endParaRPr lang="en-US" sz="2000" dirty="0"/>
                    </a:p>
                  </a:txBody>
                  <a:tcPr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7473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R w="12700" cmpd="sng">
                      <a:noFill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+6</a:t>
                      </a:r>
                      <a:endParaRPr lang="en-US" sz="2000" u="sng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sng" dirty="0" smtClean="0"/>
                        <a:t>+(+6)</a:t>
                      </a:r>
                      <a:endParaRPr lang="en-US" sz="2000" u="sng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94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S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 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 +1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531971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4019552" y="2324100"/>
            <a:ext cx="892628" cy="45175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ADDITION</a:t>
            </a:r>
            <a:br>
              <a:rPr lang="en-US" dirty="0" smtClean="0"/>
            </a:br>
            <a:r>
              <a:rPr lang="en-US" i="1" dirty="0" smtClean="0"/>
              <a:t>Carries and Overflow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483772"/>
              </p:ext>
            </p:extLst>
          </p:nvPr>
        </p:nvGraphicFramePr>
        <p:xfrm>
          <a:off x="381000" y="1874153"/>
          <a:ext cx="2590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7135995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980102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711947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8512729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9778983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0075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i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A</a:t>
                      </a:r>
                      <a:r>
                        <a:rPr lang="en-US" i="1" baseline="-25000" dirty="0" smtClean="0"/>
                        <a:t>i</a:t>
                      </a:r>
                      <a:endParaRPr lang="en-US" i="1" dirty="0" smtClean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B</a:t>
                      </a:r>
                      <a:r>
                        <a:rPr lang="en-US" i="1" baseline="-25000" dirty="0" smtClean="0"/>
                        <a:t>i</a:t>
                      </a:r>
                      <a:endParaRPr lang="en-US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∑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/>
                        <a:t>C</a:t>
                      </a:r>
                      <a:r>
                        <a:rPr lang="en-US" i="1" baseline="-25000" dirty="0" smtClean="0"/>
                        <a:t>i+1</a:t>
                      </a:r>
                      <a:endParaRPr lang="en-US" i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smtClean="0"/>
                        <a:t>S</a:t>
                      </a:r>
                      <a:r>
                        <a:rPr lang="en-US" i="1" baseline="-25000" dirty="0" smtClean="0"/>
                        <a:t>i</a:t>
                      </a:r>
                      <a:endParaRPr lang="en-US" i="1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63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1763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381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0981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423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7621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9558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4695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46653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477000" y="5909200"/>
            <a:ext cx="1143000" cy="720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20000" y="5518621"/>
            <a:ext cx="1219200" cy="73337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72585" y="5895487"/>
            <a:ext cx="441301" cy="72622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641" y="4013286"/>
            <a:ext cx="449259" cy="5134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98" y="4013286"/>
            <a:ext cx="533399" cy="52339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019552" y="2324100"/>
            <a:ext cx="446312" cy="45175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571071" y="5134900"/>
            <a:ext cx="448728" cy="76200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467331" y="5147200"/>
            <a:ext cx="1152668" cy="76200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19998" y="5152643"/>
            <a:ext cx="1219202" cy="358357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19997" y="6252865"/>
            <a:ext cx="1219202" cy="37566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545658" y="5160265"/>
            <a:ext cx="931340" cy="358357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71070" y="6260700"/>
            <a:ext cx="905928" cy="36101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843915" y="5533100"/>
            <a:ext cx="3255571" cy="1015663"/>
            <a:chOff x="1447799" y="4673768"/>
            <a:chExt cx="3255571" cy="1015663"/>
          </a:xfrm>
        </p:grpSpPr>
        <p:sp>
          <p:nvSpPr>
            <p:cNvPr id="26" name="TextBox 25"/>
            <p:cNvSpPr txBox="1"/>
            <p:nvPr/>
          </p:nvSpPr>
          <p:spPr>
            <a:xfrm>
              <a:off x="1447799" y="4673768"/>
              <a:ext cx="3255571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Overflow detection:</a:t>
              </a:r>
            </a:p>
            <a:p>
              <a:pPr marL="1027113" lvl="1"/>
              <a:r>
                <a:rPr lang="en-US" dirty="0" smtClean="0"/>
                <a:t>Unsigned: C flag = 1</a:t>
              </a:r>
            </a:p>
            <a:p>
              <a:pPr marL="1027113" lvl="1"/>
              <a:r>
                <a:rPr lang="en-US" dirty="0" smtClean="0"/>
                <a:t>2’s Comp: V flag = 1</a:t>
              </a:r>
              <a:endParaRPr lang="en-US" dirty="0"/>
            </a:p>
          </p:txBody>
        </p:sp>
        <p:pic>
          <p:nvPicPr>
            <p:cNvPr id="27" name="Picture 26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5841692" y="2324099"/>
            <a:ext cx="444808" cy="175985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81000" y="2989056"/>
            <a:ext cx="2590800" cy="3637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76551" y="2324099"/>
            <a:ext cx="444585" cy="45175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90040" y="1874153"/>
            <a:ext cx="3217015" cy="901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19552" y="3657601"/>
            <a:ext cx="2266948" cy="451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80134" y="3557760"/>
            <a:ext cx="2266948" cy="451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00154" y="1838757"/>
            <a:ext cx="1655842" cy="901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19552" y="3657600"/>
            <a:ext cx="1801584" cy="472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3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0" grpId="0" animBg="1"/>
      <p:bldP spid="11" grpId="0" animBg="1"/>
      <p:bldP spid="12" grpId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" grpId="0" animBg="1"/>
      <p:bldP spid="28" grpId="0" animBg="1"/>
      <p:bldP spid="29" grpId="0" animBg="1"/>
      <p:bldP spid="3" grpId="0" animBg="1"/>
      <p:bldP spid="8" grpId="0" animBg="1"/>
      <p:bldP spid="30" grpId="0" animBg="1"/>
      <p:bldP spid="31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923166"/>
              </p:ext>
            </p:extLst>
          </p:nvPr>
        </p:nvGraphicFramePr>
        <p:xfrm>
          <a:off x="76200" y="3733800"/>
          <a:ext cx="5562600" cy="220980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15715">
                  <a:extLst>
                    <a:ext uri="{9D8B030D-6E8A-4147-A177-3AD203B41FA5}">
                      <a16:colId xmlns:a16="http://schemas.microsoft.com/office/drawing/2014/main" val="4186999267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3629543550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845069212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1173060780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2474024261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1351558804"/>
                    </a:ext>
                  </a:extLst>
                </a:gridCol>
                <a:gridCol w="1214595">
                  <a:extLst>
                    <a:ext uri="{9D8B030D-6E8A-4147-A177-3AD203B41FA5}">
                      <a16:colId xmlns:a16="http://schemas.microsoft.com/office/drawing/2014/main" val="5713342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29017285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4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3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2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1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</a:t>
                      </a:r>
                      <a:r>
                        <a:rPr lang="en-US" sz="2000" baseline="-25000" dirty="0" smtClean="0"/>
                        <a:t>0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3288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Carries</a:t>
                      </a:r>
                      <a:endParaRPr lang="en-US" sz="2000" dirty="0"/>
                    </a:p>
                  </a:txBody>
                  <a:tcPr>
                    <a:lnT w="12700" cmpd="sng">
                      <a:noFill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7471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74734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~B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+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59464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A-B</a:t>
                      </a:r>
                      <a:endParaRPr 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+6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53197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SUBTRACTION</a:t>
            </a:r>
            <a:br>
              <a:rPr lang="en-US" dirty="0" smtClean="0"/>
            </a:br>
            <a:r>
              <a:rPr lang="en-US" i="1" dirty="0" smtClean="0"/>
              <a:t>Carries and Overflow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66852"/>
              </p:ext>
            </p:extLst>
          </p:nvPr>
        </p:nvGraphicFramePr>
        <p:xfrm>
          <a:off x="76200" y="1828800"/>
          <a:ext cx="5562600" cy="132588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915715">
                  <a:extLst>
                    <a:ext uri="{9D8B030D-6E8A-4147-A177-3AD203B41FA5}">
                      <a16:colId xmlns:a16="http://schemas.microsoft.com/office/drawing/2014/main" val="4186999267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3629543550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845069212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1173060780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2474024261"/>
                    </a:ext>
                  </a:extLst>
                </a:gridCol>
                <a:gridCol w="457858">
                  <a:extLst>
                    <a:ext uri="{9D8B030D-6E8A-4147-A177-3AD203B41FA5}">
                      <a16:colId xmlns:a16="http://schemas.microsoft.com/office/drawing/2014/main" val="1351558804"/>
                    </a:ext>
                  </a:extLst>
                </a:gridCol>
                <a:gridCol w="1214595">
                  <a:extLst>
                    <a:ext uri="{9D8B030D-6E8A-4147-A177-3AD203B41FA5}">
                      <a16:colId xmlns:a16="http://schemas.microsoft.com/office/drawing/2014/main" val="57133421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29017285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Unsigned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2’s Comp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043096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 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(─4)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787380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─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/>
                        <a:t>─  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/>
                        <a:t>─(+6)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1307014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2133600" y="3323634"/>
            <a:ext cx="457200" cy="4863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53451"/>
              </p:ext>
            </p:extLst>
          </p:nvPr>
        </p:nvGraphicFramePr>
        <p:xfrm>
          <a:off x="5636164" y="3276600"/>
          <a:ext cx="3276600" cy="184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0608222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120741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28308516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00269214"/>
                    </a:ext>
                  </a:extLst>
                </a:gridCol>
              </a:tblGrid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C</a:t>
                      </a:r>
                      <a:r>
                        <a:rPr lang="en-US" b="1" i="1" baseline="-25000" dirty="0" smtClean="0"/>
                        <a:t>4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 smtClean="0"/>
                        <a:t>C</a:t>
                      </a:r>
                      <a:r>
                        <a:rPr lang="en-US" b="1" i="1" baseline="-25000" dirty="0" smtClean="0"/>
                        <a:t>3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Unsigned</a:t>
                      </a:r>
                      <a:endParaRPr lang="en-US" b="1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2’s Comp</a:t>
                      </a:r>
                      <a:endParaRPr lang="en-US" b="1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9730982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50513516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27887590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Overflow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5560139"/>
                  </a:ext>
                </a:extLst>
              </a:tr>
              <a:tr h="369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4567525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5861620"/>
            <a:ext cx="449259" cy="513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187" y="5838506"/>
            <a:ext cx="533399" cy="5233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657193" y="5576272"/>
            <a:ext cx="3255571" cy="1015663"/>
            <a:chOff x="1447799" y="4673768"/>
            <a:chExt cx="3255571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447799" y="4673768"/>
              <a:ext cx="3255571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Overflow detection:</a:t>
              </a:r>
            </a:p>
            <a:p>
              <a:pPr marL="1027113" lvl="1"/>
              <a:r>
                <a:rPr lang="en-US" dirty="0" smtClean="0"/>
                <a:t>Unsigned: C flag = 0</a:t>
              </a:r>
            </a:p>
            <a:p>
              <a:pPr marL="1027113" lvl="1"/>
              <a:r>
                <a:rPr lang="en-US" dirty="0" smtClean="0"/>
                <a:t>2’s Comp: V flag = 1</a:t>
              </a:r>
              <a:endParaRPr lang="en-US" dirty="0"/>
            </a:p>
          </p:txBody>
        </p:sp>
        <p:pic>
          <p:nvPicPr>
            <p:cNvPr id="13" name="Picture 12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2822120" y="4175107"/>
            <a:ext cx="454479" cy="4486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447800" y="5034718"/>
            <a:ext cx="1828800" cy="45168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553200" y="3662397"/>
            <a:ext cx="1143000" cy="72252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36164" y="3662397"/>
            <a:ext cx="454572" cy="72252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42746" y="4384924"/>
            <a:ext cx="447990" cy="73767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62410" y="4384924"/>
            <a:ext cx="1133790" cy="75395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99810" y="4177832"/>
            <a:ext cx="447990" cy="44860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99810" y="4174549"/>
            <a:ext cx="898700" cy="44915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693564" y="4014105"/>
            <a:ext cx="1219200" cy="74115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636163" y="4014106"/>
            <a:ext cx="912432" cy="74326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693564" y="3663531"/>
            <a:ext cx="1219200" cy="350574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692246" y="4755262"/>
            <a:ext cx="1219200" cy="373786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641428" y="4755262"/>
            <a:ext cx="907167" cy="353822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642746" y="3662397"/>
            <a:ext cx="905849" cy="351708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62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5426"/>
              </p:ext>
            </p:extLst>
          </p:nvPr>
        </p:nvGraphicFramePr>
        <p:xfrm>
          <a:off x="685800" y="1295400"/>
          <a:ext cx="7772400" cy="4267201"/>
        </p:xfrm>
        <a:graphic>
          <a:graphicData uri="http://schemas.openxmlformats.org/drawingml/2006/table">
            <a:tbl>
              <a:tblPr firstRow="1" firstCol="1" bandRow="1"/>
              <a:tblGrid>
                <a:gridCol w="1999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5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Format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Flags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ADD{S}	Rd,Rn,Op2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Rd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Rn + 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N,Z,C,V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Add with Carry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ADC{S}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Rd,Rn,Op2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Rd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Rn + Op2 + Carry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N,Z,C,V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Subtract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SUB{S}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Rd,Rn,Op2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Rd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Rn − Op2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N,Z,C,V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Subtract with Carry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SBC{S}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Rd,Rn,Op2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Rd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Rn − Op2 − ~Carry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N,Z,C,V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9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Reverse Subtract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60375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RSB{S}	Rd,Rn,Op2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Rd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Op2 − Rn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N,Z,C,V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ADDITION AND SUBTRACTION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86401" y="5715000"/>
            <a:ext cx="2971799" cy="1015663"/>
            <a:chOff x="5486401" y="5385137"/>
            <a:chExt cx="2971799" cy="1015663"/>
          </a:xfrm>
        </p:grpSpPr>
        <p:sp>
          <p:nvSpPr>
            <p:cNvPr id="4" name="TextBox 3"/>
            <p:cNvSpPr txBox="1"/>
            <p:nvPr/>
          </p:nvSpPr>
          <p:spPr>
            <a:xfrm>
              <a:off x="5486401" y="5385137"/>
              <a:ext cx="2971799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"S" must be appended to affect the flags!</a:t>
              </a:r>
              <a:endParaRPr lang="en-US" dirty="0"/>
            </a:p>
          </p:txBody>
        </p:sp>
        <p:pic>
          <p:nvPicPr>
            <p:cNvPr id="5" name="Picture 4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685800" y="5702468"/>
            <a:ext cx="3433083" cy="1015663"/>
            <a:chOff x="5486401" y="5385137"/>
            <a:chExt cx="3433083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5486401" y="5385137"/>
              <a:ext cx="3433083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"Op2" can be a constant, a register, or a shifted register.</a:t>
              </a:r>
              <a:endParaRPr lang="en-US" dirty="0"/>
            </a:p>
          </p:txBody>
        </p:sp>
        <p:pic>
          <p:nvPicPr>
            <p:cNvPr id="9" name="Picture 8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4267200" y="2187776"/>
            <a:ext cx="468630" cy="3190672"/>
            <a:chOff x="4267200" y="2187776"/>
            <a:chExt cx="468630" cy="3190672"/>
          </a:xfrm>
        </p:grpSpPr>
        <p:sp>
          <p:nvSpPr>
            <p:cNvPr id="10" name="Rectangle 9"/>
            <p:cNvSpPr/>
            <p:nvPr/>
          </p:nvSpPr>
          <p:spPr>
            <a:xfrm>
              <a:off x="4267200" y="2187776"/>
              <a:ext cx="457200" cy="3048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67200" y="2882032"/>
              <a:ext cx="457200" cy="34853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267200" y="3597994"/>
              <a:ext cx="457200" cy="34853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267200" y="4313956"/>
              <a:ext cx="457200" cy="34853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278630" y="5029918"/>
              <a:ext cx="457200" cy="34853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4200" y="2176923"/>
            <a:ext cx="304800" cy="3190672"/>
            <a:chOff x="4267200" y="2187776"/>
            <a:chExt cx="304800" cy="3190672"/>
          </a:xfrm>
        </p:grpSpPr>
        <p:sp>
          <p:nvSpPr>
            <p:cNvPr id="17" name="Rectangle 16"/>
            <p:cNvSpPr/>
            <p:nvPr/>
          </p:nvSpPr>
          <p:spPr>
            <a:xfrm>
              <a:off x="4267200" y="2187776"/>
              <a:ext cx="304800" cy="261477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267200" y="2882032"/>
              <a:ext cx="304800" cy="34853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7200" y="3597993"/>
              <a:ext cx="304800" cy="359383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67200" y="4313955"/>
              <a:ext cx="304800" cy="359383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78630" y="5029917"/>
              <a:ext cx="293370" cy="348531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00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423279"/>
            <a:ext cx="381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// This works but is inefficient</a:t>
            </a:r>
          </a:p>
          <a:p>
            <a:r>
              <a:rPr lang="en-US" dirty="0" smtClean="0"/>
              <a:t>LDR	R0,x	// R0 &lt;-- x</a:t>
            </a:r>
          </a:p>
          <a:p>
            <a:r>
              <a:rPr lang="en-US" dirty="0" smtClean="0"/>
              <a:t>LDR	R1,=5	// R1 </a:t>
            </a:r>
            <a:r>
              <a:rPr lang="en-US" dirty="0" smtClean="0">
                <a:sym typeface="Wingdings" panose="05000000000000000000" pitchFamily="2" charset="2"/>
              </a:rPr>
              <a:t>&lt;-- 5</a:t>
            </a:r>
            <a:endParaRPr lang="en-US" dirty="0" smtClean="0"/>
          </a:p>
          <a:p>
            <a:r>
              <a:rPr lang="en-US" dirty="0" smtClean="0"/>
              <a:t>ADD	R2,R0,R1	// R2 &lt;-- R0 + R1</a:t>
            </a:r>
          </a:p>
          <a:p>
            <a:r>
              <a:rPr lang="en-US" dirty="0" smtClean="0"/>
              <a:t>STR	R2,y	// R2 --&gt; y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/>
              <a:t>// Don’t need a register for constant</a:t>
            </a:r>
          </a:p>
          <a:p>
            <a:r>
              <a:rPr lang="en-US" dirty="0" smtClean="0"/>
              <a:t>LDR	R0,x	// R0 </a:t>
            </a:r>
            <a:r>
              <a:rPr lang="en-US" dirty="0" smtClean="0">
                <a:sym typeface="Wingdings" panose="05000000000000000000" pitchFamily="2" charset="2"/>
              </a:rPr>
              <a:t>&lt;-- x</a:t>
            </a:r>
            <a:endParaRPr lang="en-US" dirty="0" smtClean="0"/>
          </a:p>
          <a:p>
            <a:r>
              <a:rPr lang="en-US" dirty="0" smtClean="0"/>
              <a:t>ADD	R1,R0,5	// R1 &lt;-- R0 + 5</a:t>
            </a:r>
          </a:p>
          <a:p>
            <a:r>
              <a:rPr lang="en-US" dirty="0" smtClean="0"/>
              <a:t>STR	R1,y	// R1 --&gt; 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 AND </a:t>
            </a:r>
            <a:r>
              <a:rPr lang="en-US" dirty="0" smtClean="0"/>
              <a:t>SUBTRACTION</a:t>
            </a:r>
            <a:br>
              <a:rPr lang="en-US" dirty="0" smtClean="0"/>
            </a:br>
            <a:r>
              <a:rPr lang="en-US" dirty="0" smtClean="0"/>
              <a:t>y = x + 5 ; 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76800" y="2390001"/>
            <a:ext cx="381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// Reuse registers whenever possible</a:t>
            </a:r>
          </a:p>
          <a:p>
            <a:r>
              <a:rPr lang="en-US" dirty="0" smtClean="0"/>
              <a:t>LDR</a:t>
            </a:r>
            <a:r>
              <a:rPr lang="en-US" dirty="0"/>
              <a:t>	R0,x	// R0 </a:t>
            </a:r>
            <a:r>
              <a:rPr lang="en-US" dirty="0">
                <a:sym typeface="Wingdings" panose="05000000000000000000" pitchFamily="2" charset="2"/>
              </a:rPr>
              <a:t>&lt;-- x</a:t>
            </a:r>
            <a:endParaRPr lang="en-US" dirty="0"/>
          </a:p>
          <a:p>
            <a:r>
              <a:rPr lang="en-US" dirty="0"/>
              <a:t>ADD	R0,R0,5	// R0 &lt;-- R0 + 5</a:t>
            </a:r>
          </a:p>
          <a:p>
            <a:r>
              <a:rPr lang="en-US" dirty="0"/>
              <a:t>STR	R0,y	// R0 --&gt; </a:t>
            </a:r>
            <a:r>
              <a:rPr lang="en-US" dirty="0" smtClean="0"/>
              <a:t>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rgbClr val="FF0000"/>
                </a:solidFill>
              </a:rPr>
              <a:t>// This won’t work – WHY?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LDR	R0,x+5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	R0,y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838200" y="3015343"/>
            <a:ext cx="1752600" cy="2166257"/>
            <a:chOff x="838200" y="3015343"/>
            <a:chExt cx="1752600" cy="2166257"/>
          </a:xfrm>
        </p:grpSpPr>
        <p:sp>
          <p:nvSpPr>
            <p:cNvPr id="11" name="Rectangle 10"/>
            <p:cNvSpPr/>
            <p:nvPr/>
          </p:nvSpPr>
          <p:spPr>
            <a:xfrm>
              <a:off x="2362200" y="4953000"/>
              <a:ext cx="152400" cy="2286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62200" y="3287486"/>
              <a:ext cx="228600" cy="293914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8200" y="3015343"/>
              <a:ext cx="1524000" cy="293914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25386" y="2971800"/>
            <a:ext cx="4446814" cy="2514600"/>
            <a:chOff x="1725386" y="2971800"/>
            <a:chExt cx="4446814" cy="2514600"/>
          </a:xfrm>
        </p:grpSpPr>
        <p:sp>
          <p:nvSpPr>
            <p:cNvPr id="12" name="Rectangle 11"/>
            <p:cNvSpPr/>
            <p:nvPr/>
          </p:nvSpPr>
          <p:spPr>
            <a:xfrm>
              <a:off x="5867400" y="2971800"/>
              <a:ext cx="304800" cy="5334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25386" y="4953000"/>
              <a:ext cx="304800" cy="5334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40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615707"/>
              </p:ext>
            </p:extLst>
          </p:nvPr>
        </p:nvGraphicFramePr>
        <p:xfrm>
          <a:off x="952500" y="1905000"/>
          <a:ext cx="7239000" cy="1981200"/>
        </p:xfrm>
        <a:graphic>
          <a:graphicData uri="http://schemas.openxmlformats.org/drawingml/2006/table">
            <a:tbl>
              <a:tblPr firstRow="1" firstCol="1" bandRow="1"/>
              <a:tblGrid>
                <a:gridCol w="723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143000" algn="l"/>
                          <a:tab pos="1714500" algn="l"/>
                          <a:tab pos="291465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11430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4213" algn="l"/>
                          <a:tab pos="1487488" algn="l"/>
                          <a:tab pos="2513013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// int64_t Add64(int64_t num1, int64_t num2)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;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11430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4213" algn="l"/>
                          <a:tab pos="1487488" algn="l"/>
                          <a:tab pos="251301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4213" algn="l"/>
                          <a:tab pos="1487488" algn="l"/>
                          <a:tab pos="2513013" algn="l"/>
                        </a:tabLs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Add64:</a:t>
                      </a: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4213" algn="l"/>
                          <a:tab pos="1487488" algn="l"/>
                          <a:tab pos="32004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ADDS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R0,R0,R2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//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R0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= sum bits 31-0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4213" algn="l"/>
                          <a:tab pos="1487488" algn="l"/>
                          <a:tab pos="32004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ADC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R1,R1,R3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//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R1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= sum bits 63-32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4213" algn="l"/>
                          <a:tab pos="1487488" algn="l"/>
                          <a:tab pos="32004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	BX	LR	// Return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4213" algn="l"/>
                          <a:tab pos="1487488" algn="l"/>
                          <a:tab pos="2513013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/>
                          <a:cs typeface="Calibri"/>
                        </a:rPr>
                        <a:t> 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59631" marR="5963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MULTIPLE-PRECISION ADDITION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086074" y="5486400"/>
            <a:ext cx="3219726" cy="1015663"/>
            <a:chOff x="5486401" y="5385137"/>
            <a:chExt cx="3219726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5486401" y="5385137"/>
              <a:ext cx="3219726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Use an ADC so that the carry is included in the second sum.</a:t>
              </a:r>
              <a:endParaRPr lang="en-US" dirty="0"/>
            </a:p>
          </p:txBody>
        </p:sp>
        <p:pic>
          <p:nvPicPr>
            <p:cNvPr id="6" name="Picture 5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5120364" y="4204037"/>
            <a:ext cx="3185436" cy="1015663"/>
            <a:chOff x="5486401" y="5385137"/>
            <a:chExt cx="3185436" cy="1015663"/>
          </a:xfrm>
        </p:grpSpPr>
        <p:sp>
          <p:nvSpPr>
            <p:cNvPr id="8" name="TextBox 7"/>
            <p:cNvSpPr txBox="1"/>
            <p:nvPr/>
          </p:nvSpPr>
          <p:spPr>
            <a:xfrm>
              <a:off x="5486401" y="5385137"/>
              <a:ext cx="3185436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Append "S" to ADD so it will record any carry out.</a:t>
              </a:r>
              <a:endParaRPr lang="en-US" dirty="0"/>
            </a:p>
          </p:txBody>
        </p:sp>
        <p:pic>
          <p:nvPicPr>
            <p:cNvPr id="9" name="Picture 8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Rectangle 9"/>
          <p:cNvSpPr/>
          <p:nvPr/>
        </p:nvSpPr>
        <p:spPr>
          <a:xfrm>
            <a:off x="1676399" y="2890157"/>
            <a:ext cx="1747157" cy="23404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676400" y="3139440"/>
            <a:ext cx="1747156" cy="21408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52500" y="4059527"/>
            <a:ext cx="1895803" cy="3968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43277" y="4060790"/>
            <a:ext cx="1895803" cy="3968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43277" y="5134203"/>
            <a:ext cx="1895803" cy="3968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52499" y="5134203"/>
            <a:ext cx="1895803" cy="3968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57658" y="4131828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74736" y="5161737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130199" y="4615727"/>
            <a:ext cx="1241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1</a:t>
            </a:r>
            <a:r>
              <a:rPr lang="en-US" baseline="30000" dirty="0" smtClean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st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ADDS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373646" y="461913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2</a:t>
            </a:r>
            <a:r>
              <a:rPr lang="en-US" baseline="30000" dirty="0" smtClean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nd</a:t>
            </a:r>
            <a:r>
              <a:rPr lang="en-US" dirty="0" smtClean="0">
                <a:solidFill>
                  <a:srgbClr val="000000"/>
                </a:solidFill>
                <a:latin typeface="Consolas"/>
                <a:ea typeface="Calibri"/>
                <a:cs typeface="Calibri"/>
              </a:rPr>
              <a:t>: ADC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942371" y="6235811"/>
            <a:ext cx="1895803" cy="3968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33148" y="6237074"/>
            <a:ext cx="1895803" cy="39686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R0</a:t>
            </a:r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3698169" y="5701767"/>
            <a:ext cx="357351" cy="323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1752174" y="5701767"/>
            <a:ext cx="357351" cy="3236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858646" y="3909722"/>
            <a:ext cx="2112748" cy="28547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56427" y="3914978"/>
            <a:ext cx="2112748" cy="28547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5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10740" y="1826681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    1100</a:t>
            </a:r>
          </a:p>
          <a:p>
            <a:r>
              <a:rPr lang="en-US" sz="2800" u="sng" dirty="0">
                <a:latin typeface="Consolas" panose="020B0609020204030204" pitchFamily="49" charset="0"/>
              </a:rPr>
              <a:t> </a:t>
            </a:r>
            <a:r>
              <a:rPr lang="en-US" sz="2800" u="sng" dirty="0" smtClean="0">
                <a:latin typeface="Consolas" panose="020B0609020204030204" pitchFamily="49" charset="0"/>
              </a:rPr>
              <a:t>  ×1101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10011100</a:t>
            </a:r>
            <a:r>
              <a:rPr lang="en-US" sz="2800" baseline="-25000" dirty="0" smtClean="0">
                <a:latin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29790" y="2699271"/>
            <a:ext cx="1775460" cy="503849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48840" y="3914794"/>
            <a:ext cx="1889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    0011</a:t>
            </a:r>
          </a:p>
          <a:p>
            <a:r>
              <a:rPr lang="en-US" sz="2800" u="sng" dirty="0">
                <a:latin typeface="Consolas" panose="020B0609020204030204" pitchFamily="49" charset="0"/>
              </a:rPr>
              <a:t> </a:t>
            </a:r>
            <a:r>
              <a:rPr lang="en-US" sz="2800" u="sng" dirty="0" smtClean="0">
                <a:latin typeface="Consolas" panose="020B0609020204030204" pitchFamily="49" charset="0"/>
              </a:rPr>
              <a:t>  ×0010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00000110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6940" y="4834293"/>
            <a:ext cx="1623060" cy="46549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MULTIPLICATION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998470" y="4825689"/>
            <a:ext cx="849630" cy="47409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572000" y="1889660"/>
            <a:ext cx="4114800" cy="73866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product may require </a:t>
            </a:r>
            <a:r>
              <a:rPr lang="en-US" dirty="0"/>
              <a:t>as many </a:t>
            </a:r>
            <a:r>
              <a:rPr lang="en-US" dirty="0" smtClean="0"/>
              <a:t>digits as </a:t>
            </a:r>
            <a:r>
              <a:rPr lang="en-US" dirty="0"/>
              <a:t>the </a:t>
            </a:r>
            <a:r>
              <a:rPr lang="en-US" b="1" dirty="0" smtClean="0"/>
              <a:t>total </a:t>
            </a:r>
            <a:r>
              <a:rPr lang="en-US" dirty="0" smtClean="0"/>
              <a:t># of digits </a:t>
            </a:r>
            <a:r>
              <a:rPr lang="en-US" dirty="0"/>
              <a:t>in the </a:t>
            </a:r>
            <a:r>
              <a:rPr lang="en-US" dirty="0" smtClean="0"/>
              <a:t>two operands</a:t>
            </a:r>
            <a:r>
              <a:rPr lang="en-US" dirty="0"/>
              <a:t>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72000" y="3707226"/>
            <a:ext cx="4114800" cy="1015663"/>
            <a:chOff x="5486401" y="5385137"/>
            <a:chExt cx="4114800" cy="1015663"/>
          </a:xfrm>
        </p:grpSpPr>
        <p:sp>
          <p:nvSpPr>
            <p:cNvPr id="16" name="TextBox 15"/>
            <p:cNvSpPr txBox="1"/>
            <p:nvPr/>
          </p:nvSpPr>
          <p:spPr>
            <a:xfrm>
              <a:off x="5486401" y="5385137"/>
              <a:ext cx="41148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A "</a:t>
              </a:r>
              <a:r>
                <a:rPr lang="en-US" b="1" dirty="0" smtClean="0"/>
                <a:t>double length product</a:t>
              </a:r>
              <a:r>
                <a:rPr lang="en-US" dirty="0" smtClean="0"/>
                <a:t>" uses the full product width:</a:t>
              </a:r>
            </a:p>
            <a:p>
              <a:pPr marL="1085850"/>
              <a:r>
                <a:rPr lang="en-US" dirty="0" smtClean="0"/>
                <a:t>2N bits </a:t>
              </a:r>
              <a:r>
                <a:rPr lang="en-US" dirty="0" smtClean="0">
                  <a:sym typeface="Wingdings" panose="05000000000000000000" pitchFamily="2" charset="2"/>
                </a:rPr>
                <a:t> N bits × N bits</a:t>
              </a:r>
              <a:endParaRPr lang="en-US" dirty="0"/>
            </a:p>
          </p:txBody>
        </p:sp>
        <p:pic>
          <p:nvPicPr>
            <p:cNvPr id="17" name="Picture 16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4572000" y="5537537"/>
            <a:ext cx="4114800" cy="1015663"/>
            <a:chOff x="5486401" y="5385137"/>
            <a:chExt cx="4114800" cy="1015663"/>
          </a:xfrm>
        </p:grpSpPr>
        <p:sp>
          <p:nvSpPr>
            <p:cNvPr id="19" name="TextBox 18"/>
            <p:cNvSpPr txBox="1"/>
            <p:nvPr/>
          </p:nvSpPr>
          <p:spPr>
            <a:xfrm>
              <a:off x="5486401" y="5385137"/>
              <a:ext cx="411480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A "</a:t>
              </a:r>
              <a:r>
                <a:rPr lang="en-US" b="1" dirty="0" smtClean="0"/>
                <a:t>single length product</a:t>
              </a:r>
              <a:r>
                <a:rPr lang="en-US" dirty="0" smtClean="0"/>
                <a:t>" keeps only least-significant half: N bits </a:t>
              </a:r>
              <a:r>
                <a:rPr lang="en-US" dirty="0" smtClean="0">
                  <a:sym typeface="Wingdings" panose="05000000000000000000" pitchFamily="2" charset="2"/>
                </a:rPr>
                <a:t> N bits × N bits</a:t>
              </a:r>
              <a:endParaRPr lang="en-US" dirty="0"/>
            </a:p>
          </p:txBody>
        </p:sp>
        <p:pic>
          <p:nvPicPr>
            <p:cNvPr id="20" name="Picture 19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581375" y="5461337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/>
          <p:cNvSpPr txBox="1"/>
          <p:nvPr/>
        </p:nvSpPr>
        <p:spPr>
          <a:xfrm>
            <a:off x="546873" y="1826680"/>
            <a:ext cx="1563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 12</a:t>
            </a:r>
          </a:p>
          <a:p>
            <a:r>
              <a:rPr lang="en-US" sz="2800" u="sng" dirty="0" smtClean="0">
                <a:latin typeface="Consolas" panose="020B0609020204030204" pitchFamily="49" charset="0"/>
              </a:rPr>
              <a:t>×13</a:t>
            </a:r>
          </a:p>
          <a:p>
            <a:r>
              <a:rPr lang="en-US" sz="2800" dirty="0" smtClean="0">
                <a:latin typeface="Consolas" panose="020B0609020204030204" pitchFamily="49" charset="0"/>
              </a:rPr>
              <a:t>156</a:t>
            </a:r>
            <a:r>
              <a:rPr lang="en-US" sz="2800" baseline="-25000" dirty="0" smtClean="0">
                <a:latin typeface="Consolas" panose="020B0609020204030204" pitchFamily="49" charset="0"/>
              </a:rPr>
              <a:t>10</a:t>
            </a:r>
            <a:r>
              <a:rPr lang="en-US" sz="2800" dirty="0" smtClean="0">
                <a:latin typeface="Consolas" panose="020B0609020204030204" pitchFamily="49" charset="0"/>
              </a:rPr>
              <a:t> =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6873" y="3929128"/>
            <a:ext cx="15638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  3</a:t>
            </a:r>
          </a:p>
          <a:p>
            <a:r>
              <a:rPr lang="en-US" sz="2800" u="sng" dirty="0" smtClean="0">
                <a:latin typeface="Consolas" panose="020B0609020204030204" pitchFamily="49" charset="0"/>
              </a:rPr>
              <a:t> ×2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</a:rPr>
              <a:t> 6</a:t>
            </a:r>
            <a:r>
              <a:rPr lang="en-US" sz="2800" baseline="-25000" dirty="0" smtClean="0">
                <a:latin typeface="Consolas" panose="020B0609020204030204" pitchFamily="49" charset="0"/>
              </a:rPr>
              <a:t>10</a:t>
            </a:r>
            <a:r>
              <a:rPr lang="en-US" sz="2800" dirty="0" smtClean="0">
                <a:latin typeface="Consolas" panose="020B0609020204030204" pitchFamily="49" charset="0"/>
              </a:rPr>
              <a:t> =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 animBg="1"/>
      <p:bldP spid="9" grpId="0" animBg="1"/>
      <p:bldP spid="13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2074</Words>
  <Application>Microsoft Office PowerPoint</Application>
  <PresentationFormat>On-screen Show (4:3)</PresentationFormat>
  <Paragraphs>641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Times New Roman</vt:lpstr>
      <vt:lpstr>Wingdings</vt:lpstr>
      <vt:lpstr>Office Theme</vt:lpstr>
      <vt:lpstr>Chapter 5</vt:lpstr>
      <vt:lpstr>CONDITION FLAGS Processor Status Register (PSR)</vt:lpstr>
      <vt:lpstr>ADDITION AND SUBTRACTION</vt:lpstr>
      <vt:lpstr>ADDITION Carries and Overflow</vt:lpstr>
      <vt:lpstr>SUBTRACTION Carries and Overflow</vt:lpstr>
      <vt:lpstr>PowerPoint Presentation</vt:lpstr>
      <vt:lpstr>ADDITION AND SUBTRACTION y = x + 5 ;  </vt:lpstr>
      <vt:lpstr>PowerPoint Presentation</vt:lpstr>
      <vt:lpstr>BINARY MULTIPLICATION</vt:lpstr>
      <vt:lpstr>BINARY MULTIPLICATION</vt:lpstr>
      <vt:lpstr>MULTIPLICATION IN C</vt:lpstr>
      <vt:lpstr>MULTIPLICATION IN C</vt:lpstr>
      <vt:lpstr>MULTIPLICATION IN C</vt:lpstr>
      <vt:lpstr>MULTIPLICATION For Single-Length Products</vt:lpstr>
      <vt:lpstr>MULTIPLICATION For Double-Length Products</vt:lpstr>
      <vt:lpstr>MULTIPLICATION OVERFLOW</vt:lpstr>
      <vt:lpstr>MULTIPLICATION Single-Length 64x64-Bit Product</vt:lpstr>
      <vt:lpstr>MULTIPLICATION Single-Length 64x64-Bit Product</vt:lpstr>
      <vt:lpstr>DIVISION IN C</vt:lpstr>
      <vt:lpstr>SINGLE-LENGTH DIVISION</vt:lpstr>
      <vt:lpstr>PowerPoint Presentation</vt:lpstr>
      <vt:lpstr>DIVISION OVERFLOW</vt:lpstr>
      <vt:lpstr>SATURATING ARITHMETIC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Integer Arithmetic</dc:title>
  <dc:creator>Dan Lewis</dc:creator>
  <cp:lastModifiedBy>Dan Lewis</cp:lastModifiedBy>
  <cp:revision>138</cp:revision>
  <dcterms:created xsi:type="dcterms:W3CDTF">2006-08-16T00:00:00Z</dcterms:created>
  <dcterms:modified xsi:type="dcterms:W3CDTF">2017-03-06T00:23:37Z</dcterms:modified>
</cp:coreProperties>
</file>