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0" r:id="rId4"/>
    <p:sldId id="273" r:id="rId5"/>
    <p:sldId id="274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303" r:id="rId14"/>
    <p:sldId id="304" r:id="rId15"/>
    <p:sldId id="305" r:id="rId16"/>
    <p:sldId id="283" r:id="rId17"/>
    <p:sldId id="284" r:id="rId18"/>
    <p:sldId id="285" r:id="rId19"/>
    <p:sldId id="286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6" autoAdjust="0"/>
    <p:restoredTop sz="94660"/>
  </p:normalViewPr>
  <p:slideViewPr>
    <p:cSldViewPr snapToGrid="0">
      <p:cViewPr>
        <p:scale>
          <a:sx n="75" d="100"/>
          <a:sy n="75" d="100"/>
        </p:scale>
        <p:origin x="-800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37821-34F6-1D46-964C-792DACE5E4E2}" type="datetimeFigureOut">
              <a:rPr lang="en-US" smtClean="0"/>
              <a:t>4/26/15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B18A4-6D16-1D45-B488-BB14CA7A8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64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C7A00-99B6-42DC-B60B-737CD4976921}" type="datetimeFigureOut">
              <a:rPr lang="en-US" smtClean="0"/>
              <a:pPr/>
              <a:t>4/26/15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32786-252E-4839-9056-370C719DC9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495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32786-252E-4839-9056-370C719DC9F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32786-252E-4839-9056-370C719DC9F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32786-252E-4839-9056-370C719DC9F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32786-252E-4839-9056-370C719DC9F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32786-252E-4839-9056-370C719DC9F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32786-252E-4839-9056-370C719DC9F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32786-252E-4839-9056-370C719DC9F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32786-252E-4839-9056-370C719DC9F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32786-252E-4839-9056-370C719DC9F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32786-252E-4839-9056-370C719DC9F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32786-252E-4839-9056-370C719DC9F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32786-252E-4839-9056-370C719DC9F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32786-252E-4839-9056-370C719DC9F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32786-252E-4839-9056-370C719DC9F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32786-252E-4839-9056-370C719DC9F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32786-252E-4839-9056-370C719DC9F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32786-252E-4839-9056-370C719DC9F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32786-252E-4839-9056-370C719DC9F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32786-252E-4839-9056-370C719DC9F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E40CC-FA62-49D5-AD6B-91FC42CC6A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641BB-72FF-46C3-A599-051A0EFACB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0E2F8-D322-4059-9E18-0589E924E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58C6116-68E5-47DA-8415-2BCCA78970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5184768-28C3-4F53-900C-E2ACD94974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EF181A-386D-42AE-8CB2-2B98722E3D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A2B55-EFB6-4C81-AEBF-A769BAF0C1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209E-3F30-4E4A-A045-FA11FCE2AC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3D8E7-F317-4C02-AAE1-34C3271587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89639-CC6C-420C-ACB3-CB29FC8E80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C02B3-D35F-41E4-99F1-8CD50CF437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5D9BA-03E7-4941-8DCF-22385479F7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71450-3F1B-421A-A415-3F6AA99D95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E36533E-BFA1-46C5-BE04-663AF27851B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ELEN/COEN 21: </a:t>
            </a:r>
            <a:r>
              <a:rPr lang="en-US" dirty="0"/>
              <a:t>Introduction to Logic Design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Lectures </a:t>
            </a:r>
            <a:r>
              <a:rPr lang="en-US" sz="2000" dirty="0" smtClean="0"/>
              <a:t>9 </a:t>
            </a:r>
            <a:r>
              <a:rPr lang="en-US" sz="2000" dirty="0" smtClean="0"/>
              <a:t>&amp; </a:t>
            </a:r>
            <a:r>
              <a:rPr lang="en-US" sz="2000" dirty="0" smtClean="0"/>
              <a:t>10: </a:t>
            </a:r>
            <a:r>
              <a:rPr lang="en-US" sz="2000" dirty="0" smtClean="0"/>
              <a:t>Comparators, multipliers and other combinational circuits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Radhika S. Grover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Electrical Engineering Department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Santa Clara University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4-bit adder subtractor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181A-386D-42AE-8CB2-2B98722E3D7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307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9649" y="1968500"/>
            <a:ext cx="711337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Overflow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Add two n-bit numbers and sum is n+1 bit -&gt; </a:t>
            </a:r>
            <a:r>
              <a:rPr lang="en-US" sz="2000">
                <a:solidFill>
                  <a:schemeClr val="tx2"/>
                </a:solidFill>
              </a:rPr>
              <a:t>overflow</a:t>
            </a:r>
            <a:r>
              <a:rPr lang="en-US" sz="2000"/>
              <a:t>.</a:t>
            </a:r>
          </a:p>
          <a:p>
            <a:r>
              <a:rPr lang="en-US" sz="2000"/>
              <a:t>Overflow is a problem because the number of bits for result is finite.</a:t>
            </a:r>
          </a:p>
          <a:p>
            <a:r>
              <a:rPr lang="en-US" sz="2000"/>
              <a:t>Overflow can occur only if the two numbers added are both positive or negative.</a:t>
            </a:r>
          </a:p>
          <a:p>
            <a:r>
              <a:rPr lang="en-US" sz="2000">
                <a:solidFill>
                  <a:schemeClr val="tx2"/>
                </a:solidFill>
              </a:rPr>
              <a:t>Example</a:t>
            </a:r>
            <a:r>
              <a:rPr lang="en-US" sz="2000"/>
              <a:t>: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Carry: 0  1				1   0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 +70	  0 1000110   		   -70  	     1 0111010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 +80	  0 1010000		   -80	     1 0110000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+150 	  1 0010110		  -150        0 1101010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</a:t>
            </a:r>
          </a:p>
          <a:p>
            <a:endParaRPr lang="en-US" sz="2000"/>
          </a:p>
        </p:txBody>
      </p:sp>
      <p:sp>
        <p:nvSpPr>
          <p:cNvPr id="314372" name="Line 4"/>
          <p:cNvSpPr>
            <a:spLocks noChangeShapeType="1"/>
          </p:cNvSpPr>
          <p:nvPr/>
        </p:nvSpPr>
        <p:spPr bwMode="auto">
          <a:xfrm>
            <a:off x="1244600" y="5207000"/>
            <a:ext cx="71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373" name="Line 5"/>
          <p:cNvSpPr>
            <a:spLocks noChangeShapeType="1"/>
          </p:cNvSpPr>
          <p:nvPr/>
        </p:nvSpPr>
        <p:spPr bwMode="auto">
          <a:xfrm>
            <a:off x="2247900" y="5207000"/>
            <a:ext cx="139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374" name="Line 6"/>
          <p:cNvSpPr>
            <a:spLocks noChangeShapeType="1"/>
          </p:cNvSpPr>
          <p:nvPr/>
        </p:nvSpPr>
        <p:spPr bwMode="auto">
          <a:xfrm>
            <a:off x="4927600" y="5194300"/>
            <a:ext cx="71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375" name="Line 7"/>
          <p:cNvSpPr>
            <a:spLocks noChangeShapeType="1"/>
          </p:cNvSpPr>
          <p:nvPr/>
        </p:nvSpPr>
        <p:spPr bwMode="auto">
          <a:xfrm>
            <a:off x="6057900" y="5181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>
            <a:off x="1244600" y="5638800"/>
            <a:ext cx="71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377" name="Line 9"/>
          <p:cNvSpPr>
            <a:spLocks noChangeShapeType="1"/>
          </p:cNvSpPr>
          <p:nvPr/>
        </p:nvSpPr>
        <p:spPr bwMode="auto">
          <a:xfrm>
            <a:off x="2222500" y="56515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378" name="Line 10"/>
          <p:cNvSpPr>
            <a:spLocks noChangeShapeType="1"/>
          </p:cNvSpPr>
          <p:nvPr/>
        </p:nvSpPr>
        <p:spPr bwMode="auto">
          <a:xfrm>
            <a:off x="4914900" y="5626100"/>
            <a:ext cx="749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379" name="Line 11"/>
          <p:cNvSpPr>
            <a:spLocks noChangeShapeType="1"/>
          </p:cNvSpPr>
          <p:nvPr/>
        </p:nvSpPr>
        <p:spPr bwMode="auto">
          <a:xfrm>
            <a:off x="6045200" y="561340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380" name="Oval 12"/>
          <p:cNvSpPr>
            <a:spLocks noChangeArrowheads="1"/>
          </p:cNvSpPr>
          <p:nvPr/>
        </p:nvSpPr>
        <p:spPr bwMode="auto">
          <a:xfrm>
            <a:off x="2209800" y="5257800"/>
            <a:ext cx="317500" cy="3302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381" name="Line 13"/>
          <p:cNvSpPr>
            <a:spLocks noChangeShapeType="1"/>
          </p:cNvSpPr>
          <p:nvPr/>
        </p:nvSpPr>
        <p:spPr bwMode="auto">
          <a:xfrm flipH="1" flipV="1">
            <a:off x="2413000" y="5537200"/>
            <a:ext cx="444500" cy="457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382" name="Text Box 14"/>
          <p:cNvSpPr txBox="1">
            <a:spLocks noChangeArrowheads="1"/>
          </p:cNvSpPr>
          <p:nvPr/>
        </p:nvSpPr>
        <p:spPr bwMode="auto">
          <a:xfrm>
            <a:off x="2844800" y="5778500"/>
            <a:ext cx="139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Negative number!</a:t>
            </a:r>
          </a:p>
        </p:txBody>
      </p:sp>
      <p:sp>
        <p:nvSpPr>
          <p:cNvPr id="314383" name="Oval 15"/>
          <p:cNvSpPr>
            <a:spLocks noChangeArrowheads="1"/>
          </p:cNvSpPr>
          <p:nvPr/>
        </p:nvSpPr>
        <p:spPr bwMode="auto">
          <a:xfrm>
            <a:off x="6108700" y="5232400"/>
            <a:ext cx="317500" cy="3302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384" name="Line 16"/>
          <p:cNvSpPr>
            <a:spLocks noChangeShapeType="1"/>
          </p:cNvSpPr>
          <p:nvPr/>
        </p:nvSpPr>
        <p:spPr bwMode="auto">
          <a:xfrm flipV="1">
            <a:off x="6057900" y="5511800"/>
            <a:ext cx="228600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385" name="Text Box 17"/>
          <p:cNvSpPr txBox="1">
            <a:spLocks noChangeArrowheads="1"/>
          </p:cNvSpPr>
          <p:nvPr/>
        </p:nvSpPr>
        <p:spPr bwMode="auto">
          <a:xfrm>
            <a:off x="5041900" y="5753100"/>
            <a:ext cx="139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Positive number!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181A-386D-42AE-8CB2-2B98722E3D7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Detecting overflow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 </a:t>
            </a:r>
          </a:p>
        </p:txBody>
      </p:sp>
      <p:sp>
        <p:nvSpPr>
          <p:cNvPr id="315426" name="Rectangle 34"/>
          <p:cNvSpPr>
            <a:spLocks noChangeArrowheads="1"/>
          </p:cNvSpPr>
          <p:nvPr/>
        </p:nvSpPr>
        <p:spPr bwMode="auto">
          <a:xfrm>
            <a:off x="1131888" y="19796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Overflow has occurred if: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>
              <a:solidFill>
                <a:schemeClr val="tx2"/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</a:rPr>
              <a:t>Carry out of sign bit position ≠ Carry into sign bit position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Carry: 0  1				1   0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 +70	  0 1000110   		   -70  	     1 0111010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 +80	  0 1010000		   -80	     1 0110000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+150 	  1 0010110		  -150        0 1101010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	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sp>
        <p:nvSpPr>
          <p:cNvPr id="315427" name="Line 35"/>
          <p:cNvSpPr>
            <a:spLocks noChangeShapeType="1"/>
          </p:cNvSpPr>
          <p:nvPr/>
        </p:nvSpPr>
        <p:spPr bwMode="auto">
          <a:xfrm>
            <a:off x="1231900" y="4559300"/>
            <a:ext cx="71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28" name="Line 36"/>
          <p:cNvSpPr>
            <a:spLocks noChangeShapeType="1"/>
          </p:cNvSpPr>
          <p:nvPr/>
        </p:nvSpPr>
        <p:spPr bwMode="auto">
          <a:xfrm>
            <a:off x="2209800" y="4533900"/>
            <a:ext cx="139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29" name="Line 37"/>
          <p:cNvSpPr>
            <a:spLocks noChangeShapeType="1"/>
          </p:cNvSpPr>
          <p:nvPr/>
        </p:nvSpPr>
        <p:spPr bwMode="auto">
          <a:xfrm>
            <a:off x="4927600" y="4572000"/>
            <a:ext cx="71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30" name="Line 38"/>
          <p:cNvSpPr>
            <a:spLocks noChangeShapeType="1"/>
          </p:cNvSpPr>
          <p:nvPr/>
        </p:nvSpPr>
        <p:spPr bwMode="auto">
          <a:xfrm>
            <a:off x="6045200" y="45593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31" name="Line 39"/>
          <p:cNvSpPr>
            <a:spLocks noChangeShapeType="1"/>
          </p:cNvSpPr>
          <p:nvPr/>
        </p:nvSpPr>
        <p:spPr bwMode="auto">
          <a:xfrm>
            <a:off x="1206500" y="4991100"/>
            <a:ext cx="71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32" name="Line 40"/>
          <p:cNvSpPr>
            <a:spLocks noChangeShapeType="1"/>
          </p:cNvSpPr>
          <p:nvPr/>
        </p:nvSpPr>
        <p:spPr bwMode="auto">
          <a:xfrm>
            <a:off x="2235200" y="5003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33" name="Line 41"/>
          <p:cNvSpPr>
            <a:spLocks noChangeShapeType="1"/>
          </p:cNvSpPr>
          <p:nvPr/>
        </p:nvSpPr>
        <p:spPr bwMode="auto">
          <a:xfrm>
            <a:off x="4953000" y="5029200"/>
            <a:ext cx="749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34" name="Line 42"/>
          <p:cNvSpPr>
            <a:spLocks noChangeShapeType="1"/>
          </p:cNvSpPr>
          <p:nvPr/>
        </p:nvSpPr>
        <p:spPr bwMode="auto">
          <a:xfrm>
            <a:off x="6032500" y="500380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35" name="Oval 43"/>
          <p:cNvSpPr>
            <a:spLocks noChangeArrowheads="1"/>
          </p:cNvSpPr>
          <p:nvPr/>
        </p:nvSpPr>
        <p:spPr bwMode="auto">
          <a:xfrm>
            <a:off x="2171700" y="4622800"/>
            <a:ext cx="317500" cy="3302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36" name="Line 44"/>
          <p:cNvSpPr>
            <a:spLocks noChangeShapeType="1"/>
          </p:cNvSpPr>
          <p:nvPr/>
        </p:nvSpPr>
        <p:spPr bwMode="auto">
          <a:xfrm flipH="1" flipV="1">
            <a:off x="2374900" y="4914900"/>
            <a:ext cx="254000" cy="254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37" name="Text Box 45"/>
          <p:cNvSpPr txBox="1">
            <a:spLocks noChangeArrowheads="1"/>
          </p:cNvSpPr>
          <p:nvPr/>
        </p:nvSpPr>
        <p:spPr bwMode="auto">
          <a:xfrm>
            <a:off x="2717800" y="5118100"/>
            <a:ext cx="1397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hlink"/>
                </a:solidFill>
              </a:rPr>
              <a:t>Negative number!</a:t>
            </a:r>
          </a:p>
        </p:txBody>
      </p:sp>
      <p:sp>
        <p:nvSpPr>
          <p:cNvPr id="315438" name="Oval 46"/>
          <p:cNvSpPr>
            <a:spLocks noChangeArrowheads="1"/>
          </p:cNvSpPr>
          <p:nvPr/>
        </p:nvSpPr>
        <p:spPr bwMode="auto">
          <a:xfrm>
            <a:off x="6057900" y="4584700"/>
            <a:ext cx="317500" cy="3302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39" name="Line 47"/>
          <p:cNvSpPr>
            <a:spLocks noChangeShapeType="1"/>
          </p:cNvSpPr>
          <p:nvPr/>
        </p:nvSpPr>
        <p:spPr bwMode="auto">
          <a:xfrm flipV="1">
            <a:off x="6007100" y="4902200"/>
            <a:ext cx="228600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40" name="Text Box 48"/>
          <p:cNvSpPr txBox="1">
            <a:spLocks noChangeArrowheads="1"/>
          </p:cNvSpPr>
          <p:nvPr/>
        </p:nvSpPr>
        <p:spPr bwMode="auto">
          <a:xfrm>
            <a:off x="5257800" y="5143500"/>
            <a:ext cx="1397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hlink"/>
                </a:solidFill>
              </a:rPr>
              <a:t>Positive number!</a:t>
            </a:r>
          </a:p>
        </p:txBody>
      </p:sp>
      <p:sp>
        <p:nvSpPr>
          <p:cNvPr id="315441" name="Line 49"/>
          <p:cNvSpPr>
            <a:spLocks noChangeShapeType="1"/>
          </p:cNvSpPr>
          <p:nvPr/>
        </p:nvSpPr>
        <p:spPr bwMode="auto">
          <a:xfrm flipH="1">
            <a:off x="1993900" y="3035300"/>
            <a:ext cx="673100" cy="4699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42" name="Line 50"/>
          <p:cNvSpPr>
            <a:spLocks noChangeShapeType="1"/>
          </p:cNvSpPr>
          <p:nvPr/>
        </p:nvSpPr>
        <p:spPr bwMode="auto">
          <a:xfrm flipH="1">
            <a:off x="2387600" y="3035300"/>
            <a:ext cx="3683000" cy="571500"/>
          </a:xfrm>
          <a:prstGeom prst="line">
            <a:avLst/>
          </a:prstGeom>
          <a:noFill/>
          <a:ln w="9525">
            <a:solidFill>
              <a:srgbClr val="9933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43" name="Line 51"/>
          <p:cNvSpPr>
            <a:spLocks noChangeShapeType="1"/>
          </p:cNvSpPr>
          <p:nvPr/>
        </p:nvSpPr>
        <p:spPr bwMode="auto">
          <a:xfrm>
            <a:off x="2882900" y="3073400"/>
            <a:ext cx="2857500" cy="4699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44" name="Line 52"/>
          <p:cNvSpPr>
            <a:spLocks noChangeShapeType="1"/>
          </p:cNvSpPr>
          <p:nvPr/>
        </p:nvSpPr>
        <p:spPr bwMode="auto">
          <a:xfrm flipH="1">
            <a:off x="6210300" y="3086100"/>
            <a:ext cx="0" cy="393700"/>
          </a:xfrm>
          <a:prstGeom prst="line">
            <a:avLst/>
          </a:prstGeom>
          <a:noFill/>
          <a:ln w="9525">
            <a:solidFill>
              <a:srgbClr val="9933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45" name="Text Box 53"/>
          <p:cNvSpPr txBox="1">
            <a:spLocks noChangeArrowheads="1"/>
          </p:cNvSpPr>
          <p:nvPr/>
        </p:nvSpPr>
        <p:spPr bwMode="auto">
          <a:xfrm>
            <a:off x="1206500" y="5854700"/>
            <a:ext cx="586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What kind of circuit can detect overflow?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181A-386D-42AE-8CB2-2B98722E3D7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Decimal Adder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>
                <a:solidFill>
                  <a:schemeClr val="tx2"/>
                </a:solidFill>
              </a:rPr>
              <a:t>BCD Adder</a:t>
            </a:r>
            <a:r>
              <a:rPr lang="en-US" sz="2000"/>
              <a:t>: Adds two decimal digits in BCD with an input carry from previous stage.</a:t>
            </a:r>
          </a:p>
          <a:p>
            <a:endParaRPr lang="en-US" sz="2000"/>
          </a:p>
          <a:p>
            <a:r>
              <a:rPr lang="en-US" sz="2000"/>
              <a:t>Each input digit does not exceed 9, the output sum cannot be greater than 9 + 9 + 1 = 19.</a:t>
            </a:r>
          </a:p>
          <a:p>
            <a:endParaRPr lang="en-US" sz="2000"/>
          </a:p>
          <a:p>
            <a:r>
              <a:rPr lang="en-US" sz="2000"/>
              <a:t>BCD Digits are first added in a 4-bit binary adder (result ranges from 0 to 19).</a:t>
            </a:r>
          </a:p>
          <a:p>
            <a:endParaRPr lang="en-US" sz="2000"/>
          </a:p>
          <a:p>
            <a:r>
              <a:rPr lang="en-US" sz="2000"/>
              <a:t>If the output sum is greater than 9, add a binary 6 (0110) to convert it to BCD.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181A-386D-42AE-8CB2-2B98722E3D7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Decimal Adder cont.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Condition for a correction can be given by:</a:t>
            </a:r>
          </a:p>
          <a:p>
            <a:endParaRPr lang="en-US"/>
          </a:p>
          <a:p>
            <a:r>
              <a:rPr lang="en-US"/>
              <a:t>C = K + Z</a:t>
            </a:r>
            <a:r>
              <a:rPr lang="en-US" baseline="-25000"/>
              <a:t>8</a:t>
            </a:r>
            <a:r>
              <a:rPr lang="en-US"/>
              <a:t>Z</a:t>
            </a:r>
            <a:r>
              <a:rPr lang="en-US" baseline="-25000"/>
              <a:t>4</a:t>
            </a:r>
            <a:r>
              <a:rPr lang="en-US"/>
              <a:t> + Z</a:t>
            </a:r>
            <a:r>
              <a:rPr lang="en-US" baseline="-25000"/>
              <a:t>8</a:t>
            </a:r>
            <a:r>
              <a:rPr lang="en-US"/>
              <a:t>Z</a:t>
            </a:r>
            <a:r>
              <a:rPr lang="en-US" baseline="-25000"/>
              <a:t>2</a:t>
            </a:r>
          </a:p>
          <a:p>
            <a:endParaRPr lang="en-US"/>
          </a:p>
          <a:p>
            <a:r>
              <a:rPr lang="en-US"/>
              <a:t>When C=1, it is necessary to add 0110 to the binary sum and provide an output carry to next stage.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181A-386D-42AE-8CB2-2B98722E3D7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Decimal Adder cont.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181A-386D-42AE-8CB2-2B98722E3D7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317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0274" y="2041523"/>
            <a:ext cx="7146926" cy="410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Multiplier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181A-386D-42AE-8CB2-2B98722E3D7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328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6999" y="2217738"/>
            <a:ext cx="6696397" cy="349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4-bit by 3-bit binary multiplier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181A-386D-42AE-8CB2-2B98722E3D7E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338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1846540"/>
            <a:ext cx="6477000" cy="4474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Magnitude Comparator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A = A</a:t>
            </a:r>
            <a:r>
              <a:rPr lang="en-US" sz="2000" baseline="-25000"/>
              <a:t>3</a:t>
            </a:r>
            <a:r>
              <a:rPr lang="en-US" sz="2000"/>
              <a:t>A</a:t>
            </a:r>
            <a:r>
              <a:rPr lang="en-US" sz="2000" baseline="-25000"/>
              <a:t>2</a:t>
            </a:r>
            <a:r>
              <a:rPr lang="en-US" sz="2000"/>
              <a:t>A</a:t>
            </a:r>
            <a:r>
              <a:rPr lang="en-US" sz="2000" baseline="-25000"/>
              <a:t>1</a:t>
            </a:r>
            <a:r>
              <a:rPr lang="en-US" sz="2000"/>
              <a:t>A</a:t>
            </a:r>
            <a:r>
              <a:rPr lang="en-US" sz="2000" baseline="-25000"/>
              <a:t>0</a:t>
            </a:r>
          </a:p>
          <a:p>
            <a:r>
              <a:rPr lang="en-US" sz="2000"/>
              <a:t>B = B</a:t>
            </a:r>
            <a:r>
              <a:rPr lang="en-US" sz="2000" baseline="-25000"/>
              <a:t>3</a:t>
            </a:r>
            <a:r>
              <a:rPr lang="en-US" sz="2000"/>
              <a:t>B</a:t>
            </a:r>
            <a:r>
              <a:rPr lang="en-US" sz="2000" baseline="-25000"/>
              <a:t>2</a:t>
            </a:r>
            <a:r>
              <a:rPr lang="en-US" sz="2000"/>
              <a:t>B</a:t>
            </a:r>
            <a:r>
              <a:rPr lang="en-US" sz="2000" baseline="-25000"/>
              <a:t>1</a:t>
            </a:r>
            <a:r>
              <a:rPr lang="en-US" sz="2000"/>
              <a:t>B</a:t>
            </a:r>
            <a:r>
              <a:rPr lang="en-US" sz="2000" baseline="-25000"/>
              <a:t>0</a:t>
            </a:r>
          </a:p>
          <a:p>
            <a:endParaRPr lang="en-US" sz="2000" baseline="-25000"/>
          </a:p>
          <a:p>
            <a:r>
              <a:rPr lang="en-US" sz="2000"/>
              <a:t>Let x</a:t>
            </a:r>
            <a:r>
              <a:rPr lang="en-US" sz="2000" baseline="-25000"/>
              <a:t>i</a:t>
            </a:r>
            <a:r>
              <a:rPr lang="en-US" sz="2000"/>
              <a:t> = A</a:t>
            </a:r>
            <a:r>
              <a:rPr lang="en-US" sz="2000" baseline="-25000"/>
              <a:t>i</a:t>
            </a:r>
            <a:r>
              <a:rPr lang="en-US" sz="2000"/>
              <a:t>B</a:t>
            </a:r>
            <a:r>
              <a:rPr lang="en-US" sz="2000" baseline="-25000"/>
              <a:t>i</a:t>
            </a:r>
            <a:r>
              <a:rPr lang="en-US" sz="2000"/>
              <a:t> + A</a:t>
            </a:r>
            <a:r>
              <a:rPr lang="en-US" sz="2000" baseline="-25000"/>
              <a:t>i</a:t>
            </a:r>
            <a:r>
              <a:rPr lang="en-US" sz="2000"/>
              <a:t>’ B</a:t>
            </a:r>
            <a:r>
              <a:rPr lang="en-US" sz="2000" baseline="-25000"/>
              <a:t>i</a:t>
            </a:r>
            <a:r>
              <a:rPr lang="en-US" sz="2000"/>
              <a:t>’ for i = 0, 1, 2, 3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i.e. x</a:t>
            </a:r>
            <a:r>
              <a:rPr lang="en-US" sz="2000" baseline="-25000"/>
              <a:t>i</a:t>
            </a:r>
            <a:r>
              <a:rPr lang="en-US" sz="2000"/>
              <a:t> = 1 only if pair of bits in position i are equal.</a:t>
            </a:r>
          </a:p>
          <a:p>
            <a:endParaRPr lang="en-US" sz="2000"/>
          </a:p>
          <a:p>
            <a:r>
              <a:rPr lang="en-US" sz="2000">
                <a:solidFill>
                  <a:schemeClr val="tx2"/>
                </a:solidFill>
              </a:rPr>
              <a:t>(A = B)</a:t>
            </a:r>
            <a:r>
              <a:rPr lang="en-US" sz="2000"/>
              <a:t> = x</a:t>
            </a:r>
            <a:r>
              <a:rPr lang="en-US" sz="2000" baseline="-25000"/>
              <a:t>3</a:t>
            </a:r>
            <a:r>
              <a:rPr lang="en-US" sz="2000"/>
              <a:t>x</a:t>
            </a:r>
            <a:r>
              <a:rPr lang="en-US" sz="2000" baseline="-25000"/>
              <a:t>2</a:t>
            </a:r>
            <a:r>
              <a:rPr lang="en-US" sz="2000"/>
              <a:t>x</a:t>
            </a:r>
            <a:r>
              <a:rPr lang="en-US" sz="2000" baseline="-25000"/>
              <a:t>1</a:t>
            </a:r>
            <a:r>
              <a:rPr lang="en-US" sz="2000"/>
              <a:t>x</a:t>
            </a:r>
            <a:r>
              <a:rPr lang="en-US" sz="2000" baseline="-25000"/>
              <a:t>0</a:t>
            </a:r>
          </a:p>
          <a:p>
            <a:endParaRPr lang="en-US" sz="2000" baseline="-25000"/>
          </a:p>
          <a:p>
            <a:r>
              <a:rPr lang="en-US" sz="2000">
                <a:solidFill>
                  <a:schemeClr val="tx2"/>
                </a:solidFill>
              </a:rPr>
              <a:t>(A &gt; B)</a:t>
            </a:r>
            <a:r>
              <a:rPr lang="en-US" sz="2000"/>
              <a:t> = A</a:t>
            </a:r>
            <a:r>
              <a:rPr lang="en-US" sz="2000" baseline="-25000"/>
              <a:t>3</a:t>
            </a:r>
            <a:r>
              <a:rPr lang="en-US" sz="2000"/>
              <a:t>B</a:t>
            </a:r>
            <a:r>
              <a:rPr lang="en-US" sz="2000" baseline="-25000"/>
              <a:t>3</a:t>
            </a:r>
            <a:r>
              <a:rPr lang="en-US" sz="2000"/>
              <a:t>’ + x</a:t>
            </a:r>
            <a:r>
              <a:rPr lang="en-US" sz="2000" baseline="-25000"/>
              <a:t>3</a:t>
            </a:r>
            <a:r>
              <a:rPr lang="en-US" sz="2000"/>
              <a:t>A</a:t>
            </a:r>
            <a:r>
              <a:rPr lang="en-US" sz="2000" baseline="-25000"/>
              <a:t>2</a:t>
            </a:r>
            <a:r>
              <a:rPr lang="en-US" sz="2000"/>
              <a:t>B</a:t>
            </a:r>
            <a:r>
              <a:rPr lang="en-US" sz="2000" baseline="-25000"/>
              <a:t>2</a:t>
            </a:r>
            <a:r>
              <a:rPr lang="en-US" sz="2000"/>
              <a:t>’ + x</a:t>
            </a:r>
            <a:r>
              <a:rPr lang="en-US" sz="2000" baseline="-25000"/>
              <a:t>3</a:t>
            </a:r>
            <a:r>
              <a:rPr lang="en-US" sz="2000"/>
              <a:t>x</a:t>
            </a:r>
            <a:r>
              <a:rPr lang="en-US" sz="2000" baseline="-25000"/>
              <a:t>2</a:t>
            </a:r>
            <a:r>
              <a:rPr lang="en-US" sz="2000"/>
              <a:t>A</a:t>
            </a:r>
            <a:r>
              <a:rPr lang="en-US" sz="2000" baseline="-25000"/>
              <a:t>1</a:t>
            </a:r>
            <a:r>
              <a:rPr lang="en-US" sz="2000"/>
              <a:t>B</a:t>
            </a:r>
            <a:r>
              <a:rPr lang="en-US" sz="2000" baseline="-25000"/>
              <a:t>1</a:t>
            </a:r>
            <a:r>
              <a:rPr lang="en-US" sz="2000"/>
              <a:t>’ + x</a:t>
            </a:r>
            <a:r>
              <a:rPr lang="en-US" sz="2000" baseline="-25000"/>
              <a:t>3</a:t>
            </a:r>
            <a:r>
              <a:rPr lang="en-US" sz="2000"/>
              <a:t>x</a:t>
            </a:r>
            <a:r>
              <a:rPr lang="en-US" sz="2000" baseline="-25000"/>
              <a:t>2</a:t>
            </a:r>
            <a:r>
              <a:rPr lang="en-US" sz="2000"/>
              <a:t>x</a:t>
            </a:r>
            <a:r>
              <a:rPr lang="en-US" sz="2000" baseline="-25000"/>
              <a:t>1</a:t>
            </a:r>
            <a:r>
              <a:rPr lang="en-US" sz="2000"/>
              <a:t>A</a:t>
            </a:r>
            <a:r>
              <a:rPr lang="en-US" sz="2000" baseline="-25000"/>
              <a:t>0</a:t>
            </a:r>
            <a:r>
              <a:rPr lang="en-US" sz="2000"/>
              <a:t>B</a:t>
            </a:r>
            <a:r>
              <a:rPr lang="en-US" sz="2000" baseline="-25000"/>
              <a:t>0</a:t>
            </a:r>
            <a:r>
              <a:rPr lang="en-US" sz="2000"/>
              <a:t>’</a:t>
            </a:r>
          </a:p>
          <a:p>
            <a:endParaRPr lang="en-US" sz="2000"/>
          </a:p>
          <a:p>
            <a:r>
              <a:rPr lang="en-US" sz="2000">
                <a:solidFill>
                  <a:schemeClr val="tx2"/>
                </a:solidFill>
              </a:rPr>
              <a:t>(A &lt; B)</a:t>
            </a:r>
            <a:r>
              <a:rPr lang="en-US" sz="2000"/>
              <a:t> = A</a:t>
            </a:r>
            <a:r>
              <a:rPr lang="en-US" sz="2000" baseline="-25000"/>
              <a:t>3</a:t>
            </a:r>
            <a:r>
              <a:rPr lang="en-US" sz="2000"/>
              <a:t>’B</a:t>
            </a:r>
            <a:r>
              <a:rPr lang="en-US" sz="2000" baseline="-25000"/>
              <a:t>3</a:t>
            </a:r>
            <a:r>
              <a:rPr lang="en-US" sz="2000"/>
              <a:t> + x</a:t>
            </a:r>
            <a:r>
              <a:rPr lang="en-US" sz="2000" baseline="-25000"/>
              <a:t>3</a:t>
            </a:r>
            <a:r>
              <a:rPr lang="en-US" sz="2000"/>
              <a:t>A</a:t>
            </a:r>
            <a:r>
              <a:rPr lang="en-US" sz="2000" baseline="-25000"/>
              <a:t>2</a:t>
            </a:r>
            <a:r>
              <a:rPr lang="en-US" sz="2000"/>
              <a:t>’B</a:t>
            </a:r>
            <a:r>
              <a:rPr lang="en-US" sz="2000" baseline="-25000"/>
              <a:t>2</a:t>
            </a:r>
            <a:r>
              <a:rPr lang="en-US" sz="2000"/>
              <a:t> + x</a:t>
            </a:r>
            <a:r>
              <a:rPr lang="en-US" sz="2000" baseline="-25000"/>
              <a:t>3</a:t>
            </a:r>
            <a:r>
              <a:rPr lang="en-US" sz="2000"/>
              <a:t>x</a:t>
            </a:r>
            <a:r>
              <a:rPr lang="en-US" sz="2000" baseline="-25000"/>
              <a:t>2</a:t>
            </a:r>
            <a:r>
              <a:rPr lang="en-US" sz="2000"/>
              <a:t>A</a:t>
            </a:r>
            <a:r>
              <a:rPr lang="en-US" sz="2000" baseline="-25000"/>
              <a:t>1</a:t>
            </a:r>
            <a:r>
              <a:rPr lang="en-US" sz="2000"/>
              <a:t>’B</a:t>
            </a:r>
            <a:r>
              <a:rPr lang="en-US" sz="2000" baseline="-25000"/>
              <a:t>1</a:t>
            </a:r>
            <a:r>
              <a:rPr lang="en-US" sz="2000"/>
              <a:t> + x</a:t>
            </a:r>
            <a:r>
              <a:rPr lang="en-US" sz="2000" baseline="-25000"/>
              <a:t>3</a:t>
            </a:r>
            <a:r>
              <a:rPr lang="en-US" sz="2000"/>
              <a:t>x</a:t>
            </a:r>
            <a:r>
              <a:rPr lang="en-US" sz="2000" baseline="-25000"/>
              <a:t>2</a:t>
            </a:r>
            <a:r>
              <a:rPr lang="en-US" sz="2000"/>
              <a:t>x</a:t>
            </a:r>
            <a:r>
              <a:rPr lang="en-US" sz="2000" baseline="-25000"/>
              <a:t>1</a:t>
            </a:r>
            <a:r>
              <a:rPr lang="en-US" sz="2000"/>
              <a:t>A</a:t>
            </a:r>
            <a:r>
              <a:rPr lang="en-US" sz="2000" baseline="-25000"/>
              <a:t>0</a:t>
            </a:r>
            <a:r>
              <a:rPr lang="en-US" sz="2000"/>
              <a:t>’B</a:t>
            </a:r>
            <a:r>
              <a:rPr lang="en-US" sz="2000" baseline="-25000"/>
              <a:t>0</a:t>
            </a:r>
          </a:p>
          <a:p>
            <a:pPr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181A-386D-42AE-8CB2-2B98722E3D7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4-bit magnitude comparator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181A-386D-42AE-8CB2-2B98722E3D7E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348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9243" y="2044701"/>
            <a:ext cx="6465105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21: Lectures 9-10</a:t>
            </a:r>
            <a:endParaRPr lang="en-US" dirty="0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</a:t>
            </a:r>
            <a:r>
              <a:rPr lang="en-US" dirty="0"/>
              <a:t>Logic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2"/>
                </a:solidFill>
              </a:rPr>
              <a:t>Overview</a:t>
            </a:r>
            <a:r>
              <a:rPr lang="en-US" sz="2000" dirty="0"/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Binary </a:t>
            </a:r>
            <a:r>
              <a:rPr lang="en-US" sz="2000" dirty="0"/>
              <a:t>Adder-</a:t>
            </a:r>
            <a:r>
              <a:rPr lang="en-US" sz="2000" dirty="0" err="1"/>
              <a:t>Subtractor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Decimal Adder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Binary Multiplier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Magnitude </a:t>
            </a:r>
            <a:r>
              <a:rPr lang="en-US" sz="2000" dirty="0" smtClean="0"/>
              <a:t>Comparator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181A-386D-42AE-8CB2-2B98722E3D7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 of Combinational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181A-386D-42AE-8CB2-2B98722E3D7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92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6163" y="2662238"/>
            <a:ext cx="7168499" cy="213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Carry Propagation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Carry has to propagate through the full adders to get the final sum.</a:t>
            </a:r>
          </a:p>
          <a:p>
            <a:endParaRPr lang="en-US"/>
          </a:p>
          <a:p>
            <a:r>
              <a:rPr lang="en-US"/>
              <a:t>The longest propagation delay time in an adder is the time it takes the carry to propagate through the full adders.</a:t>
            </a:r>
          </a:p>
          <a:p>
            <a:endParaRPr lang="en-US"/>
          </a:p>
          <a:p>
            <a:r>
              <a:rPr lang="en-US"/>
              <a:t>This is a limiting factor on the speed with which two numbers can be added.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181A-386D-42AE-8CB2-2B98722E3D7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Carry lookahead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Technique to reduce the carry propagation time in a  parallel adder.</a:t>
            </a:r>
          </a:p>
          <a:p>
            <a:endParaRPr lang="en-US"/>
          </a:p>
          <a:p>
            <a:r>
              <a:rPr lang="en-US">
                <a:solidFill>
                  <a:schemeClr val="tx2"/>
                </a:solidFill>
              </a:rPr>
              <a:t>Basic idea</a:t>
            </a:r>
            <a:r>
              <a:rPr lang="en-US"/>
              <a:t>: generate the carries for subsequent stages using previous input bits directly (instead of waiting for the addition from the previous stages to complete).</a:t>
            </a:r>
          </a:p>
          <a:p>
            <a:endParaRPr lang="en-US"/>
          </a:p>
          <a:p>
            <a:r>
              <a:rPr lang="en-US"/>
              <a:t>Uses </a:t>
            </a:r>
            <a:r>
              <a:rPr lang="en-US">
                <a:solidFill>
                  <a:schemeClr val="tx2"/>
                </a:solidFill>
              </a:rPr>
              <a:t>carry propagate</a:t>
            </a:r>
            <a:r>
              <a:rPr lang="en-US"/>
              <a:t> and </a:t>
            </a:r>
            <a:r>
              <a:rPr lang="en-US">
                <a:solidFill>
                  <a:schemeClr val="tx2"/>
                </a:solidFill>
              </a:rPr>
              <a:t>carry generate</a:t>
            </a:r>
            <a:r>
              <a:rPr lang="en-US"/>
              <a:t> terms.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181A-386D-42AE-8CB2-2B98722E3D7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Carry Lookahead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3627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P</a:t>
            </a:r>
            <a:r>
              <a:rPr lang="en-US" sz="1800" baseline="-25000"/>
              <a:t>i</a:t>
            </a:r>
            <a:r>
              <a:rPr lang="en-US" sz="1800"/>
              <a:t> = A</a:t>
            </a:r>
            <a:r>
              <a:rPr lang="en-US" sz="1800" baseline="-25000"/>
              <a:t>i</a:t>
            </a:r>
            <a:r>
              <a:rPr lang="en-US" sz="1800"/>
              <a:t>     B</a:t>
            </a:r>
            <a:r>
              <a:rPr lang="en-US" sz="1800" baseline="-25000"/>
              <a:t>i</a:t>
            </a:r>
          </a:p>
          <a:p>
            <a:pPr>
              <a:lnSpc>
                <a:spcPct val="90000"/>
              </a:lnSpc>
            </a:pPr>
            <a:r>
              <a:rPr lang="en-US" sz="1800"/>
              <a:t>G</a:t>
            </a:r>
            <a:r>
              <a:rPr lang="en-US" sz="1800" baseline="-25000"/>
              <a:t>i </a:t>
            </a:r>
            <a:r>
              <a:rPr lang="en-US" sz="1800"/>
              <a:t>=</a:t>
            </a:r>
            <a:r>
              <a:rPr lang="en-US" sz="1800" baseline="-25000"/>
              <a:t> </a:t>
            </a:r>
            <a:r>
              <a:rPr lang="en-US" sz="1800"/>
              <a:t>A</a:t>
            </a:r>
            <a:r>
              <a:rPr lang="en-US" sz="1800" baseline="-25000"/>
              <a:t>i</a:t>
            </a:r>
            <a:r>
              <a:rPr lang="en-US" sz="1800"/>
              <a:t>B</a:t>
            </a:r>
            <a:r>
              <a:rPr lang="en-US" sz="1800" baseline="-25000"/>
              <a:t>i</a:t>
            </a:r>
          </a:p>
          <a:p>
            <a:pPr>
              <a:lnSpc>
                <a:spcPct val="90000"/>
              </a:lnSpc>
            </a:pPr>
            <a:endParaRPr lang="en-US" sz="1800" baseline="-25000"/>
          </a:p>
          <a:p>
            <a:pPr>
              <a:lnSpc>
                <a:spcPct val="90000"/>
              </a:lnSpc>
            </a:pPr>
            <a:r>
              <a:rPr lang="en-US" sz="1800"/>
              <a:t>P</a:t>
            </a:r>
            <a:r>
              <a:rPr lang="en-US" sz="1800" baseline="-25000"/>
              <a:t>i </a:t>
            </a:r>
            <a:r>
              <a:rPr lang="en-US" sz="1800"/>
              <a:t>is carry propagate</a:t>
            </a:r>
          </a:p>
          <a:p>
            <a:pPr>
              <a:lnSpc>
                <a:spcPct val="90000"/>
              </a:lnSpc>
            </a:pPr>
            <a:r>
              <a:rPr lang="en-US" sz="1800"/>
              <a:t>G</a:t>
            </a:r>
            <a:r>
              <a:rPr lang="en-US" sz="1800" baseline="-25000"/>
              <a:t>i</a:t>
            </a:r>
            <a:r>
              <a:rPr lang="en-US" sz="1800"/>
              <a:t> is carry generate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The output sum S</a:t>
            </a:r>
            <a:r>
              <a:rPr lang="en-US" sz="1800" baseline="-25000"/>
              <a:t>i</a:t>
            </a:r>
            <a:r>
              <a:rPr lang="en-US" sz="1800"/>
              <a:t> = P</a:t>
            </a:r>
            <a:r>
              <a:rPr lang="en-US" sz="1800" baseline="-25000"/>
              <a:t>i</a:t>
            </a:r>
            <a:r>
              <a:rPr lang="en-US" sz="1800"/>
              <a:t>     C</a:t>
            </a:r>
            <a:r>
              <a:rPr lang="en-US" sz="1800" baseline="-25000"/>
              <a:t>i</a:t>
            </a:r>
          </a:p>
          <a:p>
            <a:pPr>
              <a:lnSpc>
                <a:spcPct val="90000"/>
              </a:lnSpc>
            </a:pPr>
            <a:r>
              <a:rPr lang="en-US" sz="1800"/>
              <a:t>Output carry C</a:t>
            </a:r>
            <a:r>
              <a:rPr lang="en-US" sz="1800" baseline="-25000"/>
              <a:t>i+1</a:t>
            </a:r>
            <a:r>
              <a:rPr lang="en-US" sz="1800"/>
              <a:t> = G</a:t>
            </a:r>
            <a:r>
              <a:rPr lang="en-US" sz="1800" baseline="-25000"/>
              <a:t>i</a:t>
            </a:r>
            <a:r>
              <a:rPr lang="en-US" sz="1800"/>
              <a:t> + P</a:t>
            </a:r>
            <a:r>
              <a:rPr lang="en-US" sz="1800" baseline="-25000"/>
              <a:t>i</a:t>
            </a:r>
            <a:r>
              <a:rPr lang="en-US" sz="1800"/>
              <a:t>C</a:t>
            </a:r>
            <a:r>
              <a:rPr lang="en-US" sz="1800" baseline="-25000"/>
              <a:t>i</a:t>
            </a:r>
          </a:p>
          <a:p>
            <a:pPr>
              <a:lnSpc>
                <a:spcPct val="90000"/>
              </a:lnSpc>
            </a:pPr>
            <a:endParaRPr lang="en-US" sz="1800" baseline="-25000"/>
          </a:p>
          <a:p>
            <a:pPr>
              <a:lnSpc>
                <a:spcPct val="90000"/>
              </a:lnSpc>
            </a:pPr>
            <a:r>
              <a:rPr lang="en-US" sz="1800"/>
              <a:t>Write the Boolean equations from each stage:</a:t>
            </a:r>
          </a:p>
          <a:p>
            <a:pPr>
              <a:lnSpc>
                <a:spcPct val="90000"/>
              </a:lnSpc>
            </a:pPr>
            <a:r>
              <a:rPr lang="en-US" sz="1800"/>
              <a:t>C</a:t>
            </a:r>
            <a:r>
              <a:rPr lang="en-US" sz="1800" baseline="-25000"/>
              <a:t>0</a:t>
            </a:r>
            <a:r>
              <a:rPr lang="en-US" sz="1800"/>
              <a:t> = input carry</a:t>
            </a:r>
          </a:p>
          <a:p>
            <a:pPr>
              <a:lnSpc>
                <a:spcPct val="90000"/>
              </a:lnSpc>
            </a:pPr>
            <a:r>
              <a:rPr lang="en-US" sz="1800"/>
              <a:t>C</a:t>
            </a:r>
            <a:r>
              <a:rPr lang="en-US" sz="1800" baseline="-25000"/>
              <a:t>1</a:t>
            </a:r>
            <a:r>
              <a:rPr lang="en-US" sz="1800"/>
              <a:t> = </a:t>
            </a:r>
          </a:p>
          <a:p>
            <a:pPr>
              <a:lnSpc>
                <a:spcPct val="90000"/>
              </a:lnSpc>
            </a:pPr>
            <a:r>
              <a:rPr lang="en-US" sz="1800"/>
              <a:t>C</a:t>
            </a:r>
            <a:r>
              <a:rPr lang="en-US" sz="1800" baseline="-25000"/>
              <a:t>2</a:t>
            </a:r>
            <a:r>
              <a:rPr lang="en-US" sz="1800"/>
              <a:t> = </a:t>
            </a:r>
          </a:p>
          <a:p>
            <a:pPr>
              <a:lnSpc>
                <a:spcPct val="90000"/>
              </a:lnSpc>
            </a:pPr>
            <a:r>
              <a:rPr lang="en-US" sz="1800"/>
              <a:t>C</a:t>
            </a:r>
            <a:r>
              <a:rPr lang="en-US" sz="1800" baseline="-25000"/>
              <a:t>3</a:t>
            </a:r>
            <a:r>
              <a:rPr lang="en-US" sz="1800"/>
              <a:t> =</a:t>
            </a:r>
          </a:p>
        </p:txBody>
      </p:sp>
      <p:graphicFrame>
        <p:nvGraphicFramePr>
          <p:cNvPr id="30310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32038" y="2093913"/>
          <a:ext cx="23812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40" name="Equation" r:id="rId4" imgW="164880" imgH="177480" progId="">
                  <p:embed/>
                </p:oleObj>
              </mc:Choice>
              <mc:Fallback>
                <p:oleObj name="Equation" r:id="rId4" imgW="164880" imgH="1774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2093913"/>
                        <a:ext cx="238125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95738" y="3795713"/>
          <a:ext cx="2540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41" name="Equation" r:id="rId6" imgW="164880" imgH="177480" progId="">
                  <p:embed/>
                </p:oleObj>
              </mc:Choice>
              <mc:Fallback>
                <p:oleObj name="Equation" r:id="rId6" imgW="164880" imgH="17748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795713"/>
                        <a:ext cx="2540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4768-28C3-4F53-900C-E2ACD94974E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4-bit adder with carry lookahead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181A-386D-42AE-8CB2-2B98722E3D7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297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1713" y="2141538"/>
            <a:ext cx="5130178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Carry Lookahead Adder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output carries are generated after a delay through _______ levels of logic gates.</a:t>
            </a:r>
          </a:p>
          <a:p>
            <a:endParaRPr lang="en-US"/>
          </a:p>
          <a:p>
            <a:r>
              <a:rPr lang="en-US"/>
              <a:t>Outputs S</a:t>
            </a:r>
            <a:r>
              <a:rPr lang="en-US" baseline="-25000"/>
              <a:t>1</a:t>
            </a:r>
            <a:r>
              <a:rPr lang="en-US"/>
              <a:t> through S</a:t>
            </a:r>
            <a:r>
              <a:rPr lang="en-US" baseline="-25000"/>
              <a:t>3</a:t>
            </a:r>
            <a:r>
              <a:rPr lang="en-US"/>
              <a:t> have equal propagation times.</a:t>
            </a:r>
          </a:p>
          <a:p>
            <a:endParaRPr lang="en-US"/>
          </a:p>
          <a:p>
            <a:r>
              <a:rPr lang="en-US"/>
              <a:t>How is this better than the carry propagate adder?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181A-386D-42AE-8CB2-2B98722E3D7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21: Lectures 9-10</a:t>
            </a:r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4-bit adder subtractor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Addition subtraction operation can be combined into one circuit with one common binary adder.</a:t>
            </a:r>
          </a:p>
          <a:p>
            <a:endParaRPr lang="en-US"/>
          </a:p>
          <a:p>
            <a:r>
              <a:rPr lang="en-US"/>
              <a:t>Done by including an exclusive-OR gate with each full adder.</a:t>
            </a:r>
          </a:p>
          <a:p>
            <a:endParaRPr lang="en-US"/>
          </a:p>
          <a:p>
            <a:r>
              <a:rPr lang="en-US"/>
              <a:t>Only one of circuit needed for addition/subtraction for both signed and unsigned numbers (interpretation of result is different).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181A-386D-42AE-8CB2-2B98722E3D7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3167</TotalTime>
  <Words>801</Words>
  <Application>Microsoft Macintosh PowerPoint</Application>
  <PresentationFormat>On-screen Show (4:3)</PresentationFormat>
  <Paragraphs>164</Paragraphs>
  <Slides>19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Blends</vt:lpstr>
      <vt:lpstr>Equation</vt:lpstr>
      <vt:lpstr>ELEN/COEN 21: Introduction to Logic Design</vt:lpstr>
      <vt:lpstr>Combinational Logic</vt:lpstr>
      <vt:lpstr>Block diagram of Combinational Circuits</vt:lpstr>
      <vt:lpstr>Carry Propagation</vt:lpstr>
      <vt:lpstr>Carry lookahead</vt:lpstr>
      <vt:lpstr>Carry Lookahead</vt:lpstr>
      <vt:lpstr>4-bit adder with carry lookahead</vt:lpstr>
      <vt:lpstr>Carry Lookahead Adder</vt:lpstr>
      <vt:lpstr>4-bit adder subtractor</vt:lpstr>
      <vt:lpstr>4-bit adder subtractor</vt:lpstr>
      <vt:lpstr>Overflow</vt:lpstr>
      <vt:lpstr>Detecting overflow</vt:lpstr>
      <vt:lpstr>Decimal Adder</vt:lpstr>
      <vt:lpstr>Decimal Adder cont.</vt:lpstr>
      <vt:lpstr>Decimal Adder cont.</vt:lpstr>
      <vt:lpstr>Binary Multiplier</vt:lpstr>
      <vt:lpstr>4-bit by 3-bit binary multiplier</vt:lpstr>
      <vt:lpstr>Magnitude Comparator</vt:lpstr>
      <vt:lpstr>4-bit magnitude comparator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COEN 21C: Introduction to Logic Design</dc:title>
  <dc:creator>radhika</dc:creator>
  <cp:lastModifiedBy>Radhika Grover</cp:lastModifiedBy>
  <cp:revision>579</cp:revision>
  <cp:lastPrinted>1601-01-01T00:00:00Z</cp:lastPrinted>
  <dcterms:created xsi:type="dcterms:W3CDTF">2004-12-09T06:53:52Z</dcterms:created>
  <dcterms:modified xsi:type="dcterms:W3CDTF">2015-04-27T05:14:54Z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