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5" r:id="rId1"/>
  </p:sldMasterIdLst>
  <p:notesMasterIdLst>
    <p:notesMasterId r:id="rId45"/>
  </p:notesMasterIdLst>
  <p:handoutMasterIdLst>
    <p:handoutMasterId r:id="rId46"/>
  </p:handoutMasterIdLst>
  <p:sldIdLst>
    <p:sldId id="256" r:id="rId2"/>
    <p:sldId id="385" r:id="rId3"/>
    <p:sldId id="336" r:id="rId4"/>
    <p:sldId id="338" r:id="rId5"/>
    <p:sldId id="337" r:id="rId6"/>
    <p:sldId id="339" r:id="rId7"/>
    <p:sldId id="341" r:id="rId8"/>
    <p:sldId id="340" r:id="rId9"/>
    <p:sldId id="342" r:id="rId10"/>
    <p:sldId id="343" r:id="rId11"/>
    <p:sldId id="345" r:id="rId12"/>
    <p:sldId id="346" r:id="rId13"/>
    <p:sldId id="347" r:id="rId14"/>
    <p:sldId id="349" r:id="rId15"/>
    <p:sldId id="348" r:id="rId16"/>
    <p:sldId id="350" r:id="rId17"/>
    <p:sldId id="351" r:id="rId18"/>
    <p:sldId id="352" r:id="rId19"/>
    <p:sldId id="353" r:id="rId20"/>
    <p:sldId id="356" r:id="rId21"/>
    <p:sldId id="357" r:id="rId22"/>
    <p:sldId id="358" r:id="rId23"/>
    <p:sldId id="359" r:id="rId24"/>
    <p:sldId id="360" r:id="rId25"/>
    <p:sldId id="361" r:id="rId26"/>
    <p:sldId id="362" r:id="rId27"/>
    <p:sldId id="373" r:id="rId28"/>
    <p:sldId id="371" r:id="rId29"/>
    <p:sldId id="364" r:id="rId30"/>
    <p:sldId id="372" r:id="rId31"/>
    <p:sldId id="374" r:id="rId32"/>
    <p:sldId id="365" r:id="rId33"/>
    <p:sldId id="366" r:id="rId34"/>
    <p:sldId id="367" r:id="rId35"/>
    <p:sldId id="368" r:id="rId36"/>
    <p:sldId id="376" r:id="rId37"/>
    <p:sldId id="377" r:id="rId38"/>
    <p:sldId id="369" r:id="rId39"/>
    <p:sldId id="378" r:id="rId40"/>
    <p:sldId id="386" r:id="rId41"/>
    <p:sldId id="387" r:id="rId42"/>
    <p:sldId id="389" r:id="rId43"/>
    <p:sldId id="388" r:id="rId4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06" autoAdjust="0"/>
    <p:restoredTop sz="97110" autoAdjust="0"/>
  </p:normalViewPr>
  <p:slideViewPr>
    <p:cSldViewPr snapToGrid="0">
      <p:cViewPr>
        <p:scale>
          <a:sx n="75" d="100"/>
          <a:sy n="75" d="100"/>
        </p:scale>
        <p:origin x="-1008" y="-4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handoutMaster" Target="handoutMasters/handoutMaster1.xml"/><Relationship Id="rId47" Type="http://schemas.openxmlformats.org/officeDocument/2006/relationships/printerSettings" Target="printerSettings/printerSettings1.bin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541869-D1AA-B043-B748-939A0D9903E3}" type="datetimeFigureOut">
              <a:rPr lang="en-US" smtClean="0"/>
              <a:t>4/9/14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B040C6-1F80-C449-AF46-FFAA9C44F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8344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23BDA7-B220-4146-8565-B71931C3AA4C}" type="datetimeFigureOut">
              <a:rPr lang="en-US" smtClean="0"/>
              <a:pPr/>
              <a:t>4/9/14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BD892C-BFC3-48E9-B70D-E6C5A3B45F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0694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BD892C-BFC3-48E9-B70D-E6C5A3B45F6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BD892C-BFC3-48E9-B70D-E6C5A3B45F68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BD892C-BFC3-48E9-B70D-E6C5A3B45F68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BD892C-BFC3-48E9-B70D-E6C5A3B45F68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BD892C-BFC3-48E9-B70D-E6C5A3B45F68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BD892C-BFC3-48E9-B70D-E6C5A3B45F68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BD892C-BFC3-48E9-B70D-E6C5A3B45F68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BD892C-BFC3-48E9-B70D-E6C5A3B45F68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BD892C-BFC3-48E9-B70D-E6C5A3B45F68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BD892C-BFC3-48E9-B70D-E6C5A3B45F68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BD892C-BFC3-48E9-B70D-E6C5A3B45F68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BD892C-BFC3-48E9-B70D-E6C5A3B45F68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BD892C-BFC3-48E9-B70D-E6C5A3B45F68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BD892C-BFC3-48E9-B70D-E6C5A3B45F68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BD892C-BFC3-48E9-B70D-E6C5A3B45F68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BD892C-BFC3-48E9-B70D-E6C5A3B45F68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BD892C-BFC3-48E9-B70D-E6C5A3B45F68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BD892C-BFC3-48E9-B70D-E6C5A3B45F68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BD892C-BFC3-48E9-B70D-E6C5A3B45F68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BD892C-BFC3-48E9-B70D-E6C5A3B45F68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BD892C-BFC3-48E9-B70D-E6C5A3B45F68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BD892C-BFC3-48E9-B70D-E6C5A3B45F68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BD892C-BFC3-48E9-B70D-E6C5A3B45F68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BD892C-BFC3-48E9-B70D-E6C5A3B45F68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BD892C-BFC3-48E9-B70D-E6C5A3B45F68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Nondegenerate</a:t>
            </a:r>
            <a:r>
              <a:rPr lang="en-US" dirty="0" smtClean="0"/>
              <a:t> forms produce SOP or POS</a:t>
            </a:r>
          </a:p>
          <a:p>
            <a:r>
              <a:rPr lang="en-US" dirty="0" smtClean="0"/>
              <a:t>AND-OR</a:t>
            </a:r>
          </a:p>
          <a:p>
            <a:r>
              <a:rPr lang="en-US" dirty="0" smtClean="0"/>
              <a:t>OR-AND</a:t>
            </a:r>
          </a:p>
          <a:p>
            <a:r>
              <a:rPr lang="en-US" dirty="0" smtClean="0"/>
              <a:t>AND-NOR</a:t>
            </a:r>
          </a:p>
          <a:p>
            <a:r>
              <a:rPr lang="en-US" dirty="0" smtClean="0"/>
              <a:t>OR-NAND</a:t>
            </a:r>
          </a:p>
          <a:p>
            <a:r>
              <a:rPr lang="en-US" dirty="0" smtClean="0"/>
              <a:t>NOR-OR</a:t>
            </a:r>
          </a:p>
          <a:p>
            <a:r>
              <a:rPr lang="en-US" dirty="0" smtClean="0"/>
              <a:t>NOR-NOR</a:t>
            </a:r>
          </a:p>
          <a:p>
            <a:r>
              <a:rPr lang="en-US" dirty="0" smtClean="0"/>
              <a:t>NAND-NAND</a:t>
            </a:r>
          </a:p>
          <a:p>
            <a:r>
              <a:rPr lang="en-US" dirty="0" smtClean="0"/>
              <a:t>NAND-AND</a:t>
            </a:r>
          </a:p>
          <a:p>
            <a:endParaRPr lang="en-US" dirty="0" smtClean="0"/>
          </a:p>
          <a:p>
            <a:r>
              <a:rPr lang="en-US" dirty="0" smtClean="0"/>
              <a:t>Degenerate forms:</a:t>
            </a:r>
          </a:p>
          <a:p>
            <a:r>
              <a:rPr lang="en-US" dirty="0" smtClean="0"/>
              <a:t>AND-AND : AND</a:t>
            </a:r>
          </a:p>
          <a:p>
            <a:r>
              <a:rPr lang="en-US" dirty="0" smtClean="0"/>
              <a:t>OR-OR:</a:t>
            </a:r>
            <a:r>
              <a:rPr lang="en-US" baseline="0" dirty="0" smtClean="0"/>
              <a:t> OR</a:t>
            </a:r>
          </a:p>
          <a:p>
            <a:r>
              <a:rPr lang="en-US" baseline="0" smtClean="0"/>
              <a:t>AND</a:t>
            </a:r>
            <a:r>
              <a:rPr lang="en-US" baseline="0" dirty="0" smtClean="0"/>
              <a:t>-NAND: NAND</a:t>
            </a:r>
          </a:p>
          <a:p>
            <a:r>
              <a:rPr lang="en-US" baseline="0" dirty="0" smtClean="0"/>
              <a:t>NAND-OR: OR</a:t>
            </a:r>
          </a:p>
          <a:p>
            <a:r>
              <a:rPr lang="en-US" baseline="0" dirty="0" smtClean="0"/>
              <a:t>And others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BD892C-BFC3-48E9-B70D-E6C5A3B45F68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BD892C-BFC3-48E9-B70D-E6C5A3B45F68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BD892C-BFC3-48E9-B70D-E6C5A3B45F68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BD892C-BFC3-48E9-B70D-E6C5A3B45F68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BD892C-BFC3-48E9-B70D-E6C5A3B45F68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BD892C-BFC3-48E9-B70D-E6C5A3B45F68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BD892C-BFC3-48E9-B70D-E6C5A3B45F68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BD892C-BFC3-48E9-B70D-E6C5A3B45F68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BD892C-BFC3-48E9-B70D-E6C5A3B45F68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BD892C-BFC3-48E9-B70D-E6C5A3B45F68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BD892C-BFC3-48E9-B70D-E6C5A3B45F68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BD892C-BFC3-48E9-B70D-E6C5A3B45F68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BD892C-BFC3-48E9-B70D-E6C5A3B45F68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BD892C-BFC3-48E9-B70D-E6C5A3B45F68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BD892C-BFC3-48E9-B70D-E6C5A3B45F68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BD892C-BFC3-48E9-B70D-E6C5A3B45F68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BD892C-BFC3-48E9-B70D-E6C5A3B45F68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BD892C-BFC3-48E9-B70D-E6C5A3B45F68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ELEN 21/ COEN 21 Lectures 3 &amp;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E46CA7-4902-4D96-852B-A15CFFE82B7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ELEN 21/ COEN 21 Lectures 3 &amp;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D6337A-B24A-49A3-94A9-9F73F7AED0D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ELEN 21/ COEN 21 Lectures 3 &amp;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F1AF10-6FBF-407E-B9C2-C78D9188D24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ELEN 21/ COEN 21 Lectures 3 &amp; 4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170C9974-C4AD-44FD-A494-80AE257D109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ELEN 21/ COEN 21 Lectures 3 &amp; 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422CCFD-4C70-41A8-90CB-0CCB461DF81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ELEN 21/ COEN 21 Lectures 3 &amp;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B1313E-BD1B-4BD8-B435-D30E4AA3852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ELEN 21/ COEN 21 Lectures 3 &amp; 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02788C-7DEF-4527-BCF5-480BABC60C8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ELEN 21/ COEN 21 Lectures 3 &amp; 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31AE5B-DFB4-4857-ADBF-2DD99094459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ELEN 21/ COEN 21 Lectures 3 &amp; 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32D086-8E50-4F8A-9169-CCBF0FAAC54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ELEN 21/ COEN 21 Lectures 3 &amp; 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795ED2-4944-4B4E-B703-3C556B8ABC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ELEN 21/ COEN 21 Lectures 3 &amp; 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F88C40-1CC9-4D3D-B3A6-3EC3CF9F10C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ELEN 21/ COEN 21 Lectures 3 &amp; 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C76E83-07FA-4D4B-B475-D10D3727A6D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ELEN 21/ COEN 21 Lectures 3 &amp; 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9D21C1-DB51-4769-B787-2B71AB53989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/>
          </a:p>
        </p:txBody>
      </p:sp>
      <p:sp>
        <p:nvSpPr>
          <p:cNvPr id="80899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/>
          </a:p>
        </p:txBody>
      </p:sp>
      <p:sp>
        <p:nvSpPr>
          <p:cNvPr id="80900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/>
          </a:p>
        </p:txBody>
      </p:sp>
      <p:sp>
        <p:nvSpPr>
          <p:cNvPr id="80901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/>
          </a:p>
        </p:txBody>
      </p:sp>
      <p:sp>
        <p:nvSpPr>
          <p:cNvPr id="80902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/>
          </a:p>
        </p:txBody>
      </p:sp>
      <p:sp>
        <p:nvSpPr>
          <p:cNvPr id="80903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/>
          </a:p>
        </p:txBody>
      </p:sp>
      <p:sp>
        <p:nvSpPr>
          <p:cNvPr id="80904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/>
          </a:p>
        </p:txBody>
      </p:sp>
      <p:sp>
        <p:nvSpPr>
          <p:cNvPr id="8090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090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090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endParaRPr lang="en-US"/>
          </a:p>
        </p:txBody>
      </p:sp>
      <p:sp>
        <p:nvSpPr>
          <p:cNvPr id="8090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r>
              <a:rPr lang="fr-FR" smtClean="0"/>
              <a:t>ELEN 21/ COEN 21 Lectures 3 &amp; 4</a:t>
            </a:r>
            <a:endParaRPr lang="en-US"/>
          </a:p>
        </p:txBody>
      </p:sp>
      <p:sp>
        <p:nvSpPr>
          <p:cNvPr id="8090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077506F1-B7BA-4736-A7FB-D6F42479EAD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rgrover@scudc.scu.edu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5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7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40.wmf"/><Relationship Id="rId6" Type="http://schemas.openxmlformats.org/officeDocument/2006/relationships/oleObject" Target="../embeddings/oleObject2.bin"/><Relationship Id="rId7" Type="http://schemas.openxmlformats.org/officeDocument/2006/relationships/oleObject" Target="../embeddings/oleObject3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40.wmf"/><Relationship Id="rId6" Type="http://schemas.openxmlformats.org/officeDocument/2006/relationships/oleObject" Target="../embeddings/oleObject5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wmf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emf"/><Relationship Id="rId20" Type="http://schemas.openxmlformats.org/officeDocument/2006/relationships/image" Target="../media/image20.emf"/><Relationship Id="rId21" Type="http://schemas.openxmlformats.org/officeDocument/2006/relationships/image" Target="../media/image21.emf"/><Relationship Id="rId22" Type="http://schemas.openxmlformats.org/officeDocument/2006/relationships/image" Target="../media/image22.emf"/><Relationship Id="rId23" Type="http://schemas.openxmlformats.org/officeDocument/2006/relationships/image" Target="../media/image23.emf"/><Relationship Id="rId24" Type="http://schemas.openxmlformats.org/officeDocument/2006/relationships/image" Target="../media/image24.emf"/><Relationship Id="rId10" Type="http://schemas.openxmlformats.org/officeDocument/2006/relationships/image" Target="../media/image10.emf"/><Relationship Id="rId11" Type="http://schemas.openxmlformats.org/officeDocument/2006/relationships/image" Target="../media/image11.emf"/><Relationship Id="rId12" Type="http://schemas.openxmlformats.org/officeDocument/2006/relationships/image" Target="../media/image12.emf"/><Relationship Id="rId13" Type="http://schemas.openxmlformats.org/officeDocument/2006/relationships/image" Target="../media/image13.emf"/><Relationship Id="rId14" Type="http://schemas.openxmlformats.org/officeDocument/2006/relationships/image" Target="../media/image14.emf"/><Relationship Id="rId15" Type="http://schemas.openxmlformats.org/officeDocument/2006/relationships/image" Target="../media/image15.emf"/><Relationship Id="rId16" Type="http://schemas.openxmlformats.org/officeDocument/2006/relationships/image" Target="../media/image16.emf"/><Relationship Id="rId17" Type="http://schemas.openxmlformats.org/officeDocument/2006/relationships/image" Target="../media/image17.emf"/><Relationship Id="rId18" Type="http://schemas.openxmlformats.org/officeDocument/2006/relationships/image" Target="../media/image18.emf"/><Relationship Id="rId19" Type="http://schemas.openxmlformats.org/officeDocument/2006/relationships/image" Target="../media/image19.emf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5" Type="http://schemas.openxmlformats.org/officeDocument/2006/relationships/image" Target="../media/image5.emf"/><Relationship Id="rId6" Type="http://schemas.openxmlformats.org/officeDocument/2006/relationships/image" Target="../media/image6.emf"/><Relationship Id="rId7" Type="http://schemas.openxmlformats.org/officeDocument/2006/relationships/image" Target="../media/image7.emf"/><Relationship Id="rId8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ELEN 21/COEN 21: </a:t>
            </a:r>
            <a:r>
              <a:rPr lang="en-US" dirty="0"/>
              <a:t>Introduction to Logic Design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 smtClean="0"/>
              <a:t>Lectures 3 &amp; 4: </a:t>
            </a:r>
            <a:r>
              <a:rPr lang="en-US" sz="2000" dirty="0" err="1" smtClean="0"/>
              <a:t>Karnaugh</a:t>
            </a:r>
            <a:r>
              <a:rPr lang="en-US" sz="2000" dirty="0" smtClean="0"/>
              <a:t> Maps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Radhika </a:t>
            </a:r>
            <a:r>
              <a:rPr lang="en-US" sz="2000" dirty="0"/>
              <a:t>S. Grover</a:t>
            </a:r>
          </a:p>
          <a:p>
            <a:pPr>
              <a:lnSpc>
                <a:spcPct val="90000"/>
              </a:lnSpc>
            </a:pPr>
            <a:r>
              <a:rPr lang="en-US" sz="2000" dirty="0" err="1" smtClean="0"/>
              <a:t>Electical</a:t>
            </a:r>
            <a:r>
              <a:rPr lang="en-US" sz="2000" dirty="0" smtClean="0"/>
              <a:t> Engineering </a:t>
            </a:r>
            <a:r>
              <a:rPr lang="en-US" sz="2000" dirty="0"/>
              <a:t>Department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Santa Clara University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hlinkClick r:id="rId3"/>
              </a:rPr>
              <a:t>rgrover</a:t>
            </a:r>
            <a:r>
              <a:rPr lang="en-US" sz="2000" dirty="0" smtClean="0">
                <a:hlinkClick r:id="rId3"/>
              </a:rPr>
              <a:t>@scu.edu</a:t>
            </a:r>
            <a:endParaRPr lang="en-US" sz="2000" dirty="0"/>
          </a:p>
          <a:p>
            <a:pPr>
              <a:lnSpc>
                <a:spcPct val="90000"/>
              </a:lnSpc>
            </a:pPr>
            <a:endParaRPr lang="en-US" sz="20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ELEN 21/ COEN 21 Lectures 3 &amp; 4</a:t>
            </a:r>
            <a:endParaRPr lang="en-US"/>
          </a:p>
        </p:txBody>
      </p:sp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/>
            <a:r>
              <a:rPr lang="en-US" dirty="0"/>
              <a:t>Given the Boolean function F = A’C + A’B + AB’C + BC</a:t>
            </a:r>
          </a:p>
          <a:p>
            <a:pPr marL="457200" indent="-457200">
              <a:buFont typeface="Wingdings" pitchFamily="2" charset="2"/>
              <a:buAutoNum type="alphaLcParenBoth"/>
            </a:pPr>
            <a:r>
              <a:rPr lang="en-US" dirty="0"/>
              <a:t>Express it in sum of </a:t>
            </a:r>
            <a:r>
              <a:rPr lang="en-US" dirty="0" err="1"/>
              <a:t>minterms</a:t>
            </a:r>
            <a:endParaRPr lang="en-US" dirty="0"/>
          </a:p>
          <a:p>
            <a:pPr marL="457200" indent="-457200">
              <a:buFont typeface="Wingdings" pitchFamily="2" charset="2"/>
              <a:buAutoNum type="alphaLcParenBoth"/>
            </a:pPr>
            <a:r>
              <a:rPr lang="en-US" dirty="0"/>
              <a:t>Find minimal sum of products expression.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1313E-BD1B-4BD8-B435-D30E4AA3852E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ELEN 21/ COEN 21 Lectures 3 &amp; 4</a:t>
            </a:r>
            <a:endParaRPr lang="en-US"/>
          </a:p>
        </p:txBody>
      </p:sp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Four-variable map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2CCFD-4C70-41A8-90CB-0CCB461DF81F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10" name="Picture 3" descr="F:\LogicBook\PowerPoint\chapter4\figure4.6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74913" y="2187575"/>
            <a:ext cx="4387850" cy="43243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ELEN 21/ COEN 21 Lectures 3 &amp; 4</a:t>
            </a:r>
            <a:endParaRPr lang="en-US"/>
          </a:p>
        </p:txBody>
      </p:sp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82688" y="2017713"/>
            <a:ext cx="7353300" cy="4114800"/>
          </a:xfrm>
        </p:spPr>
        <p:txBody>
          <a:bodyPr/>
          <a:lstStyle/>
          <a:p>
            <a:r>
              <a:rPr lang="en-US" sz="2000" dirty="0"/>
              <a:t>Simplify the Boolean function F(w, x, y, z) = ∑(0, 1, 2, 4, 5, 6, 8, 9, 12, 13, 14)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2CCFD-4C70-41A8-90CB-0CCB461DF81F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ELEN 21/ COEN 21 Lectures 3 &amp; 4</a:t>
            </a:r>
            <a:endParaRPr lang="en-US"/>
          </a:p>
        </p:txBody>
      </p:sp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Prime Implicants</a:t>
            </a:r>
          </a:p>
        </p:txBody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Prime </a:t>
            </a:r>
            <a:r>
              <a:rPr lang="en-US" dirty="0" err="1">
                <a:solidFill>
                  <a:schemeClr val="tx2"/>
                </a:solidFill>
              </a:rPr>
              <a:t>implicant</a:t>
            </a:r>
            <a:r>
              <a:rPr lang="en-US" dirty="0">
                <a:solidFill>
                  <a:schemeClr val="tx2"/>
                </a:solidFill>
              </a:rPr>
              <a:t>:</a:t>
            </a:r>
            <a:r>
              <a:rPr lang="en-US" dirty="0"/>
              <a:t> is a product term obtained by combining the maximum possible number of adjacent squares in the map.</a:t>
            </a:r>
          </a:p>
          <a:p>
            <a:endParaRPr lang="en-US" dirty="0"/>
          </a:p>
          <a:p>
            <a:r>
              <a:rPr lang="en-US" dirty="0"/>
              <a:t>If a </a:t>
            </a:r>
            <a:r>
              <a:rPr lang="en-US" dirty="0" err="1"/>
              <a:t>minterm</a:t>
            </a:r>
            <a:r>
              <a:rPr lang="en-US" dirty="0"/>
              <a:t> in a square is </a:t>
            </a:r>
            <a:r>
              <a:rPr lang="en-US" dirty="0" err="1"/>
              <a:t>convered</a:t>
            </a:r>
            <a:r>
              <a:rPr lang="en-US" dirty="0"/>
              <a:t> by only one prime </a:t>
            </a:r>
            <a:r>
              <a:rPr lang="en-US" dirty="0" err="1"/>
              <a:t>implicant</a:t>
            </a:r>
            <a:r>
              <a:rPr lang="en-US" dirty="0"/>
              <a:t>, that prime </a:t>
            </a:r>
            <a:r>
              <a:rPr lang="en-US" dirty="0" err="1"/>
              <a:t>implicant</a:t>
            </a:r>
            <a:r>
              <a:rPr lang="en-US" dirty="0"/>
              <a:t> is said to be </a:t>
            </a:r>
            <a:r>
              <a:rPr lang="en-US" dirty="0">
                <a:solidFill>
                  <a:srgbClr val="FF0000"/>
                </a:solidFill>
              </a:rPr>
              <a:t>essential</a:t>
            </a:r>
            <a:r>
              <a:rPr lang="en-US" dirty="0"/>
              <a:t>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1313E-BD1B-4BD8-B435-D30E4AA3852E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ELEN 21/ COEN 21 Lectures 3 &amp; 4</a:t>
            </a:r>
            <a:endParaRPr lang="en-US"/>
          </a:p>
        </p:txBody>
      </p:sp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Simplification using prime implicants</a:t>
            </a:r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Simplify the Boolean function F(A, B, C, D) = ∑(0, 2, 3, 5, 7, 8, 9, 10, 11, 13, 15).</a:t>
            </a:r>
          </a:p>
          <a:p>
            <a:endParaRPr lang="en-US" dirty="0"/>
          </a:p>
          <a:p>
            <a:r>
              <a:rPr lang="en-US" dirty="0"/>
              <a:t>There is only one way to include </a:t>
            </a:r>
            <a:r>
              <a:rPr lang="en-US" dirty="0" err="1"/>
              <a:t>minterms</a:t>
            </a:r>
            <a:r>
              <a:rPr lang="en-US" dirty="0"/>
              <a:t> m</a:t>
            </a:r>
            <a:r>
              <a:rPr lang="en-US" baseline="-25000" dirty="0"/>
              <a:t>0</a:t>
            </a:r>
            <a:r>
              <a:rPr lang="en-US" dirty="0"/>
              <a:t> and m</a:t>
            </a:r>
            <a:r>
              <a:rPr lang="en-US" baseline="-25000" dirty="0"/>
              <a:t>5</a:t>
            </a:r>
            <a:r>
              <a:rPr lang="en-US" dirty="0"/>
              <a:t> – gives </a:t>
            </a:r>
            <a:r>
              <a:rPr lang="en-US" dirty="0">
                <a:solidFill>
                  <a:srgbClr val="0070C0"/>
                </a:solidFill>
              </a:rPr>
              <a:t>essential prime </a:t>
            </a:r>
            <a:r>
              <a:rPr lang="en-US" dirty="0" err="1">
                <a:solidFill>
                  <a:srgbClr val="0070C0"/>
                </a:solidFill>
              </a:rPr>
              <a:t>implicants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There is more than one way to cover </a:t>
            </a:r>
            <a:r>
              <a:rPr lang="en-US" dirty="0" err="1"/>
              <a:t>minterms</a:t>
            </a:r>
            <a:r>
              <a:rPr lang="en-US" dirty="0"/>
              <a:t> m</a:t>
            </a:r>
            <a:r>
              <a:rPr lang="en-US" baseline="-25000" dirty="0"/>
              <a:t>3</a:t>
            </a:r>
            <a:r>
              <a:rPr lang="en-US" dirty="0"/>
              <a:t>, m</a:t>
            </a:r>
            <a:r>
              <a:rPr lang="en-US" baseline="-25000" dirty="0"/>
              <a:t>9</a:t>
            </a:r>
            <a:r>
              <a:rPr lang="en-US" dirty="0"/>
              <a:t> </a:t>
            </a:r>
            <a:r>
              <a:rPr lang="en-US" dirty="0" err="1"/>
              <a:t>amd</a:t>
            </a:r>
            <a:r>
              <a:rPr lang="en-US" dirty="0"/>
              <a:t> m</a:t>
            </a:r>
            <a:r>
              <a:rPr lang="en-US" baseline="-25000" dirty="0"/>
              <a:t>11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1313E-BD1B-4BD8-B435-D30E4AA3852E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ELEN 21/ COEN 21 Lectures 3 &amp; 4</a:t>
            </a:r>
            <a:endParaRPr lang="en-US"/>
          </a:p>
        </p:txBody>
      </p:sp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Simplification using prime implicants</a:t>
            </a:r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000"/>
              <a:t>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2CCFD-4C70-41A8-90CB-0CCB461DF81F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297985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76338" y="2247900"/>
            <a:ext cx="7001007" cy="359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4800" y="6167438"/>
            <a:ext cx="2895600" cy="457200"/>
          </a:xfrm>
        </p:spPr>
        <p:txBody>
          <a:bodyPr/>
          <a:lstStyle/>
          <a:p>
            <a:r>
              <a:rPr lang="fr-FR" smtClean="0"/>
              <a:t>ELEN 21/ COEN 21 Lectures 3 &amp; 4</a:t>
            </a:r>
            <a:endParaRPr lang="en-US" dirty="0"/>
          </a:p>
        </p:txBody>
      </p:sp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Five-variable Map</a:t>
            </a:r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82688" y="2017713"/>
            <a:ext cx="6997700" cy="4114800"/>
          </a:xfrm>
        </p:spPr>
        <p:txBody>
          <a:bodyPr/>
          <a:lstStyle/>
          <a:p>
            <a:pPr>
              <a:buNone/>
            </a:pPr>
            <a:r>
              <a:rPr lang="en-US" sz="2000" dirty="0"/>
              <a:t>Consists of two 4-variable </a:t>
            </a:r>
            <a:r>
              <a:rPr lang="en-US" sz="2000" dirty="0" smtClean="0"/>
              <a:t>maps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2CCFD-4C70-41A8-90CB-0CCB461DF81F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9" name="Picture 3" descr="F:\LogicBook\PowerPoint\chapter4\figure4.8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97000" y="2279650"/>
            <a:ext cx="7404100" cy="44132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ELEN 21/ COEN 21 Lectures 3 &amp; 4</a:t>
            </a:r>
            <a:endParaRPr lang="en-US"/>
          </a:p>
        </p:txBody>
      </p:sp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82688" y="2017713"/>
            <a:ext cx="7442200" cy="4114800"/>
          </a:xfrm>
        </p:spPr>
        <p:txBody>
          <a:bodyPr/>
          <a:lstStyle/>
          <a:p>
            <a:r>
              <a:rPr lang="en-US" sz="1800" dirty="0" smtClean="0"/>
              <a:t>Find all prime </a:t>
            </a:r>
            <a:r>
              <a:rPr lang="en-US" sz="1800" dirty="0" err="1" smtClean="0"/>
              <a:t>implicants</a:t>
            </a:r>
            <a:r>
              <a:rPr lang="en-US" sz="1800" dirty="0" smtClean="0"/>
              <a:t> for the Boolean function and determine which are essential:</a:t>
            </a:r>
          </a:p>
          <a:p>
            <a:pPr>
              <a:buNone/>
            </a:pPr>
            <a:r>
              <a:rPr lang="en-US" sz="1800" dirty="0" smtClean="0"/>
              <a:t>      F(w, x, y, z) = ∑(0, 2, 4, 5, 6, 7, 8, 10, 13, 15)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Simplify </a:t>
            </a:r>
            <a:r>
              <a:rPr lang="en-US" sz="1800" dirty="0"/>
              <a:t>the Boolean function</a:t>
            </a:r>
          </a:p>
          <a:p>
            <a:pPr>
              <a:buFont typeface="Wingdings" pitchFamily="2" charset="2"/>
              <a:buNone/>
            </a:pPr>
            <a:r>
              <a:rPr lang="en-US" sz="1800" dirty="0"/>
              <a:t>	F(A, B, C, D, E) = ∑(0, 2, 4, 6, 9, 13, 21, 23, 25, 29, 31</a:t>
            </a:r>
            <a:r>
              <a:rPr lang="en-US" sz="1800" dirty="0" smtClean="0"/>
              <a:t>)</a:t>
            </a:r>
          </a:p>
          <a:p>
            <a:pPr>
              <a:buFont typeface="Wingdings" pitchFamily="2" charset="2"/>
              <a:buNone/>
            </a:pPr>
            <a:r>
              <a:rPr lang="en-US" sz="1800" dirty="0" smtClean="0"/>
              <a:t>Solution : A’B’E’+BD’E+ACE</a:t>
            </a:r>
            <a:endParaRPr lang="en-US" sz="1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2CCFD-4C70-41A8-90CB-0CCB461DF81F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ELEN 21/ COEN 21 Lectures 3 &amp; 4</a:t>
            </a:r>
            <a:endParaRPr lang="en-US"/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Product of sums simplification</a:t>
            </a:r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/>
            <a:r>
              <a:rPr lang="en-US"/>
              <a:t>Procedure for obtaining minimized function in product of sums form:</a:t>
            </a:r>
          </a:p>
          <a:p>
            <a:pPr marL="457200" indent="-457200">
              <a:buFont typeface="Wingdings" pitchFamily="2" charset="2"/>
              <a:buAutoNum type="arabicPeriod"/>
            </a:pPr>
            <a:r>
              <a:rPr lang="en-US"/>
              <a:t>Mark empty squares by 0’s.</a:t>
            </a:r>
          </a:p>
          <a:p>
            <a:pPr marL="457200" indent="-457200">
              <a:buFont typeface="Wingdings" pitchFamily="2" charset="2"/>
              <a:buAutoNum type="arabicPeriod"/>
            </a:pPr>
            <a:r>
              <a:rPr lang="en-US"/>
              <a:t>Combine them into valid adjacent squares : give complement of function i.e. F’.</a:t>
            </a:r>
          </a:p>
          <a:p>
            <a:pPr marL="457200" indent="-457200">
              <a:buFont typeface="Wingdings" pitchFamily="2" charset="2"/>
              <a:buAutoNum type="arabicPeriod"/>
            </a:pPr>
            <a:r>
              <a:rPr lang="en-US"/>
              <a:t>Use generalized DeMorgan’s theorem to get back F.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1313E-BD1B-4BD8-B435-D30E4AA3852E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ELEN 21/ COEN 21 Lectures 3 &amp; 4</a:t>
            </a:r>
            <a:endParaRPr lang="en-US"/>
          </a:p>
        </p:txBody>
      </p:sp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82688" y="2017713"/>
            <a:ext cx="7188200" cy="4114800"/>
          </a:xfrm>
        </p:spPr>
        <p:txBody>
          <a:bodyPr/>
          <a:lstStyle/>
          <a:p>
            <a:r>
              <a:rPr lang="en-US" sz="2000"/>
              <a:t>Simplify F(A, B, C, D) = ∑(0, 1, 2, 5, 8, 9, 10) in product of sums form.</a:t>
            </a:r>
          </a:p>
          <a:p>
            <a:pPr>
              <a:buFont typeface="Wingdings" pitchFamily="2" charset="2"/>
              <a:buNone/>
            </a:pPr>
            <a:endParaRPr lang="en-US" sz="2000"/>
          </a:p>
          <a:p>
            <a:pPr>
              <a:buFont typeface="Wingdings" pitchFamily="2" charset="2"/>
              <a:buNone/>
            </a:pPr>
            <a:endParaRPr lang="en-US" sz="20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2CCFD-4C70-41A8-90CB-0CCB461DF81F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289793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52700" y="2708275"/>
            <a:ext cx="4610100" cy="3201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8979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51101" y="5876925"/>
            <a:ext cx="4889500" cy="301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3,4,5 variable </a:t>
            </a:r>
            <a:r>
              <a:rPr lang="en-US" dirty="0" err="1" smtClean="0"/>
              <a:t>Kmaps</a:t>
            </a:r>
            <a:endParaRPr lang="en-US" dirty="0" smtClean="0"/>
          </a:p>
          <a:p>
            <a:r>
              <a:rPr lang="en-US" dirty="0" smtClean="0"/>
              <a:t>NAND-NAND implementations</a:t>
            </a:r>
          </a:p>
          <a:p>
            <a:r>
              <a:rPr lang="en-US" dirty="0" smtClean="0"/>
              <a:t>Multi-level NAND</a:t>
            </a:r>
          </a:p>
          <a:p>
            <a:r>
              <a:rPr lang="en-US" dirty="0" smtClean="0"/>
              <a:t>Multiple output circuits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ELEN 21/ COEN 21 Lectures 3 &amp; 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1313E-BD1B-4BD8-B435-D30E4AA3852E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ELEN 21/ COEN 21 Lectures 3 &amp; 4</a:t>
            </a:r>
            <a:endParaRPr lang="en-US"/>
          </a:p>
        </p:txBody>
      </p:sp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Don’t care conditions</a:t>
            </a:r>
          </a:p>
        </p:txBody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There are some applications where function is not specified for certain combinations of variables.</a:t>
            </a:r>
          </a:p>
          <a:p>
            <a:endParaRPr lang="en-US"/>
          </a:p>
          <a:p>
            <a:r>
              <a:rPr lang="en-US"/>
              <a:t>E.g. 4-bit binary code for the decimal digits has 6 combinations that are not used.</a:t>
            </a:r>
          </a:p>
          <a:p>
            <a:endParaRPr lang="en-US"/>
          </a:p>
          <a:p>
            <a:r>
              <a:rPr lang="en-US"/>
              <a:t>These unused function values are called don’t care conditions, and can be marked as 1 or 0, and used to simplify K-map.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1313E-BD1B-4BD8-B435-D30E4AA3852E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ELEN 21/ COEN 21 Lectures 3 &amp; 4</a:t>
            </a:r>
            <a:endParaRPr lang="en-US"/>
          </a:p>
        </p:txBody>
      </p:sp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82688" y="2017713"/>
            <a:ext cx="7213600" cy="4114800"/>
          </a:xfrm>
        </p:spPr>
        <p:txBody>
          <a:bodyPr/>
          <a:lstStyle/>
          <a:p>
            <a:r>
              <a:rPr lang="en-US" sz="1800"/>
              <a:t>Simplify the Boolean function F(w, x, y, z) = ∑(1, 3, 7, 11, 15)</a:t>
            </a:r>
          </a:p>
          <a:p>
            <a:pPr>
              <a:buFont typeface="Wingdings" pitchFamily="2" charset="2"/>
              <a:buNone/>
            </a:pPr>
            <a:r>
              <a:rPr lang="en-US" sz="1800"/>
              <a:t>with the don’t-care conditions: d(w, x, y, z) = ∑(0, 2, 5)</a:t>
            </a:r>
          </a:p>
          <a:p>
            <a:pPr>
              <a:buFont typeface="Wingdings" pitchFamily="2" charset="2"/>
              <a:buNone/>
            </a:pPr>
            <a:endParaRPr lang="en-US" sz="1800"/>
          </a:p>
          <a:p>
            <a:pPr>
              <a:buFont typeface="Wingdings" pitchFamily="2" charset="2"/>
              <a:buNone/>
            </a:pPr>
            <a:endParaRPr lang="en-US" sz="20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2CCFD-4C70-41A8-90CB-0CCB461DF81F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281601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0788" y="3009900"/>
            <a:ext cx="7616950" cy="3111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ELEN 21/ COEN 21 Lectures 3 &amp; 4</a:t>
            </a:r>
            <a:endParaRPr lang="en-US"/>
          </a:p>
        </p:txBody>
      </p:sp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NAND and NOR implementation</a:t>
            </a:r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Digital circuits are frequently constructed with NAND or NOR gates (than AND and OR gates) </a:t>
            </a:r>
          </a:p>
          <a:p>
            <a:pPr>
              <a:buFont typeface="Wingdings" pitchFamily="2" charset="2"/>
              <a:buNone/>
            </a:pPr>
            <a:r>
              <a:rPr lang="en-US"/>
              <a:t>		- NAND and NOR are easer to fabricate.</a:t>
            </a:r>
          </a:p>
          <a:p>
            <a:endParaRPr lang="en-US"/>
          </a:p>
          <a:p>
            <a:r>
              <a:rPr lang="en-US"/>
              <a:t>Convert Boolean functions given in terms of AND, NOT and OR into equivalent NAND and NOR diagrams.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1313E-BD1B-4BD8-B435-D30E4AA3852E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ELEN 21/ COEN 21 Lectures 3 &amp; 4</a:t>
            </a:r>
            <a:endParaRPr lang="en-US"/>
          </a:p>
        </p:txBody>
      </p:sp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Logic Operations with NAND gates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1313E-BD1B-4BD8-B435-D30E4AA3852E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277505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28813" y="2528888"/>
            <a:ext cx="6051883" cy="3275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ELEN 21/ COEN 21 Lectures 3 &amp; 4</a:t>
            </a:r>
            <a:endParaRPr lang="en-US"/>
          </a:p>
        </p:txBody>
      </p:sp>
      <p:sp>
        <p:nvSpPr>
          <p:cNvPr id="24064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graphic symbols for NAND gate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1313E-BD1B-4BD8-B435-D30E4AA3852E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275457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33525" y="2519363"/>
            <a:ext cx="6076950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ELEN 21/ COEN 21 Lectures 3 &amp; 4</a:t>
            </a:r>
            <a:endParaRPr lang="en-US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 F=AB+CD using NAND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1313E-BD1B-4BD8-B435-D30E4AA3852E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273409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74863" y="2547938"/>
            <a:ext cx="5857875" cy="298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ELEN 21/ COEN 21 Lectures 3 &amp; 4</a:t>
            </a:r>
            <a:endParaRPr lang="en-US"/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Procedure for obtaining 2-level NAND gate logic diagram from a Boolean function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/>
              <a:t>Simplify the function and express it in sum of products.</a:t>
            </a:r>
          </a:p>
          <a:p>
            <a:endParaRPr lang="en-US" sz="2000"/>
          </a:p>
          <a:p>
            <a:r>
              <a:rPr lang="en-US" sz="2000"/>
              <a:t>First-level: Draw a NAND gate for each product term of the expression that has at least two literals. The inputs to each NAND gate are the literals of the term.</a:t>
            </a:r>
          </a:p>
          <a:p>
            <a:endParaRPr lang="en-US" sz="2000"/>
          </a:p>
          <a:p>
            <a:r>
              <a:rPr lang="en-US" sz="2000"/>
              <a:t>Second-level: Draw a single gate using the AND-invert or the invert-OR graphic symbol with inputs coming from inputs of first-level gates.</a:t>
            </a:r>
          </a:p>
          <a:p>
            <a:endParaRPr lang="en-US" sz="2000"/>
          </a:p>
          <a:p>
            <a:r>
              <a:rPr lang="en-US" sz="2000"/>
              <a:t>Term with a single literal: complement it and connect it directly to an input of the second-level NAND gate.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1313E-BD1B-4BD8-B435-D30E4AA3852E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ELEN 21/ COEN 21 Lectures 3 &amp; 4</a:t>
            </a:r>
            <a:endParaRPr lang="en-US"/>
          </a:p>
        </p:txBody>
      </p:sp>
      <p:sp>
        <p:nvSpPr>
          <p:cNvPr id="26010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Multi-level NAND circuits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1313E-BD1B-4BD8-B435-D30E4AA3852E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269313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92313" y="1936750"/>
            <a:ext cx="6198254" cy="396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ELEN 21/ COEN 21 Lectures 3 &amp; 4</a:t>
            </a:r>
            <a:endParaRPr lang="en-US"/>
          </a:p>
        </p:txBody>
      </p:sp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Converting AND-OR circuit into an all-NAND diagram</a:t>
            </a:r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/>
            <a:r>
              <a:rPr lang="en-US" sz="2000" b="1">
                <a:solidFill>
                  <a:schemeClr val="tx2"/>
                </a:solidFill>
              </a:rPr>
              <a:t>Procedure</a:t>
            </a:r>
            <a:r>
              <a:rPr lang="en-US" sz="2000"/>
              <a:t>:</a:t>
            </a:r>
          </a:p>
          <a:p>
            <a:pPr marL="457200" indent="-457200"/>
            <a:endParaRPr lang="en-US" sz="2000"/>
          </a:p>
          <a:p>
            <a:pPr marL="457200" indent="-457200">
              <a:buFont typeface="Wingdings" pitchFamily="2" charset="2"/>
              <a:buAutoNum type="arabicPeriod"/>
            </a:pPr>
            <a:r>
              <a:rPr lang="en-US" sz="2000"/>
              <a:t>Convert all AND gates to NAND gates with AND-invert graphic symbols.</a:t>
            </a:r>
          </a:p>
          <a:p>
            <a:pPr marL="457200" indent="-457200">
              <a:buFont typeface="Wingdings" pitchFamily="2" charset="2"/>
              <a:buAutoNum type="arabicPeriod"/>
            </a:pPr>
            <a:endParaRPr lang="en-US" sz="2000"/>
          </a:p>
          <a:p>
            <a:pPr marL="457200" indent="-457200">
              <a:buFont typeface="Wingdings" pitchFamily="2" charset="2"/>
              <a:buAutoNum type="arabicPeriod"/>
            </a:pPr>
            <a:r>
              <a:rPr lang="en-US" sz="2000"/>
              <a:t>Convert all OR gates to NAND gates with invert-OR graphic symbols.</a:t>
            </a:r>
          </a:p>
          <a:p>
            <a:pPr marL="457200" indent="-457200">
              <a:buFont typeface="Wingdings" pitchFamily="2" charset="2"/>
              <a:buAutoNum type="arabicPeriod"/>
            </a:pPr>
            <a:endParaRPr lang="en-US" sz="2000"/>
          </a:p>
          <a:p>
            <a:pPr marL="457200" indent="-457200">
              <a:buFont typeface="Wingdings" pitchFamily="2" charset="2"/>
              <a:buAutoNum type="arabicPeriod"/>
            </a:pPr>
            <a:r>
              <a:rPr lang="en-US" sz="2000"/>
              <a:t>Check all bubbles in the diagram. For every bubble that is not compensated by another small circle along same line, insert an inverter or complement the input literal.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1313E-BD1B-4BD8-B435-D30E4AA3852E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ELEN 21/ COEN 21 Lectures 3 &amp; 4</a:t>
            </a:r>
            <a:endParaRPr lang="en-US"/>
          </a:p>
        </p:txBody>
      </p:sp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Logic Operations with NOR Gates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1313E-BD1B-4BD8-B435-D30E4AA3852E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265217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9725" y="2433638"/>
            <a:ext cx="5924550" cy="298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ELEN 21/ COEN 21 Lectures 3 &amp; 4</a:t>
            </a:r>
            <a:endParaRPr lang="en-US"/>
          </a:p>
        </p:txBody>
      </p:sp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Lecture 3: Gate-level minimization</a:t>
            </a:r>
          </a:p>
        </p:txBody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2"/>
                </a:solidFill>
              </a:rPr>
              <a:t>Karnaugh</a:t>
            </a:r>
            <a:r>
              <a:rPr lang="en-US" dirty="0">
                <a:solidFill>
                  <a:schemeClr val="tx2"/>
                </a:solidFill>
              </a:rPr>
              <a:t> map</a:t>
            </a:r>
            <a:r>
              <a:rPr lang="en-US" dirty="0"/>
              <a:t> or </a:t>
            </a:r>
            <a:r>
              <a:rPr lang="en-US" dirty="0">
                <a:solidFill>
                  <a:schemeClr val="tx2"/>
                </a:solidFill>
              </a:rPr>
              <a:t>K-map</a:t>
            </a:r>
            <a:r>
              <a:rPr lang="en-US" dirty="0"/>
              <a:t>: simple procedure for minimizing Boolean functions.</a:t>
            </a:r>
          </a:p>
          <a:p>
            <a:endParaRPr lang="en-US" dirty="0"/>
          </a:p>
          <a:p>
            <a:r>
              <a:rPr lang="en-US" dirty="0"/>
              <a:t>Simplified expressions produced by the map are always in </a:t>
            </a:r>
            <a:r>
              <a:rPr lang="en-US" dirty="0">
                <a:solidFill>
                  <a:schemeClr val="tx2"/>
                </a:solidFill>
              </a:rPr>
              <a:t>sum of products</a:t>
            </a:r>
            <a:r>
              <a:rPr lang="en-US" dirty="0"/>
              <a:t> form or </a:t>
            </a:r>
            <a:r>
              <a:rPr lang="en-US" dirty="0">
                <a:solidFill>
                  <a:schemeClr val="tx2"/>
                </a:solidFill>
              </a:rPr>
              <a:t>product of sums</a:t>
            </a:r>
            <a:r>
              <a:rPr lang="en-US" dirty="0"/>
              <a:t> form.</a:t>
            </a:r>
          </a:p>
          <a:p>
            <a:endParaRPr lang="en-US" dirty="0"/>
          </a:p>
          <a:p>
            <a:r>
              <a:rPr lang="en-US" dirty="0"/>
              <a:t>This produces a circuit diagram with a minimum number of gates and a minimum number of inputs to gates.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1313E-BD1B-4BD8-B435-D30E4AA3852E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ELEN 21/ COEN 21 Lectures 3 &amp; 4</a:t>
            </a:r>
            <a:endParaRPr lang="en-US"/>
          </a:p>
        </p:txBody>
      </p:sp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Graphic symbols for NOR gates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1313E-BD1B-4BD8-B435-D30E4AA3852E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263169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2813" y="2671763"/>
            <a:ext cx="7466904" cy="1963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ELEN 21/ COEN 21 Lectures 3 &amp; 4</a:t>
            </a:r>
            <a:endParaRPr lang="en-US" dirty="0"/>
          </a:p>
        </p:txBody>
      </p:sp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functions with NOR gates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1313E-BD1B-4BD8-B435-D30E4AA3852E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261121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33525" y="2762250"/>
            <a:ext cx="6000750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1524000" y="2108200"/>
            <a:ext cx="637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Implement F= (A+B)(C+D)E with NOR gates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ELEN 21/ COEN 21 Lectures 3 &amp; 4</a:t>
            </a:r>
            <a:endParaRPr lang="en-US"/>
          </a:p>
        </p:txBody>
      </p:sp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Degenerate forms</a:t>
            </a:r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What are different two-level combinations with AND, OR, NAND, NOR gates?</a:t>
            </a:r>
          </a:p>
          <a:p>
            <a:endParaRPr lang="en-US"/>
          </a:p>
          <a:p>
            <a:r>
              <a:rPr lang="en-US"/>
              <a:t>Eight of these have same gate at both levels eg. NAND-NAND called </a:t>
            </a:r>
            <a:r>
              <a:rPr lang="en-US">
                <a:solidFill>
                  <a:schemeClr val="tx2"/>
                </a:solidFill>
              </a:rPr>
              <a:t>degenerate</a:t>
            </a:r>
            <a:r>
              <a:rPr lang="en-US"/>
              <a:t>.</a:t>
            </a:r>
          </a:p>
          <a:p>
            <a:endParaRPr lang="en-US"/>
          </a:p>
          <a:p>
            <a:r>
              <a:rPr lang="en-US"/>
              <a:t>The other eight are called </a:t>
            </a:r>
            <a:r>
              <a:rPr lang="en-US">
                <a:solidFill>
                  <a:schemeClr val="tx2"/>
                </a:solidFill>
              </a:rPr>
              <a:t>nondegenerate</a:t>
            </a:r>
            <a:r>
              <a:rPr lang="en-US"/>
              <a:t> and produce an implementation in product of sums or sum of products.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1313E-BD1B-4BD8-B435-D30E4AA3852E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ELEN 21/ COEN 21 Lectures 3 &amp; 4</a:t>
            </a:r>
            <a:endParaRPr lang="en-US"/>
          </a:p>
        </p:txBody>
      </p:sp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AND-OR-INVERT implementation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1313E-BD1B-4BD8-B435-D30E4AA3852E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254977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33538" y="1997074"/>
            <a:ext cx="6146021" cy="394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ELEN 21/ COEN 21 Lectures 3 &amp; 4</a:t>
            </a:r>
            <a:endParaRPr lang="en-US"/>
          </a:p>
        </p:txBody>
      </p:sp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OR-AND-INVERT implementation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1313E-BD1B-4BD8-B435-D30E4AA3852E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252929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95475" y="2165350"/>
            <a:ext cx="5520384" cy="390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ELEN 21/ COEN 21 Lectures 3 &amp; 4</a:t>
            </a:r>
            <a:endParaRPr lang="en-US"/>
          </a:p>
        </p:txBody>
      </p:sp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EXCLUSIVE-OR (XOR) FUNCTION</a:t>
            </a:r>
          </a:p>
        </p:txBody>
      </p:sp>
      <p:sp>
        <p:nvSpPr>
          <p:cNvPr id="2508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82688" y="2017713"/>
            <a:ext cx="6692900" cy="4114800"/>
          </a:xfrm>
        </p:spPr>
        <p:txBody>
          <a:bodyPr/>
          <a:lstStyle/>
          <a:p>
            <a:r>
              <a:rPr lang="en-US" sz="2000"/>
              <a:t>XOR function has symbol:</a:t>
            </a:r>
          </a:p>
          <a:p>
            <a:endParaRPr lang="en-US" sz="2000"/>
          </a:p>
          <a:p>
            <a:r>
              <a:rPr lang="en-US" sz="2000"/>
              <a:t>It performs the following Boolean operation:</a:t>
            </a:r>
          </a:p>
          <a:p>
            <a:pPr>
              <a:buFont typeface="Wingdings" pitchFamily="2" charset="2"/>
              <a:buNone/>
            </a:pPr>
            <a:r>
              <a:rPr lang="en-US" sz="2000"/>
              <a:t>	x    y = xy’ + x’y</a:t>
            </a:r>
          </a:p>
          <a:p>
            <a:pPr>
              <a:buFont typeface="Wingdings" pitchFamily="2" charset="2"/>
              <a:buNone/>
            </a:pPr>
            <a:endParaRPr lang="en-US" sz="2000"/>
          </a:p>
          <a:p>
            <a:r>
              <a:rPr lang="en-US" sz="2000"/>
              <a:t>The exclusive-NOR gates (or equivalence) performs the following Boolean operation:</a:t>
            </a:r>
          </a:p>
          <a:p>
            <a:pPr>
              <a:buFont typeface="Wingdings" pitchFamily="2" charset="2"/>
              <a:buNone/>
            </a:pPr>
            <a:r>
              <a:rPr lang="en-US" sz="2000"/>
              <a:t>	(x    y)’ = (xy’ + x’y)’ = xy + x’y’</a:t>
            </a:r>
          </a:p>
          <a:p>
            <a:pPr>
              <a:buFont typeface="Wingdings" pitchFamily="2" charset="2"/>
              <a:buNone/>
            </a:pPr>
            <a:endParaRPr lang="en-US" sz="2000"/>
          </a:p>
        </p:txBody>
      </p:sp>
      <p:graphicFrame>
        <p:nvGraphicFramePr>
          <p:cNvPr id="250884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4579938" y="2093913"/>
          <a:ext cx="241300" cy="26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914" name="Equation" r:id="rId4" imgW="164880" imgH="177480" progId="">
                  <p:embed/>
                </p:oleObj>
              </mc:Choice>
              <mc:Fallback>
                <p:oleObj name="Equation" r:id="rId4" imgW="164880" imgH="17748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9938" y="2093913"/>
                        <a:ext cx="241300" cy="260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0886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798638" y="3211513"/>
          <a:ext cx="228600" cy="246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915" name="Equation" r:id="rId6" imgW="164880" imgH="177480" progId="">
                  <p:embed/>
                </p:oleObj>
              </mc:Choice>
              <mc:Fallback>
                <p:oleObj name="Equation" r:id="rId6" imgW="164880" imgH="177480" progId="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8638" y="3211513"/>
                        <a:ext cx="228600" cy="246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0888" name="Object 8"/>
          <p:cNvGraphicFramePr>
            <a:graphicFrameLocks noChangeAspect="1"/>
          </p:cNvGraphicFramePr>
          <p:nvPr/>
        </p:nvGraphicFramePr>
        <p:xfrm>
          <a:off x="1874838" y="4621213"/>
          <a:ext cx="228600" cy="246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916" name="Equation" r:id="rId7" imgW="164880" imgH="177480" progId="">
                  <p:embed/>
                </p:oleObj>
              </mc:Choice>
              <mc:Fallback>
                <p:oleObj name="Equation" r:id="rId7" imgW="164880" imgH="177480" progId="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4838" y="4621213"/>
                        <a:ext cx="228600" cy="246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C9974-C4AD-44FD-A494-80AE257D1094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ELEN 21/ COEN 21 Lectures 3 &amp; 4</a:t>
            </a:r>
            <a:endParaRPr lang="en-US"/>
          </a:p>
        </p:txBody>
      </p:sp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XOR Truth Table</a:t>
            </a:r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/>
              <a:t>  </a:t>
            </a:r>
          </a:p>
        </p:txBody>
      </p:sp>
      <p:sp>
        <p:nvSpPr>
          <p:cNvPr id="271366" name="Freeform 6"/>
          <p:cNvSpPr>
            <a:spLocks/>
          </p:cNvSpPr>
          <p:nvPr/>
        </p:nvSpPr>
        <p:spPr bwMode="auto">
          <a:xfrm>
            <a:off x="2498725" y="2616200"/>
            <a:ext cx="84138" cy="406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6" y="112"/>
              </a:cxn>
              <a:cxn ang="0">
                <a:pos x="32" y="256"/>
              </a:cxn>
            </a:cxnLst>
            <a:rect l="0" t="0" r="r" b="b"/>
            <a:pathLst>
              <a:path w="101" h="256">
                <a:moveTo>
                  <a:pt x="0" y="0"/>
                </a:moveTo>
                <a:cubicBezTo>
                  <a:pt x="45" y="34"/>
                  <a:pt x="91" y="69"/>
                  <a:pt x="96" y="112"/>
                </a:cubicBezTo>
                <a:cubicBezTo>
                  <a:pt x="101" y="155"/>
                  <a:pt x="66" y="205"/>
                  <a:pt x="32" y="25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1367" name="Freeform 7"/>
          <p:cNvSpPr>
            <a:spLocks/>
          </p:cNvSpPr>
          <p:nvPr/>
        </p:nvSpPr>
        <p:spPr bwMode="auto">
          <a:xfrm>
            <a:off x="2595563" y="2616200"/>
            <a:ext cx="88900" cy="406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6" y="112"/>
              </a:cxn>
              <a:cxn ang="0">
                <a:pos x="32" y="256"/>
              </a:cxn>
            </a:cxnLst>
            <a:rect l="0" t="0" r="r" b="b"/>
            <a:pathLst>
              <a:path w="101" h="256">
                <a:moveTo>
                  <a:pt x="0" y="0"/>
                </a:moveTo>
                <a:cubicBezTo>
                  <a:pt x="45" y="34"/>
                  <a:pt x="91" y="69"/>
                  <a:pt x="96" y="112"/>
                </a:cubicBezTo>
                <a:cubicBezTo>
                  <a:pt x="101" y="155"/>
                  <a:pt x="66" y="205"/>
                  <a:pt x="32" y="25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1368" name="Freeform 8"/>
          <p:cNvSpPr>
            <a:spLocks/>
          </p:cNvSpPr>
          <p:nvPr/>
        </p:nvSpPr>
        <p:spPr bwMode="auto">
          <a:xfrm>
            <a:off x="2600325" y="2620963"/>
            <a:ext cx="392113" cy="1809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8" y="32"/>
              </a:cxn>
              <a:cxn ang="0">
                <a:pos x="232" y="120"/>
              </a:cxn>
            </a:cxnLst>
            <a:rect l="0" t="0" r="r" b="b"/>
            <a:pathLst>
              <a:path w="232" h="120">
                <a:moveTo>
                  <a:pt x="0" y="0"/>
                </a:moveTo>
                <a:cubicBezTo>
                  <a:pt x="64" y="6"/>
                  <a:pt x="129" y="12"/>
                  <a:pt x="168" y="32"/>
                </a:cubicBezTo>
                <a:cubicBezTo>
                  <a:pt x="207" y="52"/>
                  <a:pt x="220" y="105"/>
                  <a:pt x="232" y="12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1377" name="Freeform 17"/>
          <p:cNvSpPr>
            <a:spLocks/>
          </p:cNvSpPr>
          <p:nvPr/>
        </p:nvSpPr>
        <p:spPr bwMode="auto">
          <a:xfrm>
            <a:off x="2614613" y="2805113"/>
            <a:ext cx="376237" cy="214312"/>
          </a:xfrm>
          <a:custGeom>
            <a:avLst/>
            <a:gdLst/>
            <a:ahLst/>
            <a:cxnLst>
              <a:cxn ang="0">
                <a:pos x="210" y="0"/>
              </a:cxn>
              <a:cxn ang="0">
                <a:pos x="168" y="72"/>
              </a:cxn>
              <a:cxn ang="0">
                <a:pos x="0" y="135"/>
              </a:cxn>
            </a:cxnLst>
            <a:rect l="0" t="0" r="r" b="b"/>
            <a:pathLst>
              <a:path w="210" h="135">
                <a:moveTo>
                  <a:pt x="210" y="0"/>
                </a:moveTo>
                <a:cubicBezTo>
                  <a:pt x="206" y="25"/>
                  <a:pt x="203" y="50"/>
                  <a:pt x="168" y="72"/>
                </a:cubicBezTo>
                <a:cubicBezTo>
                  <a:pt x="133" y="94"/>
                  <a:pt x="66" y="114"/>
                  <a:pt x="0" y="135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1378" name="Line 18"/>
          <p:cNvSpPr>
            <a:spLocks noChangeShapeType="1"/>
          </p:cNvSpPr>
          <p:nvPr/>
        </p:nvSpPr>
        <p:spPr bwMode="auto">
          <a:xfrm flipH="1">
            <a:off x="2209800" y="2733675"/>
            <a:ext cx="342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1379" name="Line 19"/>
          <p:cNvSpPr>
            <a:spLocks noChangeShapeType="1"/>
          </p:cNvSpPr>
          <p:nvPr/>
        </p:nvSpPr>
        <p:spPr bwMode="auto">
          <a:xfrm flipH="1" flipV="1">
            <a:off x="2228850" y="2895600"/>
            <a:ext cx="342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1380" name="Line 20"/>
          <p:cNvSpPr>
            <a:spLocks noChangeShapeType="1"/>
          </p:cNvSpPr>
          <p:nvPr/>
        </p:nvSpPr>
        <p:spPr bwMode="auto">
          <a:xfrm>
            <a:off x="2995613" y="2805113"/>
            <a:ext cx="223837" cy="4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1381" name="Text Box 21"/>
          <p:cNvSpPr txBox="1">
            <a:spLocks noChangeArrowheads="1"/>
          </p:cNvSpPr>
          <p:nvPr/>
        </p:nvSpPr>
        <p:spPr bwMode="auto">
          <a:xfrm>
            <a:off x="1914525" y="2552700"/>
            <a:ext cx="447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A</a:t>
            </a:r>
          </a:p>
        </p:txBody>
      </p:sp>
      <p:sp>
        <p:nvSpPr>
          <p:cNvPr id="271382" name="Text Box 22"/>
          <p:cNvSpPr txBox="1">
            <a:spLocks noChangeArrowheads="1"/>
          </p:cNvSpPr>
          <p:nvPr/>
        </p:nvSpPr>
        <p:spPr bwMode="auto">
          <a:xfrm>
            <a:off x="1924050" y="2790825"/>
            <a:ext cx="447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B</a:t>
            </a:r>
          </a:p>
        </p:txBody>
      </p:sp>
      <p:sp>
        <p:nvSpPr>
          <p:cNvPr id="271383" name="Text Box 23"/>
          <p:cNvSpPr txBox="1">
            <a:spLocks noChangeArrowheads="1"/>
          </p:cNvSpPr>
          <p:nvPr/>
        </p:nvSpPr>
        <p:spPr bwMode="auto">
          <a:xfrm>
            <a:off x="3181350" y="2647950"/>
            <a:ext cx="781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Output</a:t>
            </a:r>
          </a:p>
        </p:txBody>
      </p:sp>
      <p:sp>
        <p:nvSpPr>
          <p:cNvPr id="271384" name="Line 24"/>
          <p:cNvSpPr>
            <a:spLocks noChangeShapeType="1"/>
          </p:cNvSpPr>
          <p:nvPr/>
        </p:nvSpPr>
        <p:spPr bwMode="auto">
          <a:xfrm>
            <a:off x="1857375" y="3571875"/>
            <a:ext cx="2333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1385" name="Line 25"/>
          <p:cNvSpPr>
            <a:spLocks noChangeShapeType="1"/>
          </p:cNvSpPr>
          <p:nvPr/>
        </p:nvSpPr>
        <p:spPr bwMode="auto">
          <a:xfrm>
            <a:off x="1876425" y="3943350"/>
            <a:ext cx="2314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1386" name="Line 26"/>
          <p:cNvSpPr>
            <a:spLocks noChangeShapeType="1"/>
          </p:cNvSpPr>
          <p:nvPr/>
        </p:nvSpPr>
        <p:spPr bwMode="auto">
          <a:xfrm>
            <a:off x="3429000" y="3552825"/>
            <a:ext cx="0" cy="1819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1387" name="Text Box 27"/>
          <p:cNvSpPr txBox="1">
            <a:spLocks noChangeArrowheads="1"/>
          </p:cNvSpPr>
          <p:nvPr/>
        </p:nvSpPr>
        <p:spPr bwMode="auto">
          <a:xfrm>
            <a:off x="2070100" y="3619500"/>
            <a:ext cx="5334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A</a:t>
            </a:r>
          </a:p>
        </p:txBody>
      </p:sp>
      <p:sp>
        <p:nvSpPr>
          <p:cNvPr id="271388" name="Text Box 28"/>
          <p:cNvSpPr txBox="1">
            <a:spLocks noChangeArrowheads="1"/>
          </p:cNvSpPr>
          <p:nvPr/>
        </p:nvSpPr>
        <p:spPr bwMode="auto">
          <a:xfrm>
            <a:off x="2705100" y="3619500"/>
            <a:ext cx="447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B</a:t>
            </a:r>
          </a:p>
        </p:txBody>
      </p:sp>
      <p:sp>
        <p:nvSpPr>
          <p:cNvPr id="271389" name="Text Box 29"/>
          <p:cNvSpPr txBox="1">
            <a:spLocks noChangeArrowheads="1"/>
          </p:cNvSpPr>
          <p:nvPr/>
        </p:nvSpPr>
        <p:spPr bwMode="auto">
          <a:xfrm>
            <a:off x="3619500" y="3609975"/>
            <a:ext cx="781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Output</a:t>
            </a:r>
          </a:p>
        </p:txBody>
      </p:sp>
      <p:sp>
        <p:nvSpPr>
          <p:cNvPr id="271390" name="Text Box 30"/>
          <p:cNvSpPr txBox="1">
            <a:spLocks noChangeArrowheads="1"/>
          </p:cNvSpPr>
          <p:nvPr/>
        </p:nvSpPr>
        <p:spPr bwMode="auto">
          <a:xfrm>
            <a:off x="2076450" y="3924300"/>
            <a:ext cx="304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0</a:t>
            </a:r>
          </a:p>
        </p:txBody>
      </p:sp>
      <p:sp>
        <p:nvSpPr>
          <p:cNvPr id="271391" name="Text Box 31"/>
          <p:cNvSpPr txBox="1">
            <a:spLocks noChangeArrowheads="1"/>
          </p:cNvSpPr>
          <p:nvPr/>
        </p:nvSpPr>
        <p:spPr bwMode="auto">
          <a:xfrm>
            <a:off x="2724150" y="3943350"/>
            <a:ext cx="304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0</a:t>
            </a:r>
          </a:p>
        </p:txBody>
      </p:sp>
      <p:sp>
        <p:nvSpPr>
          <p:cNvPr id="271392" name="Text Box 32"/>
          <p:cNvSpPr txBox="1">
            <a:spLocks noChangeArrowheads="1"/>
          </p:cNvSpPr>
          <p:nvPr/>
        </p:nvSpPr>
        <p:spPr bwMode="auto">
          <a:xfrm>
            <a:off x="3629025" y="3943350"/>
            <a:ext cx="304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0</a:t>
            </a:r>
          </a:p>
        </p:txBody>
      </p:sp>
      <p:sp>
        <p:nvSpPr>
          <p:cNvPr id="271393" name="Text Box 33"/>
          <p:cNvSpPr txBox="1">
            <a:spLocks noChangeArrowheads="1"/>
          </p:cNvSpPr>
          <p:nvPr/>
        </p:nvSpPr>
        <p:spPr bwMode="auto">
          <a:xfrm>
            <a:off x="2076450" y="4276725"/>
            <a:ext cx="304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0</a:t>
            </a:r>
          </a:p>
        </p:txBody>
      </p:sp>
      <p:sp>
        <p:nvSpPr>
          <p:cNvPr id="271394" name="Text Box 34"/>
          <p:cNvSpPr txBox="1">
            <a:spLocks noChangeArrowheads="1"/>
          </p:cNvSpPr>
          <p:nvPr/>
        </p:nvSpPr>
        <p:spPr bwMode="auto">
          <a:xfrm>
            <a:off x="2743200" y="4276725"/>
            <a:ext cx="304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1</a:t>
            </a:r>
          </a:p>
        </p:txBody>
      </p:sp>
      <p:sp>
        <p:nvSpPr>
          <p:cNvPr id="271395" name="Text Box 35"/>
          <p:cNvSpPr txBox="1">
            <a:spLocks noChangeArrowheads="1"/>
          </p:cNvSpPr>
          <p:nvPr/>
        </p:nvSpPr>
        <p:spPr bwMode="auto">
          <a:xfrm>
            <a:off x="3638550" y="4286250"/>
            <a:ext cx="304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1</a:t>
            </a:r>
          </a:p>
        </p:txBody>
      </p:sp>
      <p:sp>
        <p:nvSpPr>
          <p:cNvPr id="271396" name="Text Box 36"/>
          <p:cNvSpPr txBox="1">
            <a:spLocks noChangeArrowheads="1"/>
          </p:cNvSpPr>
          <p:nvPr/>
        </p:nvSpPr>
        <p:spPr bwMode="auto">
          <a:xfrm>
            <a:off x="2085975" y="4638675"/>
            <a:ext cx="304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1</a:t>
            </a:r>
          </a:p>
        </p:txBody>
      </p:sp>
      <p:sp>
        <p:nvSpPr>
          <p:cNvPr id="271397" name="Text Box 37"/>
          <p:cNvSpPr txBox="1">
            <a:spLocks noChangeArrowheads="1"/>
          </p:cNvSpPr>
          <p:nvPr/>
        </p:nvSpPr>
        <p:spPr bwMode="auto">
          <a:xfrm>
            <a:off x="2733675" y="4648200"/>
            <a:ext cx="304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0</a:t>
            </a:r>
          </a:p>
        </p:txBody>
      </p:sp>
      <p:sp>
        <p:nvSpPr>
          <p:cNvPr id="271398" name="Text Box 38"/>
          <p:cNvSpPr txBox="1">
            <a:spLocks noChangeArrowheads="1"/>
          </p:cNvSpPr>
          <p:nvPr/>
        </p:nvSpPr>
        <p:spPr bwMode="auto">
          <a:xfrm>
            <a:off x="3638550" y="4667250"/>
            <a:ext cx="304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1</a:t>
            </a:r>
          </a:p>
        </p:txBody>
      </p:sp>
      <p:sp>
        <p:nvSpPr>
          <p:cNvPr id="271399" name="Text Box 39"/>
          <p:cNvSpPr txBox="1">
            <a:spLocks noChangeArrowheads="1"/>
          </p:cNvSpPr>
          <p:nvPr/>
        </p:nvSpPr>
        <p:spPr bwMode="auto">
          <a:xfrm>
            <a:off x="2095500" y="5086350"/>
            <a:ext cx="304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1</a:t>
            </a:r>
          </a:p>
        </p:txBody>
      </p:sp>
      <p:sp>
        <p:nvSpPr>
          <p:cNvPr id="271400" name="Text Box 40"/>
          <p:cNvSpPr txBox="1">
            <a:spLocks noChangeArrowheads="1"/>
          </p:cNvSpPr>
          <p:nvPr/>
        </p:nvSpPr>
        <p:spPr bwMode="auto">
          <a:xfrm>
            <a:off x="2743200" y="5095875"/>
            <a:ext cx="304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1</a:t>
            </a:r>
          </a:p>
        </p:txBody>
      </p:sp>
      <p:sp>
        <p:nvSpPr>
          <p:cNvPr id="271401" name="Text Box 41"/>
          <p:cNvSpPr txBox="1">
            <a:spLocks noChangeArrowheads="1"/>
          </p:cNvSpPr>
          <p:nvPr/>
        </p:nvSpPr>
        <p:spPr bwMode="auto">
          <a:xfrm>
            <a:off x="3638550" y="5076825"/>
            <a:ext cx="304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0</a:t>
            </a: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1313E-BD1B-4BD8-B435-D30E4AA3852E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ELEN 21/ COEN 21 Lectures 3 &amp; 4</a:t>
            </a:r>
            <a:endParaRPr lang="en-US"/>
          </a:p>
        </p:txBody>
      </p:sp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Implement XOR with AND-OR-NOT gates, and only NAND gates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1313E-BD1B-4BD8-B435-D30E4AA3852E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ELEN 21/ COEN 21 Lectures 3 &amp; 4</a:t>
            </a:r>
            <a:endParaRPr lang="en-US"/>
          </a:p>
        </p:txBody>
      </p:sp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ODD FUNCTION</a:t>
            </a:r>
          </a:p>
        </p:txBody>
      </p:sp>
      <p:sp>
        <p:nvSpPr>
          <p:cNvPr id="2519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82688" y="2017713"/>
            <a:ext cx="6997700" cy="4114800"/>
          </a:xfrm>
        </p:spPr>
        <p:txBody>
          <a:bodyPr/>
          <a:lstStyle/>
          <a:p>
            <a:r>
              <a:rPr lang="en-US" sz="2000">
                <a:solidFill>
                  <a:schemeClr val="tx2"/>
                </a:solidFill>
              </a:rPr>
              <a:t>Odd function</a:t>
            </a:r>
            <a:r>
              <a:rPr lang="en-US" sz="2000"/>
              <a:t>: The output of the function is a 1 only if an odd number of variables are equal to 1.</a:t>
            </a:r>
          </a:p>
          <a:p>
            <a:endParaRPr lang="en-US" sz="2000"/>
          </a:p>
          <a:p>
            <a:pPr>
              <a:buFont typeface="Wingdings" pitchFamily="2" charset="2"/>
              <a:buNone/>
            </a:pPr>
            <a:r>
              <a:rPr lang="en-US" sz="2000">
                <a:solidFill>
                  <a:schemeClr val="tx2"/>
                </a:solidFill>
              </a:rPr>
              <a:t>Example</a:t>
            </a:r>
            <a:r>
              <a:rPr lang="en-US" sz="2000"/>
              <a:t>: 3-variable XOR function:</a:t>
            </a:r>
          </a:p>
          <a:p>
            <a:pPr>
              <a:buFont typeface="Wingdings" pitchFamily="2" charset="2"/>
              <a:buNone/>
            </a:pPr>
            <a:r>
              <a:rPr lang="en-US" sz="2000"/>
              <a:t> A    B    C  = ∑(1, 2, 4, 7)</a:t>
            </a:r>
          </a:p>
          <a:p>
            <a:pPr>
              <a:buFont typeface="Wingdings" pitchFamily="2" charset="2"/>
              <a:buNone/>
            </a:pPr>
            <a:endParaRPr lang="en-US" sz="2000"/>
          </a:p>
          <a:p>
            <a:r>
              <a:rPr lang="en-US" sz="2000">
                <a:solidFill>
                  <a:schemeClr val="tx2"/>
                </a:solidFill>
              </a:rPr>
              <a:t>Even function</a:t>
            </a:r>
            <a:r>
              <a:rPr lang="en-US" sz="2000"/>
              <a:t>: The complement of an odd function is an even function.</a:t>
            </a:r>
          </a:p>
          <a:p>
            <a:pPr>
              <a:buFont typeface="Wingdings" pitchFamily="2" charset="2"/>
              <a:buNone/>
            </a:pPr>
            <a:endParaRPr lang="en-US" sz="2000"/>
          </a:p>
          <a:p>
            <a:pPr>
              <a:buFont typeface="Wingdings" pitchFamily="2" charset="2"/>
              <a:buNone/>
            </a:pPr>
            <a:endParaRPr lang="en-US" sz="2000"/>
          </a:p>
          <a:p>
            <a:pPr>
              <a:buFont typeface="Wingdings" pitchFamily="2" charset="2"/>
              <a:buNone/>
            </a:pPr>
            <a:endParaRPr lang="en-US" sz="2000"/>
          </a:p>
        </p:txBody>
      </p:sp>
      <p:graphicFrame>
        <p:nvGraphicFramePr>
          <p:cNvPr id="251908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519238" y="3516313"/>
          <a:ext cx="203200" cy="21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929" name="Equation" r:id="rId4" imgW="164880" imgH="177480" progId="">
                  <p:embed/>
                </p:oleObj>
              </mc:Choice>
              <mc:Fallback>
                <p:oleObj name="Equation" r:id="rId4" imgW="164880" imgH="17748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9238" y="3516313"/>
                        <a:ext cx="203200" cy="219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1910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027238" y="3529013"/>
          <a:ext cx="190500" cy="204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930" name="Equation" r:id="rId6" imgW="164880" imgH="177480" progId="">
                  <p:embed/>
                </p:oleObj>
              </mc:Choice>
              <mc:Fallback>
                <p:oleObj name="Equation" r:id="rId6" imgW="164880" imgH="177480" progId="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7238" y="3529013"/>
                        <a:ext cx="190500" cy="204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C9974-C4AD-44FD-A494-80AE257D1094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ELEN 21/ COEN 21 Lectures 3 &amp; 4</a:t>
            </a:r>
            <a:endParaRPr lang="en-US"/>
          </a:p>
        </p:txBody>
      </p:sp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Logic Diagram of Odd and Even functions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1313E-BD1B-4BD8-B435-D30E4AA3852E}" type="slidenum">
              <a:rPr lang="en-US" smtClean="0"/>
              <a:pPr/>
              <a:t>39</a:t>
            </a:fld>
            <a:endParaRPr lang="en-US"/>
          </a:p>
        </p:txBody>
      </p:sp>
      <p:pic>
        <p:nvPicPr>
          <p:cNvPr id="35123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76388" y="2466975"/>
            <a:ext cx="5991225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ELEN 21/ COEN 21 Lectures 3 &amp; 4</a:t>
            </a:r>
            <a:endParaRPr lang="en-US"/>
          </a:p>
        </p:txBody>
      </p:sp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Representation of functions in two-variable map</a:t>
            </a:r>
          </a:p>
        </p:txBody>
      </p:sp>
      <p:sp>
        <p:nvSpPr>
          <p:cNvPr id="20377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000"/>
              <a:t>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2CCFD-4C70-41A8-90CB-0CCB461DF81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5746750" y="3509963"/>
            <a:ext cx="1166813" cy="1139825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4"/>
          <p:cNvSpPr>
            <a:spLocks noChangeShapeType="1"/>
          </p:cNvSpPr>
          <p:nvPr/>
        </p:nvSpPr>
        <p:spPr bwMode="auto">
          <a:xfrm flipH="1">
            <a:off x="5746750" y="4079875"/>
            <a:ext cx="1166813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5"/>
          <p:cNvSpPr>
            <a:spLocks noChangeShapeType="1"/>
          </p:cNvSpPr>
          <p:nvPr/>
        </p:nvSpPr>
        <p:spPr bwMode="auto">
          <a:xfrm flipV="1">
            <a:off x="6316663" y="3509963"/>
            <a:ext cx="1587" cy="11398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6"/>
          <p:cNvSpPr>
            <a:spLocks noChangeShapeType="1"/>
          </p:cNvSpPr>
          <p:nvPr/>
        </p:nvSpPr>
        <p:spPr bwMode="auto">
          <a:xfrm>
            <a:off x="5176838" y="2940050"/>
            <a:ext cx="569912" cy="56991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3" name="Group 47"/>
          <p:cNvGrpSpPr>
            <a:grpSpLocks/>
          </p:cNvGrpSpPr>
          <p:nvPr/>
        </p:nvGrpSpPr>
        <p:grpSpPr bwMode="auto">
          <a:xfrm>
            <a:off x="5084763" y="3021013"/>
            <a:ext cx="279400" cy="387350"/>
            <a:chOff x="3339" y="1451"/>
            <a:chExt cx="176" cy="244"/>
          </a:xfrm>
        </p:grpSpPr>
        <p:sp>
          <p:nvSpPr>
            <p:cNvPr id="14" name="Rectangle 9"/>
            <p:cNvSpPr>
              <a:spLocks noChangeArrowheads="1"/>
            </p:cNvSpPr>
            <p:nvPr/>
          </p:nvSpPr>
          <p:spPr bwMode="auto">
            <a:xfrm>
              <a:off x="3339" y="1451"/>
              <a:ext cx="105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900">
                  <a:solidFill>
                    <a:srgbClr val="000000"/>
                  </a:solidFill>
                  <a:latin typeface="Times-Roman" charset="0"/>
                </a:rPr>
                <a:t>x </a:t>
              </a:r>
              <a:endParaRPr lang="en-US" i="0"/>
            </a:p>
          </p:txBody>
        </p:sp>
        <p:sp>
          <p:nvSpPr>
            <p:cNvPr id="15" name="Rectangle 10"/>
            <p:cNvSpPr>
              <a:spLocks noChangeArrowheads="1"/>
            </p:cNvSpPr>
            <p:nvPr/>
          </p:nvSpPr>
          <p:spPr bwMode="auto">
            <a:xfrm>
              <a:off x="3413" y="1532"/>
              <a:ext cx="102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700" i="0">
                  <a:solidFill>
                    <a:srgbClr val="000000"/>
                  </a:solidFill>
                  <a:latin typeface="Times-Roman" charset="0"/>
                </a:rPr>
                <a:t>2 </a:t>
              </a:r>
              <a:endParaRPr lang="en-US" i="0"/>
            </a:p>
          </p:txBody>
        </p:sp>
      </p:grpSp>
      <p:sp>
        <p:nvSpPr>
          <p:cNvPr id="16" name="Rectangle 11"/>
          <p:cNvSpPr>
            <a:spLocks noChangeArrowheads="1"/>
          </p:cNvSpPr>
          <p:nvPr/>
        </p:nvSpPr>
        <p:spPr bwMode="auto">
          <a:xfrm>
            <a:off x="2193925" y="5073650"/>
            <a:ext cx="16621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000" i="0">
                <a:solidFill>
                  <a:srgbClr val="000000"/>
                </a:solidFill>
                <a:latin typeface="Helvetica" pitchFamily="34" charset="0"/>
              </a:rPr>
              <a:t>(a) Truth table </a:t>
            </a:r>
            <a:endParaRPr lang="en-US" i="0"/>
          </a:p>
        </p:txBody>
      </p:sp>
      <p:sp>
        <p:nvSpPr>
          <p:cNvPr id="17" name="Rectangle 12"/>
          <p:cNvSpPr>
            <a:spLocks noChangeArrowheads="1"/>
          </p:cNvSpPr>
          <p:nvPr/>
        </p:nvSpPr>
        <p:spPr bwMode="auto">
          <a:xfrm>
            <a:off x="5006975" y="5073650"/>
            <a:ext cx="20447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2000" i="0">
                <a:solidFill>
                  <a:srgbClr val="000000"/>
                </a:solidFill>
                <a:latin typeface="Helvetica" pitchFamily="34" charset="0"/>
              </a:rPr>
              <a:t>(b) Karnaugh map</a:t>
            </a:r>
            <a:endParaRPr lang="en-US" i="0"/>
          </a:p>
        </p:txBody>
      </p:sp>
      <p:sp>
        <p:nvSpPr>
          <p:cNvPr id="18" name="Rectangle 13"/>
          <p:cNvSpPr>
            <a:spLocks noChangeArrowheads="1"/>
          </p:cNvSpPr>
          <p:nvPr/>
        </p:nvSpPr>
        <p:spPr bwMode="auto">
          <a:xfrm>
            <a:off x="5475288" y="3673475"/>
            <a:ext cx="180975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900" i="0">
                <a:solidFill>
                  <a:srgbClr val="000000"/>
                </a:solidFill>
                <a:latin typeface="Times-Roman" charset="0"/>
              </a:rPr>
              <a:t>0 </a:t>
            </a:r>
            <a:endParaRPr lang="en-US" i="0"/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5461000" y="4249738"/>
            <a:ext cx="180975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900" i="0">
                <a:solidFill>
                  <a:srgbClr val="000000"/>
                </a:solidFill>
                <a:latin typeface="Times-Roman" charset="0"/>
              </a:rPr>
              <a:t>1 </a:t>
            </a:r>
            <a:endParaRPr lang="en-US" i="0"/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5983288" y="3192463"/>
            <a:ext cx="180975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900" i="0">
                <a:solidFill>
                  <a:srgbClr val="000000"/>
                </a:solidFill>
                <a:latin typeface="Times-Roman" charset="0"/>
              </a:rPr>
              <a:t>0 </a:t>
            </a:r>
            <a:endParaRPr lang="en-US" i="0"/>
          </a:p>
        </p:txBody>
      </p:sp>
      <p:sp>
        <p:nvSpPr>
          <p:cNvPr id="21" name="Rectangle 16"/>
          <p:cNvSpPr>
            <a:spLocks noChangeArrowheads="1"/>
          </p:cNvSpPr>
          <p:nvPr/>
        </p:nvSpPr>
        <p:spPr bwMode="auto">
          <a:xfrm>
            <a:off x="6561138" y="3192463"/>
            <a:ext cx="180975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900" i="0">
                <a:solidFill>
                  <a:srgbClr val="000000"/>
                </a:solidFill>
                <a:latin typeface="Times-Roman" charset="0"/>
              </a:rPr>
              <a:t>1 </a:t>
            </a:r>
            <a:endParaRPr lang="en-US" i="0"/>
          </a:p>
        </p:txBody>
      </p:sp>
      <p:sp>
        <p:nvSpPr>
          <p:cNvPr id="22" name="Rectangle 17"/>
          <p:cNvSpPr>
            <a:spLocks noChangeArrowheads="1"/>
          </p:cNvSpPr>
          <p:nvPr/>
        </p:nvSpPr>
        <p:spPr bwMode="auto">
          <a:xfrm>
            <a:off x="5888038" y="3629025"/>
            <a:ext cx="2349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900">
                <a:solidFill>
                  <a:srgbClr val="000000"/>
                </a:solidFill>
                <a:latin typeface="Times-Roman" charset="0"/>
              </a:rPr>
              <a:t>m </a:t>
            </a:r>
            <a:endParaRPr lang="en-US" i="0"/>
          </a:p>
        </p:txBody>
      </p:sp>
      <p:sp>
        <p:nvSpPr>
          <p:cNvPr id="23" name="Rectangle 18"/>
          <p:cNvSpPr>
            <a:spLocks noChangeArrowheads="1"/>
          </p:cNvSpPr>
          <p:nvPr/>
        </p:nvSpPr>
        <p:spPr bwMode="auto">
          <a:xfrm>
            <a:off x="6073775" y="3752850"/>
            <a:ext cx="1428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500" i="0">
                <a:solidFill>
                  <a:srgbClr val="000000"/>
                </a:solidFill>
                <a:latin typeface="Times-Roman" charset="0"/>
              </a:rPr>
              <a:t>0 </a:t>
            </a:r>
            <a:endParaRPr lang="en-US" i="0"/>
          </a:p>
        </p:txBody>
      </p:sp>
      <p:sp>
        <p:nvSpPr>
          <p:cNvPr id="24" name="Rectangle 19"/>
          <p:cNvSpPr>
            <a:spLocks noChangeArrowheads="1"/>
          </p:cNvSpPr>
          <p:nvPr/>
        </p:nvSpPr>
        <p:spPr bwMode="auto">
          <a:xfrm>
            <a:off x="6465888" y="3629025"/>
            <a:ext cx="2349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900">
                <a:solidFill>
                  <a:srgbClr val="000000"/>
                </a:solidFill>
                <a:latin typeface="Times-Roman" charset="0"/>
              </a:rPr>
              <a:t>m </a:t>
            </a:r>
            <a:endParaRPr lang="en-US" i="0"/>
          </a:p>
        </p:txBody>
      </p:sp>
      <p:sp>
        <p:nvSpPr>
          <p:cNvPr id="25" name="Rectangle 20"/>
          <p:cNvSpPr>
            <a:spLocks noChangeArrowheads="1"/>
          </p:cNvSpPr>
          <p:nvPr/>
        </p:nvSpPr>
        <p:spPr bwMode="auto">
          <a:xfrm>
            <a:off x="6650038" y="3752850"/>
            <a:ext cx="1428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500" i="0">
                <a:solidFill>
                  <a:srgbClr val="000000"/>
                </a:solidFill>
                <a:latin typeface="Times-Roman" charset="0"/>
              </a:rPr>
              <a:t>2 </a:t>
            </a:r>
            <a:endParaRPr lang="en-US" i="0"/>
          </a:p>
        </p:txBody>
      </p:sp>
      <p:sp>
        <p:nvSpPr>
          <p:cNvPr id="26" name="Rectangle 21"/>
          <p:cNvSpPr>
            <a:spLocks noChangeArrowheads="1"/>
          </p:cNvSpPr>
          <p:nvPr/>
        </p:nvSpPr>
        <p:spPr bwMode="auto">
          <a:xfrm>
            <a:off x="6465888" y="4205288"/>
            <a:ext cx="2349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900">
                <a:solidFill>
                  <a:srgbClr val="000000"/>
                </a:solidFill>
                <a:latin typeface="Times-Roman" charset="0"/>
              </a:rPr>
              <a:t>m </a:t>
            </a:r>
            <a:endParaRPr lang="en-US" i="0"/>
          </a:p>
        </p:txBody>
      </p:sp>
      <p:sp>
        <p:nvSpPr>
          <p:cNvPr id="27" name="Rectangle 22"/>
          <p:cNvSpPr>
            <a:spLocks noChangeArrowheads="1"/>
          </p:cNvSpPr>
          <p:nvPr/>
        </p:nvSpPr>
        <p:spPr bwMode="auto">
          <a:xfrm>
            <a:off x="6650038" y="4327525"/>
            <a:ext cx="1428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500" i="0">
                <a:solidFill>
                  <a:srgbClr val="000000"/>
                </a:solidFill>
                <a:latin typeface="Times-Roman" charset="0"/>
              </a:rPr>
              <a:t>3 </a:t>
            </a:r>
            <a:endParaRPr lang="en-US" i="0"/>
          </a:p>
        </p:txBody>
      </p:sp>
      <p:sp>
        <p:nvSpPr>
          <p:cNvPr id="28" name="Rectangle 23"/>
          <p:cNvSpPr>
            <a:spLocks noChangeArrowheads="1"/>
          </p:cNvSpPr>
          <p:nvPr/>
        </p:nvSpPr>
        <p:spPr bwMode="auto">
          <a:xfrm>
            <a:off x="5888038" y="4205288"/>
            <a:ext cx="2349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900">
                <a:solidFill>
                  <a:srgbClr val="000000"/>
                </a:solidFill>
                <a:latin typeface="Times-Roman" charset="0"/>
              </a:rPr>
              <a:t>m </a:t>
            </a:r>
            <a:endParaRPr lang="en-US" i="0"/>
          </a:p>
        </p:txBody>
      </p:sp>
      <p:sp>
        <p:nvSpPr>
          <p:cNvPr id="29" name="Line 24"/>
          <p:cNvSpPr>
            <a:spLocks noChangeShapeType="1"/>
          </p:cNvSpPr>
          <p:nvPr/>
        </p:nvSpPr>
        <p:spPr bwMode="auto">
          <a:xfrm flipH="1">
            <a:off x="2300288" y="3170238"/>
            <a:ext cx="1328737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" name="Line 25"/>
          <p:cNvSpPr>
            <a:spLocks noChangeShapeType="1"/>
          </p:cNvSpPr>
          <p:nvPr/>
        </p:nvSpPr>
        <p:spPr bwMode="auto">
          <a:xfrm flipV="1">
            <a:off x="3059113" y="2724150"/>
            <a:ext cx="1587" cy="21145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" name="Rectangle 26"/>
          <p:cNvSpPr>
            <a:spLocks noChangeArrowheads="1"/>
          </p:cNvSpPr>
          <p:nvPr/>
        </p:nvSpPr>
        <p:spPr bwMode="auto">
          <a:xfrm>
            <a:off x="6073775" y="4327525"/>
            <a:ext cx="1428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500" i="0">
                <a:solidFill>
                  <a:srgbClr val="000000"/>
                </a:solidFill>
                <a:latin typeface="Times-Roman" charset="0"/>
              </a:rPr>
              <a:t>1 </a:t>
            </a:r>
            <a:endParaRPr lang="en-US" i="0"/>
          </a:p>
        </p:txBody>
      </p:sp>
      <p:sp>
        <p:nvSpPr>
          <p:cNvPr id="32" name="Rectangle 27"/>
          <p:cNvSpPr>
            <a:spLocks noChangeArrowheads="1"/>
          </p:cNvSpPr>
          <p:nvPr/>
        </p:nvSpPr>
        <p:spPr bwMode="auto">
          <a:xfrm>
            <a:off x="2320925" y="2743200"/>
            <a:ext cx="166688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900">
                <a:solidFill>
                  <a:srgbClr val="000000"/>
                </a:solidFill>
                <a:latin typeface="Times-Roman" charset="0"/>
              </a:rPr>
              <a:t>x </a:t>
            </a:r>
            <a:endParaRPr lang="en-US" i="0"/>
          </a:p>
        </p:txBody>
      </p:sp>
      <p:sp>
        <p:nvSpPr>
          <p:cNvPr id="33" name="Rectangle 28"/>
          <p:cNvSpPr>
            <a:spLocks noChangeArrowheads="1"/>
          </p:cNvSpPr>
          <p:nvPr/>
        </p:nvSpPr>
        <p:spPr bwMode="auto">
          <a:xfrm>
            <a:off x="2439988" y="2870200"/>
            <a:ext cx="161925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700" i="0">
                <a:solidFill>
                  <a:srgbClr val="000000"/>
                </a:solidFill>
                <a:latin typeface="Times-Roman" charset="0"/>
              </a:rPr>
              <a:t>1 </a:t>
            </a:r>
            <a:endParaRPr lang="en-US" i="0"/>
          </a:p>
        </p:txBody>
      </p:sp>
      <p:sp>
        <p:nvSpPr>
          <p:cNvPr id="34" name="Rectangle 29"/>
          <p:cNvSpPr>
            <a:spLocks noChangeArrowheads="1"/>
          </p:cNvSpPr>
          <p:nvPr/>
        </p:nvSpPr>
        <p:spPr bwMode="auto">
          <a:xfrm>
            <a:off x="2679700" y="2743200"/>
            <a:ext cx="166688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900">
                <a:solidFill>
                  <a:srgbClr val="000000"/>
                </a:solidFill>
                <a:latin typeface="Times-Roman" charset="0"/>
              </a:rPr>
              <a:t>x </a:t>
            </a:r>
            <a:endParaRPr lang="en-US" i="0"/>
          </a:p>
        </p:txBody>
      </p:sp>
      <p:sp>
        <p:nvSpPr>
          <p:cNvPr id="35" name="Rectangle 30"/>
          <p:cNvSpPr>
            <a:spLocks noChangeArrowheads="1"/>
          </p:cNvSpPr>
          <p:nvPr/>
        </p:nvSpPr>
        <p:spPr bwMode="auto">
          <a:xfrm>
            <a:off x="2797175" y="2870200"/>
            <a:ext cx="161925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700" i="0">
                <a:solidFill>
                  <a:srgbClr val="000000"/>
                </a:solidFill>
                <a:latin typeface="Times-Roman" charset="0"/>
              </a:rPr>
              <a:t>2 </a:t>
            </a:r>
            <a:endParaRPr lang="en-US" i="0"/>
          </a:p>
        </p:txBody>
      </p:sp>
      <p:sp>
        <p:nvSpPr>
          <p:cNvPr id="36" name="Rectangle 31"/>
          <p:cNvSpPr>
            <a:spLocks noChangeArrowheads="1"/>
          </p:cNvSpPr>
          <p:nvPr/>
        </p:nvSpPr>
        <p:spPr bwMode="auto">
          <a:xfrm>
            <a:off x="2368550" y="3249613"/>
            <a:ext cx="180975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900" i="0">
                <a:solidFill>
                  <a:srgbClr val="000000"/>
                </a:solidFill>
                <a:latin typeface="Times-Roman" charset="0"/>
              </a:rPr>
              <a:t>0 </a:t>
            </a:r>
            <a:endParaRPr lang="en-US" i="0"/>
          </a:p>
        </p:txBody>
      </p:sp>
      <p:sp>
        <p:nvSpPr>
          <p:cNvPr id="37" name="Rectangle 32"/>
          <p:cNvSpPr>
            <a:spLocks noChangeArrowheads="1"/>
          </p:cNvSpPr>
          <p:nvPr/>
        </p:nvSpPr>
        <p:spPr bwMode="auto">
          <a:xfrm>
            <a:off x="2730500" y="3249613"/>
            <a:ext cx="180975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900" i="0">
                <a:solidFill>
                  <a:srgbClr val="000000"/>
                </a:solidFill>
                <a:latin typeface="Times-Roman" charset="0"/>
              </a:rPr>
              <a:t>0 </a:t>
            </a:r>
            <a:endParaRPr lang="en-US" i="0"/>
          </a:p>
        </p:txBody>
      </p:sp>
      <p:sp>
        <p:nvSpPr>
          <p:cNvPr id="38" name="Rectangle 33"/>
          <p:cNvSpPr>
            <a:spLocks noChangeArrowheads="1"/>
          </p:cNvSpPr>
          <p:nvPr/>
        </p:nvSpPr>
        <p:spPr bwMode="auto">
          <a:xfrm>
            <a:off x="2368550" y="3633788"/>
            <a:ext cx="180975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900" i="0">
                <a:solidFill>
                  <a:srgbClr val="000000"/>
                </a:solidFill>
                <a:latin typeface="Times-Roman" charset="0"/>
              </a:rPr>
              <a:t>0 </a:t>
            </a:r>
            <a:endParaRPr lang="en-US" i="0"/>
          </a:p>
        </p:txBody>
      </p:sp>
      <p:sp>
        <p:nvSpPr>
          <p:cNvPr id="39" name="Rectangle 34"/>
          <p:cNvSpPr>
            <a:spLocks noChangeArrowheads="1"/>
          </p:cNvSpPr>
          <p:nvPr/>
        </p:nvSpPr>
        <p:spPr bwMode="auto">
          <a:xfrm>
            <a:off x="2730500" y="3633788"/>
            <a:ext cx="180975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900" i="0">
                <a:solidFill>
                  <a:srgbClr val="000000"/>
                </a:solidFill>
                <a:latin typeface="Times-Roman" charset="0"/>
              </a:rPr>
              <a:t>1 </a:t>
            </a:r>
            <a:endParaRPr lang="en-US" i="0"/>
          </a:p>
        </p:txBody>
      </p:sp>
      <p:sp>
        <p:nvSpPr>
          <p:cNvPr id="40" name="Rectangle 35"/>
          <p:cNvSpPr>
            <a:spLocks noChangeArrowheads="1"/>
          </p:cNvSpPr>
          <p:nvPr/>
        </p:nvSpPr>
        <p:spPr bwMode="auto">
          <a:xfrm>
            <a:off x="2368550" y="4019550"/>
            <a:ext cx="180975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900" i="0">
                <a:solidFill>
                  <a:srgbClr val="000000"/>
                </a:solidFill>
                <a:latin typeface="Times-Roman" charset="0"/>
              </a:rPr>
              <a:t>1 </a:t>
            </a:r>
            <a:endParaRPr lang="en-US" i="0"/>
          </a:p>
        </p:txBody>
      </p:sp>
      <p:sp>
        <p:nvSpPr>
          <p:cNvPr id="41" name="Rectangle 36"/>
          <p:cNvSpPr>
            <a:spLocks noChangeArrowheads="1"/>
          </p:cNvSpPr>
          <p:nvPr/>
        </p:nvSpPr>
        <p:spPr bwMode="auto">
          <a:xfrm>
            <a:off x="2730500" y="4019550"/>
            <a:ext cx="180975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900" i="0">
                <a:solidFill>
                  <a:srgbClr val="000000"/>
                </a:solidFill>
                <a:latin typeface="Times-Roman" charset="0"/>
              </a:rPr>
              <a:t>0 </a:t>
            </a:r>
            <a:endParaRPr lang="en-US" i="0"/>
          </a:p>
        </p:txBody>
      </p:sp>
      <p:sp>
        <p:nvSpPr>
          <p:cNvPr id="42" name="Rectangle 37"/>
          <p:cNvSpPr>
            <a:spLocks noChangeArrowheads="1"/>
          </p:cNvSpPr>
          <p:nvPr/>
        </p:nvSpPr>
        <p:spPr bwMode="auto">
          <a:xfrm>
            <a:off x="2368550" y="4402138"/>
            <a:ext cx="180975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900" i="0">
                <a:solidFill>
                  <a:srgbClr val="000000"/>
                </a:solidFill>
                <a:latin typeface="Times-Roman" charset="0"/>
              </a:rPr>
              <a:t>1 </a:t>
            </a:r>
            <a:endParaRPr lang="en-US" i="0"/>
          </a:p>
        </p:txBody>
      </p:sp>
      <p:sp>
        <p:nvSpPr>
          <p:cNvPr id="43" name="Rectangle 38"/>
          <p:cNvSpPr>
            <a:spLocks noChangeArrowheads="1"/>
          </p:cNvSpPr>
          <p:nvPr/>
        </p:nvSpPr>
        <p:spPr bwMode="auto">
          <a:xfrm>
            <a:off x="2730500" y="4402138"/>
            <a:ext cx="180975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900" i="0">
                <a:solidFill>
                  <a:srgbClr val="000000"/>
                </a:solidFill>
                <a:latin typeface="Times-Roman" charset="0"/>
              </a:rPr>
              <a:t>1 </a:t>
            </a:r>
            <a:endParaRPr lang="en-US" i="0"/>
          </a:p>
        </p:txBody>
      </p:sp>
      <p:sp>
        <p:nvSpPr>
          <p:cNvPr id="44" name="Rectangle 39"/>
          <p:cNvSpPr>
            <a:spLocks noChangeArrowheads="1"/>
          </p:cNvSpPr>
          <p:nvPr/>
        </p:nvSpPr>
        <p:spPr bwMode="auto">
          <a:xfrm>
            <a:off x="3249613" y="3246438"/>
            <a:ext cx="2349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900">
                <a:solidFill>
                  <a:srgbClr val="000000"/>
                </a:solidFill>
                <a:latin typeface="Times-Roman" charset="0"/>
              </a:rPr>
              <a:t>m </a:t>
            </a:r>
            <a:endParaRPr lang="en-US" i="0"/>
          </a:p>
        </p:txBody>
      </p:sp>
      <p:sp>
        <p:nvSpPr>
          <p:cNvPr id="45" name="Rectangle 40"/>
          <p:cNvSpPr>
            <a:spLocks noChangeArrowheads="1"/>
          </p:cNvSpPr>
          <p:nvPr/>
        </p:nvSpPr>
        <p:spPr bwMode="auto">
          <a:xfrm>
            <a:off x="3435350" y="3368675"/>
            <a:ext cx="1428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500" i="0">
                <a:solidFill>
                  <a:srgbClr val="000000"/>
                </a:solidFill>
                <a:latin typeface="Times-Roman" charset="0"/>
              </a:rPr>
              <a:t>0 </a:t>
            </a:r>
            <a:endParaRPr lang="en-US" i="0"/>
          </a:p>
        </p:txBody>
      </p:sp>
      <p:sp>
        <p:nvSpPr>
          <p:cNvPr id="46" name="Rectangle 41"/>
          <p:cNvSpPr>
            <a:spLocks noChangeArrowheads="1"/>
          </p:cNvSpPr>
          <p:nvPr/>
        </p:nvSpPr>
        <p:spPr bwMode="auto">
          <a:xfrm>
            <a:off x="3249613" y="3629025"/>
            <a:ext cx="2349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900">
                <a:solidFill>
                  <a:srgbClr val="000000"/>
                </a:solidFill>
                <a:latin typeface="Times-Roman" charset="0"/>
              </a:rPr>
              <a:t>m </a:t>
            </a:r>
            <a:endParaRPr lang="en-US" i="0"/>
          </a:p>
        </p:txBody>
      </p:sp>
      <p:sp>
        <p:nvSpPr>
          <p:cNvPr id="47" name="Rectangle 42"/>
          <p:cNvSpPr>
            <a:spLocks noChangeArrowheads="1"/>
          </p:cNvSpPr>
          <p:nvPr/>
        </p:nvSpPr>
        <p:spPr bwMode="auto">
          <a:xfrm>
            <a:off x="3435350" y="3752850"/>
            <a:ext cx="1428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500" i="0">
                <a:solidFill>
                  <a:srgbClr val="000000"/>
                </a:solidFill>
                <a:latin typeface="Times-Roman" charset="0"/>
              </a:rPr>
              <a:t>1 </a:t>
            </a:r>
            <a:endParaRPr lang="en-US" i="0"/>
          </a:p>
        </p:txBody>
      </p:sp>
      <p:sp>
        <p:nvSpPr>
          <p:cNvPr id="48" name="Rectangle 43"/>
          <p:cNvSpPr>
            <a:spLocks noChangeArrowheads="1"/>
          </p:cNvSpPr>
          <p:nvPr/>
        </p:nvSpPr>
        <p:spPr bwMode="auto">
          <a:xfrm>
            <a:off x="3249613" y="4398963"/>
            <a:ext cx="2349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900">
                <a:solidFill>
                  <a:srgbClr val="000000"/>
                </a:solidFill>
                <a:latin typeface="Times-Roman" charset="0"/>
              </a:rPr>
              <a:t>m </a:t>
            </a:r>
            <a:endParaRPr lang="en-US" i="0"/>
          </a:p>
        </p:txBody>
      </p:sp>
      <p:sp>
        <p:nvSpPr>
          <p:cNvPr id="49" name="Rectangle 44"/>
          <p:cNvSpPr>
            <a:spLocks noChangeArrowheads="1"/>
          </p:cNvSpPr>
          <p:nvPr/>
        </p:nvSpPr>
        <p:spPr bwMode="auto">
          <a:xfrm>
            <a:off x="3435350" y="4521200"/>
            <a:ext cx="1428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500" i="0">
                <a:solidFill>
                  <a:srgbClr val="000000"/>
                </a:solidFill>
                <a:latin typeface="Times-Roman" charset="0"/>
              </a:rPr>
              <a:t>3 </a:t>
            </a:r>
            <a:endParaRPr lang="en-US" i="0"/>
          </a:p>
        </p:txBody>
      </p:sp>
      <p:sp>
        <p:nvSpPr>
          <p:cNvPr id="50" name="Rectangle 45"/>
          <p:cNvSpPr>
            <a:spLocks noChangeArrowheads="1"/>
          </p:cNvSpPr>
          <p:nvPr/>
        </p:nvSpPr>
        <p:spPr bwMode="auto">
          <a:xfrm>
            <a:off x="3249613" y="4013200"/>
            <a:ext cx="2349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900">
                <a:solidFill>
                  <a:srgbClr val="000000"/>
                </a:solidFill>
                <a:latin typeface="Times-Roman" charset="0"/>
              </a:rPr>
              <a:t>m </a:t>
            </a:r>
            <a:endParaRPr lang="en-US" i="0"/>
          </a:p>
        </p:txBody>
      </p:sp>
      <p:sp>
        <p:nvSpPr>
          <p:cNvPr id="51" name="Rectangle 46"/>
          <p:cNvSpPr>
            <a:spLocks noChangeArrowheads="1"/>
          </p:cNvSpPr>
          <p:nvPr/>
        </p:nvSpPr>
        <p:spPr bwMode="auto">
          <a:xfrm>
            <a:off x="3435350" y="4137025"/>
            <a:ext cx="1428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500" i="0">
                <a:solidFill>
                  <a:srgbClr val="000000"/>
                </a:solidFill>
                <a:latin typeface="Times-Roman" charset="0"/>
              </a:rPr>
              <a:t>2 </a:t>
            </a:r>
            <a:endParaRPr lang="en-US" i="0"/>
          </a:p>
        </p:txBody>
      </p:sp>
      <p:grpSp>
        <p:nvGrpSpPr>
          <p:cNvPr id="52" name="Group 48"/>
          <p:cNvGrpSpPr>
            <a:grpSpLocks/>
          </p:cNvGrpSpPr>
          <p:nvPr/>
        </p:nvGrpSpPr>
        <p:grpSpPr bwMode="auto">
          <a:xfrm>
            <a:off x="5524500" y="2844800"/>
            <a:ext cx="279400" cy="387350"/>
            <a:chOff x="3339" y="1451"/>
            <a:chExt cx="176" cy="244"/>
          </a:xfrm>
        </p:grpSpPr>
        <p:sp>
          <p:nvSpPr>
            <p:cNvPr id="53" name="Rectangle 49"/>
            <p:cNvSpPr>
              <a:spLocks noChangeArrowheads="1"/>
            </p:cNvSpPr>
            <p:nvPr/>
          </p:nvSpPr>
          <p:spPr bwMode="auto">
            <a:xfrm>
              <a:off x="3339" y="1451"/>
              <a:ext cx="105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900">
                  <a:solidFill>
                    <a:srgbClr val="000000"/>
                  </a:solidFill>
                  <a:latin typeface="Times-Roman" charset="0"/>
                </a:rPr>
                <a:t>x </a:t>
              </a:r>
              <a:endParaRPr lang="en-US" i="0"/>
            </a:p>
          </p:txBody>
        </p:sp>
        <p:sp>
          <p:nvSpPr>
            <p:cNvPr id="54" name="Rectangle 50"/>
            <p:cNvSpPr>
              <a:spLocks noChangeArrowheads="1"/>
            </p:cNvSpPr>
            <p:nvPr/>
          </p:nvSpPr>
          <p:spPr bwMode="auto">
            <a:xfrm>
              <a:off x="3413" y="1532"/>
              <a:ext cx="102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700" i="0">
                  <a:solidFill>
                    <a:srgbClr val="000000"/>
                  </a:solidFill>
                  <a:latin typeface="Times-Roman" charset="0"/>
                </a:rPr>
                <a:t>1 </a:t>
              </a:r>
              <a:endParaRPr lang="en-US" i="0"/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Multiple-output circuits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Share portions of circuits between different functions.</a:t>
            </a:r>
          </a:p>
          <a:p>
            <a:endParaRPr lang="en-US" dirty="0" smtClean="0"/>
          </a:p>
          <a:p>
            <a:r>
              <a:rPr lang="en-US" dirty="0" smtClean="0"/>
              <a:t>Find </a:t>
            </a:r>
            <a:r>
              <a:rPr lang="en-US" dirty="0" err="1" smtClean="0"/>
              <a:t>implicants</a:t>
            </a:r>
            <a:r>
              <a:rPr lang="en-US" dirty="0" smtClean="0"/>
              <a:t> (not necessarily prime) that can be shared between functions.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ELEN 21/ COEN 21 Lectures 3 &amp; 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1313E-BD1B-4BD8-B435-D30E4AA3852E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Find the minimum cost realization of:</a:t>
            </a:r>
          </a:p>
          <a:p>
            <a:pPr>
              <a:buNone/>
            </a:pPr>
            <a:r>
              <a:rPr lang="en-US" sz="2000" dirty="0" smtClean="0"/>
              <a:t>f3 = x1’x4+x2x4+x1’x2x3</a:t>
            </a:r>
          </a:p>
          <a:p>
            <a:pPr>
              <a:buNone/>
            </a:pPr>
            <a:r>
              <a:rPr lang="en-US" sz="2000" dirty="0" smtClean="0"/>
              <a:t>f4 =x1x4+x2’x4+x1’x2x3x4’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ELEN 21/ COEN 21 Lectures 3 &amp; 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1313E-BD1B-4BD8-B435-D30E4AA3852E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000" dirty="0" smtClean="0"/>
              <a:t>Solution to the problem on the previous slide:</a:t>
            </a:r>
          </a:p>
          <a:p>
            <a:pPr>
              <a:buNone/>
            </a:pPr>
            <a:r>
              <a:rPr lang="en-US" sz="2000" dirty="0" smtClean="0"/>
              <a:t>f3 = x1x2x4+x1’x2x3x4’+x1’x4</a:t>
            </a:r>
          </a:p>
          <a:p>
            <a:pPr>
              <a:buNone/>
            </a:pPr>
            <a:r>
              <a:rPr lang="en-US" sz="2000" dirty="0" smtClean="0"/>
              <a:t>f4= x1x2x4+x1’x2x3x4’+x2’x4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ELEN 21/ COEN 21 Lectures 3 &amp; 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1313E-BD1B-4BD8-B435-D30E4AA3852E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Simplification using K-maps</a:t>
            </a:r>
          </a:p>
          <a:p>
            <a:r>
              <a:rPr lang="en-US" dirty="0"/>
              <a:t>Degenerate </a:t>
            </a:r>
            <a:r>
              <a:rPr lang="en-US" dirty="0" smtClean="0"/>
              <a:t>forms</a:t>
            </a:r>
          </a:p>
          <a:p>
            <a:r>
              <a:rPr lang="en-US" dirty="0" smtClean="0"/>
              <a:t>Multiple </a:t>
            </a:r>
            <a:r>
              <a:rPr lang="en-US" smtClean="0"/>
              <a:t>output circuits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ELEN 21/ COEN 21 Lectures 3 &amp; 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1313E-BD1B-4BD8-B435-D30E4AA3852E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ELEN 21/ COEN 21 Lectures 3 &amp; 4</a:t>
            </a:r>
            <a:endParaRPr lang="en-US"/>
          </a:p>
        </p:txBody>
      </p:sp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Two-variable map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2CCFD-4C70-41A8-90CB-0CCB461DF81F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54" name="Group 53"/>
          <p:cNvGrpSpPr>
            <a:grpSpLocks/>
          </p:cNvGrpSpPr>
          <p:nvPr/>
        </p:nvGrpSpPr>
        <p:grpSpPr bwMode="auto">
          <a:xfrm>
            <a:off x="4236244" y="2677318"/>
            <a:ext cx="4049712" cy="2290763"/>
            <a:chOff x="1539" y="1056"/>
            <a:chExt cx="2551" cy="1443"/>
          </a:xfrm>
        </p:grpSpPr>
        <p:pic>
          <p:nvPicPr>
            <p:cNvPr id="55" name="Picture 54" descr="F:\LogicBook\PowerPoint\chapter4\figure4.3.wm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539" y="1056"/>
              <a:ext cx="2551" cy="1443"/>
            </a:xfrm>
            <a:prstGeom prst="rect">
              <a:avLst/>
            </a:prstGeom>
            <a:noFill/>
          </p:spPr>
        </p:pic>
        <p:sp>
          <p:nvSpPr>
            <p:cNvPr id="56" name="Text Box 31"/>
            <p:cNvSpPr txBox="1">
              <a:spLocks noChangeArrowheads="1"/>
            </p:cNvSpPr>
            <p:nvPr/>
          </p:nvSpPr>
          <p:spPr bwMode="auto">
            <a:xfrm>
              <a:off x="1850" y="1116"/>
              <a:ext cx="101" cy="23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0">
              <a:spAutoFit/>
            </a:bodyPr>
            <a:lstStyle>
              <a:defPPr>
                <a:defRPr lang="en-US"/>
              </a:defPPr>
              <a:lvl1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ctr" rtl="0" eaLnBrk="0" fontAlgn="base" hangingPunct="0">
                <a:spcBef>
                  <a:spcPct val="0"/>
                </a:spcBef>
                <a:spcAft>
                  <a:spcPct val="0"/>
                </a:spcAft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i="1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sz="1800" i="0">
                  <a:latin typeface="Times-Roman" charset="0"/>
                </a:rPr>
                <a:t>1</a:t>
              </a: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ELEN 21/ COEN 21 Lectures 3 &amp; 4</a:t>
            </a:r>
            <a:endParaRPr lang="en-US"/>
          </a:p>
        </p:txBody>
      </p:sp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Three-variable map</a:t>
            </a:r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000"/>
              <a:t>  </a:t>
            </a:r>
          </a:p>
          <a:p>
            <a:pPr>
              <a:buFont typeface="Wingdings" pitchFamily="2" charset="2"/>
              <a:buNone/>
            </a:pPr>
            <a:endParaRPr lang="en-US" sz="20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2CCFD-4C70-41A8-90CB-0CCB461DF81F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9" name="Picture 4" descr="F:\LogicBook\PowerPoint\chapter4\figure4.4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36700" y="1955800"/>
            <a:ext cx="6297613" cy="44799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ELEN 21/ COEN 21 Lectures 3 &amp; 4</a:t>
            </a:r>
            <a:endParaRPr lang="en-US"/>
          </a:p>
        </p:txBody>
      </p:sp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Karnaugh</a:t>
            </a:r>
            <a:r>
              <a:rPr lang="en-US" dirty="0"/>
              <a:t> </a:t>
            </a:r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12788" y="1890713"/>
            <a:ext cx="3810000" cy="4114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2000"/>
              <a:t>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2CCFD-4C70-41A8-90CB-0CCB461DF81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9" name="Rectangle 1028"/>
          <p:cNvSpPr>
            <a:spLocks noChangeArrowheads="1"/>
          </p:cNvSpPr>
          <p:nvPr/>
        </p:nvSpPr>
        <p:spPr bwMode="auto">
          <a:xfrm>
            <a:off x="179388" y="2068513"/>
            <a:ext cx="4086225" cy="1270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10" name="Picture 102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4363" y="2311400"/>
            <a:ext cx="201612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3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27088" y="2379663"/>
            <a:ext cx="130175" cy="13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03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69963" y="2387600"/>
            <a:ext cx="193675" cy="13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032"/>
          <p:cNvSpPr>
            <a:spLocks noChangeArrowheads="1"/>
          </p:cNvSpPr>
          <p:nvPr/>
        </p:nvSpPr>
        <p:spPr bwMode="auto">
          <a:xfrm>
            <a:off x="1482725" y="2081213"/>
            <a:ext cx="14288" cy="53340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Rectangle 1033"/>
          <p:cNvSpPr>
            <a:spLocks noChangeArrowheads="1"/>
          </p:cNvSpPr>
          <p:nvPr/>
        </p:nvSpPr>
        <p:spPr bwMode="auto">
          <a:xfrm>
            <a:off x="3468688" y="2081213"/>
            <a:ext cx="14287" cy="53340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Rectangle 1034"/>
          <p:cNvSpPr>
            <a:spLocks noChangeArrowheads="1"/>
          </p:cNvSpPr>
          <p:nvPr/>
        </p:nvSpPr>
        <p:spPr bwMode="auto">
          <a:xfrm>
            <a:off x="3527425" y="2081213"/>
            <a:ext cx="14288" cy="53340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16" name="Picture 103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52425" y="2740025"/>
            <a:ext cx="146050" cy="13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103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09588" y="2738438"/>
            <a:ext cx="146050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1037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73100" y="2740025"/>
            <a:ext cx="227013" cy="13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1038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911225" y="2663825"/>
            <a:ext cx="141288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1039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1082675" y="2735263"/>
            <a:ext cx="112713" cy="13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1040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1214438" y="2740025"/>
            <a:ext cx="98425" cy="13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Rectangle 1041"/>
          <p:cNvSpPr>
            <a:spLocks noChangeArrowheads="1"/>
          </p:cNvSpPr>
          <p:nvPr/>
        </p:nvSpPr>
        <p:spPr bwMode="auto">
          <a:xfrm>
            <a:off x="1482725" y="2627313"/>
            <a:ext cx="14288" cy="461962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23" name="Picture 1042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1685925" y="2738438"/>
            <a:ext cx="146050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1043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1865313" y="2776538"/>
            <a:ext cx="73025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1044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2341563" y="2738438"/>
            <a:ext cx="146050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Picture 1045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2513013" y="2776538"/>
            <a:ext cx="87312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Picture 1046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2997200" y="2738438"/>
            <a:ext cx="144463" cy="13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Picture 1047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3167063" y="2778125"/>
            <a:ext cx="87312" cy="13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Rectangle 1048"/>
          <p:cNvSpPr>
            <a:spLocks noChangeArrowheads="1"/>
          </p:cNvSpPr>
          <p:nvPr/>
        </p:nvSpPr>
        <p:spPr bwMode="auto">
          <a:xfrm>
            <a:off x="3468688" y="2627313"/>
            <a:ext cx="14287" cy="461962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" name="Rectangle 1049"/>
          <p:cNvSpPr>
            <a:spLocks noChangeArrowheads="1"/>
          </p:cNvSpPr>
          <p:nvPr/>
        </p:nvSpPr>
        <p:spPr bwMode="auto">
          <a:xfrm>
            <a:off x="3527425" y="2627313"/>
            <a:ext cx="14288" cy="461962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31" name="Picture 1050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3917950" y="2659063"/>
            <a:ext cx="144463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Rectangle 1051"/>
          <p:cNvSpPr>
            <a:spLocks noChangeArrowheads="1"/>
          </p:cNvSpPr>
          <p:nvPr/>
        </p:nvSpPr>
        <p:spPr bwMode="auto">
          <a:xfrm>
            <a:off x="179388" y="3074988"/>
            <a:ext cx="4086225" cy="14287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33" name="Picture 1052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773113" y="3321050"/>
            <a:ext cx="123825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" name="Rectangle 1053"/>
          <p:cNvSpPr>
            <a:spLocks noChangeArrowheads="1"/>
          </p:cNvSpPr>
          <p:nvPr/>
        </p:nvSpPr>
        <p:spPr bwMode="auto">
          <a:xfrm>
            <a:off x="1482725" y="3089275"/>
            <a:ext cx="14288" cy="53340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35" name="Picture 1054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1765300" y="3321050"/>
            <a:ext cx="122238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" name="Picture 1055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2424113" y="3321050"/>
            <a:ext cx="122237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" name="Picture 1056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3078163" y="3321050"/>
            <a:ext cx="123825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" name="Rectangle 1057"/>
          <p:cNvSpPr>
            <a:spLocks noChangeArrowheads="1"/>
          </p:cNvSpPr>
          <p:nvPr/>
        </p:nvSpPr>
        <p:spPr bwMode="auto">
          <a:xfrm>
            <a:off x="3468688" y="3089275"/>
            <a:ext cx="14287" cy="53340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" name="Rectangle 1058"/>
          <p:cNvSpPr>
            <a:spLocks noChangeArrowheads="1"/>
          </p:cNvSpPr>
          <p:nvPr/>
        </p:nvSpPr>
        <p:spPr bwMode="auto">
          <a:xfrm>
            <a:off x="3527425" y="3089275"/>
            <a:ext cx="14288" cy="53340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40" name="Picture 1059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3941763" y="3321050"/>
            <a:ext cx="100012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" name="Picture 1060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787400" y="3676650"/>
            <a:ext cx="9842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2" name="Rectangle 1061"/>
          <p:cNvSpPr>
            <a:spLocks noChangeArrowheads="1"/>
          </p:cNvSpPr>
          <p:nvPr/>
        </p:nvSpPr>
        <p:spPr bwMode="auto">
          <a:xfrm>
            <a:off x="1482725" y="3622675"/>
            <a:ext cx="14288" cy="35560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43" name="Picture 1062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1765300" y="3676650"/>
            <a:ext cx="122238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" name="Picture 1063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2424113" y="3676650"/>
            <a:ext cx="122237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" name="Picture 1064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3092450" y="3676650"/>
            <a:ext cx="9842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Rectangle 1065"/>
          <p:cNvSpPr>
            <a:spLocks noChangeArrowheads="1"/>
          </p:cNvSpPr>
          <p:nvPr/>
        </p:nvSpPr>
        <p:spPr bwMode="auto">
          <a:xfrm>
            <a:off x="3468688" y="3622675"/>
            <a:ext cx="14287" cy="35560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" name="Rectangle 1066"/>
          <p:cNvSpPr>
            <a:spLocks noChangeArrowheads="1"/>
          </p:cNvSpPr>
          <p:nvPr/>
        </p:nvSpPr>
        <p:spPr bwMode="auto">
          <a:xfrm>
            <a:off x="3527425" y="3622675"/>
            <a:ext cx="14288" cy="35560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48" name="Picture 1067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3927475" y="3676650"/>
            <a:ext cx="123825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" name="Picture 1068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776288" y="4027488"/>
            <a:ext cx="117475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0" name="Rectangle 1069"/>
          <p:cNvSpPr>
            <a:spLocks noChangeArrowheads="1"/>
          </p:cNvSpPr>
          <p:nvPr/>
        </p:nvSpPr>
        <p:spPr bwMode="auto">
          <a:xfrm>
            <a:off x="1482725" y="3978275"/>
            <a:ext cx="14288" cy="35560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51" name="Picture 1070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1765300" y="4027488"/>
            <a:ext cx="122238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" name="Picture 1071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2438400" y="4027488"/>
            <a:ext cx="98425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" name="Picture 1072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3078163" y="4027488"/>
            <a:ext cx="123825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" name="Rectangle 1073"/>
          <p:cNvSpPr>
            <a:spLocks noChangeArrowheads="1"/>
          </p:cNvSpPr>
          <p:nvPr/>
        </p:nvSpPr>
        <p:spPr bwMode="auto">
          <a:xfrm>
            <a:off x="3468688" y="3978275"/>
            <a:ext cx="14287" cy="35560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5" name="Rectangle 1074"/>
          <p:cNvSpPr>
            <a:spLocks noChangeArrowheads="1"/>
          </p:cNvSpPr>
          <p:nvPr/>
        </p:nvSpPr>
        <p:spPr bwMode="auto">
          <a:xfrm>
            <a:off x="3527425" y="3978275"/>
            <a:ext cx="14288" cy="35560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56" name="Picture 1075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3941763" y="4027488"/>
            <a:ext cx="100012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" name="Picture 1076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773113" y="4383088"/>
            <a:ext cx="123825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" name="Rectangle 1077"/>
          <p:cNvSpPr>
            <a:spLocks noChangeArrowheads="1"/>
          </p:cNvSpPr>
          <p:nvPr/>
        </p:nvSpPr>
        <p:spPr bwMode="auto">
          <a:xfrm>
            <a:off x="1482725" y="4333875"/>
            <a:ext cx="14288" cy="35560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59" name="Picture 1078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1765300" y="4383088"/>
            <a:ext cx="122238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0" name="Picture 1079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2438400" y="4383088"/>
            <a:ext cx="98425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" name="Picture 1080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3092450" y="4383088"/>
            <a:ext cx="98425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2" name="Rectangle 1081"/>
          <p:cNvSpPr>
            <a:spLocks noChangeArrowheads="1"/>
          </p:cNvSpPr>
          <p:nvPr/>
        </p:nvSpPr>
        <p:spPr bwMode="auto">
          <a:xfrm>
            <a:off x="3468688" y="4333875"/>
            <a:ext cx="14287" cy="35560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" name="Rectangle 1082"/>
          <p:cNvSpPr>
            <a:spLocks noChangeArrowheads="1"/>
          </p:cNvSpPr>
          <p:nvPr/>
        </p:nvSpPr>
        <p:spPr bwMode="auto">
          <a:xfrm>
            <a:off x="3527425" y="4333875"/>
            <a:ext cx="14288" cy="35560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64" name="Picture 1083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3927475" y="4383088"/>
            <a:ext cx="123825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5" name="Picture 1084"/>
          <p:cNvPicPr>
            <a:picLocks noChangeAspect="1" noChangeArrowheads="1"/>
          </p:cNvPicPr>
          <p:nvPr/>
        </p:nvPicPr>
        <p:blipFill>
          <a:blip r:embed="rId21"/>
          <a:srcRect/>
          <a:stretch>
            <a:fillRect/>
          </a:stretch>
        </p:blipFill>
        <p:spPr bwMode="auto">
          <a:xfrm>
            <a:off x="769938" y="4735513"/>
            <a:ext cx="130175" cy="20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6" name="Rectangle 1085"/>
          <p:cNvSpPr>
            <a:spLocks noChangeArrowheads="1"/>
          </p:cNvSpPr>
          <p:nvPr/>
        </p:nvSpPr>
        <p:spPr bwMode="auto">
          <a:xfrm>
            <a:off x="1482725" y="4689475"/>
            <a:ext cx="14288" cy="35560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67" name="Picture 1086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1779588" y="4738688"/>
            <a:ext cx="100012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8" name="Picture 1087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2424113" y="4738688"/>
            <a:ext cx="122237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9" name="Picture 1088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3078163" y="4738688"/>
            <a:ext cx="123825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0" name="Rectangle 1089"/>
          <p:cNvSpPr>
            <a:spLocks noChangeArrowheads="1"/>
          </p:cNvSpPr>
          <p:nvPr/>
        </p:nvSpPr>
        <p:spPr bwMode="auto">
          <a:xfrm>
            <a:off x="3468688" y="4689475"/>
            <a:ext cx="14287" cy="35560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" name="Rectangle 1090"/>
          <p:cNvSpPr>
            <a:spLocks noChangeArrowheads="1"/>
          </p:cNvSpPr>
          <p:nvPr/>
        </p:nvSpPr>
        <p:spPr bwMode="auto">
          <a:xfrm>
            <a:off x="3527425" y="4689475"/>
            <a:ext cx="14288" cy="35560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72" name="Picture 1091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3941763" y="4738688"/>
            <a:ext cx="100012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3" name="Picture 1092"/>
          <p:cNvPicPr>
            <a:picLocks noChangeAspect="1" noChangeArrowheads="1"/>
          </p:cNvPicPr>
          <p:nvPr/>
        </p:nvPicPr>
        <p:blipFill>
          <a:blip r:embed="rId22"/>
          <a:srcRect/>
          <a:stretch>
            <a:fillRect/>
          </a:stretch>
        </p:blipFill>
        <p:spPr bwMode="auto">
          <a:xfrm>
            <a:off x="776288" y="5091113"/>
            <a:ext cx="117475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" name="Rectangle 1093"/>
          <p:cNvSpPr>
            <a:spLocks noChangeArrowheads="1"/>
          </p:cNvSpPr>
          <p:nvPr/>
        </p:nvSpPr>
        <p:spPr bwMode="auto">
          <a:xfrm>
            <a:off x="1482725" y="5045075"/>
            <a:ext cx="14288" cy="354013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75" name="Picture 1094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1779588" y="5091113"/>
            <a:ext cx="100012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6" name="Picture 1095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2424113" y="5091113"/>
            <a:ext cx="122237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7" name="Picture 1096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3092450" y="5091113"/>
            <a:ext cx="98425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" name="Rectangle 1097"/>
          <p:cNvSpPr>
            <a:spLocks noChangeArrowheads="1"/>
          </p:cNvSpPr>
          <p:nvPr/>
        </p:nvSpPr>
        <p:spPr bwMode="auto">
          <a:xfrm>
            <a:off x="3468688" y="5045075"/>
            <a:ext cx="14287" cy="354013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" name="Rectangle 1098"/>
          <p:cNvSpPr>
            <a:spLocks noChangeArrowheads="1"/>
          </p:cNvSpPr>
          <p:nvPr/>
        </p:nvSpPr>
        <p:spPr bwMode="auto">
          <a:xfrm>
            <a:off x="3527425" y="5045075"/>
            <a:ext cx="14288" cy="354013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80" name="Picture 1099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3941763" y="5091113"/>
            <a:ext cx="100012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" name="Picture 1100"/>
          <p:cNvPicPr>
            <a:picLocks noChangeAspect="1" noChangeArrowheads="1"/>
          </p:cNvPicPr>
          <p:nvPr/>
        </p:nvPicPr>
        <p:blipFill>
          <a:blip r:embed="rId23"/>
          <a:srcRect/>
          <a:stretch>
            <a:fillRect/>
          </a:stretch>
        </p:blipFill>
        <p:spPr bwMode="auto">
          <a:xfrm>
            <a:off x="773113" y="5446713"/>
            <a:ext cx="123825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" name="Rectangle 1101"/>
          <p:cNvSpPr>
            <a:spLocks noChangeArrowheads="1"/>
          </p:cNvSpPr>
          <p:nvPr/>
        </p:nvSpPr>
        <p:spPr bwMode="auto">
          <a:xfrm>
            <a:off x="1482725" y="5399088"/>
            <a:ext cx="14288" cy="35560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83" name="Picture 1102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1779588" y="5446713"/>
            <a:ext cx="100012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4" name="Picture 1103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2438400" y="5446713"/>
            <a:ext cx="98425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5" name="Picture 1104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3078163" y="5446713"/>
            <a:ext cx="123825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6" name="Rectangle 1105"/>
          <p:cNvSpPr>
            <a:spLocks noChangeArrowheads="1"/>
          </p:cNvSpPr>
          <p:nvPr/>
        </p:nvSpPr>
        <p:spPr bwMode="auto">
          <a:xfrm>
            <a:off x="3468688" y="5399088"/>
            <a:ext cx="14287" cy="35560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7" name="Rectangle 1106"/>
          <p:cNvSpPr>
            <a:spLocks noChangeArrowheads="1"/>
          </p:cNvSpPr>
          <p:nvPr/>
        </p:nvSpPr>
        <p:spPr bwMode="auto">
          <a:xfrm>
            <a:off x="3527425" y="5399088"/>
            <a:ext cx="14288" cy="35560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88" name="Picture 1107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3941763" y="5446713"/>
            <a:ext cx="100012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9" name="Picture 1108"/>
          <p:cNvPicPr>
            <a:picLocks noChangeAspect="1" noChangeArrowheads="1"/>
          </p:cNvPicPr>
          <p:nvPr/>
        </p:nvPicPr>
        <p:blipFill>
          <a:blip r:embed="rId24"/>
          <a:srcRect/>
          <a:stretch>
            <a:fillRect/>
          </a:stretch>
        </p:blipFill>
        <p:spPr bwMode="auto">
          <a:xfrm>
            <a:off x="779463" y="5799138"/>
            <a:ext cx="123825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0" name="Rectangle 1109"/>
          <p:cNvSpPr>
            <a:spLocks noChangeArrowheads="1"/>
          </p:cNvSpPr>
          <p:nvPr/>
        </p:nvSpPr>
        <p:spPr bwMode="auto">
          <a:xfrm>
            <a:off x="1482725" y="5737225"/>
            <a:ext cx="14288" cy="461963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91" name="Picture 1110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1779588" y="5802313"/>
            <a:ext cx="100012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" name="Picture 1111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2438400" y="5802313"/>
            <a:ext cx="98425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3" name="Picture 1112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3092450" y="5802313"/>
            <a:ext cx="98425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4" name="Rectangle 1113"/>
          <p:cNvSpPr>
            <a:spLocks noChangeArrowheads="1"/>
          </p:cNvSpPr>
          <p:nvPr/>
        </p:nvSpPr>
        <p:spPr bwMode="auto">
          <a:xfrm>
            <a:off x="3468688" y="5737225"/>
            <a:ext cx="14287" cy="461963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5" name="Rectangle 1114"/>
          <p:cNvSpPr>
            <a:spLocks noChangeArrowheads="1"/>
          </p:cNvSpPr>
          <p:nvPr/>
        </p:nvSpPr>
        <p:spPr bwMode="auto">
          <a:xfrm>
            <a:off x="3527425" y="5737225"/>
            <a:ext cx="14288" cy="461963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96" name="Picture 1115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3927475" y="5802313"/>
            <a:ext cx="123825" cy="20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7" name="Rectangle 1116"/>
          <p:cNvSpPr>
            <a:spLocks noChangeArrowheads="1"/>
          </p:cNvSpPr>
          <p:nvPr/>
        </p:nvSpPr>
        <p:spPr bwMode="auto">
          <a:xfrm>
            <a:off x="179388" y="6215063"/>
            <a:ext cx="4086225" cy="142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6" name="Rectangle 45"/>
          <p:cNvSpPr>
            <a:spLocks noChangeArrowheads="1"/>
          </p:cNvSpPr>
          <p:nvPr/>
        </p:nvSpPr>
        <p:spPr bwMode="auto">
          <a:xfrm>
            <a:off x="4899025" y="3960813"/>
            <a:ext cx="1077913" cy="1084262"/>
          </a:xfrm>
          <a:prstGeom prst="rect">
            <a:avLst/>
          </a:prstGeom>
          <a:noFill/>
          <a:ln w="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7" name="Line 46"/>
          <p:cNvSpPr>
            <a:spLocks noChangeShapeType="1"/>
          </p:cNvSpPr>
          <p:nvPr/>
        </p:nvSpPr>
        <p:spPr bwMode="auto">
          <a:xfrm flipH="1">
            <a:off x="4899025" y="4503738"/>
            <a:ext cx="1077913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8" name="Line 47"/>
          <p:cNvSpPr>
            <a:spLocks noChangeShapeType="1"/>
          </p:cNvSpPr>
          <p:nvPr/>
        </p:nvSpPr>
        <p:spPr bwMode="auto">
          <a:xfrm flipV="1">
            <a:off x="5437188" y="3960813"/>
            <a:ext cx="1587" cy="108426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" name="Line 48"/>
          <p:cNvSpPr>
            <a:spLocks noChangeShapeType="1"/>
          </p:cNvSpPr>
          <p:nvPr/>
        </p:nvSpPr>
        <p:spPr bwMode="auto">
          <a:xfrm>
            <a:off x="4359275" y="3419475"/>
            <a:ext cx="539750" cy="5413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0" name="Rectangle 50"/>
          <p:cNvSpPr>
            <a:spLocks noChangeArrowheads="1"/>
          </p:cNvSpPr>
          <p:nvPr/>
        </p:nvSpPr>
        <p:spPr bwMode="auto">
          <a:xfrm>
            <a:off x="4524375" y="3259138"/>
            <a:ext cx="106363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900">
                <a:solidFill>
                  <a:srgbClr val="000000"/>
                </a:solidFill>
                <a:latin typeface="Times-Roman" charset="0"/>
              </a:rPr>
              <a:t>x</a:t>
            </a:r>
            <a:endParaRPr lang="en-US" i="0"/>
          </a:p>
        </p:txBody>
      </p:sp>
      <p:sp>
        <p:nvSpPr>
          <p:cNvPr id="151" name="Rectangle 51"/>
          <p:cNvSpPr>
            <a:spLocks noChangeArrowheads="1"/>
          </p:cNvSpPr>
          <p:nvPr/>
        </p:nvSpPr>
        <p:spPr bwMode="auto">
          <a:xfrm>
            <a:off x="4637088" y="3381375"/>
            <a:ext cx="107950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700" i="0">
                <a:solidFill>
                  <a:srgbClr val="000000"/>
                </a:solidFill>
                <a:latin typeface="Times-Roman" charset="0"/>
              </a:rPr>
              <a:t>1</a:t>
            </a:r>
            <a:endParaRPr lang="en-US" i="0"/>
          </a:p>
        </p:txBody>
      </p:sp>
      <p:sp>
        <p:nvSpPr>
          <p:cNvPr id="152" name="Rectangle 52"/>
          <p:cNvSpPr>
            <a:spLocks noChangeArrowheads="1"/>
          </p:cNvSpPr>
          <p:nvPr/>
        </p:nvSpPr>
        <p:spPr bwMode="auto">
          <a:xfrm>
            <a:off x="4759325" y="3259138"/>
            <a:ext cx="106363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900">
                <a:solidFill>
                  <a:srgbClr val="000000"/>
                </a:solidFill>
                <a:latin typeface="Times-Roman" charset="0"/>
              </a:rPr>
              <a:t>x</a:t>
            </a:r>
            <a:endParaRPr lang="en-US" i="0"/>
          </a:p>
        </p:txBody>
      </p:sp>
      <p:sp>
        <p:nvSpPr>
          <p:cNvPr id="153" name="Rectangle 53"/>
          <p:cNvSpPr>
            <a:spLocks noChangeArrowheads="1"/>
          </p:cNvSpPr>
          <p:nvPr/>
        </p:nvSpPr>
        <p:spPr bwMode="auto">
          <a:xfrm>
            <a:off x="4872038" y="3381375"/>
            <a:ext cx="107950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700" i="0">
                <a:solidFill>
                  <a:srgbClr val="000000"/>
                </a:solidFill>
                <a:latin typeface="Times-Roman" charset="0"/>
              </a:rPr>
              <a:t>2</a:t>
            </a:r>
            <a:endParaRPr lang="en-US" i="0"/>
          </a:p>
        </p:txBody>
      </p:sp>
      <p:sp>
        <p:nvSpPr>
          <p:cNvPr id="154" name="Rectangle 54"/>
          <p:cNvSpPr>
            <a:spLocks noChangeArrowheads="1"/>
          </p:cNvSpPr>
          <p:nvPr/>
        </p:nvSpPr>
        <p:spPr bwMode="auto">
          <a:xfrm>
            <a:off x="4260850" y="3494088"/>
            <a:ext cx="106363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900">
                <a:solidFill>
                  <a:srgbClr val="000000"/>
                </a:solidFill>
                <a:latin typeface="Times-Roman" charset="0"/>
              </a:rPr>
              <a:t>x</a:t>
            </a:r>
            <a:endParaRPr lang="en-US" i="0"/>
          </a:p>
        </p:txBody>
      </p:sp>
      <p:sp>
        <p:nvSpPr>
          <p:cNvPr id="155" name="Rectangle 55"/>
          <p:cNvSpPr>
            <a:spLocks noChangeArrowheads="1"/>
          </p:cNvSpPr>
          <p:nvPr/>
        </p:nvSpPr>
        <p:spPr bwMode="auto">
          <a:xfrm>
            <a:off x="4375150" y="3617913"/>
            <a:ext cx="107950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700" i="0">
                <a:solidFill>
                  <a:srgbClr val="000000"/>
                </a:solidFill>
                <a:latin typeface="Times-Roman" charset="0"/>
              </a:rPr>
              <a:t>3</a:t>
            </a:r>
            <a:endParaRPr lang="en-US" i="0"/>
          </a:p>
        </p:txBody>
      </p:sp>
      <p:sp>
        <p:nvSpPr>
          <p:cNvPr id="156" name="Rectangle 56"/>
          <p:cNvSpPr>
            <a:spLocks noChangeArrowheads="1"/>
          </p:cNvSpPr>
          <p:nvPr/>
        </p:nvSpPr>
        <p:spPr bwMode="auto">
          <a:xfrm>
            <a:off x="5106988" y="4119563"/>
            <a:ext cx="1206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900" i="0">
                <a:solidFill>
                  <a:srgbClr val="000000"/>
                </a:solidFill>
                <a:latin typeface="Times-Roman" charset="0"/>
              </a:rPr>
              <a:t>1</a:t>
            </a:r>
            <a:endParaRPr lang="en-US" i="0"/>
          </a:p>
        </p:txBody>
      </p:sp>
      <p:sp>
        <p:nvSpPr>
          <p:cNvPr id="157" name="Rectangle 57"/>
          <p:cNvSpPr>
            <a:spLocks noChangeArrowheads="1"/>
          </p:cNvSpPr>
          <p:nvPr/>
        </p:nvSpPr>
        <p:spPr bwMode="auto">
          <a:xfrm>
            <a:off x="5653088" y="4119563"/>
            <a:ext cx="1206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900" i="0">
                <a:solidFill>
                  <a:srgbClr val="000000"/>
                </a:solidFill>
                <a:latin typeface="Times-Roman" charset="0"/>
              </a:rPr>
              <a:t>1</a:t>
            </a:r>
            <a:endParaRPr lang="en-US" i="0"/>
          </a:p>
        </p:txBody>
      </p:sp>
      <p:sp>
        <p:nvSpPr>
          <p:cNvPr id="158" name="Rectangle 58"/>
          <p:cNvSpPr>
            <a:spLocks noChangeArrowheads="1"/>
          </p:cNvSpPr>
          <p:nvPr/>
        </p:nvSpPr>
        <p:spPr bwMode="auto">
          <a:xfrm>
            <a:off x="5106988" y="4667250"/>
            <a:ext cx="1206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900" i="0">
                <a:solidFill>
                  <a:srgbClr val="000000"/>
                </a:solidFill>
                <a:latin typeface="Times-Roman" charset="0"/>
              </a:rPr>
              <a:t>0</a:t>
            </a:r>
            <a:endParaRPr lang="en-US" i="0"/>
          </a:p>
        </p:txBody>
      </p:sp>
      <p:sp>
        <p:nvSpPr>
          <p:cNvPr id="159" name="Rectangle 59"/>
          <p:cNvSpPr>
            <a:spLocks noChangeArrowheads="1"/>
          </p:cNvSpPr>
          <p:nvPr/>
        </p:nvSpPr>
        <p:spPr bwMode="auto">
          <a:xfrm>
            <a:off x="5976938" y="3960813"/>
            <a:ext cx="1104900" cy="1084262"/>
          </a:xfrm>
          <a:prstGeom prst="rect">
            <a:avLst/>
          </a:prstGeom>
          <a:noFill/>
          <a:ln w="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0" name="Line 60"/>
          <p:cNvSpPr>
            <a:spLocks noChangeShapeType="1"/>
          </p:cNvSpPr>
          <p:nvPr/>
        </p:nvSpPr>
        <p:spPr bwMode="auto">
          <a:xfrm flipH="1">
            <a:off x="5976938" y="4503738"/>
            <a:ext cx="110490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1" name="Line 61"/>
          <p:cNvSpPr>
            <a:spLocks noChangeShapeType="1"/>
          </p:cNvSpPr>
          <p:nvPr/>
        </p:nvSpPr>
        <p:spPr bwMode="auto">
          <a:xfrm flipV="1">
            <a:off x="6542088" y="3960813"/>
            <a:ext cx="1587" cy="108426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2" name="Rectangle 62"/>
          <p:cNvSpPr>
            <a:spLocks noChangeArrowheads="1"/>
          </p:cNvSpPr>
          <p:nvPr/>
        </p:nvSpPr>
        <p:spPr bwMode="auto">
          <a:xfrm>
            <a:off x="5653088" y="4667250"/>
            <a:ext cx="1206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900" i="0">
                <a:solidFill>
                  <a:srgbClr val="000000"/>
                </a:solidFill>
                <a:latin typeface="Times-Roman" charset="0"/>
              </a:rPr>
              <a:t>0</a:t>
            </a:r>
            <a:endParaRPr lang="en-US" i="0"/>
          </a:p>
        </p:txBody>
      </p:sp>
      <p:sp>
        <p:nvSpPr>
          <p:cNvPr id="163" name="Rectangle 63"/>
          <p:cNvSpPr>
            <a:spLocks noChangeArrowheads="1"/>
          </p:cNvSpPr>
          <p:nvPr/>
        </p:nvSpPr>
        <p:spPr bwMode="auto">
          <a:xfrm>
            <a:off x="6200775" y="4119563"/>
            <a:ext cx="1206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900" i="0">
                <a:solidFill>
                  <a:srgbClr val="000000"/>
                </a:solidFill>
                <a:latin typeface="Times-Roman" charset="0"/>
              </a:rPr>
              <a:t>1</a:t>
            </a:r>
            <a:endParaRPr lang="en-US" i="0"/>
          </a:p>
        </p:txBody>
      </p:sp>
      <p:sp>
        <p:nvSpPr>
          <p:cNvPr id="164" name="Rectangle 64"/>
          <p:cNvSpPr>
            <a:spLocks noChangeArrowheads="1"/>
          </p:cNvSpPr>
          <p:nvPr/>
        </p:nvSpPr>
        <p:spPr bwMode="auto">
          <a:xfrm>
            <a:off x="6745288" y="4119563"/>
            <a:ext cx="1206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900" i="0">
                <a:solidFill>
                  <a:srgbClr val="000000"/>
                </a:solidFill>
                <a:latin typeface="Times-Roman" charset="0"/>
              </a:rPr>
              <a:t>1</a:t>
            </a:r>
            <a:endParaRPr lang="en-US" i="0"/>
          </a:p>
        </p:txBody>
      </p:sp>
      <p:sp>
        <p:nvSpPr>
          <p:cNvPr id="165" name="Rectangle 65"/>
          <p:cNvSpPr>
            <a:spLocks noChangeArrowheads="1"/>
          </p:cNvSpPr>
          <p:nvPr/>
        </p:nvSpPr>
        <p:spPr bwMode="auto">
          <a:xfrm>
            <a:off x="6200775" y="4667250"/>
            <a:ext cx="1206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900" i="0">
                <a:solidFill>
                  <a:srgbClr val="000000"/>
                </a:solidFill>
                <a:latin typeface="Times-Roman" charset="0"/>
              </a:rPr>
              <a:t>0</a:t>
            </a:r>
            <a:endParaRPr lang="en-US" i="0"/>
          </a:p>
        </p:txBody>
      </p:sp>
      <p:sp>
        <p:nvSpPr>
          <p:cNvPr id="166" name="Rectangle 66"/>
          <p:cNvSpPr>
            <a:spLocks noChangeArrowheads="1"/>
          </p:cNvSpPr>
          <p:nvPr/>
        </p:nvSpPr>
        <p:spPr bwMode="auto">
          <a:xfrm>
            <a:off x="6745288" y="4667250"/>
            <a:ext cx="1206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900" i="0">
                <a:solidFill>
                  <a:srgbClr val="000000"/>
                </a:solidFill>
                <a:latin typeface="Times-Roman" charset="0"/>
              </a:rPr>
              <a:t>1</a:t>
            </a:r>
            <a:endParaRPr lang="en-US" i="0"/>
          </a:p>
        </p:txBody>
      </p:sp>
      <p:sp>
        <p:nvSpPr>
          <p:cNvPr id="167" name="Freeform 77"/>
          <p:cNvSpPr>
            <a:spLocks/>
          </p:cNvSpPr>
          <p:nvPr/>
        </p:nvSpPr>
        <p:spPr bwMode="auto">
          <a:xfrm>
            <a:off x="5026025" y="4064000"/>
            <a:ext cx="1900238" cy="336550"/>
          </a:xfrm>
          <a:custGeom>
            <a:avLst/>
            <a:gdLst/>
            <a:ahLst/>
            <a:cxnLst>
              <a:cxn ang="0">
                <a:pos x="0" y="125"/>
              </a:cxn>
              <a:cxn ang="0">
                <a:pos x="0" y="134"/>
              </a:cxn>
              <a:cxn ang="0">
                <a:pos x="135" y="0"/>
              </a:cxn>
              <a:cxn ang="0">
                <a:pos x="1346" y="0"/>
              </a:cxn>
              <a:cxn ang="0">
                <a:pos x="1480" y="134"/>
              </a:cxn>
              <a:cxn ang="0">
                <a:pos x="1480" y="125"/>
              </a:cxn>
              <a:cxn ang="0">
                <a:pos x="1346" y="260"/>
              </a:cxn>
              <a:cxn ang="0">
                <a:pos x="1346" y="260"/>
              </a:cxn>
              <a:cxn ang="0">
                <a:pos x="135" y="260"/>
              </a:cxn>
              <a:cxn ang="0">
                <a:pos x="0" y="125"/>
              </a:cxn>
            </a:cxnLst>
            <a:rect l="0" t="0" r="r" b="b"/>
            <a:pathLst>
              <a:path w="1480" h="260">
                <a:moveTo>
                  <a:pt x="0" y="125"/>
                </a:moveTo>
                <a:cubicBezTo>
                  <a:pt x="0" y="125"/>
                  <a:pt x="0" y="134"/>
                  <a:pt x="0" y="134"/>
                </a:cubicBezTo>
                <a:cubicBezTo>
                  <a:pt x="0" y="60"/>
                  <a:pt x="61" y="0"/>
                  <a:pt x="135" y="0"/>
                </a:cubicBezTo>
                <a:cubicBezTo>
                  <a:pt x="135" y="0"/>
                  <a:pt x="1346" y="0"/>
                  <a:pt x="1346" y="0"/>
                </a:cubicBezTo>
                <a:cubicBezTo>
                  <a:pt x="1420" y="0"/>
                  <a:pt x="1480" y="60"/>
                  <a:pt x="1480" y="134"/>
                </a:cubicBezTo>
                <a:cubicBezTo>
                  <a:pt x="1480" y="134"/>
                  <a:pt x="1480" y="125"/>
                  <a:pt x="1480" y="125"/>
                </a:cubicBezTo>
                <a:cubicBezTo>
                  <a:pt x="1480" y="200"/>
                  <a:pt x="1420" y="260"/>
                  <a:pt x="1346" y="260"/>
                </a:cubicBezTo>
                <a:cubicBezTo>
                  <a:pt x="1346" y="260"/>
                  <a:pt x="1346" y="260"/>
                  <a:pt x="1346" y="260"/>
                </a:cubicBezTo>
                <a:cubicBezTo>
                  <a:pt x="1346" y="260"/>
                  <a:pt x="135" y="260"/>
                  <a:pt x="135" y="260"/>
                </a:cubicBezTo>
                <a:cubicBezTo>
                  <a:pt x="61" y="260"/>
                  <a:pt x="0" y="200"/>
                  <a:pt x="0" y="125"/>
                </a:cubicBezTo>
              </a:path>
            </a:pathLst>
          </a:custGeom>
          <a:noFill/>
          <a:ln w="23813">
            <a:solidFill>
              <a:srgbClr val="00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8" name="Freeform 78"/>
          <p:cNvSpPr>
            <a:spLocks/>
          </p:cNvSpPr>
          <p:nvPr/>
        </p:nvSpPr>
        <p:spPr bwMode="auto">
          <a:xfrm>
            <a:off x="6592888" y="4013200"/>
            <a:ext cx="411162" cy="1006475"/>
          </a:xfrm>
          <a:custGeom>
            <a:avLst/>
            <a:gdLst/>
            <a:ahLst/>
            <a:cxnLst>
              <a:cxn ang="0">
                <a:pos x="0" y="624"/>
              </a:cxn>
              <a:cxn ang="0">
                <a:pos x="0" y="156"/>
              </a:cxn>
              <a:cxn ang="0">
                <a:pos x="156" y="0"/>
              </a:cxn>
              <a:cxn ang="0">
                <a:pos x="164" y="0"/>
              </a:cxn>
              <a:cxn ang="0">
                <a:pos x="320" y="156"/>
              </a:cxn>
              <a:cxn ang="0">
                <a:pos x="320" y="624"/>
              </a:cxn>
              <a:cxn ang="0">
                <a:pos x="164" y="780"/>
              </a:cxn>
              <a:cxn ang="0">
                <a:pos x="156" y="780"/>
              </a:cxn>
              <a:cxn ang="0">
                <a:pos x="0" y="624"/>
              </a:cxn>
            </a:cxnLst>
            <a:rect l="0" t="0" r="r" b="b"/>
            <a:pathLst>
              <a:path w="320" h="780">
                <a:moveTo>
                  <a:pt x="0" y="624"/>
                </a:moveTo>
                <a:cubicBezTo>
                  <a:pt x="0" y="624"/>
                  <a:pt x="0" y="156"/>
                  <a:pt x="0" y="156"/>
                </a:cubicBezTo>
                <a:cubicBezTo>
                  <a:pt x="0" y="70"/>
                  <a:pt x="70" y="0"/>
                  <a:pt x="156" y="0"/>
                </a:cubicBezTo>
                <a:cubicBezTo>
                  <a:pt x="156" y="0"/>
                  <a:pt x="164" y="0"/>
                  <a:pt x="164" y="0"/>
                </a:cubicBezTo>
                <a:cubicBezTo>
                  <a:pt x="250" y="0"/>
                  <a:pt x="320" y="70"/>
                  <a:pt x="320" y="156"/>
                </a:cubicBezTo>
                <a:cubicBezTo>
                  <a:pt x="320" y="156"/>
                  <a:pt x="320" y="624"/>
                  <a:pt x="320" y="624"/>
                </a:cubicBezTo>
                <a:cubicBezTo>
                  <a:pt x="320" y="710"/>
                  <a:pt x="250" y="780"/>
                  <a:pt x="164" y="780"/>
                </a:cubicBezTo>
                <a:cubicBezTo>
                  <a:pt x="164" y="780"/>
                  <a:pt x="156" y="780"/>
                  <a:pt x="156" y="780"/>
                </a:cubicBezTo>
                <a:cubicBezTo>
                  <a:pt x="70" y="780"/>
                  <a:pt x="0" y="710"/>
                  <a:pt x="0" y="624"/>
                </a:cubicBezTo>
              </a:path>
            </a:pathLst>
          </a:cu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9" name="Rectangle 80"/>
          <p:cNvSpPr>
            <a:spLocks noChangeArrowheads="1"/>
          </p:cNvSpPr>
          <p:nvPr/>
        </p:nvSpPr>
        <p:spPr bwMode="auto">
          <a:xfrm>
            <a:off x="7515225" y="4511675"/>
            <a:ext cx="66675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900">
                <a:solidFill>
                  <a:srgbClr val="000000"/>
                </a:solidFill>
                <a:latin typeface="Times-Roman" charset="0"/>
              </a:rPr>
              <a:t>f</a:t>
            </a:r>
            <a:endParaRPr lang="en-US" i="0"/>
          </a:p>
        </p:txBody>
      </p:sp>
      <p:sp>
        <p:nvSpPr>
          <p:cNvPr id="170" name="Rectangle 81"/>
          <p:cNvSpPr>
            <a:spLocks noChangeArrowheads="1"/>
          </p:cNvSpPr>
          <p:nvPr/>
        </p:nvSpPr>
        <p:spPr bwMode="auto">
          <a:xfrm>
            <a:off x="7980363" y="4511675"/>
            <a:ext cx="106362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900">
                <a:solidFill>
                  <a:srgbClr val="000000"/>
                </a:solidFill>
                <a:latin typeface="Times-Roman" charset="0"/>
              </a:rPr>
              <a:t>x</a:t>
            </a:r>
            <a:endParaRPr lang="en-US" i="0"/>
          </a:p>
        </p:txBody>
      </p:sp>
      <p:sp>
        <p:nvSpPr>
          <p:cNvPr id="171" name="Rectangle 82"/>
          <p:cNvSpPr>
            <a:spLocks noChangeArrowheads="1"/>
          </p:cNvSpPr>
          <p:nvPr/>
        </p:nvSpPr>
        <p:spPr bwMode="auto">
          <a:xfrm>
            <a:off x="8091488" y="4611688"/>
            <a:ext cx="1206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900" i="0">
                <a:solidFill>
                  <a:srgbClr val="000000"/>
                </a:solidFill>
                <a:latin typeface="Times-Roman" charset="0"/>
              </a:rPr>
              <a:t>3</a:t>
            </a:r>
            <a:endParaRPr lang="en-US" i="0"/>
          </a:p>
        </p:txBody>
      </p:sp>
      <p:sp>
        <p:nvSpPr>
          <p:cNvPr id="172" name="Rectangle 83"/>
          <p:cNvSpPr>
            <a:spLocks noChangeArrowheads="1"/>
          </p:cNvSpPr>
          <p:nvPr/>
        </p:nvSpPr>
        <p:spPr bwMode="auto">
          <a:xfrm>
            <a:off x="8459788" y="4511675"/>
            <a:ext cx="106362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900">
                <a:solidFill>
                  <a:srgbClr val="000000"/>
                </a:solidFill>
                <a:latin typeface="Times-Roman" charset="0"/>
              </a:rPr>
              <a:t>x</a:t>
            </a:r>
            <a:endParaRPr lang="en-US" i="0"/>
          </a:p>
        </p:txBody>
      </p:sp>
      <p:sp>
        <p:nvSpPr>
          <p:cNvPr id="173" name="Rectangle 84"/>
          <p:cNvSpPr>
            <a:spLocks noChangeArrowheads="1"/>
          </p:cNvSpPr>
          <p:nvPr/>
        </p:nvSpPr>
        <p:spPr bwMode="auto">
          <a:xfrm>
            <a:off x="8572500" y="4632325"/>
            <a:ext cx="1206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900" i="0">
                <a:solidFill>
                  <a:srgbClr val="000000"/>
                </a:solidFill>
                <a:latin typeface="Times-Roman" charset="0"/>
              </a:rPr>
              <a:t>1</a:t>
            </a:r>
            <a:endParaRPr lang="en-US" i="0"/>
          </a:p>
        </p:txBody>
      </p:sp>
      <p:sp>
        <p:nvSpPr>
          <p:cNvPr id="174" name="Rectangle 85"/>
          <p:cNvSpPr>
            <a:spLocks noChangeArrowheads="1"/>
          </p:cNvSpPr>
          <p:nvPr/>
        </p:nvSpPr>
        <p:spPr bwMode="auto">
          <a:xfrm>
            <a:off x="8705850" y="4511675"/>
            <a:ext cx="106363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900">
                <a:solidFill>
                  <a:srgbClr val="000000"/>
                </a:solidFill>
                <a:latin typeface="Times-Roman" charset="0"/>
              </a:rPr>
              <a:t>x</a:t>
            </a:r>
            <a:endParaRPr lang="en-US" i="0"/>
          </a:p>
        </p:txBody>
      </p:sp>
      <p:sp>
        <p:nvSpPr>
          <p:cNvPr id="175" name="Rectangle 86"/>
          <p:cNvSpPr>
            <a:spLocks noChangeArrowheads="1"/>
          </p:cNvSpPr>
          <p:nvPr/>
        </p:nvSpPr>
        <p:spPr bwMode="auto">
          <a:xfrm>
            <a:off x="8820150" y="4611688"/>
            <a:ext cx="1206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900" i="0">
                <a:solidFill>
                  <a:srgbClr val="000000"/>
                </a:solidFill>
                <a:latin typeface="Times-Roman" charset="0"/>
              </a:rPr>
              <a:t>2</a:t>
            </a:r>
            <a:endParaRPr lang="en-US" i="0"/>
          </a:p>
        </p:txBody>
      </p:sp>
      <p:sp>
        <p:nvSpPr>
          <p:cNvPr id="176" name="Rectangle 87"/>
          <p:cNvSpPr>
            <a:spLocks noChangeArrowheads="1"/>
          </p:cNvSpPr>
          <p:nvPr/>
        </p:nvSpPr>
        <p:spPr bwMode="auto">
          <a:xfrm>
            <a:off x="8264525" y="4513263"/>
            <a:ext cx="136525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900" i="0">
                <a:solidFill>
                  <a:srgbClr val="000000"/>
                </a:solidFill>
                <a:latin typeface="Times-Roman" charset="0"/>
              </a:rPr>
              <a:t>+</a:t>
            </a:r>
            <a:endParaRPr lang="en-US" i="0"/>
          </a:p>
        </p:txBody>
      </p:sp>
      <p:sp>
        <p:nvSpPr>
          <p:cNvPr id="177" name="Line 88"/>
          <p:cNvSpPr>
            <a:spLocks noChangeShapeType="1"/>
          </p:cNvSpPr>
          <p:nvPr/>
        </p:nvSpPr>
        <p:spPr bwMode="auto">
          <a:xfrm flipH="1">
            <a:off x="8005763" y="4554538"/>
            <a:ext cx="85725" cy="1587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8" name="Line 89"/>
          <p:cNvSpPr>
            <a:spLocks noChangeShapeType="1"/>
          </p:cNvSpPr>
          <p:nvPr/>
        </p:nvSpPr>
        <p:spPr bwMode="auto">
          <a:xfrm flipH="1">
            <a:off x="8724900" y="4556125"/>
            <a:ext cx="74613" cy="0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9" name="Freeform 92"/>
          <p:cNvSpPr>
            <a:spLocks/>
          </p:cNvSpPr>
          <p:nvPr/>
        </p:nvSpPr>
        <p:spPr bwMode="auto">
          <a:xfrm>
            <a:off x="6799263" y="4967288"/>
            <a:ext cx="1925637" cy="284162"/>
          </a:xfrm>
          <a:custGeom>
            <a:avLst/>
            <a:gdLst/>
            <a:ahLst/>
            <a:cxnLst>
              <a:cxn ang="0">
                <a:pos x="1213" y="0"/>
              </a:cxn>
              <a:cxn ang="0">
                <a:pos x="1213" y="179"/>
              </a:cxn>
              <a:cxn ang="0">
                <a:pos x="0" y="179"/>
              </a:cxn>
              <a:cxn ang="0">
                <a:pos x="0" y="33"/>
              </a:cxn>
            </a:cxnLst>
            <a:rect l="0" t="0" r="r" b="b"/>
            <a:pathLst>
              <a:path w="1213" h="179">
                <a:moveTo>
                  <a:pt x="1213" y="0"/>
                </a:moveTo>
                <a:lnTo>
                  <a:pt x="1213" y="179"/>
                </a:lnTo>
                <a:lnTo>
                  <a:pt x="0" y="179"/>
                </a:lnTo>
                <a:lnTo>
                  <a:pt x="0" y="33"/>
                </a:lnTo>
              </a:path>
            </a:pathLst>
          </a:cu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0" name="Rectangle 93"/>
          <p:cNvSpPr>
            <a:spLocks noChangeArrowheads="1"/>
          </p:cNvSpPr>
          <p:nvPr/>
        </p:nvSpPr>
        <p:spPr bwMode="auto">
          <a:xfrm>
            <a:off x="7727950" y="4513263"/>
            <a:ext cx="136525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900" i="0">
                <a:solidFill>
                  <a:srgbClr val="000000"/>
                </a:solidFill>
                <a:latin typeface="Times-Roman" charset="0"/>
              </a:rPr>
              <a:t>=</a:t>
            </a:r>
            <a:endParaRPr lang="en-US" i="0"/>
          </a:p>
        </p:txBody>
      </p:sp>
      <p:sp>
        <p:nvSpPr>
          <p:cNvPr id="181" name="Freeform 100"/>
          <p:cNvSpPr>
            <a:spLocks/>
          </p:cNvSpPr>
          <p:nvPr/>
        </p:nvSpPr>
        <p:spPr bwMode="auto">
          <a:xfrm>
            <a:off x="6900863" y="4141788"/>
            <a:ext cx="1181100" cy="284162"/>
          </a:xfrm>
          <a:custGeom>
            <a:avLst/>
            <a:gdLst/>
            <a:ahLst/>
            <a:cxnLst>
              <a:cxn ang="0">
                <a:pos x="744" y="179"/>
              </a:cxn>
              <a:cxn ang="0">
                <a:pos x="744" y="0"/>
              </a:cxn>
              <a:cxn ang="0">
                <a:pos x="744" y="0"/>
              </a:cxn>
              <a:cxn ang="0">
                <a:pos x="227" y="0"/>
              </a:cxn>
              <a:cxn ang="0">
                <a:pos x="0" y="0"/>
              </a:cxn>
            </a:cxnLst>
            <a:rect l="0" t="0" r="r" b="b"/>
            <a:pathLst>
              <a:path w="744" h="179">
                <a:moveTo>
                  <a:pt x="744" y="179"/>
                </a:moveTo>
                <a:lnTo>
                  <a:pt x="744" y="0"/>
                </a:lnTo>
                <a:lnTo>
                  <a:pt x="744" y="0"/>
                </a:lnTo>
                <a:lnTo>
                  <a:pt x="227" y="0"/>
                </a:lnTo>
                <a:lnTo>
                  <a:pt x="0" y="0"/>
                </a:lnTo>
              </a:path>
            </a:pathLst>
          </a:custGeom>
          <a:noFill/>
          <a:ln w="23813">
            <a:solidFill>
              <a:srgbClr val="00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2" name="Rectangle 102"/>
          <p:cNvSpPr>
            <a:spLocks noChangeArrowheads="1"/>
          </p:cNvSpPr>
          <p:nvPr/>
        </p:nvSpPr>
        <p:spPr bwMode="auto">
          <a:xfrm>
            <a:off x="5049838" y="3651250"/>
            <a:ext cx="2413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900" i="0">
                <a:solidFill>
                  <a:srgbClr val="000000"/>
                </a:solidFill>
                <a:latin typeface="Times-Roman" charset="0"/>
              </a:rPr>
              <a:t>00</a:t>
            </a:r>
            <a:endParaRPr lang="en-US" i="0"/>
          </a:p>
        </p:txBody>
      </p:sp>
      <p:sp>
        <p:nvSpPr>
          <p:cNvPr id="183" name="Rectangle 103"/>
          <p:cNvSpPr>
            <a:spLocks noChangeArrowheads="1"/>
          </p:cNvSpPr>
          <p:nvPr/>
        </p:nvSpPr>
        <p:spPr bwMode="auto">
          <a:xfrm>
            <a:off x="5595938" y="3651250"/>
            <a:ext cx="2413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900" i="0">
                <a:solidFill>
                  <a:srgbClr val="000000"/>
                </a:solidFill>
                <a:latin typeface="Times-Roman" charset="0"/>
              </a:rPr>
              <a:t>01</a:t>
            </a:r>
            <a:endParaRPr lang="en-US" i="0"/>
          </a:p>
        </p:txBody>
      </p:sp>
      <p:sp>
        <p:nvSpPr>
          <p:cNvPr id="184" name="Rectangle 104"/>
          <p:cNvSpPr>
            <a:spLocks noChangeArrowheads="1"/>
          </p:cNvSpPr>
          <p:nvPr/>
        </p:nvSpPr>
        <p:spPr bwMode="auto">
          <a:xfrm>
            <a:off x="6142038" y="3651250"/>
            <a:ext cx="2413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900" i="0">
                <a:solidFill>
                  <a:srgbClr val="000000"/>
                </a:solidFill>
                <a:latin typeface="Times-Roman" charset="0"/>
              </a:rPr>
              <a:t>11</a:t>
            </a:r>
            <a:endParaRPr lang="en-US" i="0"/>
          </a:p>
        </p:txBody>
      </p:sp>
      <p:sp>
        <p:nvSpPr>
          <p:cNvPr id="185" name="Rectangle 105"/>
          <p:cNvSpPr>
            <a:spLocks noChangeArrowheads="1"/>
          </p:cNvSpPr>
          <p:nvPr/>
        </p:nvSpPr>
        <p:spPr bwMode="auto">
          <a:xfrm>
            <a:off x="6688138" y="3651250"/>
            <a:ext cx="2413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900" i="0">
                <a:solidFill>
                  <a:srgbClr val="000000"/>
                </a:solidFill>
                <a:latin typeface="Times-Roman" charset="0"/>
              </a:rPr>
              <a:t>10</a:t>
            </a:r>
            <a:endParaRPr lang="en-US" i="0"/>
          </a:p>
        </p:txBody>
      </p:sp>
      <p:sp>
        <p:nvSpPr>
          <p:cNvPr id="186" name="Rectangle 106"/>
          <p:cNvSpPr>
            <a:spLocks noChangeArrowheads="1"/>
          </p:cNvSpPr>
          <p:nvPr/>
        </p:nvSpPr>
        <p:spPr bwMode="auto">
          <a:xfrm>
            <a:off x="4632325" y="4108450"/>
            <a:ext cx="1206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900" i="0">
                <a:solidFill>
                  <a:srgbClr val="000000"/>
                </a:solidFill>
                <a:latin typeface="Times-Roman" charset="0"/>
              </a:rPr>
              <a:t>0</a:t>
            </a:r>
            <a:endParaRPr lang="en-US" i="0"/>
          </a:p>
        </p:txBody>
      </p:sp>
      <p:sp>
        <p:nvSpPr>
          <p:cNvPr id="187" name="Rectangle 107"/>
          <p:cNvSpPr>
            <a:spLocks noChangeArrowheads="1"/>
          </p:cNvSpPr>
          <p:nvPr/>
        </p:nvSpPr>
        <p:spPr bwMode="auto">
          <a:xfrm>
            <a:off x="4619625" y="4656138"/>
            <a:ext cx="12065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900" i="0">
                <a:solidFill>
                  <a:srgbClr val="000000"/>
                </a:solidFill>
                <a:latin typeface="Times-Roman" charset="0"/>
              </a:rPr>
              <a:t>1</a:t>
            </a:r>
            <a:endParaRPr lang="en-US" i="0"/>
          </a:p>
        </p:txBody>
      </p:sp>
      <p:sp>
        <p:nvSpPr>
          <p:cNvPr id="188" name="Line 115"/>
          <p:cNvSpPr>
            <a:spLocks noChangeShapeType="1"/>
          </p:cNvSpPr>
          <p:nvPr/>
        </p:nvSpPr>
        <p:spPr bwMode="auto">
          <a:xfrm>
            <a:off x="8442325" y="4864100"/>
            <a:ext cx="0" cy="1031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9" name="Line 116"/>
          <p:cNvSpPr>
            <a:spLocks noChangeShapeType="1"/>
          </p:cNvSpPr>
          <p:nvPr/>
        </p:nvSpPr>
        <p:spPr bwMode="auto">
          <a:xfrm>
            <a:off x="8442325" y="4967288"/>
            <a:ext cx="5397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0" name="Line 117"/>
          <p:cNvSpPr>
            <a:spLocks noChangeShapeType="1"/>
          </p:cNvSpPr>
          <p:nvPr/>
        </p:nvSpPr>
        <p:spPr bwMode="auto">
          <a:xfrm flipV="1">
            <a:off x="8982075" y="4864100"/>
            <a:ext cx="0" cy="1031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1" name="Line 118"/>
          <p:cNvSpPr>
            <a:spLocks noChangeShapeType="1"/>
          </p:cNvSpPr>
          <p:nvPr/>
        </p:nvSpPr>
        <p:spPr bwMode="auto">
          <a:xfrm flipV="1">
            <a:off x="7902575" y="4425950"/>
            <a:ext cx="0" cy="79375"/>
          </a:xfrm>
          <a:prstGeom prst="line">
            <a:avLst/>
          </a:prstGeom>
          <a:noFill/>
          <a:ln w="28575">
            <a:solidFill>
              <a:srgbClr val="00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2" name="Line 119"/>
          <p:cNvSpPr>
            <a:spLocks noChangeShapeType="1"/>
          </p:cNvSpPr>
          <p:nvPr/>
        </p:nvSpPr>
        <p:spPr bwMode="auto">
          <a:xfrm>
            <a:off x="7902575" y="4425950"/>
            <a:ext cx="360363" cy="0"/>
          </a:xfrm>
          <a:prstGeom prst="line">
            <a:avLst/>
          </a:prstGeom>
          <a:noFill/>
          <a:ln w="28575">
            <a:solidFill>
              <a:srgbClr val="00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3" name="Line 120"/>
          <p:cNvSpPr>
            <a:spLocks noChangeShapeType="1"/>
          </p:cNvSpPr>
          <p:nvPr/>
        </p:nvSpPr>
        <p:spPr bwMode="auto">
          <a:xfrm>
            <a:off x="8264525" y="4425950"/>
            <a:ext cx="0" cy="79375"/>
          </a:xfrm>
          <a:prstGeom prst="line">
            <a:avLst/>
          </a:prstGeom>
          <a:noFill/>
          <a:ln w="28575">
            <a:solidFill>
              <a:srgbClr val="00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ELEN 21/ COEN 21 Lectures 3 &amp; 4</a:t>
            </a:r>
            <a:endParaRPr lang="en-US"/>
          </a:p>
        </p:txBody>
      </p:sp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/>
            <a:r>
              <a:rPr lang="en-US"/>
              <a:t>Simplify the Boolean function F(x, y, z) = ∑(2, 3, 4, 5)</a:t>
            </a:r>
          </a:p>
          <a:p>
            <a:pPr marL="457200" indent="-457200">
              <a:buFont typeface="Wingdings" pitchFamily="2" charset="2"/>
              <a:buNone/>
            </a:pPr>
            <a:r>
              <a:rPr lang="en-US"/>
              <a:t>Steps:</a:t>
            </a:r>
          </a:p>
          <a:p>
            <a:pPr marL="457200" indent="-457200">
              <a:buFont typeface="Wingdings" pitchFamily="2" charset="2"/>
              <a:buAutoNum type="arabicPeriod"/>
            </a:pPr>
            <a:r>
              <a:rPr lang="en-US"/>
              <a:t>Mark a 1 in each minterm that represents the function.</a:t>
            </a:r>
          </a:p>
          <a:p>
            <a:pPr marL="457200" indent="-457200">
              <a:buFont typeface="Wingdings" pitchFamily="2" charset="2"/>
              <a:buAutoNum type="arabicPeriod"/>
            </a:pPr>
            <a:r>
              <a:rPr lang="en-US"/>
              <a:t>Find possible adjacent squares (can use: 1, 2, 4, 8, 16 adjacent squares).</a:t>
            </a:r>
          </a:p>
          <a:p>
            <a:pPr marL="457200" indent="-457200">
              <a:buFont typeface="Wingdings" pitchFamily="2" charset="2"/>
              <a:buAutoNum type="arabicPeriod"/>
            </a:pPr>
            <a:r>
              <a:rPr lang="en-US"/>
              <a:t>Represent the product terms in adjacent squares.</a:t>
            </a:r>
          </a:p>
          <a:p>
            <a:pPr marL="457200" indent="-457200">
              <a:buFont typeface="Wingdings" pitchFamily="2" charset="2"/>
              <a:buAutoNum type="arabicPeriod"/>
            </a:pPr>
            <a:r>
              <a:rPr lang="en-US"/>
              <a:t>Logical sum of these gives solution.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1313E-BD1B-4BD8-B435-D30E4AA3852E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ELEN 21/ COEN 21 Lectures 3 &amp; 4</a:t>
            </a:r>
            <a:endParaRPr lang="en-US"/>
          </a:p>
        </p:txBody>
      </p:sp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82688" y="2017713"/>
            <a:ext cx="7048500" cy="4114800"/>
          </a:xfrm>
        </p:spPr>
        <p:txBody>
          <a:bodyPr/>
          <a:lstStyle/>
          <a:p>
            <a:r>
              <a:rPr lang="en-US" sz="2000" dirty="0"/>
              <a:t>Simplify the Boolean function F(x, y, z) = ∑(3, 4, 6, 7</a:t>
            </a:r>
            <a:r>
              <a:rPr lang="en-US" sz="2000" dirty="0" smtClean="0"/>
              <a:t>).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Simplify the Boolean function using 3-variable </a:t>
            </a:r>
            <a:r>
              <a:rPr lang="en-US" sz="2000" dirty="0" err="1" smtClean="0"/>
              <a:t>Kmaps</a:t>
            </a:r>
            <a:r>
              <a:rPr lang="en-US" sz="2000" dirty="0" smtClean="0"/>
              <a:t>: </a:t>
            </a:r>
            <a:r>
              <a:rPr lang="en-US" sz="2000" dirty="0" err="1" smtClean="0"/>
              <a:t>xy+x’y’z’+x’yz</a:t>
            </a:r>
            <a:r>
              <a:rPr lang="en-US" sz="2000" dirty="0" smtClean="0"/>
              <a:t>’</a:t>
            </a:r>
            <a:endParaRPr lang="en-US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2CCFD-4C70-41A8-90CB-0CCB461DF81F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2572</TotalTime>
  <Words>1857</Words>
  <Application>Microsoft Macintosh PowerPoint</Application>
  <PresentationFormat>On-screen Show (4:3)</PresentationFormat>
  <Paragraphs>387</Paragraphs>
  <Slides>43</Slides>
  <Notes>43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5" baseType="lpstr">
      <vt:lpstr>Blends</vt:lpstr>
      <vt:lpstr>Equation</vt:lpstr>
      <vt:lpstr>ELEN 21/COEN 21: Introduction to Logic Design</vt:lpstr>
      <vt:lpstr>Overview</vt:lpstr>
      <vt:lpstr>Lecture 3: Gate-level minimization</vt:lpstr>
      <vt:lpstr>Representation of functions in two-variable map</vt:lpstr>
      <vt:lpstr>Two-variable map</vt:lpstr>
      <vt:lpstr>Three-variable map</vt:lpstr>
      <vt:lpstr>Karnaugh map</vt:lpstr>
      <vt:lpstr>Exercise</vt:lpstr>
      <vt:lpstr>Exercise</vt:lpstr>
      <vt:lpstr>Exercise</vt:lpstr>
      <vt:lpstr>Four-variable map</vt:lpstr>
      <vt:lpstr>Example </vt:lpstr>
      <vt:lpstr>Prime Implicants</vt:lpstr>
      <vt:lpstr>Simplification using prime implicants</vt:lpstr>
      <vt:lpstr>Simplification using prime implicants</vt:lpstr>
      <vt:lpstr>Five-variable Map</vt:lpstr>
      <vt:lpstr>Exercise</vt:lpstr>
      <vt:lpstr>Product of sums simplification</vt:lpstr>
      <vt:lpstr>Example 3</vt:lpstr>
      <vt:lpstr>Don’t care conditions</vt:lpstr>
      <vt:lpstr>Example</vt:lpstr>
      <vt:lpstr>NAND and NOR implementation</vt:lpstr>
      <vt:lpstr>Logic Operations with NAND gates</vt:lpstr>
      <vt:lpstr>Two graphic symbols for NAND gate</vt:lpstr>
      <vt:lpstr>Implement F=AB+CD using NAND</vt:lpstr>
      <vt:lpstr>Procedure for obtaining 2-level NAND gate logic diagram from a Boolean function</vt:lpstr>
      <vt:lpstr>Multi-level NAND circuits</vt:lpstr>
      <vt:lpstr>Converting AND-OR circuit into an all-NAND diagram</vt:lpstr>
      <vt:lpstr>Logic Operations with NOR Gates</vt:lpstr>
      <vt:lpstr>Graphic symbols for NOR gates</vt:lpstr>
      <vt:lpstr>Implementing functions with NOR gates</vt:lpstr>
      <vt:lpstr>Degenerate forms</vt:lpstr>
      <vt:lpstr>AND-OR-INVERT implementation</vt:lpstr>
      <vt:lpstr>OR-AND-INVERT implementation</vt:lpstr>
      <vt:lpstr>EXCLUSIVE-OR (XOR) FUNCTION</vt:lpstr>
      <vt:lpstr>XOR Truth Table</vt:lpstr>
      <vt:lpstr>Exercise: Implement XOR with AND-OR-NOT gates, and only NAND gates</vt:lpstr>
      <vt:lpstr>ODD FUNCTION</vt:lpstr>
      <vt:lpstr>Logic Diagram of Odd and Even functions</vt:lpstr>
      <vt:lpstr>Multiple-output circuits</vt:lpstr>
      <vt:lpstr>Exercise</vt:lpstr>
      <vt:lpstr>Solution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COEN 21C: Introduction to Logic Design</dc:title>
  <dc:creator>radhika</dc:creator>
  <cp:lastModifiedBy>Radhika Grover</cp:lastModifiedBy>
  <cp:revision>500</cp:revision>
  <cp:lastPrinted>1601-01-01T00:00:00Z</cp:lastPrinted>
  <dcterms:created xsi:type="dcterms:W3CDTF">2004-12-09T06:53:52Z</dcterms:created>
  <dcterms:modified xsi:type="dcterms:W3CDTF">2014-04-09T17:36:50Z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5</vt:i4>
  </property>
</Properties>
</file>