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7110" autoAdjust="0"/>
  </p:normalViewPr>
  <p:slideViewPr>
    <p:cSldViewPr snapToGrid="0">
      <p:cViewPr>
        <p:scale>
          <a:sx n="75" d="100"/>
          <a:sy n="75" d="100"/>
        </p:scale>
        <p:origin x="-1584" y="-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41869-D1AA-B043-B748-939A0D9903E3}" type="datetimeFigureOut">
              <a:rPr lang="en-US" smtClean="0"/>
              <a:t>4/13/15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40C6-1F80-C449-AF46-FFAA9C4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4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BDA7-B220-4146-8565-B71931C3AA4C}" type="datetimeFigureOut">
              <a:rPr lang="en-US" smtClean="0"/>
              <a:pPr/>
              <a:t>4/13/15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892C-BFC3-48E9-B70D-E6C5A3B45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9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46CA7-4902-4D96-852B-A15CFFE82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6337A-B24A-49A3-94A9-9F73F7AED0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1AF10-6FBF-407E-B9C2-C78D9188D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0C9974-C4AD-44FD-A494-80AE257D1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22CCFD-4C70-41A8-90CB-0CCB461DF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1313E-BD1B-4BD8-B435-D30E4AA38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788C-7DEF-4527-BCF5-480BABC60C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AE5B-DFB4-4857-ADBF-2DD990944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2D086-8E50-4F8A-9169-CCBF0FAAC5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5ED2-4944-4B4E-B703-3C556B8AB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88C40-1CC9-4D3D-B3A6-3EC3CF9F1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76E83-07FA-4D4B-B475-D10D3727A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D21C1-DB51-4769-B787-2B71AB539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77506F1-B7BA-4736-A7FB-D6F42479E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rover@scudc.sc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ELEN 21/COEN 21: </a:t>
            </a:r>
            <a:r>
              <a:rPr lang="en-US" dirty="0"/>
              <a:t>Introduction to Logic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Lectures 3 &amp; 4 </a:t>
            </a:r>
            <a:r>
              <a:rPr lang="en-US" sz="2000" dirty="0" smtClean="0"/>
              <a:t>(Part 2)</a:t>
            </a:r>
            <a:r>
              <a:rPr lang="en-US" sz="2000" dirty="0" smtClean="0"/>
              <a:t>: </a:t>
            </a:r>
            <a:r>
              <a:rPr lang="en-US" sz="2000" dirty="0" smtClean="0"/>
              <a:t>Boolean algebra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Radhika </a:t>
            </a:r>
            <a:r>
              <a:rPr lang="en-US" sz="2000" dirty="0"/>
              <a:t>S. Grover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Electical</a:t>
            </a:r>
            <a:r>
              <a:rPr lang="en-US" sz="2000" dirty="0" smtClean="0"/>
              <a:t> Engineering </a:t>
            </a:r>
            <a:r>
              <a:rPr lang="en-US" sz="2000" dirty="0"/>
              <a:t>Department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Santa Clara University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linkClick r:id="rId3"/>
              </a:rPr>
              <a:t>rgrover</a:t>
            </a:r>
            <a:r>
              <a:rPr lang="en-US" sz="2000" dirty="0" smtClean="0">
                <a:hlinkClick r:id="rId3"/>
              </a:rPr>
              <a:t>@scu.edu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XY  + X’Z + YZ = XY + X’Z    (YZ is redundant)</a:t>
            </a:r>
          </a:p>
          <a:p>
            <a:pPr lvl="1"/>
            <a:r>
              <a:rPr lang="en-US" dirty="0" smtClean="0"/>
              <a:t>Proof: XY + X’Z + YZ = XY + X’Z + (</a:t>
            </a:r>
            <a:r>
              <a:rPr lang="en-US" b="1" dirty="0" smtClean="0">
                <a:solidFill>
                  <a:srgbClr val="404040"/>
                </a:solidFill>
              </a:rPr>
              <a:t>X + X’</a:t>
            </a:r>
            <a:r>
              <a:rPr lang="en-US" dirty="0" smtClean="0"/>
              <a:t>)YZ</a:t>
            </a:r>
          </a:p>
          <a:p>
            <a:pPr marL="457200" lvl="1" indent="0">
              <a:buNone/>
            </a:pPr>
            <a:r>
              <a:rPr lang="en-US" dirty="0" smtClean="0"/>
              <a:t>              = (XY + XYZ) + (X’Z + X’YZ)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smtClean="0"/>
              <a:t>      = XY(1 + Z) + X’Z(1 + Y) = XY + X’Z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8000"/>
                </a:solidFill>
              </a:rPr>
              <a:t>Finding consensus terms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1. </a:t>
            </a:r>
            <a:r>
              <a:rPr lang="en-US" sz="1800" dirty="0" smtClean="0"/>
              <a:t>Find a pair of terms, one of which contains a variable and the other its complement</a:t>
            </a:r>
          </a:p>
          <a:p>
            <a:pPr marL="457200" lvl="1" indent="0">
              <a:buNone/>
            </a:pPr>
            <a:r>
              <a:rPr lang="en-US" dirty="0" smtClean="0"/>
              <a:t>	A’C’D + </a:t>
            </a:r>
            <a:r>
              <a:rPr lang="en-US" dirty="0" smtClean="0">
                <a:solidFill>
                  <a:srgbClr val="FF0000"/>
                </a:solidFill>
              </a:rPr>
              <a:t>A’</a:t>
            </a:r>
            <a:r>
              <a:rPr lang="en-US" u="sng" dirty="0" smtClean="0"/>
              <a:t>BD</a:t>
            </a:r>
            <a:r>
              <a:rPr lang="en-US" dirty="0" smtClean="0"/>
              <a:t> + BCD +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B</a:t>
            </a:r>
            <a:r>
              <a:rPr lang="en-US" u="sng" dirty="0" smtClean="0"/>
              <a:t>C</a:t>
            </a:r>
            <a:r>
              <a:rPr lang="en-US" dirty="0" smtClean="0"/>
              <a:t> + AC’D</a:t>
            </a:r>
          </a:p>
          <a:p>
            <a:pPr marL="457200" lvl="1" indent="0">
              <a:buNone/>
            </a:pPr>
            <a:r>
              <a:rPr lang="en-US" dirty="0" smtClean="0"/>
              <a:t>2. </a:t>
            </a:r>
            <a:r>
              <a:rPr lang="en-US" sz="1800" dirty="0" smtClean="0"/>
              <a:t>Ignore the variable and its complement; the left variables composite the consensus term</a:t>
            </a:r>
          </a:p>
          <a:p>
            <a:pPr marL="457200" lvl="1" indent="0">
              <a:buNone/>
            </a:pPr>
            <a:r>
              <a:rPr lang="en-US" dirty="0" smtClean="0"/>
              <a:t>(A’BD) + (ABC) = BD*BC = BCD (redundant term)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000099"/>
                </a:solidFill>
              </a:rPr>
              <a:t>a’b</a:t>
            </a:r>
            <a:r>
              <a:rPr lang="en-US" b="1" dirty="0" smtClean="0">
                <a:solidFill>
                  <a:srgbClr val="000099"/>
                </a:solidFill>
              </a:rPr>
              <a:t>’ 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006600"/>
                </a:solidFill>
              </a:rPr>
              <a:t> </a:t>
            </a:r>
            <a:r>
              <a:rPr lang="en-US" b="1" dirty="0" smtClean="0">
                <a:solidFill>
                  <a:srgbClr val="000099"/>
                </a:solidFill>
              </a:rPr>
              <a:t>ac </a:t>
            </a:r>
            <a:r>
              <a:rPr lang="en-US" dirty="0" smtClean="0"/>
              <a:t>+ </a:t>
            </a:r>
            <a:r>
              <a:rPr lang="en-US" dirty="0" err="1" smtClean="0"/>
              <a:t>bc</a:t>
            </a:r>
            <a:r>
              <a:rPr lang="en-US" dirty="0" smtClean="0"/>
              <a:t>’ +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b="1" dirty="0" err="1" smtClean="0">
                <a:solidFill>
                  <a:srgbClr val="000099"/>
                </a:solidFill>
              </a:rPr>
              <a:t>b’c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+ </a:t>
            </a:r>
            <a:r>
              <a:rPr lang="en-US" dirty="0" err="1" smtClean="0"/>
              <a:t>ab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dirty="0" err="1" smtClean="0"/>
              <a:t>a’b</a:t>
            </a:r>
            <a:r>
              <a:rPr lang="en-US" dirty="0" smtClean="0"/>
              <a:t>’ + </a:t>
            </a:r>
            <a:r>
              <a:rPr lang="en-US" b="1" dirty="0" smtClean="0">
                <a:solidFill>
                  <a:srgbClr val="000099"/>
                </a:solidFill>
              </a:rPr>
              <a:t>ac</a:t>
            </a:r>
            <a:r>
              <a:rPr lang="en-US" dirty="0" smtClean="0"/>
              <a:t> + </a:t>
            </a:r>
            <a:r>
              <a:rPr lang="en-US" b="1" dirty="0" err="1" smtClean="0">
                <a:solidFill>
                  <a:srgbClr val="000099"/>
                </a:solidFill>
              </a:rPr>
              <a:t>bc</a:t>
            </a:r>
            <a:r>
              <a:rPr lang="en-US" b="1" dirty="0" smtClean="0">
                <a:solidFill>
                  <a:srgbClr val="000099"/>
                </a:solidFill>
              </a:rPr>
              <a:t>’ </a:t>
            </a:r>
            <a:r>
              <a:rPr lang="en-US" dirty="0" smtClean="0"/>
              <a:t>+ </a:t>
            </a:r>
            <a:r>
              <a:rPr lang="en-US" b="1" dirty="0" err="1" smtClean="0">
                <a:solidFill>
                  <a:srgbClr val="000099"/>
                </a:solidFill>
              </a:rPr>
              <a:t>ab</a:t>
            </a:r>
            <a:endParaRPr lang="en-US" b="1" dirty="0" smtClean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= </a:t>
            </a:r>
            <a:r>
              <a:rPr lang="en-US" dirty="0" err="1" smtClean="0"/>
              <a:t>a’b</a:t>
            </a:r>
            <a:r>
              <a:rPr lang="en-US" dirty="0" smtClean="0"/>
              <a:t>’ + ac + </a:t>
            </a:r>
            <a:r>
              <a:rPr lang="en-US" dirty="0" err="1" smtClean="0"/>
              <a:t>bc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 Form Of Consensus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Theorem:</a:t>
            </a:r>
          </a:p>
          <a:p>
            <a:pPr marL="457200" lvl="1" indent="0">
              <a:buNone/>
            </a:pPr>
            <a:r>
              <a:rPr lang="en-US" dirty="0" smtClean="0"/>
              <a:t>XY + X’Z + </a:t>
            </a:r>
            <a:r>
              <a:rPr lang="en-US" b="1" dirty="0" smtClean="0">
                <a:solidFill>
                  <a:srgbClr val="404040"/>
                </a:solidFill>
              </a:rPr>
              <a:t>YZ</a:t>
            </a:r>
            <a:r>
              <a:rPr lang="en-US" dirty="0" smtClean="0"/>
              <a:t> = XY + X’Z  (YZ is redundant)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</a:t>
            </a:r>
          </a:p>
          <a:p>
            <a:pPr marL="457200" lvl="1" indent="0">
              <a:buNone/>
            </a:pPr>
            <a:r>
              <a:rPr lang="en-US" dirty="0" smtClean="0"/>
              <a:t>(X + Y)( </a:t>
            </a:r>
            <a:r>
              <a:rPr lang="en-US" dirty="0"/>
              <a:t>X</a:t>
            </a:r>
            <a:r>
              <a:rPr lang="en-US" dirty="0" smtClean="0"/>
              <a:t>’ + Z)(</a:t>
            </a:r>
            <a:r>
              <a:rPr lang="en-US" b="1" dirty="0" smtClean="0">
                <a:solidFill>
                  <a:srgbClr val="404040"/>
                </a:solidFill>
              </a:rPr>
              <a:t>Y + Z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(X + Y)(X ’+ Z)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(Y + Z) is redundant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e.g. </a:t>
            </a:r>
          </a:p>
          <a:p>
            <a:pPr marL="457200" lvl="1" indent="0">
              <a:buNone/>
            </a:pPr>
            <a:r>
              <a:rPr lang="en-US" dirty="0" smtClean="0"/>
              <a:t>(a + b + c’)(a + b + d’)(b + c + d’) = (a + b + c’)(b + c + d’)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Up-Down Arrow 5"/>
          <p:cNvSpPr/>
          <p:nvPr/>
        </p:nvSpPr>
        <p:spPr bwMode="auto">
          <a:xfrm>
            <a:off x="3369733" y="2912533"/>
            <a:ext cx="237067" cy="52493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91467" y="2929466"/>
            <a:ext cx="145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8293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2597</TotalTime>
  <Words>228</Words>
  <Application>Microsoft Macintosh PowerPoint</Application>
  <PresentationFormat>On-screen Show (4:3)</PresentationFormat>
  <Paragraphs>38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Blends</vt:lpstr>
      <vt:lpstr>ELEN 21/COEN 21: Introduction to Logic Design</vt:lpstr>
      <vt:lpstr>Consensus Theorem</vt:lpstr>
      <vt:lpstr>Example</vt:lpstr>
      <vt:lpstr>Dual Form Of Consensus Theorem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21C: Introduction to Logic Design</dc:title>
  <dc:creator>radhika</dc:creator>
  <cp:lastModifiedBy>Radhika Grover</cp:lastModifiedBy>
  <cp:revision>509</cp:revision>
  <cp:lastPrinted>1601-01-01T00:00:00Z</cp:lastPrinted>
  <dcterms:created xsi:type="dcterms:W3CDTF">2004-12-09T06:53:52Z</dcterms:created>
  <dcterms:modified xsi:type="dcterms:W3CDTF">2015-04-13T17:52:33Z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