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uli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Poppins Light"/>
      <p:regular r:id="rId38"/>
      <p:bold r:id="rId39"/>
      <p:italic r:id="rId40"/>
      <p:boldItalic r:id="rId41"/>
    </p:embeddedFont>
    <p:embeddedFont>
      <p:font typeface="Muli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B010B2-7A5A-4894-8EE6-CA15CA051EDD}">
  <a:tblStyle styleId="{D7B010B2-7A5A-4894-8EE6-CA15CA051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italic.fntdata"/><Relationship Id="rId20" Type="http://schemas.openxmlformats.org/officeDocument/2006/relationships/slide" Target="slides/slide14.xml"/><Relationship Id="rId42" Type="http://schemas.openxmlformats.org/officeDocument/2006/relationships/font" Target="fonts/MuliLight-regular.fntdata"/><Relationship Id="rId41" Type="http://schemas.openxmlformats.org/officeDocument/2006/relationships/font" Target="fonts/Poppins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MuliLight-italic.fntdata"/><Relationship Id="rId21" Type="http://schemas.openxmlformats.org/officeDocument/2006/relationships/slide" Target="slides/slide15.xml"/><Relationship Id="rId43" Type="http://schemas.openxmlformats.org/officeDocument/2006/relationships/font" Target="fonts/Muli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Muli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uli-bold.fntdata"/><Relationship Id="rId30" Type="http://schemas.openxmlformats.org/officeDocument/2006/relationships/font" Target="fonts/Muli-regular.fntdata"/><Relationship Id="rId11" Type="http://schemas.openxmlformats.org/officeDocument/2006/relationships/slide" Target="slides/slide5.xml"/><Relationship Id="rId33" Type="http://schemas.openxmlformats.org/officeDocument/2006/relationships/font" Target="fonts/Muli-boldItalic.fntdata"/><Relationship Id="rId10" Type="http://schemas.openxmlformats.org/officeDocument/2006/relationships/slide" Target="slides/slide4.xml"/><Relationship Id="rId32" Type="http://schemas.openxmlformats.org/officeDocument/2006/relationships/font" Target="fonts/Muli-italic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PoppinsLight-bold.fntdata"/><Relationship Id="rId16" Type="http://schemas.openxmlformats.org/officeDocument/2006/relationships/slide" Target="slides/slide10.xml"/><Relationship Id="rId38" Type="http://schemas.openxmlformats.org/officeDocument/2006/relationships/font" Target="fonts/Poppins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2e366c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2e366c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2e366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2e366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af2ec2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af2ec2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e7f6e9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e7f6e9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a61db09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a61db09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4724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4724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Char char="○"/>
            </a:pPr>
            <a:r>
              <a:rPr lang="en" sz="18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An encapsulating module that reduces coupling between our API and our Lex bot.</a:t>
            </a:r>
            <a:endParaRPr sz="18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Char char="○"/>
            </a:pPr>
            <a:r>
              <a:rPr lang="en" sz="18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A pre-processing system that analyzes Lex responses and provides answers more effectively.</a:t>
            </a:r>
            <a:endParaRPr sz="18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Char char="○"/>
            </a:pPr>
            <a:r>
              <a:rPr lang="en" sz="18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Example application:</a:t>
            </a:r>
            <a:endParaRPr sz="18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Char char="■"/>
            </a:pPr>
            <a:r>
              <a:rPr lang="en" sz="18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Previously, the bot will have to ask for a location when asked ”What’s the weather outside”</a:t>
            </a:r>
            <a:endParaRPr sz="18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Font typeface="Muli Light"/>
              <a:buChar char="■"/>
            </a:pPr>
            <a:r>
              <a:rPr lang="en" sz="18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Now, the facade will help answer with default location “Ithaca” if no explicit location is provided</a:t>
            </a:r>
            <a:endParaRPr sz="18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2e366cc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2e366cc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2e366c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2e366c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d7d702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d7d702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d7d702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d7d702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a61db0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a61db0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d84110f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d84110f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22276a7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22276a7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b="1" lang="en" sz="1050">
                <a:solidFill>
                  <a:srgbClr val="333333"/>
                </a:solidFill>
              </a:rPr>
              <a:t>Gap: The miscommunication between the backend team, frontend team and clients would be a problem. During the final stage of project, when we are  wrapping up this project. The b</a:t>
            </a:r>
            <a:r>
              <a:rPr b="1" lang="en" sz="1050">
                <a:solidFill>
                  <a:srgbClr val="333333"/>
                </a:solidFill>
              </a:rPr>
              <a:t>ackend errors would not directly indicated at frontend without unit testing. Some potential backend problems might not be solved yet.</a:t>
            </a:r>
            <a:endParaRPr b="1"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b="1" lang="en" sz="1050">
                <a:solidFill>
                  <a:srgbClr val="333333"/>
                </a:solidFill>
              </a:rPr>
              <a:t>Weakness: User testing: we do not have enough time to modified or refine the relevant problematic features, including utterance and linguistic problems.</a:t>
            </a:r>
            <a:endParaRPr b="1" sz="105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a61db09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a61db09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a61db09f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a61db09f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a61db0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a61db0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a61db09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a61db09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a61db09f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a61db09f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a61db09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a61db09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2e366c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2e366c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a61db09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a61db09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0fe9bc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0fe9bc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i="0" sz="9600" u="none" cap="none" strike="noStrike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567325" y="462983"/>
            <a:ext cx="5391000" cy="253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Cornell Information Chatbot</a:t>
            </a:r>
            <a:endParaRPr sz="5400"/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567325" y="3371775"/>
            <a:ext cx="3278100" cy="13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Xintian Gu, </a:t>
            </a:r>
            <a:r>
              <a:rPr lang="en" sz="2000"/>
              <a:t>Wanming Hu,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Xiaoxian Lin, Xinye Liu,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Yue Sun, Yingkai Tan,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Bill Tang, Zhonghao Zhan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68000"/>
            <a:ext cx="6300300" cy="42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 / Risk</a:t>
            </a:r>
            <a:endParaRPr sz="3000"/>
          </a:p>
        </p:txBody>
      </p:sp>
      <p:sp>
        <p:nvSpPr>
          <p:cNvPr id="125" name="Google Shape;125;p24"/>
          <p:cNvSpPr txBox="1"/>
          <p:nvPr>
            <p:ph idx="4294967295" type="body"/>
          </p:nvPr>
        </p:nvSpPr>
        <p:spPr>
          <a:xfrm>
            <a:off x="457200" y="920875"/>
            <a:ext cx="5833200" cy="40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000"/>
              <a:buFont typeface="Muli Light"/>
              <a:buChar char="●"/>
            </a:pPr>
            <a:r>
              <a:rPr lang="en" sz="2000"/>
              <a:t>Time constraints post user testing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Might have previously unknown bugs that we need to work on.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Improvements can certainly be made but might not be able to accomplish all due to tight time constraints.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83325"/>
            <a:ext cx="6300300" cy="40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 &amp; Design / Add-on</a:t>
            </a:r>
            <a:endParaRPr sz="3000"/>
          </a:p>
        </p:txBody>
      </p:sp>
      <p:sp>
        <p:nvSpPr>
          <p:cNvPr id="131" name="Google Shape;131;p25"/>
          <p:cNvSpPr txBox="1"/>
          <p:nvPr>
            <p:ph idx="4294967295" type="body"/>
          </p:nvPr>
        </p:nvSpPr>
        <p:spPr>
          <a:xfrm>
            <a:off x="457200" y="920875"/>
            <a:ext cx="5569500" cy="40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Further improve UI and UX based on feedbacks from user testing.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703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</a:t>
            </a:r>
            <a:endParaRPr sz="300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52400" y="920875"/>
            <a:ext cx="8115300" cy="40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Security Protocol: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/>
              <a:t>Initial Connecting Stage: </a:t>
            </a:r>
            <a:endParaRPr sz="2000" u="sng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Client machine ID → API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API(</a:t>
            </a:r>
            <a:r>
              <a:rPr lang="en" sz="2000"/>
              <a:t>User machine ID</a:t>
            </a:r>
            <a:r>
              <a:rPr lang="en" sz="2000"/>
              <a:t>) = API KEY 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Add the API KEY  to a Usage Plan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Client ← API KEY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/>
              <a:t>Communicating Stage: </a:t>
            </a:r>
            <a:endParaRPr sz="2000" u="sng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Client request + API KEY → API Access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703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Synchronization</a:t>
            </a:r>
            <a:endParaRPr sz="3000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48050" y="1448200"/>
            <a:ext cx="8247900" cy="14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i="1" lang="en" sz="2000" u="sng"/>
              <a:t>u</a:t>
            </a:r>
            <a:r>
              <a:rPr i="1" lang="en" sz="2000" u="sng"/>
              <a:t>nique</a:t>
            </a:r>
            <a:r>
              <a:rPr lang="en" sz="2000" u="sng"/>
              <a:t> client device ID</a:t>
            </a:r>
            <a:r>
              <a:rPr lang="en" sz="2000"/>
              <a:t> is used to differentiate various clients, requesting</a:t>
            </a:r>
            <a:endParaRPr sz="2000"/>
          </a:p>
          <a:p>
            <a:pPr indent="4572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the same service / resource </a:t>
            </a:r>
            <a:endParaRPr sz="2000"/>
          </a:p>
          <a:p>
            <a:pPr indent="4572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at the same time</a:t>
            </a:r>
            <a:endParaRPr sz="2000"/>
          </a:p>
        </p:txBody>
      </p:sp>
      <p:sp>
        <p:nvSpPr>
          <p:cNvPr id="144" name="Google Shape;144;p27"/>
          <p:cNvSpPr/>
          <p:nvPr/>
        </p:nvSpPr>
        <p:spPr>
          <a:xfrm>
            <a:off x="1426350" y="2550150"/>
            <a:ext cx="233400" cy="81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4294967295" type="title"/>
          </p:nvPr>
        </p:nvSpPr>
        <p:spPr>
          <a:xfrm>
            <a:off x="457200" y="321600"/>
            <a:ext cx="8169900" cy="53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</a:t>
            </a:r>
            <a:r>
              <a:rPr lang="en" sz="3000"/>
              <a:t>end / Accomplishments</a:t>
            </a:r>
            <a:endParaRPr sz="3000"/>
          </a:p>
        </p:txBody>
      </p:sp>
      <p:sp>
        <p:nvSpPr>
          <p:cNvPr id="150" name="Google Shape;150;p28"/>
          <p:cNvSpPr txBox="1"/>
          <p:nvPr>
            <p:ph idx="4294967295" type="body"/>
          </p:nvPr>
        </p:nvSpPr>
        <p:spPr>
          <a:xfrm>
            <a:off x="414000" y="1096100"/>
            <a:ext cx="8426100" cy="336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 hard code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Test/Fix/Im</a:t>
            </a:r>
            <a:r>
              <a:rPr lang="en" sz="2000"/>
              <a:t>prove current lambda functions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logic between lambda functions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Facade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more Orientation Information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4294967295" type="title"/>
          </p:nvPr>
        </p:nvSpPr>
        <p:spPr>
          <a:xfrm>
            <a:off x="457200" y="321600"/>
            <a:ext cx="8169900" cy="53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/ Accomplishments</a:t>
            </a:r>
            <a:endParaRPr sz="3000"/>
          </a:p>
        </p:txBody>
      </p:sp>
      <p:sp>
        <p:nvSpPr>
          <p:cNvPr id="156" name="Google Shape;156;p29"/>
          <p:cNvSpPr txBox="1"/>
          <p:nvPr>
            <p:ph idx="4294967295" type="body"/>
          </p:nvPr>
        </p:nvSpPr>
        <p:spPr>
          <a:xfrm>
            <a:off x="414000" y="1096100"/>
            <a:ext cx="8426100" cy="393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Facade</a:t>
            </a:r>
            <a:endParaRPr sz="20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74" y="1542525"/>
            <a:ext cx="7440051" cy="348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703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/ Risk</a:t>
            </a:r>
            <a:endParaRPr sz="3000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132950"/>
            <a:ext cx="4927800" cy="17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Limited answer pool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</a:t>
            </a:r>
            <a:r>
              <a:rPr lang="en" sz="2000"/>
              <a:t>hard code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Maintenance and code readability in the future</a:t>
            </a:r>
            <a:r>
              <a:rPr lang="en" sz="2000"/>
              <a:t> has potential </a:t>
            </a:r>
            <a:r>
              <a:rPr lang="en" sz="2000"/>
              <a:t>pitfalls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41000"/>
            <a:ext cx="6300300" cy="44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/ Add-on</a:t>
            </a:r>
            <a:endParaRPr sz="30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170350"/>
            <a:ext cx="4824000" cy="124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expanding Q&amp;A topics covered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Handle more errors in “Facade”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4294967295" type="title"/>
          </p:nvPr>
        </p:nvSpPr>
        <p:spPr>
          <a:xfrm>
            <a:off x="457200" y="2703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Testing - Process</a:t>
            </a:r>
            <a:endParaRPr sz="3000"/>
          </a:p>
        </p:txBody>
      </p:sp>
      <p:sp>
        <p:nvSpPr>
          <p:cNvPr id="175" name="Google Shape;175;p32"/>
          <p:cNvSpPr txBox="1"/>
          <p:nvPr>
            <p:ph idx="4294967295" type="body"/>
          </p:nvPr>
        </p:nvSpPr>
        <p:spPr>
          <a:xfrm>
            <a:off x="457200" y="920875"/>
            <a:ext cx="8409600" cy="37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Goal: </a:t>
            </a:r>
            <a:r>
              <a:rPr lang="en" sz="2000"/>
              <a:t>To test the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effectiveness of the app</a:t>
            </a:r>
            <a:r>
              <a:rPr lang="en" sz="2000"/>
              <a:t> and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users’ satisfaction with the interaction.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10</a:t>
            </a:r>
            <a:r>
              <a:rPr lang="en" sz="2000"/>
              <a:t> users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Due to a limit of questions, users are </a:t>
            </a:r>
            <a:r>
              <a:rPr b="1" lang="en" sz="2000">
                <a:latin typeface="Muli"/>
                <a:ea typeface="Muli"/>
                <a:cs typeface="Muli"/>
                <a:sym typeface="Muli"/>
              </a:rPr>
              <a:t>given instructions and tasks to complete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 notes and do screen-recordings during the process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Ask additional questions after finish testing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4294967295" type="title"/>
          </p:nvPr>
        </p:nvSpPr>
        <p:spPr>
          <a:xfrm>
            <a:off x="457200" y="1156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Testing - Metrics</a:t>
            </a:r>
            <a:endParaRPr sz="3000"/>
          </a:p>
        </p:txBody>
      </p:sp>
      <p:graphicFrame>
        <p:nvGraphicFramePr>
          <p:cNvPr id="181" name="Google Shape;181;p33"/>
          <p:cNvGraphicFramePr/>
          <p:nvPr/>
        </p:nvGraphicFramePr>
        <p:xfrm>
          <a:off x="156763" y="59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{D7B010B2-7A5A-4894-8EE6-CA15CA051EDD}</a:tableStyleId>
              </a:tblPr>
              <a:tblGrid>
                <a:gridCol w="1773450"/>
                <a:gridCol w="2410625"/>
                <a:gridCol w="1141000"/>
                <a:gridCol w="3505400"/>
              </a:tblGrid>
              <a:tr h="50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Metrics</a:t>
                      </a:r>
                      <a:endParaRPr b="1" sz="18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to Measure</a:t>
                      </a:r>
                      <a:endParaRPr b="1" sz="18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Result</a:t>
                      </a:r>
                      <a:endParaRPr b="1" sz="18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Reason</a:t>
                      </a:r>
                      <a:endParaRPr b="1" sz="18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115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Effectiveness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Ability to complete a task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Low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Users have to follow a sentence pattern to ask questions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133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Efficiency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Time and number of clicks to complete a task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High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User are able to type in a question and get answers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147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Learnability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Ability and time to complete a task for the first time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Medium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User barely notice the instruction page and make use of it, but are able to complete task on their own.</a:t>
                      </a:r>
                      <a:endParaRPr sz="2000">
                        <a:solidFill>
                          <a:srgbClr val="33333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Client</a:t>
            </a:r>
            <a:endParaRPr sz="42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Marty J. Sullivan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DevOps / Cloud Engineer, IT@Cornell</a:t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4294967295" type="title"/>
          </p:nvPr>
        </p:nvSpPr>
        <p:spPr>
          <a:xfrm>
            <a:off x="457200" y="270375"/>
            <a:ext cx="63003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Testing - Feedback</a:t>
            </a:r>
            <a:endParaRPr sz="3000"/>
          </a:p>
        </p:txBody>
      </p:sp>
      <p:sp>
        <p:nvSpPr>
          <p:cNvPr id="187" name="Google Shape;187;p34"/>
          <p:cNvSpPr txBox="1"/>
          <p:nvPr>
            <p:ph idx="4294967295" type="body"/>
          </p:nvPr>
        </p:nvSpPr>
        <p:spPr>
          <a:xfrm>
            <a:off x="457200" y="920875"/>
            <a:ext cx="8294100" cy="40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question to ask in the future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Dorm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Parking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Bus Route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Operation Hours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 event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Weather for tomorrow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idx="4294967295" type="title"/>
          </p:nvPr>
        </p:nvSpPr>
        <p:spPr>
          <a:xfrm>
            <a:off x="457200" y="426825"/>
            <a:ext cx="6300300" cy="4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Gap/Weakness</a:t>
            </a:r>
            <a:endParaRPr sz="3000"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457200" y="1271750"/>
            <a:ext cx="4686300" cy="23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final polishment of the application requires the front-end team and the back-end team closely work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gap will be created when members don’t have good communication because of other works and final reviews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4294967295" type="title"/>
          </p:nvPr>
        </p:nvSpPr>
        <p:spPr>
          <a:xfrm>
            <a:off x="457200" y="355775"/>
            <a:ext cx="6300300" cy="45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</a:t>
            </a:r>
            <a:endParaRPr sz="300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856725"/>
            <a:ext cx="4849200" cy="38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Document User and Developer Guide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 on different platforms such as Android, Web or social media extensions.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Reach out to the team which will take over the development and maintenance in the future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4294967295" type="title"/>
          </p:nvPr>
        </p:nvSpPr>
        <p:spPr>
          <a:xfrm>
            <a:off x="457200" y="1310425"/>
            <a:ext cx="6300300" cy="66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Q&amp;A</a:t>
            </a:r>
            <a:endParaRPr sz="4200"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Any Questions?</a:t>
            </a:r>
            <a:endParaRPr sz="3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474975" y="646977"/>
            <a:ext cx="6196500" cy="42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Tool/Environment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Front-end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Back-end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Security/Sync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Testing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Gap/Weakness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 &amp; A</a:t>
            </a:r>
            <a:endParaRPr sz="2000"/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474975" y="-12"/>
            <a:ext cx="8053200" cy="56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192000"/>
            <a:ext cx="6300300" cy="5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Goal</a:t>
            </a:r>
            <a:endParaRPr sz="3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9475" y="803975"/>
            <a:ext cx="4929300" cy="40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uli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An interactive chatbot on mobile application to answer Cornell Orientation and other questions.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Users send questions in </a:t>
            </a:r>
            <a:r>
              <a:rPr lang="en" sz="2000" u="sng"/>
              <a:t>text or audio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Questions include weather, food, health, study, etc.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 help </a:t>
            </a:r>
            <a:r>
              <a:rPr lang="en" sz="2000" u="sng"/>
              <a:t>first-year Cornell students </a:t>
            </a:r>
            <a:r>
              <a:rPr lang="en" sz="2000"/>
              <a:t>adapt </a:t>
            </a:r>
            <a:r>
              <a:rPr lang="en" sz="2000"/>
              <a:t>their college life more quickly and smoothly.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09600" y="970625"/>
            <a:ext cx="5067600" cy="38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For this milestone...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Improve</a:t>
            </a:r>
            <a:r>
              <a:rPr lang="en" sz="2000"/>
              <a:t> UI &amp; User Experience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Solve</a:t>
            </a:r>
            <a:r>
              <a:rPr lang="en" sz="2000"/>
              <a:t> </a:t>
            </a:r>
            <a:r>
              <a:rPr lang="en" sz="2000"/>
              <a:t>synchronization</a:t>
            </a:r>
            <a:r>
              <a:rPr lang="en" sz="2000"/>
              <a:t> &amp; </a:t>
            </a:r>
            <a:r>
              <a:rPr lang="en" sz="2000"/>
              <a:t>security</a:t>
            </a:r>
            <a:r>
              <a:rPr lang="en" sz="2000"/>
              <a:t> issues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Reduce</a:t>
            </a:r>
            <a:r>
              <a:rPr lang="en" sz="2000"/>
              <a:t> hard code from back-end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Implement</a:t>
            </a:r>
            <a:r>
              <a:rPr lang="en" sz="2000"/>
              <a:t> User Testing</a:t>
            </a:r>
            <a:endParaRPr sz="20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09600" y="344400"/>
            <a:ext cx="6300300" cy="5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537350"/>
            <a:ext cx="63003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Tool/Environment</a:t>
            </a:r>
            <a:endParaRPr sz="30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167600"/>
            <a:ext cx="7804500" cy="34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AWS Service</a:t>
            </a:r>
            <a:r>
              <a:rPr lang="en" sz="2000"/>
              <a:t>: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Cloudformation, API Gateway, Lambda function, DynamoDB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Language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Swift, Python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Version Control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BitBucket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46425" y="214305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4294967295" type="title"/>
          </p:nvPr>
        </p:nvSpPr>
        <p:spPr>
          <a:xfrm>
            <a:off x="457200" y="260225"/>
            <a:ext cx="6300300" cy="42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 / Accomplishments</a:t>
            </a:r>
            <a:endParaRPr sz="3000"/>
          </a:p>
        </p:txBody>
      </p:sp>
      <p:sp>
        <p:nvSpPr>
          <p:cNvPr id="111" name="Google Shape;111;p22"/>
          <p:cNvSpPr txBox="1"/>
          <p:nvPr>
            <p:ph idx="4294967295" type="body"/>
          </p:nvPr>
        </p:nvSpPr>
        <p:spPr>
          <a:xfrm>
            <a:off x="457200" y="920875"/>
            <a:ext cx="8122200" cy="40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Fixed known bugs + UI improvements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Auto-scrolling, keyboard return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button arrangements.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instruction page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map functionalities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 &gt; Apple &gt; Safari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Checked deployment issues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Works for all iPhones</a:t>
            </a:r>
            <a:endParaRPr sz="20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00" y="1840600"/>
            <a:ext cx="4533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325" y="2846113"/>
            <a:ext cx="45148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00" y="0"/>
            <a:ext cx="2874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475" y="-550"/>
            <a:ext cx="3052800" cy="524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