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7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0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5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6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1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6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B823-19E2-4796-A961-ECCD4B1678BD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6AF6-705F-4F82-93D3-6C52EBB28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87624" y="1196752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LmaxDataReceiver</a:t>
            </a:r>
            <a:endParaRPr lang="zh-CN" altLang="en-US" sz="1000" dirty="0"/>
          </a:p>
        </p:txBody>
      </p:sp>
      <p:sp>
        <p:nvSpPr>
          <p:cNvPr id="5" name="圆角矩形 4"/>
          <p:cNvSpPr/>
          <p:nvPr/>
        </p:nvSpPr>
        <p:spPr>
          <a:xfrm>
            <a:off x="1187624" y="2060848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LmaxDataClean</a:t>
            </a:r>
            <a:endParaRPr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1870194" y="40466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LmaxTickStream</a:t>
            </a:r>
            <a:endParaRPr lang="zh-CN" altLang="en-US" sz="1000" dirty="0"/>
          </a:p>
        </p:txBody>
      </p:sp>
      <p:sp>
        <p:nvSpPr>
          <p:cNvPr id="7" name="圆角矩形 6"/>
          <p:cNvSpPr/>
          <p:nvPr/>
        </p:nvSpPr>
        <p:spPr>
          <a:xfrm>
            <a:off x="251520" y="40466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LmaxTickDb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1187624" y="292494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Trading Logic</a:t>
            </a:r>
            <a:endParaRPr lang="zh-CN" altLang="en-US" sz="1000" dirty="0"/>
          </a:p>
        </p:txBody>
      </p:sp>
      <p:sp>
        <p:nvSpPr>
          <p:cNvPr id="9" name="圆角矩形 8"/>
          <p:cNvSpPr/>
          <p:nvPr/>
        </p:nvSpPr>
        <p:spPr>
          <a:xfrm>
            <a:off x="1187624" y="3861048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Order Interface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1187624" y="472514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Risk Control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1187624" y="5661248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Position Management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3491880" y="404664"/>
            <a:ext cx="158417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LmaxOrderBookStream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2987824" y="2744924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ForexDataSource</a:t>
            </a:r>
            <a:endParaRPr lang="zh-CN" altLang="en-US" sz="1000" dirty="0"/>
          </a:p>
        </p:txBody>
      </p:sp>
      <p:cxnSp>
        <p:nvCxnSpPr>
          <p:cNvPr id="15" name="直接箭头连接符 14"/>
          <p:cNvCxnSpPr>
            <a:stCxn id="7" idx="2"/>
            <a:endCxn id="4" idx="0"/>
          </p:cNvCxnSpPr>
          <p:nvPr/>
        </p:nvCxnSpPr>
        <p:spPr>
          <a:xfrm>
            <a:off x="899592" y="764704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4" idx="0"/>
          </p:cNvCxnSpPr>
          <p:nvPr/>
        </p:nvCxnSpPr>
        <p:spPr>
          <a:xfrm flipH="1">
            <a:off x="1835696" y="764704"/>
            <a:ext cx="68257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9262" y="85761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tick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412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87824" y="2049367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LmaxTickReceiver</a:t>
            </a:r>
            <a:endParaRPr lang="zh-CN" altLang="en-US" sz="1000" dirty="0"/>
          </a:p>
        </p:txBody>
      </p:sp>
      <p:sp>
        <p:nvSpPr>
          <p:cNvPr id="5" name="圆角矩形 4"/>
          <p:cNvSpPr/>
          <p:nvPr/>
        </p:nvSpPr>
        <p:spPr>
          <a:xfrm>
            <a:off x="4890528" y="2049367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LmaxTickCleaner</a:t>
            </a:r>
            <a:endParaRPr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395536" y="2409407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LmaxTickStream</a:t>
            </a:r>
            <a:endParaRPr lang="zh-CN" altLang="en-US" sz="1000" dirty="0"/>
          </a:p>
        </p:txBody>
      </p:sp>
      <p:sp>
        <p:nvSpPr>
          <p:cNvPr id="7" name="圆角矩形 6"/>
          <p:cNvSpPr/>
          <p:nvPr/>
        </p:nvSpPr>
        <p:spPr>
          <a:xfrm>
            <a:off x="395536" y="1556792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LmaxTickDb</a:t>
            </a:r>
            <a:endParaRPr lang="zh-CN" altLang="en-US" sz="1000" dirty="0"/>
          </a:p>
        </p:txBody>
      </p:sp>
      <p:sp>
        <p:nvSpPr>
          <p:cNvPr id="12" name="圆角矩形 11"/>
          <p:cNvSpPr/>
          <p:nvPr/>
        </p:nvSpPr>
        <p:spPr>
          <a:xfrm>
            <a:off x="107504" y="3068960"/>
            <a:ext cx="1584176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LmaxOrderBookStream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7164288" y="2040889"/>
            <a:ext cx="1296144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ForexDataSource</a:t>
            </a:r>
            <a:r>
              <a:rPr lang="en-US" altLang="zh-CN" sz="1000" dirty="0"/>
              <a:t>::</a:t>
            </a:r>
          </a:p>
          <a:p>
            <a:pPr algn="ctr"/>
            <a:r>
              <a:rPr lang="en-US" altLang="zh-CN" sz="1000" dirty="0" err="1"/>
              <a:t>ticks_queue</a:t>
            </a:r>
            <a:endParaRPr lang="zh-CN" altLang="en-US" sz="1000" dirty="0"/>
          </a:p>
        </p:txBody>
      </p:sp>
      <p:cxnSp>
        <p:nvCxnSpPr>
          <p:cNvPr id="15" name="直接箭头连接符 14"/>
          <p:cNvCxnSpPr>
            <a:stCxn id="7" idx="3"/>
            <a:endCxn id="4" idx="1"/>
          </p:cNvCxnSpPr>
          <p:nvPr/>
        </p:nvCxnSpPr>
        <p:spPr>
          <a:xfrm>
            <a:off x="1691680" y="1736812"/>
            <a:ext cx="1296144" cy="49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4" idx="1"/>
          </p:cNvCxnSpPr>
          <p:nvPr/>
        </p:nvCxnSpPr>
        <p:spPr>
          <a:xfrm flipV="1">
            <a:off x="1691680" y="2229387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47234" y="1671165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tick</a:t>
            </a:r>
            <a:endParaRPr lang="zh-CN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数据接收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26552" y="2229387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tick</a:t>
            </a:r>
            <a:endParaRPr lang="zh-CN" altLang="en-US" sz="1000" dirty="0"/>
          </a:p>
        </p:txBody>
      </p:sp>
      <p:sp>
        <p:nvSpPr>
          <p:cNvPr id="32" name="圆角矩形 31"/>
          <p:cNvSpPr/>
          <p:nvPr/>
        </p:nvSpPr>
        <p:spPr>
          <a:xfrm>
            <a:off x="107504" y="3645024"/>
            <a:ext cx="1584176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LmaxOrderBookDb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2843808" y="3332191"/>
            <a:ext cx="1584176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LmaxOrderBookReceiver</a:t>
            </a:r>
            <a:endParaRPr lang="zh-CN" altLang="en-US" sz="1000" dirty="0"/>
          </a:p>
        </p:txBody>
      </p:sp>
      <p:sp>
        <p:nvSpPr>
          <p:cNvPr id="34" name="圆角矩形 33"/>
          <p:cNvSpPr/>
          <p:nvPr/>
        </p:nvSpPr>
        <p:spPr>
          <a:xfrm>
            <a:off x="5004048" y="3332191"/>
            <a:ext cx="1584176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LmaxOrderBookCleaner</a:t>
            </a:r>
            <a:endParaRPr lang="zh-CN" altLang="en-US" sz="1000" dirty="0"/>
          </a:p>
        </p:txBody>
      </p:sp>
      <p:sp>
        <p:nvSpPr>
          <p:cNvPr id="35" name="圆角矩形 34"/>
          <p:cNvSpPr/>
          <p:nvPr/>
        </p:nvSpPr>
        <p:spPr>
          <a:xfrm>
            <a:off x="7164288" y="3332191"/>
            <a:ext cx="1296144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ForexDataSource</a:t>
            </a:r>
            <a:r>
              <a:rPr lang="en-US" altLang="zh-CN" sz="1000" dirty="0"/>
              <a:t>::</a:t>
            </a:r>
          </a:p>
          <a:p>
            <a:pPr algn="ctr"/>
            <a:r>
              <a:rPr lang="en-US" altLang="zh-CN" sz="1000" dirty="0" err="1"/>
              <a:t>order_books_queue</a:t>
            </a:r>
            <a:endParaRPr lang="zh-CN" altLang="en-US" sz="1000" dirty="0"/>
          </a:p>
        </p:txBody>
      </p:sp>
      <p:cxnSp>
        <p:nvCxnSpPr>
          <p:cNvPr id="37" name="直接箭头连接符 36"/>
          <p:cNvCxnSpPr>
            <a:stCxn id="12" idx="3"/>
            <a:endCxn id="33" idx="1"/>
          </p:cNvCxnSpPr>
          <p:nvPr/>
        </p:nvCxnSpPr>
        <p:spPr>
          <a:xfrm>
            <a:off x="1691680" y="3248980"/>
            <a:ext cx="1152128" cy="263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3"/>
            <a:endCxn id="33" idx="1"/>
          </p:cNvCxnSpPr>
          <p:nvPr/>
        </p:nvCxnSpPr>
        <p:spPr>
          <a:xfrm flipV="1">
            <a:off x="1691680" y="3512211"/>
            <a:ext cx="1152128" cy="312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4" idx="1"/>
          </p:cNvCxnSpPr>
          <p:nvPr/>
        </p:nvCxnSpPr>
        <p:spPr>
          <a:xfrm>
            <a:off x="4427984" y="351221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3"/>
            <a:endCxn id="35" idx="1"/>
          </p:cNvCxnSpPr>
          <p:nvPr/>
        </p:nvCxnSpPr>
        <p:spPr>
          <a:xfrm>
            <a:off x="6588224" y="3512211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" idx="3"/>
            <a:endCxn id="5" idx="1"/>
          </p:cNvCxnSpPr>
          <p:nvPr/>
        </p:nvCxnSpPr>
        <p:spPr>
          <a:xfrm>
            <a:off x="4283968" y="2229387"/>
            <a:ext cx="606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" idx="3"/>
            <a:endCxn id="13" idx="1"/>
          </p:cNvCxnSpPr>
          <p:nvPr/>
        </p:nvCxnSpPr>
        <p:spPr>
          <a:xfrm flipV="1">
            <a:off x="6186672" y="2220909"/>
            <a:ext cx="977616" cy="8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6991892" y="2708920"/>
            <a:ext cx="1640936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OrderBookTickAggregater</a:t>
            </a:r>
            <a:endParaRPr lang="zh-CN" altLang="en-US" sz="1000" dirty="0"/>
          </a:p>
        </p:txBody>
      </p:sp>
      <p:cxnSp>
        <p:nvCxnSpPr>
          <p:cNvPr id="56" name="直接箭头连接符 55"/>
          <p:cNvCxnSpPr>
            <a:stCxn id="35" idx="0"/>
            <a:endCxn id="54" idx="2"/>
          </p:cNvCxnSpPr>
          <p:nvPr/>
        </p:nvCxnSpPr>
        <p:spPr>
          <a:xfrm flipV="1">
            <a:off x="7812360" y="3068960"/>
            <a:ext cx="0" cy="263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0"/>
            <a:endCxn id="13" idx="2"/>
          </p:cNvCxnSpPr>
          <p:nvPr/>
        </p:nvCxnSpPr>
        <p:spPr>
          <a:xfrm flipV="1">
            <a:off x="7812360" y="2400929"/>
            <a:ext cx="0" cy="307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7164288" y="620688"/>
            <a:ext cx="1296144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ForexDataSource</a:t>
            </a:r>
            <a:r>
              <a:rPr lang="en-US" altLang="zh-CN" sz="1000" dirty="0"/>
              <a:t>::</a:t>
            </a:r>
          </a:p>
          <a:p>
            <a:pPr algn="ctr"/>
            <a:r>
              <a:rPr lang="en-US" altLang="zh-CN" sz="1000" dirty="0" err="1" smtClean="0"/>
              <a:t>bars_queue</a:t>
            </a:r>
            <a:endParaRPr lang="zh-CN" altLang="en-US" sz="1000" dirty="0"/>
          </a:p>
        </p:txBody>
      </p:sp>
      <p:sp>
        <p:nvSpPr>
          <p:cNvPr id="60" name="圆角矩形 59"/>
          <p:cNvSpPr/>
          <p:nvPr/>
        </p:nvSpPr>
        <p:spPr>
          <a:xfrm>
            <a:off x="6991892" y="1376772"/>
            <a:ext cx="1640936" cy="36004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TickBarAggregater</a:t>
            </a:r>
            <a:endParaRPr lang="zh-CN" altLang="en-US" sz="1000" dirty="0"/>
          </a:p>
        </p:txBody>
      </p:sp>
      <p:cxnSp>
        <p:nvCxnSpPr>
          <p:cNvPr id="62" name="直接箭头连接符 61"/>
          <p:cNvCxnSpPr>
            <a:stCxn id="13" idx="0"/>
            <a:endCxn id="60" idx="2"/>
          </p:cNvCxnSpPr>
          <p:nvPr/>
        </p:nvCxnSpPr>
        <p:spPr>
          <a:xfrm flipV="1">
            <a:off x="7812360" y="1736812"/>
            <a:ext cx="0" cy="304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60" idx="0"/>
            <a:endCxn id="59" idx="2"/>
          </p:cNvCxnSpPr>
          <p:nvPr/>
        </p:nvCxnSpPr>
        <p:spPr>
          <a:xfrm flipV="1">
            <a:off x="7812360" y="980728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9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账户系统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1403648" y="119675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AccountManager.getAccount</a:t>
            </a:r>
            <a:r>
              <a:rPr lang="en-US" altLang="zh-CN" sz="1000" dirty="0" smtClean="0"/>
              <a:t>(</a:t>
            </a:r>
            <a:r>
              <a:rPr lang="en-US" altLang="zh-CN" sz="1000" dirty="0" err="1" smtClean="0"/>
              <a:t>accountId</a:t>
            </a:r>
            <a:r>
              <a:rPr lang="en-US" altLang="zh-CN" sz="1000" dirty="0" smtClean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1772816"/>
            <a:ext cx="259228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628056" y="1925216"/>
            <a:ext cx="2592288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80456" y="2077616"/>
            <a:ext cx="2592288" cy="243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Account</a:t>
            </a:r>
          </a:p>
          <a:p>
            <a:pPr algn="ctr"/>
            <a:r>
              <a:rPr lang="en-US" altLang="zh-CN" dirty="0" err="1" smtClean="0"/>
              <a:t>Market_position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Last_price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Equity</a:t>
            </a:r>
          </a:p>
          <a:p>
            <a:pPr algn="ctr"/>
            <a:r>
              <a:rPr lang="en-US" altLang="zh-CN" dirty="0" smtClean="0"/>
              <a:t>Equities</a:t>
            </a:r>
          </a:p>
          <a:p>
            <a:pPr algn="ctr"/>
            <a:r>
              <a:rPr lang="en-US" altLang="zh-CN" dirty="0" err="1" smtClean="0"/>
              <a:t>Initial_capital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Leverage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18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交易系统</a:t>
            </a:r>
            <a:endParaRPr lang="zh-CN" altLang="en-US" b="1" dirty="0"/>
          </a:p>
        </p:txBody>
      </p:sp>
      <p:sp>
        <p:nvSpPr>
          <p:cNvPr id="4" name="流程图: 磁盘 3"/>
          <p:cNvSpPr/>
          <p:nvPr/>
        </p:nvSpPr>
        <p:spPr>
          <a:xfrm>
            <a:off x="539552" y="1772816"/>
            <a:ext cx="12961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ticks_queue</a:t>
            </a:r>
            <a:endParaRPr lang="zh-CN" altLang="en-US" sz="1000" dirty="0"/>
          </a:p>
        </p:txBody>
      </p:sp>
      <p:sp>
        <p:nvSpPr>
          <p:cNvPr id="9" name="流程图: 磁盘 8"/>
          <p:cNvSpPr/>
          <p:nvPr/>
        </p:nvSpPr>
        <p:spPr>
          <a:xfrm>
            <a:off x="539552" y="2636912"/>
            <a:ext cx="12961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bars_queue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2699792" y="2226271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TradeEngine</a:t>
            </a:r>
            <a:endParaRPr lang="zh-CN" altLang="en-US" sz="1000" dirty="0"/>
          </a:p>
        </p:txBody>
      </p:sp>
      <p:cxnSp>
        <p:nvCxnSpPr>
          <p:cNvPr id="6" name="直接箭头连接符 5"/>
          <p:cNvCxnSpPr>
            <a:stCxn id="4" idx="4"/>
            <a:endCxn id="10" idx="1"/>
          </p:cNvCxnSpPr>
          <p:nvPr/>
        </p:nvCxnSpPr>
        <p:spPr>
          <a:xfrm>
            <a:off x="1835696" y="2079140"/>
            <a:ext cx="864096" cy="327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4"/>
            <a:endCxn id="10" idx="1"/>
          </p:cNvCxnSpPr>
          <p:nvPr/>
        </p:nvCxnSpPr>
        <p:spPr>
          <a:xfrm flipV="1">
            <a:off x="1835696" y="2406291"/>
            <a:ext cx="864096" cy="536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443010" y="2226271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Strategy</a:t>
            </a:r>
            <a:endParaRPr lang="zh-CN" altLang="en-US" sz="1000" dirty="0"/>
          </a:p>
        </p:txBody>
      </p:sp>
      <p:sp>
        <p:nvSpPr>
          <p:cNvPr id="19" name="圆角矩形 18"/>
          <p:cNvSpPr/>
          <p:nvPr/>
        </p:nvSpPr>
        <p:spPr>
          <a:xfrm>
            <a:off x="6372200" y="2226271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RiskController</a:t>
            </a:r>
            <a:endParaRPr lang="zh-CN" altLang="en-US" sz="1000" dirty="0"/>
          </a:p>
        </p:txBody>
      </p:sp>
      <p:sp>
        <p:nvSpPr>
          <p:cNvPr id="20" name="圆角矩形 19"/>
          <p:cNvSpPr/>
          <p:nvPr/>
        </p:nvSpPr>
        <p:spPr>
          <a:xfrm>
            <a:off x="6372200" y="3069540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ForexRepository</a:t>
            </a:r>
            <a:endParaRPr lang="zh-CN" altLang="en-US" sz="1000" dirty="0"/>
          </a:p>
        </p:txBody>
      </p:sp>
      <p:sp>
        <p:nvSpPr>
          <p:cNvPr id="21" name="流程图: 磁盘 20"/>
          <p:cNvSpPr/>
          <p:nvPr/>
        </p:nvSpPr>
        <p:spPr>
          <a:xfrm>
            <a:off x="6372200" y="3401960"/>
            <a:ext cx="12961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orders_queue</a:t>
            </a:r>
            <a:endParaRPr lang="zh-CN" altLang="en-US" sz="1000" dirty="0"/>
          </a:p>
        </p:txBody>
      </p:sp>
      <p:cxnSp>
        <p:nvCxnSpPr>
          <p:cNvPr id="17" name="直接箭头连接符 16"/>
          <p:cNvCxnSpPr>
            <a:stCxn id="10" idx="3"/>
            <a:endCxn id="18" idx="1"/>
          </p:cNvCxnSpPr>
          <p:nvPr/>
        </p:nvCxnSpPr>
        <p:spPr>
          <a:xfrm>
            <a:off x="3995936" y="2406291"/>
            <a:ext cx="4470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  <a:endCxn id="19" idx="1"/>
          </p:cNvCxnSpPr>
          <p:nvPr/>
        </p:nvCxnSpPr>
        <p:spPr>
          <a:xfrm>
            <a:off x="5739154" y="2406291"/>
            <a:ext cx="63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20" idx="0"/>
          </p:cNvCxnSpPr>
          <p:nvPr/>
        </p:nvCxnSpPr>
        <p:spPr>
          <a:xfrm>
            <a:off x="7020272" y="2586311"/>
            <a:ext cx="0" cy="483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磁盘 27"/>
          <p:cNvSpPr/>
          <p:nvPr/>
        </p:nvSpPr>
        <p:spPr>
          <a:xfrm>
            <a:off x="4443010" y="1268760"/>
            <a:ext cx="12961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account</a:t>
            </a:r>
            <a:endParaRPr lang="zh-CN" altLang="en-US" sz="1000" dirty="0"/>
          </a:p>
        </p:txBody>
      </p:sp>
      <p:cxnSp>
        <p:nvCxnSpPr>
          <p:cNvPr id="27" name="直接箭头连接符 26"/>
          <p:cNvCxnSpPr>
            <a:stCxn id="18" idx="0"/>
            <a:endCxn id="28" idx="3"/>
          </p:cNvCxnSpPr>
          <p:nvPr/>
        </p:nvCxnSpPr>
        <p:spPr>
          <a:xfrm flipV="1">
            <a:off x="5091082" y="1881408"/>
            <a:ext cx="0" cy="344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3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交易系统</a:t>
            </a:r>
            <a:endParaRPr lang="zh-CN" altLang="en-US" b="1" dirty="0"/>
          </a:p>
        </p:txBody>
      </p:sp>
      <p:sp>
        <p:nvSpPr>
          <p:cNvPr id="20" name="圆角矩形 19"/>
          <p:cNvSpPr/>
          <p:nvPr/>
        </p:nvSpPr>
        <p:spPr>
          <a:xfrm>
            <a:off x="323528" y="2055690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ForexRepository</a:t>
            </a:r>
            <a:endParaRPr lang="zh-CN" altLang="en-US" sz="1000" dirty="0"/>
          </a:p>
        </p:txBody>
      </p:sp>
      <p:sp>
        <p:nvSpPr>
          <p:cNvPr id="21" name="流程图: 磁盘 20"/>
          <p:cNvSpPr/>
          <p:nvPr/>
        </p:nvSpPr>
        <p:spPr>
          <a:xfrm>
            <a:off x="323528" y="2388110"/>
            <a:ext cx="12961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orders_queue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2411760" y="251441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OrderEngine</a:t>
            </a:r>
            <a:endParaRPr lang="zh-CN" altLang="en-US" sz="1000" dirty="0"/>
          </a:p>
        </p:txBody>
      </p:sp>
      <p:cxnSp>
        <p:nvCxnSpPr>
          <p:cNvPr id="5" name="直接箭头连接符 4"/>
          <p:cNvCxnSpPr>
            <a:stCxn id="21" idx="4"/>
            <a:endCxn id="15" idx="1"/>
          </p:cNvCxnSpPr>
          <p:nvPr/>
        </p:nvCxnSpPr>
        <p:spPr>
          <a:xfrm>
            <a:off x="1619672" y="269443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788024" y="2514414"/>
            <a:ext cx="1296144" cy="3600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BrokerEmulator</a:t>
            </a:r>
            <a:endParaRPr lang="zh-CN" altLang="en-US" sz="1000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707904" y="263691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2411760" y="3356992"/>
            <a:ext cx="1296144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account</a:t>
            </a:r>
            <a:endParaRPr lang="zh-CN" altLang="en-US" sz="1000" dirty="0"/>
          </a:p>
        </p:txBody>
      </p:sp>
      <p:cxnSp>
        <p:nvCxnSpPr>
          <p:cNvPr id="16" name="直接箭头连接符 15"/>
          <p:cNvCxnSpPr>
            <a:stCxn id="15" idx="2"/>
            <a:endCxn id="24" idx="1"/>
          </p:cNvCxnSpPr>
          <p:nvPr/>
        </p:nvCxnSpPr>
        <p:spPr>
          <a:xfrm>
            <a:off x="3059832" y="2874454"/>
            <a:ext cx="0" cy="482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3707904" y="278931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67</Words>
  <Application>Microsoft Office PowerPoint</Application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闫涛</dc:creator>
  <cp:lastModifiedBy>闫涛</cp:lastModifiedBy>
  <cp:revision>7</cp:revision>
  <dcterms:created xsi:type="dcterms:W3CDTF">2023-11-02T03:30:59Z</dcterms:created>
  <dcterms:modified xsi:type="dcterms:W3CDTF">2023-11-03T01:13:02Z</dcterms:modified>
</cp:coreProperties>
</file>