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1" r:id="rId7"/>
    <p:sldId id="265" r:id="rId8"/>
    <p:sldId id="270" r:id="rId9"/>
    <p:sldId id="268" r:id="rId10"/>
    <p:sldId id="266"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ss33" initials="c" lastIdx="1" clrIdx="0">
    <p:extLst>
      <p:ext uri="{19B8F6BF-5375-455C-9EA6-DF929625EA0E}">
        <p15:presenceInfo xmlns:p15="http://schemas.microsoft.com/office/powerpoint/2012/main" userId="S::class33@ART1584.onmicrosoft.com::b7707797-4853-498c-8bcd-528616225e00" providerId="AD"/>
      </p:ext>
    </p:extLst>
  </p:cmAuthor>
  <p:cmAuthor id="2" name="class34" initials="c" lastIdx="2" clrIdx="1">
    <p:extLst>
      <p:ext uri="{19B8F6BF-5375-455C-9EA6-DF929625EA0E}">
        <p15:presenceInfo xmlns:p15="http://schemas.microsoft.com/office/powerpoint/2012/main" userId="S::class34@ART1584.onmicrosoft.com::0a4aeaf0-af41-4415-8411-65302dac24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4660"/>
  </p:normalViewPr>
  <p:slideViewPr>
    <p:cSldViewPr snapToGrid="0">
      <p:cViewPr varScale="1">
        <p:scale>
          <a:sx n="57" d="100"/>
          <a:sy n="57" d="100"/>
        </p:scale>
        <p:origin x="6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2395002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13070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2477927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7296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2918479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698552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4266162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2326609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290851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320752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25952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382336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189269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26321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298126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3645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7A809BC-AD11-4C34-BC00-CEFA17CCCAEC}" type="datetimeFigureOut">
              <a:rPr kumimoji="1" lang="ja-JP" altLang="en-US" smtClean="0"/>
              <a:t>2021/3/17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79835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A809BC-AD11-4C34-BC00-CEFA17CCCAEC}" type="datetimeFigureOut">
              <a:rPr kumimoji="1" lang="ja-JP" altLang="en-US" smtClean="0"/>
              <a:t>2021/3/17</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F76C913-EB21-4222-A911-6055D4CFE53F}" type="slidenum">
              <a:rPr kumimoji="1" lang="ja-JP" altLang="en-US" smtClean="0"/>
              <a:t>‹#›</a:t>
            </a:fld>
            <a:endParaRPr kumimoji="1" lang="ja-JP" altLang="en-US"/>
          </a:p>
        </p:txBody>
      </p:sp>
    </p:spTree>
    <p:extLst>
      <p:ext uri="{BB962C8B-B14F-4D97-AF65-F5344CB8AC3E}">
        <p14:creationId xmlns:p14="http://schemas.microsoft.com/office/powerpoint/2010/main" val="41096655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6"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字幕 2">
            <a:extLst>
              <a:ext uri="{FF2B5EF4-FFF2-40B4-BE49-F238E27FC236}">
                <a16:creationId xmlns:a16="http://schemas.microsoft.com/office/drawing/2014/main" id="{095F0358-BF8E-4878-B431-C3BA97B67FBB}"/>
              </a:ext>
            </a:extLst>
          </p:cNvPr>
          <p:cNvSpPr>
            <a:spLocks noGrp="1"/>
          </p:cNvSpPr>
          <p:nvPr>
            <p:ph type="subTitle" idx="1"/>
          </p:nvPr>
        </p:nvSpPr>
        <p:spPr>
          <a:xfrm>
            <a:off x="1154955" y="1266958"/>
            <a:ext cx="2904124" cy="4528457"/>
          </a:xfrm>
        </p:spPr>
        <p:txBody>
          <a:bodyPr anchor="ctr">
            <a:normAutofit/>
          </a:bodyPr>
          <a:lstStyle/>
          <a:p>
            <a:pPr algn="ctr"/>
            <a:r>
              <a:rPr lang="ja-JP" altLang="en-US" dirty="0">
                <a:solidFill>
                  <a:schemeClr val="tx2"/>
                </a:solidFill>
              </a:rPr>
              <a:t>版数０００１版</a:t>
            </a:r>
          </a:p>
          <a:p>
            <a:pPr algn="ctr"/>
            <a:r>
              <a:rPr lang="ja-JP" altLang="en-US" dirty="0">
                <a:solidFill>
                  <a:schemeClr val="tx2"/>
                </a:solidFill>
              </a:rPr>
              <a:t>株式会社</a:t>
            </a:r>
            <a:r>
              <a:rPr lang="en-US" altLang="ja-JP" dirty="0">
                <a:solidFill>
                  <a:schemeClr val="tx2"/>
                </a:solidFill>
              </a:rPr>
              <a:t>TTM</a:t>
            </a:r>
          </a:p>
          <a:p>
            <a:pPr algn="ctr"/>
            <a:r>
              <a:rPr lang="ja-JP" altLang="en-US" dirty="0">
                <a:solidFill>
                  <a:schemeClr val="tx2"/>
                </a:solidFill>
              </a:rPr>
              <a:t>システムズ　設計部</a:t>
            </a:r>
            <a:endParaRPr kumimoji="1" lang="ja-JP" altLang="en-US" dirty="0">
              <a:solidFill>
                <a:schemeClr val="tx2"/>
              </a:solidFill>
            </a:endParaRPr>
          </a:p>
        </p:txBody>
      </p:sp>
      <p:sp>
        <p:nvSpPr>
          <p:cNvPr id="2" name="タイトル 1">
            <a:extLst>
              <a:ext uri="{FF2B5EF4-FFF2-40B4-BE49-F238E27FC236}">
                <a16:creationId xmlns:a16="http://schemas.microsoft.com/office/drawing/2014/main" id="{6A055C8C-4C7C-4A6B-9F2C-3CF23D4E5CF7}"/>
              </a:ext>
            </a:extLst>
          </p:cNvPr>
          <p:cNvSpPr>
            <a:spLocks noGrp="1"/>
          </p:cNvSpPr>
          <p:nvPr>
            <p:ph type="ctrTitle"/>
          </p:nvPr>
        </p:nvSpPr>
        <p:spPr>
          <a:xfrm>
            <a:off x="4654295" y="1266958"/>
            <a:ext cx="6808362" cy="4528457"/>
          </a:xfrm>
        </p:spPr>
        <p:txBody>
          <a:bodyPr anchor="ctr">
            <a:normAutofit/>
          </a:bodyPr>
          <a:lstStyle/>
          <a:p>
            <a:r>
              <a:rPr lang="en-US" altLang="ja-JP" dirty="0">
                <a:latin typeface="Adobe Gothic Std B" panose="020B0800000000000000" pitchFamily="34" charset="-128"/>
                <a:ea typeface="Adobe Gothic Std B" panose="020B0800000000000000" pitchFamily="34" charset="-128"/>
              </a:rPr>
              <a:t>WSTSYS </a:t>
            </a:r>
            <a:br>
              <a:rPr lang="en-US" altLang="ja-JP" dirty="0">
                <a:latin typeface="Adobe Gothic Std B" panose="020B0800000000000000" pitchFamily="34" charset="-128"/>
                <a:ea typeface="Adobe Gothic Std B" panose="020B0800000000000000" pitchFamily="34" charset="-128"/>
              </a:rPr>
            </a:br>
            <a:r>
              <a:rPr lang="ja-JP" altLang="ja-JP" dirty="0">
                <a:latin typeface="Adobe Gothic Std B" panose="020B0800000000000000" pitchFamily="34" charset="-128"/>
                <a:ea typeface="Adobe Gothic Std B" panose="020B0800000000000000" pitchFamily="34" charset="-128"/>
              </a:rPr>
              <a:t>機能仕様書</a:t>
            </a:r>
            <a:endParaRPr kumimoji="1" lang="ja-JP" alt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11280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ーブルの上にあるいろんな食べ物&#10;&#10;自動的に生成された説明">
            <a:extLst>
              <a:ext uri="{FF2B5EF4-FFF2-40B4-BE49-F238E27FC236}">
                <a16:creationId xmlns:a16="http://schemas.microsoft.com/office/drawing/2014/main" id="{C414FC63-D2BE-4E2B-982B-B844F32DD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526" y="754199"/>
            <a:ext cx="4785382" cy="4819035"/>
          </a:xfrm>
          <a:prstGeom prst="rect">
            <a:avLst/>
          </a:prstGeom>
        </p:spPr>
      </p:pic>
      <p:sp>
        <p:nvSpPr>
          <p:cNvPr id="4" name="タイトル 3">
            <a:extLst>
              <a:ext uri="{FF2B5EF4-FFF2-40B4-BE49-F238E27FC236}">
                <a16:creationId xmlns:a16="http://schemas.microsoft.com/office/drawing/2014/main" id="{0CF0459F-B810-4541-881E-836E724500B1}"/>
              </a:ext>
            </a:extLst>
          </p:cNvPr>
          <p:cNvSpPr>
            <a:spLocks noGrp="1"/>
          </p:cNvSpPr>
          <p:nvPr>
            <p:ph type="title"/>
          </p:nvPr>
        </p:nvSpPr>
        <p:spPr>
          <a:xfrm>
            <a:off x="257485" y="419100"/>
            <a:ext cx="4298532" cy="441678"/>
          </a:xfrm>
        </p:spPr>
        <p:txBody>
          <a:bodyPr/>
          <a:lstStyle/>
          <a:p>
            <a:r>
              <a:rPr kumimoji="1" lang="ja-JP" altLang="en-US" dirty="0"/>
              <a:t>新商品画像</a:t>
            </a:r>
          </a:p>
        </p:txBody>
      </p:sp>
      <p:sp>
        <p:nvSpPr>
          <p:cNvPr id="5" name="コンテンツ プレースホルダー 4">
            <a:extLst>
              <a:ext uri="{FF2B5EF4-FFF2-40B4-BE49-F238E27FC236}">
                <a16:creationId xmlns:a16="http://schemas.microsoft.com/office/drawing/2014/main" id="{3013B23F-E5C4-4FF3-AE22-79ED47C3821F}"/>
              </a:ext>
            </a:extLst>
          </p:cNvPr>
          <p:cNvSpPr>
            <a:spLocks noGrp="1"/>
          </p:cNvSpPr>
          <p:nvPr>
            <p:ph idx="1"/>
          </p:nvPr>
        </p:nvSpPr>
        <p:spPr>
          <a:xfrm>
            <a:off x="257485" y="860778"/>
            <a:ext cx="5240204" cy="4179711"/>
          </a:xfrm>
        </p:spPr>
        <p:txBody>
          <a:bodyPr/>
          <a:lstStyle/>
          <a:p>
            <a:endParaRPr lang="en-US" altLang="ja-JP" dirty="0"/>
          </a:p>
          <a:p>
            <a:r>
              <a:rPr lang="ja-JP" altLang="en-US" dirty="0"/>
              <a:t>トップや購入画面に新商品を追加する</a:t>
            </a:r>
            <a:endParaRPr lang="en-US" altLang="ja-JP" dirty="0"/>
          </a:p>
          <a:p>
            <a:r>
              <a:rPr lang="ja-JP" altLang="en-US" dirty="0"/>
              <a:t>ネットから画像を持ってきて</a:t>
            </a:r>
            <a:endParaRPr lang="en-US" altLang="ja-JP" dirty="0"/>
          </a:p>
          <a:p>
            <a:r>
              <a:rPr lang="ja-JP" altLang="en-US" dirty="0"/>
              <a:t>ペイント</a:t>
            </a:r>
            <a:r>
              <a:rPr lang="en-US" altLang="ja-JP" dirty="0"/>
              <a:t>3D</a:t>
            </a:r>
            <a:r>
              <a:rPr lang="ja-JP" altLang="en-US" dirty="0"/>
              <a:t>を使い</a:t>
            </a:r>
            <a:br>
              <a:rPr lang="en-US" altLang="ja-JP" dirty="0"/>
            </a:br>
            <a:r>
              <a:rPr lang="ja-JP" altLang="en-US" dirty="0"/>
              <a:t>すしパフェに文字を入れる</a:t>
            </a:r>
            <a:br>
              <a:rPr lang="en-US" altLang="ja-JP" dirty="0"/>
            </a:br>
            <a:r>
              <a:rPr lang="ja-JP" altLang="en-US" dirty="0"/>
              <a:t>を作成し</a:t>
            </a:r>
            <a:r>
              <a:rPr lang="en-US" altLang="ja-JP" dirty="0"/>
              <a:t>image</a:t>
            </a:r>
            <a:r>
              <a:rPr lang="ja-JP" altLang="en-US" dirty="0"/>
              <a:t>へコピー</a:t>
            </a:r>
            <a:endParaRPr lang="en-US" altLang="ja-JP" dirty="0"/>
          </a:p>
          <a:p>
            <a:r>
              <a:rPr kumimoji="1" lang="ja-JP" altLang="en-US" dirty="0"/>
              <a:t>商品へリンクできるようにする</a:t>
            </a:r>
          </a:p>
        </p:txBody>
      </p:sp>
      <p:sp>
        <p:nvSpPr>
          <p:cNvPr id="6" name="テキスト プレースホルダー 5">
            <a:extLst>
              <a:ext uri="{FF2B5EF4-FFF2-40B4-BE49-F238E27FC236}">
                <a16:creationId xmlns:a16="http://schemas.microsoft.com/office/drawing/2014/main" id="{E0D8768A-110D-4549-B4EF-DF19375683B7}"/>
              </a:ext>
            </a:extLst>
          </p:cNvPr>
          <p:cNvSpPr>
            <a:spLocks noGrp="1"/>
          </p:cNvSpPr>
          <p:nvPr>
            <p:ph type="body" sz="half" idx="2"/>
          </p:nvPr>
        </p:nvSpPr>
        <p:spPr>
          <a:xfrm>
            <a:off x="1358153" y="5997222"/>
            <a:ext cx="3401063" cy="614679"/>
          </a:xfrm>
        </p:spPr>
        <p:txBody>
          <a:bodyPr/>
          <a:lstStyle/>
          <a:p>
            <a:endParaRPr kumimoji="1" lang="ja-JP" altLang="en-US" dirty="0"/>
          </a:p>
        </p:txBody>
      </p:sp>
    </p:spTree>
    <p:extLst>
      <p:ext uri="{BB962C8B-B14F-4D97-AF65-F5344CB8AC3E}">
        <p14:creationId xmlns:p14="http://schemas.microsoft.com/office/powerpoint/2010/main" val="143250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F7F067F-27FE-4FE4-8C25-3992BA43BB4B}"/>
              </a:ext>
            </a:extLst>
          </p:cNvPr>
          <p:cNvPicPr>
            <a:picLocks noChangeAspect="1"/>
          </p:cNvPicPr>
          <p:nvPr/>
        </p:nvPicPr>
        <p:blipFill>
          <a:blip r:embed="rId2"/>
          <a:stretch>
            <a:fillRect/>
          </a:stretch>
        </p:blipFill>
        <p:spPr>
          <a:xfrm>
            <a:off x="3927852" y="3747877"/>
            <a:ext cx="8083602" cy="2908398"/>
          </a:xfrm>
          <a:prstGeom prst="rect">
            <a:avLst/>
          </a:prstGeom>
        </p:spPr>
      </p:pic>
      <p:sp>
        <p:nvSpPr>
          <p:cNvPr id="3" name="タイトル 2">
            <a:extLst>
              <a:ext uri="{FF2B5EF4-FFF2-40B4-BE49-F238E27FC236}">
                <a16:creationId xmlns:a16="http://schemas.microsoft.com/office/drawing/2014/main" id="{469D3B8A-FC38-40A6-AE6A-695A39C6C26B}"/>
              </a:ext>
            </a:extLst>
          </p:cNvPr>
          <p:cNvSpPr>
            <a:spLocks noGrp="1"/>
          </p:cNvSpPr>
          <p:nvPr>
            <p:ph type="ctrTitle"/>
          </p:nvPr>
        </p:nvSpPr>
        <p:spPr>
          <a:xfrm>
            <a:off x="1154955" y="547256"/>
            <a:ext cx="8825658" cy="962890"/>
          </a:xfrm>
        </p:spPr>
        <p:txBody>
          <a:bodyPr/>
          <a:lstStyle/>
          <a:p>
            <a:r>
              <a:rPr kumimoji="1" lang="ja-JP" altLang="en-US" sz="3600" dirty="0"/>
              <a:t>画像イメージを</a:t>
            </a:r>
            <a:r>
              <a:rPr kumimoji="1" lang="en-US" altLang="ja-JP" sz="3600" dirty="0"/>
              <a:t>index</a:t>
            </a:r>
            <a:r>
              <a:rPr kumimoji="1" lang="ja-JP" altLang="en-US" sz="3600" dirty="0"/>
              <a:t>と</a:t>
            </a:r>
            <a:r>
              <a:rPr kumimoji="1" lang="en-US" altLang="ja-JP" sz="3600" dirty="0"/>
              <a:t>menu</a:t>
            </a:r>
            <a:r>
              <a:rPr kumimoji="1" lang="ja-JP" altLang="en-US" sz="3600" dirty="0"/>
              <a:t>、</a:t>
            </a:r>
            <a:r>
              <a:rPr kumimoji="1" lang="en-US" altLang="ja-JP" sz="3600" dirty="0"/>
              <a:t>product</a:t>
            </a:r>
            <a:r>
              <a:rPr kumimoji="1" lang="ja-JP" altLang="en-US" sz="3600" dirty="0"/>
              <a:t>に飛ぶように</a:t>
            </a:r>
            <a:r>
              <a:rPr lang="ja-JP" altLang="en-US" sz="3600" dirty="0"/>
              <a:t>リンク</a:t>
            </a:r>
            <a:r>
              <a:rPr kumimoji="1" lang="ja-JP" altLang="en-US" sz="3600" dirty="0"/>
              <a:t>コードを追加</a:t>
            </a:r>
          </a:p>
        </p:txBody>
      </p:sp>
      <p:sp>
        <p:nvSpPr>
          <p:cNvPr id="4" name="字幕 3">
            <a:extLst>
              <a:ext uri="{FF2B5EF4-FFF2-40B4-BE49-F238E27FC236}">
                <a16:creationId xmlns:a16="http://schemas.microsoft.com/office/drawing/2014/main" id="{A6F9096E-327A-4CE0-9479-655B17F3E9A3}"/>
              </a:ext>
            </a:extLst>
          </p:cNvPr>
          <p:cNvSpPr>
            <a:spLocks noGrp="1"/>
          </p:cNvSpPr>
          <p:nvPr>
            <p:ph type="subTitle" idx="1"/>
          </p:nvPr>
        </p:nvSpPr>
        <p:spPr>
          <a:xfrm>
            <a:off x="786566" y="1880106"/>
            <a:ext cx="2521079" cy="4430638"/>
          </a:xfrm>
        </p:spPr>
        <p:txBody>
          <a:bodyPr/>
          <a:lstStyle/>
          <a:p>
            <a:endParaRPr kumimoji="1" lang="ja-JP" altLang="en-US" dirty="0"/>
          </a:p>
        </p:txBody>
      </p:sp>
      <p:pic>
        <p:nvPicPr>
          <p:cNvPr id="5" name="図 4">
            <a:extLst>
              <a:ext uri="{FF2B5EF4-FFF2-40B4-BE49-F238E27FC236}">
                <a16:creationId xmlns:a16="http://schemas.microsoft.com/office/drawing/2014/main" id="{F75096B4-DCE8-47CA-A9F6-84566DEE819F}"/>
              </a:ext>
            </a:extLst>
          </p:cNvPr>
          <p:cNvPicPr>
            <a:picLocks noChangeAspect="1"/>
          </p:cNvPicPr>
          <p:nvPr/>
        </p:nvPicPr>
        <p:blipFill>
          <a:blip r:embed="rId3"/>
          <a:stretch>
            <a:fillRect/>
          </a:stretch>
        </p:blipFill>
        <p:spPr>
          <a:xfrm>
            <a:off x="3927851" y="1781168"/>
            <a:ext cx="8083603" cy="1695687"/>
          </a:xfrm>
          <a:prstGeom prst="rect">
            <a:avLst/>
          </a:prstGeom>
        </p:spPr>
      </p:pic>
    </p:spTree>
    <p:extLst>
      <p:ext uri="{BB962C8B-B14F-4D97-AF65-F5344CB8AC3E}">
        <p14:creationId xmlns:p14="http://schemas.microsoft.com/office/powerpoint/2010/main" val="302283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54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F8953B9-8E68-463D-9C9D-05C997AD5277}"/>
              </a:ext>
            </a:extLst>
          </p:cNvPr>
          <p:cNvSpPr>
            <a:spLocks noGrp="1"/>
          </p:cNvSpPr>
          <p:nvPr>
            <p:ph idx="1"/>
          </p:nvPr>
        </p:nvSpPr>
        <p:spPr>
          <a:xfrm>
            <a:off x="993913" y="1959481"/>
            <a:ext cx="5537208" cy="2527300"/>
          </a:xfrm>
        </p:spPr>
        <p:txBody>
          <a:bodyPr anchor="ctr">
            <a:normAutofit/>
          </a:bodyPr>
          <a:lstStyle/>
          <a:p>
            <a:pPr marL="0" indent="0">
              <a:buNone/>
            </a:pPr>
            <a:r>
              <a:rPr lang="en-US" altLang="ja-JP" sz="2100" dirty="0">
                <a:solidFill>
                  <a:schemeClr val="tx1">
                    <a:lumMod val="95000"/>
                  </a:schemeClr>
                </a:solidFill>
              </a:rPr>
              <a:t>- </a:t>
            </a:r>
            <a:r>
              <a:rPr lang="ja-JP" altLang="en-US" sz="2100" dirty="0">
                <a:solidFill>
                  <a:schemeClr val="tx1">
                    <a:lumMod val="95000"/>
                  </a:schemeClr>
                </a:solidFill>
              </a:rPr>
              <a:t>目次 </a:t>
            </a:r>
            <a:r>
              <a:rPr lang="en-US" altLang="ja-JP" sz="2100" dirty="0">
                <a:solidFill>
                  <a:schemeClr val="tx1">
                    <a:lumMod val="95000"/>
                  </a:schemeClr>
                </a:solidFill>
              </a:rPr>
              <a:t>- </a:t>
            </a:r>
          </a:p>
          <a:p>
            <a:endParaRPr lang="en-US" altLang="ja-JP" sz="2100" dirty="0">
              <a:solidFill>
                <a:schemeClr val="tx1">
                  <a:lumMod val="95000"/>
                </a:schemeClr>
              </a:solidFill>
            </a:endParaRPr>
          </a:p>
          <a:p>
            <a:r>
              <a:rPr lang="en-US" altLang="ja-JP" sz="2100" dirty="0">
                <a:solidFill>
                  <a:schemeClr val="tx1">
                    <a:lumMod val="95000"/>
                  </a:schemeClr>
                </a:solidFill>
              </a:rPr>
              <a:t>1.</a:t>
            </a:r>
            <a:r>
              <a:rPr lang="zh-TW" altLang="en-US" sz="2100" dirty="0">
                <a:solidFill>
                  <a:schemeClr val="tx1">
                    <a:lumMod val="95000"/>
                  </a:schemeClr>
                </a:solidFill>
              </a:rPr>
              <a:t>業務要件定義</a:t>
            </a:r>
            <a:r>
              <a:rPr lang="ja-JP" altLang="en-US" sz="2100" dirty="0">
                <a:solidFill>
                  <a:schemeClr val="tx1">
                    <a:lumMod val="95000"/>
                  </a:schemeClr>
                </a:solidFill>
              </a:rPr>
              <a:t> </a:t>
            </a:r>
            <a:r>
              <a:rPr lang="ja-JP" altLang="ja-JP" sz="2100" dirty="0">
                <a:solidFill>
                  <a:schemeClr val="tx1">
                    <a:lumMod val="95000"/>
                  </a:schemeClr>
                </a:solidFill>
              </a:rPr>
              <a:t>･････････････････</a:t>
            </a:r>
            <a:r>
              <a:rPr lang="en-US" altLang="ja-JP" sz="2100" dirty="0">
                <a:solidFill>
                  <a:schemeClr val="tx1">
                    <a:lumMod val="95000"/>
                  </a:schemeClr>
                </a:solidFill>
              </a:rPr>
              <a:t>P.1</a:t>
            </a:r>
            <a:endParaRPr lang="ja-JP" altLang="ja-JP" sz="2100" dirty="0">
              <a:solidFill>
                <a:schemeClr val="tx1">
                  <a:lumMod val="95000"/>
                </a:schemeClr>
              </a:solidFill>
            </a:endParaRPr>
          </a:p>
          <a:p>
            <a:r>
              <a:rPr lang="en-US" altLang="ja-JP" sz="2100" dirty="0">
                <a:solidFill>
                  <a:schemeClr val="tx1">
                    <a:lumMod val="95000"/>
                  </a:schemeClr>
                </a:solidFill>
              </a:rPr>
              <a:t>2.</a:t>
            </a:r>
            <a:r>
              <a:rPr lang="zh-TW" altLang="en-US" sz="2100" dirty="0">
                <a:solidFill>
                  <a:schemeClr val="tx1">
                    <a:lumMod val="95000"/>
                  </a:schemeClr>
                </a:solidFill>
              </a:rPr>
              <a:t>機能要件定義</a:t>
            </a:r>
            <a:r>
              <a:rPr lang="ja-JP" altLang="ja-JP" sz="2100" dirty="0">
                <a:solidFill>
                  <a:schemeClr val="tx1">
                    <a:lumMod val="95000"/>
                  </a:schemeClr>
                </a:solidFill>
              </a:rPr>
              <a:t>･････････････････</a:t>
            </a:r>
            <a:r>
              <a:rPr lang="en-US" altLang="ja-JP" sz="2100" dirty="0">
                <a:solidFill>
                  <a:schemeClr val="tx1">
                    <a:lumMod val="95000"/>
                  </a:schemeClr>
                </a:solidFill>
              </a:rPr>
              <a:t>P.2</a:t>
            </a:r>
            <a:endParaRPr lang="ja-JP" altLang="ja-JP" sz="2100" dirty="0">
              <a:solidFill>
                <a:schemeClr val="tx1">
                  <a:lumMod val="95000"/>
                </a:schemeClr>
              </a:solidFill>
            </a:endParaRPr>
          </a:p>
          <a:p>
            <a:r>
              <a:rPr lang="en-US" altLang="ja-JP" sz="2100" dirty="0">
                <a:solidFill>
                  <a:schemeClr val="tx1">
                    <a:lumMod val="95000"/>
                  </a:schemeClr>
                </a:solidFill>
              </a:rPr>
              <a:t>3.</a:t>
            </a:r>
            <a:r>
              <a:rPr lang="zh-TW" altLang="en-US" sz="2100" dirty="0">
                <a:solidFill>
                  <a:schemeClr val="tx1">
                    <a:lumMod val="95000"/>
                  </a:schemeClr>
                </a:solidFill>
              </a:rPr>
              <a:t>非機能要件定義</a:t>
            </a:r>
            <a:r>
              <a:rPr lang="ja-JP" altLang="ja-JP" sz="2100" dirty="0">
                <a:solidFill>
                  <a:schemeClr val="tx1">
                    <a:lumMod val="95000"/>
                  </a:schemeClr>
                </a:solidFill>
              </a:rPr>
              <a:t>･･････････････</a:t>
            </a:r>
            <a:r>
              <a:rPr lang="ja-JP" altLang="ja-JP" sz="2100" dirty="0">
                <a:solidFill>
                  <a:schemeClr val="bg1"/>
                </a:solidFill>
              </a:rPr>
              <a:t>･</a:t>
            </a:r>
            <a:r>
              <a:rPr lang="en-US" altLang="ja-JP" sz="2100" dirty="0"/>
              <a:t>P.6</a:t>
            </a:r>
            <a:endParaRPr lang="ja-JP" altLang="ja-JP" sz="2100" dirty="0"/>
          </a:p>
          <a:p>
            <a:pPr marL="0" indent="0">
              <a:buNone/>
            </a:pPr>
            <a:endParaRPr kumimoji="1" lang="ja-JP" altLang="en-US" sz="2100" dirty="0">
              <a:solidFill>
                <a:schemeClr val="bg1"/>
              </a:solidFill>
            </a:endParaRPr>
          </a:p>
        </p:txBody>
      </p:sp>
    </p:spTree>
    <p:extLst>
      <p:ext uri="{BB962C8B-B14F-4D97-AF65-F5344CB8AC3E}">
        <p14:creationId xmlns:p14="http://schemas.microsoft.com/office/powerpoint/2010/main" val="27283743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4F4F7D7C-B59A-42A0-97A0-E434C01AA2AA}"/>
              </a:ext>
            </a:extLst>
          </p:cNvPr>
          <p:cNvSpPr txBox="1"/>
          <p:nvPr/>
        </p:nvSpPr>
        <p:spPr>
          <a:xfrm>
            <a:off x="338667" y="384313"/>
            <a:ext cx="11366017" cy="1292662"/>
          </a:xfrm>
          <a:prstGeom prst="rect">
            <a:avLst/>
          </a:prstGeom>
          <a:noFill/>
        </p:spPr>
        <p:txBody>
          <a:bodyPr wrap="square" rtlCol="0">
            <a:spAutoFit/>
          </a:bodyPr>
          <a:lstStyle/>
          <a:p>
            <a:pPr marL="514350" indent="-514350">
              <a:buAutoNum type="arabicPeriod"/>
            </a:pPr>
            <a:r>
              <a:rPr lang="zh-TW" altLang="en-US" sz="2600" dirty="0"/>
              <a:t>業務要件定義</a:t>
            </a:r>
            <a:endParaRPr lang="en-US" altLang="zh-TW" sz="2600" dirty="0"/>
          </a:p>
          <a:p>
            <a:r>
              <a:rPr lang="ja-JP" altLang="en-US" sz="2600" dirty="0"/>
              <a:t>     とともに寿司をオンラインにて注文でき、新規顧客会員登録を</a:t>
            </a:r>
            <a:endParaRPr lang="en-US" altLang="ja-JP" sz="2600" dirty="0"/>
          </a:p>
          <a:p>
            <a:r>
              <a:rPr lang="en-US" altLang="ja-JP" sz="2600" dirty="0"/>
              <a:t>     </a:t>
            </a:r>
            <a:r>
              <a:rPr lang="ja-JP" altLang="en-US" sz="2600" dirty="0"/>
              <a:t>したいお客様は新規会員登録できるシステムを構築する。</a:t>
            </a:r>
            <a:endParaRPr lang="en-US" altLang="ja-JP" sz="2600" dirty="0"/>
          </a:p>
        </p:txBody>
      </p:sp>
      <p:pic>
        <p:nvPicPr>
          <p:cNvPr id="3" name="図 2">
            <a:extLst>
              <a:ext uri="{FF2B5EF4-FFF2-40B4-BE49-F238E27FC236}">
                <a16:creationId xmlns:a16="http://schemas.microsoft.com/office/drawing/2014/main" id="{32EB9F11-AB85-4E16-9B01-03E3C91DBD14}"/>
              </a:ext>
            </a:extLst>
          </p:cNvPr>
          <p:cNvPicPr>
            <a:picLocks noChangeAspect="1"/>
          </p:cNvPicPr>
          <p:nvPr/>
        </p:nvPicPr>
        <p:blipFill>
          <a:blip r:embed="rId2"/>
          <a:stretch>
            <a:fillRect/>
          </a:stretch>
        </p:blipFill>
        <p:spPr>
          <a:xfrm>
            <a:off x="1918883" y="1676975"/>
            <a:ext cx="8096655" cy="5068745"/>
          </a:xfrm>
          <a:prstGeom prst="rect">
            <a:avLst/>
          </a:prstGeom>
        </p:spPr>
      </p:pic>
    </p:spTree>
    <p:extLst>
      <p:ext uri="{BB962C8B-B14F-4D97-AF65-F5344CB8AC3E}">
        <p14:creationId xmlns:p14="http://schemas.microsoft.com/office/powerpoint/2010/main" val="265213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F785AC3-6876-437A-81B2-55A70152D20F}"/>
              </a:ext>
            </a:extLst>
          </p:cNvPr>
          <p:cNvSpPr txBox="1"/>
          <p:nvPr/>
        </p:nvSpPr>
        <p:spPr>
          <a:xfrm>
            <a:off x="404548" y="371061"/>
            <a:ext cx="7864808" cy="523220"/>
          </a:xfrm>
          <a:prstGeom prst="rect">
            <a:avLst/>
          </a:prstGeom>
          <a:noFill/>
        </p:spPr>
        <p:txBody>
          <a:bodyPr wrap="square" rtlCol="0">
            <a:spAutoFit/>
          </a:bodyPr>
          <a:lstStyle/>
          <a:p>
            <a:r>
              <a:rPr lang="ja-JP" altLang="en-US" sz="2800" dirty="0"/>
              <a:t>■ </a:t>
            </a:r>
            <a:r>
              <a:rPr lang="en-US" altLang="ja-JP" sz="2800" b="1" dirty="0"/>
              <a:t>XXXXXXXXXXXXXXXXXX</a:t>
            </a:r>
            <a:endParaRPr kumimoji="1" lang="ja-JP" altLang="en-US" sz="2800" b="1" dirty="0"/>
          </a:p>
        </p:txBody>
      </p:sp>
      <p:sp>
        <p:nvSpPr>
          <p:cNvPr id="5" name="正方形/長方形 4">
            <a:extLst>
              <a:ext uri="{FF2B5EF4-FFF2-40B4-BE49-F238E27FC236}">
                <a16:creationId xmlns:a16="http://schemas.microsoft.com/office/drawing/2014/main" id="{6CC5178F-4875-4506-AA47-B67DA2A364E6}"/>
              </a:ext>
            </a:extLst>
          </p:cNvPr>
          <p:cNvSpPr/>
          <p:nvPr/>
        </p:nvSpPr>
        <p:spPr>
          <a:xfrm>
            <a:off x="1134168" y="2151763"/>
            <a:ext cx="2588586" cy="1277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3614E4D-8CE2-4F94-ACE2-AC6BA36C6A4C}"/>
              </a:ext>
            </a:extLst>
          </p:cNvPr>
          <p:cNvSpPr/>
          <p:nvPr/>
        </p:nvSpPr>
        <p:spPr>
          <a:xfrm>
            <a:off x="1582536" y="1341339"/>
            <a:ext cx="845925" cy="2874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523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C4DAF2-5FF4-461C-8DFF-56367614E4C0}"/>
              </a:ext>
            </a:extLst>
          </p:cNvPr>
          <p:cNvSpPr>
            <a:spLocks noGrp="1"/>
          </p:cNvSpPr>
          <p:nvPr>
            <p:ph type="title"/>
          </p:nvPr>
        </p:nvSpPr>
        <p:spPr>
          <a:xfrm>
            <a:off x="646111" y="452718"/>
            <a:ext cx="8290071" cy="1140555"/>
          </a:xfrm>
        </p:spPr>
        <p:txBody>
          <a:bodyPr/>
          <a:lstStyle/>
          <a:p>
            <a:pPr algn="ctr"/>
            <a:r>
              <a:rPr kumimoji="1" lang="ja-JP" altLang="en-US" sz="6600" dirty="0"/>
              <a:t>購入特典システム</a:t>
            </a:r>
          </a:p>
        </p:txBody>
      </p:sp>
      <p:sp>
        <p:nvSpPr>
          <p:cNvPr id="3" name="コンテンツ プレースホルダー 2">
            <a:extLst>
              <a:ext uri="{FF2B5EF4-FFF2-40B4-BE49-F238E27FC236}">
                <a16:creationId xmlns:a16="http://schemas.microsoft.com/office/drawing/2014/main" id="{7B5888E3-2A29-4F16-8945-E0A331269D3A}"/>
              </a:ext>
            </a:extLst>
          </p:cNvPr>
          <p:cNvSpPr>
            <a:spLocks noGrp="1"/>
          </p:cNvSpPr>
          <p:nvPr>
            <p:ph idx="1"/>
          </p:nvPr>
        </p:nvSpPr>
        <p:spPr/>
        <p:txBody>
          <a:bodyPr>
            <a:normAutofit/>
          </a:bodyPr>
          <a:lstStyle/>
          <a:p>
            <a:r>
              <a:rPr kumimoji="1" lang="ja-JP" altLang="en-US" sz="3200" dirty="0"/>
              <a:t>目的</a:t>
            </a:r>
            <a:endParaRPr kumimoji="1" lang="en-US" altLang="ja-JP" sz="3200" dirty="0"/>
          </a:p>
          <a:p>
            <a:r>
              <a:rPr lang="ja-JP" altLang="en-US" sz="3200" dirty="0"/>
              <a:t>トトモニオンライン寿司をご利用いただいたお客様に特別としてくじを引いてもらいそれが当たれば何か景品がもらえるシステム</a:t>
            </a:r>
            <a:endParaRPr kumimoji="1" lang="ja-JP" altLang="en-US" sz="3200" dirty="0"/>
          </a:p>
        </p:txBody>
      </p:sp>
    </p:spTree>
    <p:extLst>
      <p:ext uri="{BB962C8B-B14F-4D97-AF65-F5344CB8AC3E}">
        <p14:creationId xmlns:p14="http://schemas.microsoft.com/office/powerpoint/2010/main" val="380494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CF4543-8652-4532-9B58-640F41C10B22}"/>
              </a:ext>
            </a:extLst>
          </p:cNvPr>
          <p:cNvSpPr>
            <a:spLocks noGrp="1"/>
          </p:cNvSpPr>
          <p:nvPr>
            <p:ph type="title"/>
          </p:nvPr>
        </p:nvSpPr>
        <p:spPr>
          <a:xfrm>
            <a:off x="656630" y="685800"/>
            <a:ext cx="4397708" cy="881270"/>
          </a:xfrm>
        </p:spPr>
        <p:txBody>
          <a:bodyPr/>
          <a:lstStyle/>
          <a:p>
            <a:r>
              <a:rPr kumimoji="1" lang="ja-JP" altLang="en-US" sz="3200" dirty="0"/>
              <a:t>実際のエクリプス画面</a:t>
            </a:r>
          </a:p>
        </p:txBody>
      </p:sp>
      <p:sp>
        <p:nvSpPr>
          <p:cNvPr id="3" name="コンテンツ プレースホルダー 2">
            <a:extLst>
              <a:ext uri="{FF2B5EF4-FFF2-40B4-BE49-F238E27FC236}">
                <a16:creationId xmlns:a16="http://schemas.microsoft.com/office/drawing/2014/main" id="{FC301DB0-EDD8-4F6A-BC80-898AFB5DC6A6}"/>
              </a:ext>
            </a:extLst>
          </p:cNvPr>
          <p:cNvSpPr>
            <a:spLocks noGrp="1"/>
          </p:cNvSpPr>
          <p:nvPr>
            <p:ph idx="1"/>
          </p:nvPr>
        </p:nvSpPr>
        <p:spPr>
          <a:xfrm>
            <a:off x="5811399" y="549965"/>
            <a:ext cx="5195997" cy="2020957"/>
          </a:xfrm>
        </p:spPr>
        <p:txBody>
          <a:bodyPr/>
          <a:lstStyle/>
          <a:p>
            <a:pPr marL="0" indent="0" algn="just">
              <a:buNone/>
            </a:pPr>
            <a:r>
              <a:rPr lang="ja-JP" altLang="en-US" dirty="0"/>
              <a:t>先ほど作成した</a:t>
            </a:r>
            <a:r>
              <a:rPr lang="en-US" altLang="ja-JP" dirty="0" err="1"/>
              <a:t>gacha.jsp</a:t>
            </a:r>
            <a:r>
              <a:rPr lang="ja-JP" altLang="en-US" dirty="0"/>
              <a:t>を</a:t>
            </a:r>
            <a:r>
              <a:rPr lang="en-US" altLang="ja-JP" dirty="0"/>
              <a:t>purchase-</a:t>
            </a:r>
            <a:r>
              <a:rPr lang="en-US" altLang="ja-JP" dirty="0" err="1"/>
              <a:t>out.jsp</a:t>
            </a:r>
            <a:r>
              <a:rPr lang="ja-JP" altLang="en-US" dirty="0"/>
              <a:t>に組み込む。</a:t>
            </a:r>
            <a:endParaRPr kumimoji="1" lang="ja-JP" altLang="en-US" dirty="0"/>
          </a:p>
        </p:txBody>
      </p:sp>
      <p:pic>
        <p:nvPicPr>
          <p:cNvPr id="5" name="図 4">
            <a:extLst>
              <a:ext uri="{FF2B5EF4-FFF2-40B4-BE49-F238E27FC236}">
                <a16:creationId xmlns:a16="http://schemas.microsoft.com/office/drawing/2014/main" id="{7C6B075C-7D78-46CF-ABC3-DA362CE145DC}"/>
              </a:ext>
            </a:extLst>
          </p:cNvPr>
          <p:cNvPicPr>
            <a:picLocks noChangeAspect="1"/>
          </p:cNvPicPr>
          <p:nvPr/>
        </p:nvPicPr>
        <p:blipFill>
          <a:blip r:embed="rId2"/>
          <a:stretch>
            <a:fillRect/>
          </a:stretch>
        </p:blipFill>
        <p:spPr>
          <a:xfrm>
            <a:off x="6096000" y="2385391"/>
            <a:ext cx="5663195" cy="3533471"/>
          </a:xfrm>
          <a:prstGeom prst="rect">
            <a:avLst/>
          </a:prstGeom>
        </p:spPr>
      </p:pic>
      <p:sp>
        <p:nvSpPr>
          <p:cNvPr id="4" name="テキスト プレースホルダー 3">
            <a:extLst>
              <a:ext uri="{FF2B5EF4-FFF2-40B4-BE49-F238E27FC236}">
                <a16:creationId xmlns:a16="http://schemas.microsoft.com/office/drawing/2014/main" id="{5E695D1A-500B-4D1B-88D5-A35D19B636DE}"/>
              </a:ext>
            </a:extLst>
          </p:cNvPr>
          <p:cNvSpPr>
            <a:spLocks noGrp="1"/>
          </p:cNvSpPr>
          <p:nvPr>
            <p:ph type="body" sz="half" idx="2"/>
          </p:nvPr>
        </p:nvSpPr>
        <p:spPr>
          <a:xfrm>
            <a:off x="543339" y="1789043"/>
            <a:ext cx="4265500" cy="4129819"/>
          </a:xfrm>
        </p:spPr>
        <p:txBody>
          <a:bodyPr>
            <a:normAutofit/>
          </a:bodyPr>
          <a:lstStyle/>
          <a:p>
            <a:r>
              <a:rPr lang="ja-JP" altLang="en-US" sz="2000" dirty="0"/>
              <a:t>まず</a:t>
            </a:r>
            <a:r>
              <a:rPr lang="en-US" altLang="ja-JP" sz="2000" dirty="0"/>
              <a:t>chapter25</a:t>
            </a:r>
            <a:r>
              <a:rPr lang="ja-JP" altLang="en-US" sz="2000" dirty="0"/>
              <a:t>に</a:t>
            </a:r>
            <a:r>
              <a:rPr lang="en-US" altLang="ja-JP" sz="2000" dirty="0" err="1"/>
              <a:t>gacha.jsp</a:t>
            </a:r>
            <a:r>
              <a:rPr lang="ja-JP" altLang="en-US" sz="2000" dirty="0"/>
              <a:t>を作成する。</a:t>
            </a:r>
            <a:endParaRPr kumimoji="1" lang="ja-JP" altLang="en-US" sz="2000" dirty="0"/>
          </a:p>
        </p:txBody>
      </p:sp>
      <p:pic>
        <p:nvPicPr>
          <p:cNvPr id="6" name="図 5">
            <a:extLst>
              <a:ext uri="{FF2B5EF4-FFF2-40B4-BE49-F238E27FC236}">
                <a16:creationId xmlns:a16="http://schemas.microsoft.com/office/drawing/2014/main" id="{5E887C61-2292-463E-A91F-CEE5128D1316}"/>
              </a:ext>
            </a:extLst>
          </p:cNvPr>
          <p:cNvPicPr>
            <a:picLocks noChangeAspect="1"/>
          </p:cNvPicPr>
          <p:nvPr/>
        </p:nvPicPr>
        <p:blipFill>
          <a:blip r:embed="rId3"/>
          <a:stretch>
            <a:fillRect/>
          </a:stretch>
        </p:blipFill>
        <p:spPr>
          <a:xfrm>
            <a:off x="221454" y="2835965"/>
            <a:ext cx="5779126" cy="3082897"/>
          </a:xfrm>
          <a:prstGeom prst="rect">
            <a:avLst/>
          </a:prstGeom>
        </p:spPr>
      </p:pic>
    </p:spTree>
    <p:extLst>
      <p:ext uri="{BB962C8B-B14F-4D97-AF65-F5344CB8AC3E}">
        <p14:creationId xmlns:p14="http://schemas.microsoft.com/office/powerpoint/2010/main" val="157001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A6547A2-9FFA-47A0-849D-0E525EECA675}"/>
              </a:ext>
            </a:extLst>
          </p:cNvPr>
          <p:cNvSpPr>
            <a:spLocks noGrp="1"/>
          </p:cNvSpPr>
          <p:nvPr>
            <p:ph type="title"/>
          </p:nvPr>
        </p:nvSpPr>
        <p:spPr/>
        <p:txBody>
          <a:bodyPr/>
          <a:lstStyle/>
          <a:p>
            <a:r>
              <a:rPr kumimoji="1" lang="ja-JP" altLang="en-US" sz="6000" dirty="0"/>
              <a:t>実行画面</a:t>
            </a:r>
          </a:p>
        </p:txBody>
      </p:sp>
      <p:sp>
        <p:nvSpPr>
          <p:cNvPr id="7" name="テキスト プレースホルダー 6">
            <a:extLst>
              <a:ext uri="{FF2B5EF4-FFF2-40B4-BE49-F238E27FC236}">
                <a16:creationId xmlns:a16="http://schemas.microsoft.com/office/drawing/2014/main" id="{97F32E53-02B9-49C9-8EEE-4C180115CED7}"/>
              </a:ext>
            </a:extLst>
          </p:cNvPr>
          <p:cNvSpPr>
            <a:spLocks noGrp="1"/>
          </p:cNvSpPr>
          <p:nvPr>
            <p:ph type="body" idx="1"/>
          </p:nvPr>
        </p:nvSpPr>
        <p:spPr>
          <a:xfrm>
            <a:off x="646111" y="1905000"/>
            <a:ext cx="4212492" cy="576262"/>
          </a:xfrm>
        </p:spPr>
        <p:txBody>
          <a:bodyPr>
            <a:normAutofit/>
          </a:bodyPr>
          <a:lstStyle/>
          <a:p>
            <a:r>
              <a:rPr kumimoji="1" lang="ja-JP" altLang="en-US" sz="2800" dirty="0">
                <a:solidFill>
                  <a:schemeClr val="tx1"/>
                </a:solidFill>
              </a:rPr>
              <a:t>商品を購入すると。。。</a:t>
            </a:r>
          </a:p>
        </p:txBody>
      </p:sp>
      <p:pic>
        <p:nvPicPr>
          <p:cNvPr id="13" name="コンテンツ プレースホルダー 12">
            <a:extLst>
              <a:ext uri="{FF2B5EF4-FFF2-40B4-BE49-F238E27FC236}">
                <a16:creationId xmlns:a16="http://schemas.microsoft.com/office/drawing/2014/main" id="{4EA24497-FFBA-4641-BF23-276E0BFD72F0}"/>
              </a:ext>
            </a:extLst>
          </p:cNvPr>
          <p:cNvPicPr>
            <a:picLocks noGrp="1" noChangeAspect="1"/>
          </p:cNvPicPr>
          <p:nvPr>
            <p:ph sz="half" idx="2"/>
          </p:nvPr>
        </p:nvPicPr>
        <p:blipFill>
          <a:blip r:embed="rId2"/>
          <a:stretch>
            <a:fillRect/>
          </a:stretch>
        </p:blipFill>
        <p:spPr>
          <a:xfrm>
            <a:off x="5654495" y="2893325"/>
            <a:ext cx="5127236" cy="2169431"/>
          </a:xfrm>
          <a:prstGeom prst="rect">
            <a:avLst/>
          </a:prstGeom>
        </p:spPr>
      </p:pic>
      <p:sp>
        <p:nvSpPr>
          <p:cNvPr id="15" name="テキスト プレースホルダー 14">
            <a:extLst>
              <a:ext uri="{FF2B5EF4-FFF2-40B4-BE49-F238E27FC236}">
                <a16:creationId xmlns:a16="http://schemas.microsoft.com/office/drawing/2014/main" id="{702B8C9D-7C62-4756-B728-F89C73F0BA94}"/>
              </a:ext>
            </a:extLst>
          </p:cNvPr>
          <p:cNvSpPr>
            <a:spLocks noGrp="1"/>
          </p:cNvSpPr>
          <p:nvPr>
            <p:ph type="body" sz="quarter" idx="3"/>
          </p:nvPr>
        </p:nvSpPr>
        <p:spPr>
          <a:xfrm>
            <a:off x="5654495" y="1905000"/>
            <a:ext cx="5304657" cy="576262"/>
          </a:xfrm>
        </p:spPr>
        <p:txBody>
          <a:bodyPr/>
          <a:lstStyle/>
          <a:p>
            <a:r>
              <a:rPr lang="ja-JP" altLang="en-US" sz="2800" dirty="0">
                <a:solidFill>
                  <a:schemeClr val="tx1"/>
                </a:solidFill>
              </a:rPr>
              <a:t>くじが引けるようになっている</a:t>
            </a:r>
          </a:p>
        </p:txBody>
      </p:sp>
      <p:sp>
        <p:nvSpPr>
          <p:cNvPr id="16" name="コンテンツ プレースホルダー 15">
            <a:extLst>
              <a:ext uri="{FF2B5EF4-FFF2-40B4-BE49-F238E27FC236}">
                <a16:creationId xmlns:a16="http://schemas.microsoft.com/office/drawing/2014/main" id="{99A1DD2B-D79F-405F-B1C7-65924ABBCC0F}"/>
              </a:ext>
            </a:extLst>
          </p:cNvPr>
          <p:cNvSpPr>
            <a:spLocks noGrp="1"/>
          </p:cNvSpPr>
          <p:nvPr>
            <p:ph sz="quarter" idx="4"/>
          </p:nvPr>
        </p:nvSpPr>
        <p:spPr/>
        <p:txBody>
          <a:bodyPr/>
          <a:lstStyle/>
          <a:p>
            <a:endParaRPr kumimoji="1" lang="ja-JP" altLang="en-US" dirty="0"/>
          </a:p>
        </p:txBody>
      </p:sp>
      <p:pic>
        <p:nvPicPr>
          <p:cNvPr id="9" name="図 8">
            <a:extLst>
              <a:ext uri="{FF2B5EF4-FFF2-40B4-BE49-F238E27FC236}">
                <a16:creationId xmlns:a16="http://schemas.microsoft.com/office/drawing/2014/main" id="{39E1CF27-88F2-43CA-9B82-981C9B72F054}"/>
              </a:ext>
            </a:extLst>
          </p:cNvPr>
          <p:cNvPicPr>
            <a:picLocks noChangeAspect="1"/>
          </p:cNvPicPr>
          <p:nvPr/>
        </p:nvPicPr>
        <p:blipFill>
          <a:blip r:embed="rId3"/>
          <a:stretch>
            <a:fillRect/>
          </a:stretch>
        </p:blipFill>
        <p:spPr>
          <a:xfrm>
            <a:off x="836804" y="2676058"/>
            <a:ext cx="3524742" cy="3343742"/>
          </a:xfrm>
          <a:prstGeom prst="rect">
            <a:avLst/>
          </a:prstGeom>
        </p:spPr>
      </p:pic>
      <p:sp>
        <p:nvSpPr>
          <p:cNvPr id="14" name="矢印: 右 13">
            <a:extLst>
              <a:ext uri="{FF2B5EF4-FFF2-40B4-BE49-F238E27FC236}">
                <a16:creationId xmlns:a16="http://schemas.microsoft.com/office/drawing/2014/main" id="{B3A82F80-8965-47A5-84E2-10AF2F7F59C6}"/>
              </a:ext>
            </a:extLst>
          </p:cNvPr>
          <p:cNvSpPr/>
          <p:nvPr/>
        </p:nvSpPr>
        <p:spPr>
          <a:xfrm>
            <a:off x="4556015" y="38655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3658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1CBE84AB-18AD-4E07-A1FD-E26A84C8852B}"/>
              </a:ext>
            </a:extLst>
          </p:cNvPr>
          <p:cNvSpPr>
            <a:spLocks noGrp="1"/>
          </p:cNvSpPr>
          <p:nvPr>
            <p:ph type="title"/>
          </p:nvPr>
        </p:nvSpPr>
        <p:spPr>
          <a:xfrm>
            <a:off x="646111" y="452718"/>
            <a:ext cx="10338749" cy="1400530"/>
          </a:xfrm>
        </p:spPr>
        <p:txBody>
          <a:bodyPr/>
          <a:lstStyle/>
          <a:p>
            <a:pPr algn="ctr"/>
            <a:r>
              <a:rPr kumimoji="1" lang="ja-JP" altLang="en-US" sz="3200" dirty="0"/>
              <a:t>くじ引きスタート！を押すと</a:t>
            </a:r>
            <a:br>
              <a:rPr kumimoji="1" lang="en-US" altLang="ja-JP" sz="3200" dirty="0"/>
            </a:br>
            <a:r>
              <a:rPr kumimoji="1" lang="ja-JP" altLang="en-US" sz="3200" dirty="0"/>
              <a:t>↓</a:t>
            </a:r>
            <a:br>
              <a:rPr kumimoji="1" lang="en-US" altLang="ja-JP" sz="3200" dirty="0"/>
            </a:br>
            <a:r>
              <a:rPr kumimoji="1" lang="ja-JP" altLang="en-US" sz="3200" dirty="0"/>
              <a:t>この画面がランダムで出る</a:t>
            </a:r>
          </a:p>
        </p:txBody>
      </p:sp>
      <p:sp>
        <p:nvSpPr>
          <p:cNvPr id="9" name="テキスト プレースホルダー 8">
            <a:extLst>
              <a:ext uri="{FF2B5EF4-FFF2-40B4-BE49-F238E27FC236}">
                <a16:creationId xmlns:a16="http://schemas.microsoft.com/office/drawing/2014/main" id="{5BECE2FD-0ECE-4C38-A437-3A06A673D5D2}"/>
              </a:ext>
            </a:extLst>
          </p:cNvPr>
          <p:cNvSpPr>
            <a:spLocks noGrp="1"/>
          </p:cNvSpPr>
          <p:nvPr>
            <p:ph type="body" idx="1"/>
          </p:nvPr>
        </p:nvSpPr>
        <p:spPr/>
        <p:txBody>
          <a:bodyPr/>
          <a:lstStyle/>
          <a:p>
            <a:pPr algn="ctr"/>
            <a:r>
              <a:rPr kumimoji="1" lang="ja-JP" altLang="en-US" dirty="0">
                <a:solidFill>
                  <a:schemeClr val="tx1"/>
                </a:solidFill>
              </a:rPr>
              <a:t>大当たり</a:t>
            </a:r>
          </a:p>
        </p:txBody>
      </p:sp>
      <p:pic>
        <p:nvPicPr>
          <p:cNvPr id="15" name="図 14">
            <a:extLst>
              <a:ext uri="{FF2B5EF4-FFF2-40B4-BE49-F238E27FC236}">
                <a16:creationId xmlns:a16="http://schemas.microsoft.com/office/drawing/2014/main" id="{362B47D6-B540-446E-AE64-FE960C7AE7CD}"/>
              </a:ext>
            </a:extLst>
          </p:cNvPr>
          <p:cNvPicPr>
            <a:picLocks noChangeAspect="1"/>
          </p:cNvPicPr>
          <p:nvPr/>
        </p:nvPicPr>
        <p:blipFill>
          <a:blip r:embed="rId2"/>
          <a:stretch>
            <a:fillRect/>
          </a:stretch>
        </p:blipFill>
        <p:spPr>
          <a:xfrm>
            <a:off x="7599878" y="3433323"/>
            <a:ext cx="4507035" cy="1752845"/>
          </a:xfrm>
          <a:prstGeom prst="rect">
            <a:avLst/>
          </a:prstGeom>
        </p:spPr>
      </p:pic>
      <p:pic>
        <p:nvPicPr>
          <p:cNvPr id="16" name="図 15">
            <a:extLst>
              <a:ext uri="{FF2B5EF4-FFF2-40B4-BE49-F238E27FC236}">
                <a16:creationId xmlns:a16="http://schemas.microsoft.com/office/drawing/2014/main" id="{D495F1ED-C395-4145-8DD6-BF4A60FA5CD7}"/>
              </a:ext>
            </a:extLst>
          </p:cNvPr>
          <p:cNvPicPr>
            <a:picLocks noChangeAspect="1"/>
          </p:cNvPicPr>
          <p:nvPr/>
        </p:nvPicPr>
        <p:blipFill>
          <a:blip r:embed="rId3"/>
          <a:stretch>
            <a:fillRect/>
          </a:stretch>
        </p:blipFill>
        <p:spPr>
          <a:xfrm>
            <a:off x="233440" y="2557462"/>
            <a:ext cx="3332877" cy="4191572"/>
          </a:xfrm>
          <a:prstGeom prst="rect">
            <a:avLst/>
          </a:prstGeom>
        </p:spPr>
      </p:pic>
      <p:sp>
        <p:nvSpPr>
          <p:cNvPr id="12" name="テキスト プレースホルダー 11">
            <a:extLst>
              <a:ext uri="{FF2B5EF4-FFF2-40B4-BE49-F238E27FC236}">
                <a16:creationId xmlns:a16="http://schemas.microsoft.com/office/drawing/2014/main" id="{8636246E-E78C-4FB5-8E7C-1ABD34AFC848}"/>
              </a:ext>
            </a:extLst>
          </p:cNvPr>
          <p:cNvSpPr>
            <a:spLocks noGrp="1"/>
          </p:cNvSpPr>
          <p:nvPr>
            <p:ph type="body" sz="half" idx="15"/>
          </p:nvPr>
        </p:nvSpPr>
        <p:spPr/>
        <p:txBody>
          <a:bodyPr/>
          <a:lstStyle/>
          <a:p>
            <a:endParaRPr kumimoji="1" lang="ja-JP" altLang="en-US" dirty="0"/>
          </a:p>
        </p:txBody>
      </p:sp>
      <p:sp>
        <p:nvSpPr>
          <p:cNvPr id="10" name="テキスト プレースホルダー 9">
            <a:extLst>
              <a:ext uri="{FF2B5EF4-FFF2-40B4-BE49-F238E27FC236}">
                <a16:creationId xmlns:a16="http://schemas.microsoft.com/office/drawing/2014/main" id="{892D89E6-6561-4B82-AE34-CCC6B48EA95F}"/>
              </a:ext>
            </a:extLst>
          </p:cNvPr>
          <p:cNvSpPr>
            <a:spLocks noGrp="1"/>
          </p:cNvSpPr>
          <p:nvPr>
            <p:ph type="body" sz="quarter" idx="3"/>
          </p:nvPr>
        </p:nvSpPr>
        <p:spPr>
          <a:xfrm>
            <a:off x="4342883" y="1971993"/>
            <a:ext cx="2936241" cy="576262"/>
          </a:xfrm>
        </p:spPr>
        <p:txBody>
          <a:bodyPr/>
          <a:lstStyle/>
          <a:p>
            <a:pPr algn="ctr"/>
            <a:r>
              <a:rPr kumimoji="1" lang="ja-JP" altLang="en-US" dirty="0">
                <a:solidFill>
                  <a:schemeClr val="tx1"/>
                </a:solidFill>
              </a:rPr>
              <a:t>当たり</a:t>
            </a:r>
          </a:p>
        </p:txBody>
      </p:sp>
      <p:pic>
        <p:nvPicPr>
          <p:cNvPr id="17" name="図 16">
            <a:extLst>
              <a:ext uri="{FF2B5EF4-FFF2-40B4-BE49-F238E27FC236}">
                <a16:creationId xmlns:a16="http://schemas.microsoft.com/office/drawing/2014/main" id="{F8903D37-6E5F-4B03-B971-4A058903D397}"/>
              </a:ext>
            </a:extLst>
          </p:cNvPr>
          <p:cNvPicPr>
            <a:picLocks noChangeAspect="1"/>
          </p:cNvPicPr>
          <p:nvPr/>
        </p:nvPicPr>
        <p:blipFill>
          <a:blip r:embed="rId4"/>
          <a:stretch>
            <a:fillRect/>
          </a:stretch>
        </p:blipFill>
        <p:spPr>
          <a:xfrm>
            <a:off x="3741661" y="2704748"/>
            <a:ext cx="3696369" cy="4091241"/>
          </a:xfrm>
          <a:prstGeom prst="rect">
            <a:avLst/>
          </a:prstGeom>
        </p:spPr>
      </p:pic>
      <p:sp>
        <p:nvSpPr>
          <p:cNvPr id="13" name="テキスト プレースホルダー 12">
            <a:extLst>
              <a:ext uri="{FF2B5EF4-FFF2-40B4-BE49-F238E27FC236}">
                <a16:creationId xmlns:a16="http://schemas.microsoft.com/office/drawing/2014/main" id="{ACEA0F61-008A-4503-A423-05796B89567A}"/>
              </a:ext>
            </a:extLst>
          </p:cNvPr>
          <p:cNvSpPr>
            <a:spLocks noGrp="1"/>
          </p:cNvSpPr>
          <p:nvPr>
            <p:ph type="body" sz="half" idx="16"/>
          </p:nvPr>
        </p:nvSpPr>
        <p:spPr>
          <a:xfrm>
            <a:off x="4342883" y="2667000"/>
            <a:ext cx="2946794" cy="3589338"/>
          </a:xfrm>
        </p:spPr>
        <p:txBody>
          <a:bodyPr/>
          <a:lstStyle/>
          <a:p>
            <a:endParaRPr kumimoji="1" lang="ja-JP" altLang="en-US" dirty="0"/>
          </a:p>
        </p:txBody>
      </p:sp>
      <p:sp>
        <p:nvSpPr>
          <p:cNvPr id="11" name="テキスト プレースホルダー 10">
            <a:extLst>
              <a:ext uri="{FF2B5EF4-FFF2-40B4-BE49-F238E27FC236}">
                <a16:creationId xmlns:a16="http://schemas.microsoft.com/office/drawing/2014/main" id="{0F8AC641-6B8D-4670-8AA2-74648A6D9DD0}"/>
              </a:ext>
            </a:extLst>
          </p:cNvPr>
          <p:cNvSpPr>
            <a:spLocks noGrp="1"/>
          </p:cNvSpPr>
          <p:nvPr>
            <p:ph type="body" sz="quarter" idx="13"/>
          </p:nvPr>
        </p:nvSpPr>
        <p:spPr>
          <a:xfrm>
            <a:off x="8052747" y="1971993"/>
            <a:ext cx="2932113" cy="576262"/>
          </a:xfrm>
        </p:spPr>
        <p:txBody>
          <a:bodyPr/>
          <a:lstStyle/>
          <a:p>
            <a:pPr algn="ctr"/>
            <a:r>
              <a:rPr kumimoji="1" lang="ja-JP" altLang="en-US" dirty="0">
                <a:solidFill>
                  <a:schemeClr val="tx1"/>
                </a:solidFill>
              </a:rPr>
              <a:t>はずれ</a:t>
            </a:r>
          </a:p>
        </p:txBody>
      </p:sp>
      <p:sp>
        <p:nvSpPr>
          <p:cNvPr id="14" name="テキスト プレースホルダー 13">
            <a:extLst>
              <a:ext uri="{FF2B5EF4-FFF2-40B4-BE49-F238E27FC236}">
                <a16:creationId xmlns:a16="http://schemas.microsoft.com/office/drawing/2014/main" id="{23B38BCD-C8EE-4688-A435-3A92B0DD36E6}"/>
              </a:ext>
            </a:extLst>
          </p:cNvPr>
          <p:cNvSpPr>
            <a:spLocks noGrp="1"/>
          </p:cNvSpPr>
          <p:nvPr>
            <p:ph type="body" sz="half" idx="17"/>
          </p:nvPr>
        </p:nvSpPr>
        <p:spPr>
          <a:xfrm>
            <a:off x="8052748" y="2685414"/>
            <a:ext cx="2932113" cy="3589338"/>
          </a:xfrm>
        </p:spPr>
        <p:txBody>
          <a:bodyPr/>
          <a:lstStyle/>
          <a:p>
            <a:endParaRPr kumimoji="1" lang="ja-JP" altLang="en-US" dirty="0"/>
          </a:p>
        </p:txBody>
      </p:sp>
    </p:spTree>
    <p:extLst>
      <p:ext uri="{BB962C8B-B14F-4D97-AF65-F5344CB8AC3E}">
        <p14:creationId xmlns:p14="http://schemas.microsoft.com/office/powerpoint/2010/main" val="285167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a:extLst>
              <a:ext uri="{FF2B5EF4-FFF2-40B4-BE49-F238E27FC236}">
                <a16:creationId xmlns:a16="http://schemas.microsoft.com/office/drawing/2014/main" id="{F7921563-5858-46B6-852A-5D8E414A8F35}"/>
              </a:ext>
            </a:extLst>
          </p:cNvPr>
          <p:cNvSpPr>
            <a:spLocks noGrp="1"/>
          </p:cNvSpPr>
          <p:nvPr>
            <p:ph type="title"/>
          </p:nvPr>
        </p:nvSpPr>
        <p:spPr>
          <a:xfrm>
            <a:off x="4842934" y="609469"/>
            <a:ext cx="3947624" cy="1856116"/>
          </a:xfrm>
        </p:spPr>
        <p:txBody>
          <a:bodyPr/>
          <a:lstStyle/>
          <a:p>
            <a:r>
              <a:rPr lang="ja-JP" altLang="en-US" dirty="0"/>
              <a:t>ペイント</a:t>
            </a:r>
            <a:r>
              <a:rPr lang="en-US" altLang="ja-JP" dirty="0"/>
              <a:t>3D</a:t>
            </a:r>
            <a:r>
              <a:rPr lang="ja-JP" altLang="en-US" dirty="0"/>
              <a:t>を使い</a:t>
            </a:r>
            <a:br>
              <a:rPr lang="en-US" altLang="ja-JP" dirty="0"/>
            </a:br>
            <a:r>
              <a:rPr lang="ja-JP" altLang="en-US" dirty="0"/>
              <a:t>すし画像</a:t>
            </a:r>
            <a:br>
              <a:rPr lang="en-US" altLang="ja-JP" dirty="0"/>
            </a:br>
            <a:r>
              <a:rPr lang="ja-JP" altLang="en-US" dirty="0"/>
              <a:t>を作成し</a:t>
            </a:r>
            <a:r>
              <a:rPr lang="en-US" altLang="ja-JP" dirty="0"/>
              <a:t>image</a:t>
            </a:r>
            <a:r>
              <a:rPr lang="ja-JP" altLang="en-US" dirty="0"/>
              <a:t>へコピー</a:t>
            </a:r>
            <a:endParaRPr kumimoji="1" lang="ja-JP" altLang="en-US" dirty="0"/>
          </a:p>
        </p:txBody>
      </p:sp>
      <p:pic>
        <p:nvPicPr>
          <p:cNvPr id="11" name="コンテンツ プレースホルダー 10">
            <a:extLst>
              <a:ext uri="{FF2B5EF4-FFF2-40B4-BE49-F238E27FC236}">
                <a16:creationId xmlns:a16="http://schemas.microsoft.com/office/drawing/2014/main" id="{ADCB5898-E569-4C69-A0FF-A6BB19F0E4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4044" y="2742548"/>
            <a:ext cx="1981200" cy="1956121"/>
          </a:xfrm>
        </p:spPr>
      </p:pic>
      <p:sp>
        <p:nvSpPr>
          <p:cNvPr id="44" name="テキスト プレースホルダー 43">
            <a:extLst>
              <a:ext uri="{FF2B5EF4-FFF2-40B4-BE49-F238E27FC236}">
                <a16:creationId xmlns:a16="http://schemas.microsoft.com/office/drawing/2014/main" id="{D02C7F72-C1EC-485A-BA96-703AE1D1F8BA}"/>
              </a:ext>
            </a:extLst>
          </p:cNvPr>
          <p:cNvSpPr>
            <a:spLocks noGrp="1"/>
          </p:cNvSpPr>
          <p:nvPr>
            <p:ph type="body" sz="half" idx="2"/>
          </p:nvPr>
        </p:nvSpPr>
        <p:spPr>
          <a:xfrm>
            <a:off x="4842934" y="3331150"/>
            <a:ext cx="3190014" cy="928058"/>
          </a:xfrm>
        </p:spPr>
        <p:txBody>
          <a:bodyPr>
            <a:normAutofit/>
          </a:bodyPr>
          <a:lstStyle/>
          <a:p>
            <a:r>
              <a:rPr kumimoji="1" lang="ja-JP" altLang="en-US" sz="2000" dirty="0"/>
              <a:t>カート画像をフリー素材から取得し作成</a:t>
            </a:r>
          </a:p>
        </p:txBody>
      </p:sp>
      <p:pic>
        <p:nvPicPr>
          <p:cNvPr id="9" name="コンテンツ プレースホルダー 8" descr="ロゴ&#10;&#10;自動的に生成された説明">
            <a:extLst>
              <a:ext uri="{FF2B5EF4-FFF2-40B4-BE49-F238E27FC236}">
                <a16:creationId xmlns:a16="http://schemas.microsoft.com/office/drawing/2014/main" id="{742F87A2-6943-4F50-B808-A8C28DED0E12}"/>
              </a:ext>
            </a:extLst>
          </p:cNvPr>
          <p:cNvPicPr>
            <a:picLocks noGrp="1" noChangeAspect="1"/>
          </p:cNvPicPr>
          <p:nvPr>
            <p:ph type="pic" idx="4294967295"/>
          </p:nvPr>
        </p:nvPicPr>
        <p:blipFill>
          <a:blip r:embed="rId3">
            <a:extLst>
              <a:ext uri="{28A0092B-C50C-407E-A947-70E740481C1C}">
                <a14:useLocalDpi xmlns:a14="http://schemas.microsoft.com/office/drawing/2010/main" val="0"/>
              </a:ext>
            </a:extLst>
          </a:blip>
          <a:srcRect l="18762" r="18762"/>
          <a:stretch>
            <a:fillRect/>
          </a:stretch>
        </p:blipFill>
        <p:spPr>
          <a:xfrm>
            <a:off x="2444044" y="533597"/>
            <a:ext cx="1806222" cy="1931988"/>
          </a:xfrm>
        </p:spPr>
      </p:pic>
      <p:sp>
        <p:nvSpPr>
          <p:cNvPr id="45" name="テキスト プレースホルダー 43">
            <a:extLst>
              <a:ext uri="{FF2B5EF4-FFF2-40B4-BE49-F238E27FC236}">
                <a16:creationId xmlns:a16="http://schemas.microsoft.com/office/drawing/2014/main" id="{427FBA63-4038-4D5E-81C1-DF0855517F4F}"/>
              </a:ext>
            </a:extLst>
          </p:cNvPr>
          <p:cNvSpPr txBox="1">
            <a:spLocks/>
          </p:cNvSpPr>
          <p:nvPr/>
        </p:nvSpPr>
        <p:spPr>
          <a:xfrm>
            <a:off x="1456267" y="5124774"/>
            <a:ext cx="9279466" cy="464029"/>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kumimoji="1"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kumimoji="1"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kumimoji="1"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kumimoji="1"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kumimoji="1"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kumimoji="1"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kumimoji="1"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kumimoji="1"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kumimoji="1" sz="900" b="0" i="0" kern="1200">
                <a:solidFill>
                  <a:schemeClr val="tx1"/>
                </a:solidFill>
                <a:latin typeface="+mj-lt"/>
                <a:ea typeface="+mj-ea"/>
                <a:cs typeface="+mj-cs"/>
              </a:defRPr>
            </a:lvl9pPr>
          </a:lstStyle>
          <a:p>
            <a:r>
              <a:rPr lang="ja-JP" altLang="en-US" sz="2000" dirty="0"/>
              <a:t>カートのリンクを画像に変えてメニューヘッダーに写るようにする</a:t>
            </a:r>
            <a:endParaRPr lang="en-US" altLang="ja-JP" sz="2000" dirty="0"/>
          </a:p>
          <a:p>
            <a:r>
              <a:rPr lang="ja-JP" altLang="en-US" sz="2400" dirty="0"/>
              <a:t>トップページを作成し</a:t>
            </a:r>
            <a:r>
              <a:rPr lang="en-US" altLang="ja-JP" sz="2400" dirty="0"/>
              <a:t>index</a:t>
            </a:r>
            <a:r>
              <a:rPr lang="ja-JP" altLang="en-US" sz="2400" dirty="0"/>
              <a:t>に飛ばす</a:t>
            </a:r>
            <a:endParaRPr lang="en-US" altLang="ja-JP" sz="2400" dirty="0"/>
          </a:p>
          <a:p>
            <a:r>
              <a:rPr lang="ja-JP" altLang="en-US" sz="2400" dirty="0"/>
              <a:t>名称を</a:t>
            </a:r>
            <a:r>
              <a:rPr lang="en-US" altLang="ja-JP" sz="2400" dirty="0"/>
              <a:t>20</a:t>
            </a:r>
            <a:r>
              <a:rPr lang="ja-JP" altLang="en-US" sz="2400" dirty="0"/>
              <a:t>や</a:t>
            </a:r>
            <a:r>
              <a:rPr lang="en-US" altLang="ja-JP" sz="2400" dirty="0"/>
              <a:t>30</a:t>
            </a:r>
            <a:r>
              <a:rPr lang="ja-JP" altLang="en-US" sz="2400" dirty="0"/>
              <a:t>などに変更し</a:t>
            </a:r>
            <a:r>
              <a:rPr lang="en-US" altLang="ja-JP" sz="2400" dirty="0"/>
              <a:t>chapter25</a:t>
            </a:r>
            <a:r>
              <a:rPr lang="ja-JP" altLang="en-US" sz="2400" dirty="0"/>
              <a:t>の</a:t>
            </a:r>
            <a:r>
              <a:rPr lang="en-US" altLang="ja-JP" sz="2400" dirty="0"/>
              <a:t>image</a:t>
            </a:r>
            <a:r>
              <a:rPr lang="ja-JP" altLang="en-US" sz="2400" dirty="0"/>
              <a:t>からファイルをよびこむ</a:t>
            </a:r>
          </a:p>
        </p:txBody>
      </p:sp>
    </p:spTree>
    <p:extLst>
      <p:ext uri="{BB962C8B-B14F-4D97-AF65-F5344CB8AC3E}">
        <p14:creationId xmlns:p14="http://schemas.microsoft.com/office/powerpoint/2010/main" val="1810390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412</TotalTime>
  <Words>326</Words>
  <Application>Microsoft Office PowerPoint</Application>
  <PresentationFormat>ワイド画面</PresentationFormat>
  <Paragraphs>38</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Adobe Gothic Std B</vt:lpstr>
      <vt:lpstr>Arial</vt:lpstr>
      <vt:lpstr>Century Gothic</vt:lpstr>
      <vt:lpstr>Wingdings 3</vt:lpstr>
      <vt:lpstr>イオン</vt:lpstr>
      <vt:lpstr>WSTSYS  機能仕様書</vt:lpstr>
      <vt:lpstr>PowerPoint プレゼンテーション</vt:lpstr>
      <vt:lpstr>PowerPoint プレゼンテーション</vt:lpstr>
      <vt:lpstr>PowerPoint プレゼンテーション</vt:lpstr>
      <vt:lpstr>購入特典システム</vt:lpstr>
      <vt:lpstr>実際のエクリプス画面</vt:lpstr>
      <vt:lpstr>実行画面</vt:lpstr>
      <vt:lpstr>くじ引きスタート！を押すと ↓ この画面がランダムで出る</vt:lpstr>
      <vt:lpstr>ペイント3Dを使い すし画像 を作成しimageへコピー</vt:lpstr>
      <vt:lpstr>新商品画像</vt:lpstr>
      <vt:lpstr>画像イメージをindexとmenu、productに飛ぶようにリンクコードを追加</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TACSYS 機能仕様書</dc:title>
  <dc:creator>class33</dc:creator>
  <cp:lastModifiedBy>class34</cp:lastModifiedBy>
  <cp:revision>55</cp:revision>
  <dcterms:created xsi:type="dcterms:W3CDTF">2020-12-10T10:36:51Z</dcterms:created>
  <dcterms:modified xsi:type="dcterms:W3CDTF">2021-03-17T11:34:14Z</dcterms:modified>
</cp:coreProperties>
</file>