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56" r:id="rId2"/>
    <p:sldId id="257" r:id="rId3"/>
    <p:sldId id="263"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33"/>
  </p:normalViewPr>
  <p:slideViewPr>
    <p:cSldViewPr snapToGrid="0">
      <p:cViewPr>
        <p:scale>
          <a:sx n="91" d="100"/>
          <a:sy n="91" d="100"/>
        </p:scale>
        <p:origin x="840" y="160"/>
      </p:cViewPr>
      <p:guideLst/>
    </p:cSldViewPr>
  </p:slideViewPr>
  <p:notesTextViewPr>
    <p:cViewPr>
      <p:scale>
        <a:sx n="110" d="100"/>
        <a:sy n="11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E0AE16-7983-F94F-B5CD-312133188139}" type="datetimeFigureOut">
              <a:rPr lang="en-US" smtClean="0"/>
              <a:t>12/13/23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F6C29B-F7B5-1841-8A7D-F13D96E8D2FB}" type="slidenum">
              <a:rPr lang="en-US" smtClean="0"/>
              <a:t>‹#›</a:t>
            </a:fld>
            <a:endParaRPr lang="en-US"/>
          </a:p>
        </p:txBody>
      </p:sp>
    </p:spTree>
    <p:extLst>
      <p:ext uri="{BB962C8B-B14F-4D97-AF65-F5344CB8AC3E}">
        <p14:creationId xmlns:p14="http://schemas.microsoft.com/office/powerpoint/2010/main" val="3744138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ArialMT"/>
              </a:rPr>
              <a:t>Sentiment analysis of textual data provides insight into the opinions, emotions and attitudes of people towards objects and topics.</a:t>
            </a:r>
          </a:p>
          <a:p>
            <a:r>
              <a:rPr lang="en-US" sz="1200" dirty="0">
                <a:effectLst/>
                <a:latin typeface="ArialMT"/>
              </a:rPr>
              <a:t> In the case of product reviews, it can be useful for marketing researchers and producers to understand the needs of users and the factors that contribute to their satisfaction or dissatisfaction of a product. Additionally, when new users want to buy a product, they are influenced by the reviews and ratings of previous users, so the reviews that a product gets can have a determining effect on how it performs in the market and can also be important to investors. Therefore, developing methods for sentiment analysis of customer reviews can be useful from many aspects.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AFF6C29B-F7B5-1841-8A7D-F13D96E8D2FB}" type="slidenum">
              <a:rPr lang="en-US" smtClean="0"/>
              <a:t>2</a:t>
            </a:fld>
            <a:endParaRPr lang="en-US"/>
          </a:p>
        </p:txBody>
      </p:sp>
    </p:spTree>
    <p:extLst>
      <p:ext uri="{BB962C8B-B14F-4D97-AF65-F5344CB8AC3E}">
        <p14:creationId xmlns:p14="http://schemas.microsoft.com/office/powerpoint/2010/main" val="508514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76617-D824-941B-3F74-D51716D92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72226A-BE70-8C2E-6608-E9956E81AF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2EE2B-5496-330D-2712-462ECB45F703}"/>
              </a:ext>
            </a:extLst>
          </p:cNvPr>
          <p:cNvSpPr>
            <a:spLocks noGrp="1"/>
          </p:cNvSpPr>
          <p:nvPr>
            <p:ph type="dt" sz="half" idx="10"/>
          </p:nvPr>
        </p:nvSpPr>
        <p:spPr/>
        <p:txBody>
          <a:bodyPr/>
          <a:lstStyle/>
          <a:p>
            <a:fld id="{AFE72767-68ED-2446-9574-5767F2ECD574}" type="datetime1">
              <a:rPr lang="en-US" smtClean="0"/>
              <a:t>12/13/23</a:t>
            </a:fld>
            <a:endParaRPr lang="en-US"/>
          </a:p>
        </p:txBody>
      </p:sp>
      <p:sp>
        <p:nvSpPr>
          <p:cNvPr id="5" name="Footer Placeholder 4">
            <a:extLst>
              <a:ext uri="{FF2B5EF4-FFF2-40B4-BE49-F238E27FC236}">
                <a16:creationId xmlns:a16="http://schemas.microsoft.com/office/drawing/2014/main" id="{0EE42EF5-0C94-CDC3-AEA5-C4914560FDC4}"/>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89141F7D-302D-6EAD-5CB5-1E98EF81BCFA}"/>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237346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F9A3-0057-B440-4888-8B2129EE25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2D1D03-0DA7-D4DD-F617-40C7FCDD32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3906F-CE4A-C3F8-83CD-DEA96F089681}"/>
              </a:ext>
            </a:extLst>
          </p:cNvPr>
          <p:cNvSpPr>
            <a:spLocks noGrp="1"/>
          </p:cNvSpPr>
          <p:nvPr>
            <p:ph type="dt" sz="half" idx="10"/>
          </p:nvPr>
        </p:nvSpPr>
        <p:spPr/>
        <p:txBody>
          <a:bodyPr/>
          <a:lstStyle/>
          <a:p>
            <a:fld id="{4BF6A57E-7986-9841-8685-5186B7B067F7}" type="datetime1">
              <a:rPr lang="en-US" smtClean="0"/>
              <a:t>12/13/23</a:t>
            </a:fld>
            <a:endParaRPr lang="en-US"/>
          </a:p>
        </p:txBody>
      </p:sp>
      <p:sp>
        <p:nvSpPr>
          <p:cNvPr id="5" name="Footer Placeholder 4">
            <a:extLst>
              <a:ext uri="{FF2B5EF4-FFF2-40B4-BE49-F238E27FC236}">
                <a16:creationId xmlns:a16="http://schemas.microsoft.com/office/drawing/2014/main" id="{F3EC9F45-9023-5B37-184B-D58AB28C41C2}"/>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310D2866-767B-6D7D-2A9C-DBD4369F52AE}"/>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32262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039E6-6A2C-DB7D-9E31-8FECA7B8FE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26B4C3-CF91-8346-86D2-DCECE4E1B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46E13-B429-38E7-592A-BDBA450385B8}"/>
              </a:ext>
            </a:extLst>
          </p:cNvPr>
          <p:cNvSpPr>
            <a:spLocks noGrp="1"/>
          </p:cNvSpPr>
          <p:nvPr>
            <p:ph type="dt" sz="half" idx="10"/>
          </p:nvPr>
        </p:nvSpPr>
        <p:spPr/>
        <p:txBody>
          <a:bodyPr/>
          <a:lstStyle/>
          <a:p>
            <a:fld id="{2B6D3CDF-AD53-3246-8369-17A9BB7540B0}" type="datetime1">
              <a:rPr lang="en-US" smtClean="0"/>
              <a:t>12/13/23</a:t>
            </a:fld>
            <a:endParaRPr lang="en-US"/>
          </a:p>
        </p:txBody>
      </p:sp>
      <p:sp>
        <p:nvSpPr>
          <p:cNvPr id="5" name="Footer Placeholder 4">
            <a:extLst>
              <a:ext uri="{FF2B5EF4-FFF2-40B4-BE49-F238E27FC236}">
                <a16:creationId xmlns:a16="http://schemas.microsoft.com/office/drawing/2014/main" id="{036947CD-3815-6F9E-5328-7299CC6FE2E7}"/>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D371EF4A-1A67-7F50-1A0E-BDC4C6914B0F}"/>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31457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1AB9-B1BF-2E90-3E88-9416A0379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22678-F090-2D5F-C614-AD3B222C5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9F567D-6F61-5D23-7B6A-5347EF8C1D37}"/>
              </a:ext>
            </a:extLst>
          </p:cNvPr>
          <p:cNvSpPr>
            <a:spLocks noGrp="1"/>
          </p:cNvSpPr>
          <p:nvPr>
            <p:ph type="dt" sz="half" idx="10"/>
          </p:nvPr>
        </p:nvSpPr>
        <p:spPr/>
        <p:txBody>
          <a:bodyPr/>
          <a:lstStyle/>
          <a:p>
            <a:fld id="{213C9208-66E9-964A-925A-1D7E1C34BDFD}" type="datetime1">
              <a:rPr lang="en-US" smtClean="0"/>
              <a:t>12/13/23</a:t>
            </a:fld>
            <a:endParaRPr lang="en-US"/>
          </a:p>
        </p:txBody>
      </p:sp>
      <p:sp>
        <p:nvSpPr>
          <p:cNvPr id="5" name="Footer Placeholder 4">
            <a:extLst>
              <a:ext uri="{FF2B5EF4-FFF2-40B4-BE49-F238E27FC236}">
                <a16:creationId xmlns:a16="http://schemas.microsoft.com/office/drawing/2014/main" id="{9BE4C8D8-7BD3-C349-8B59-3F78E2A8362D}"/>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495A99EA-58FB-05D2-E4E1-E33F9824D2F5}"/>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70814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3E29-62B5-EA4A-2AAB-0C9A0806C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51C84C-93D4-C60F-BA90-5157808AC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7846D1-A2C5-C5B5-1540-F4F1739A90EE}"/>
              </a:ext>
            </a:extLst>
          </p:cNvPr>
          <p:cNvSpPr>
            <a:spLocks noGrp="1"/>
          </p:cNvSpPr>
          <p:nvPr>
            <p:ph type="dt" sz="half" idx="10"/>
          </p:nvPr>
        </p:nvSpPr>
        <p:spPr/>
        <p:txBody>
          <a:bodyPr/>
          <a:lstStyle/>
          <a:p>
            <a:fld id="{AA08ADB7-A937-6A4A-98C2-49F3BE014615}" type="datetime1">
              <a:rPr lang="en-US" smtClean="0"/>
              <a:t>12/13/23</a:t>
            </a:fld>
            <a:endParaRPr lang="en-US"/>
          </a:p>
        </p:txBody>
      </p:sp>
      <p:sp>
        <p:nvSpPr>
          <p:cNvPr id="5" name="Footer Placeholder 4">
            <a:extLst>
              <a:ext uri="{FF2B5EF4-FFF2-40B4-BE49-F238E27FC236}">
                <a16:creationId xmlns:a16="http://schemas.microsoft.com/office/drawing/2014/main" id="{59A6C25E-14D5-75ED-BCC2-67460484599A}"/>
              </a:ext>
            </a:extLst>
          </p:cNvPr>
          <p:cNvSpPr>
            <a:spLocks noGrp="1"/>
          </p:cNvSpPr>
          <p:nvPr>
            <p:ph type="ftr" sz="quarter" idx="11"/>
          </p:nvPr>
        </p:nvSpPr>
        <p:spPr/>
        <p:txBody>
          <a:bodyPr/>
          <a:lstStyle/>
          <a:p>
            <a:r>
              <a:rPr lang="en-US"/>
              <a:t>Sentiment anaysis on Amazon reviews</a:t>
            </a:r>
          </a:p>
        </p:txBody>
      </p:sp>
      <p:sp>
        <p:nvSpPr>
          <p:cNvPr id="6" name="Slide Number Placeholder 5">
            <a:extLst>
              <a:ext uri="{FF2B5EF4-FFF2-40B4-BE49-F238E27FC236}">
                <a16:creationId xmlns:a16="http://schemas.microsoft.com/office/drawing/2014/main" id="{75A07CBD-DC94-5AF4-4727-D4031C403F89}"/>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60283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7EA1A-C04E-F54A-7B9B-3EEABBEF91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E4F71-6A69-6C87-D6D8-AD875D3F10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F14C4D-F00E-BBE0-0225-8DEEE55E9A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C328A5-2922-88EE-67A0-EB558126EF43}"/>
              </a:ext>
            </a:extLst>
          </p:cNvPr>
          <p:cNvSpPr>
            <a:spLocks noGrp="1"/>
          </p:cNvSpPr>
          <p:nvPr>
            <p:ph type="dt" sz="half" idx="10"/>
          </p:nvPr>
        </p:nvSpPr>
        <p:spPr/>
        <p:txBody>
          <a:bodyPr/>
          <a:lstStyle/>
          <a:p>
            <a:fld id="{A093BE5A-4FF2-DD46-BE7E-E45697951117}" type="datetime1">
              <a:rPr lang="en-US" smtClean="0"/>
              <a:t>12/13/23</a:t>
            </a:fld>
            <a:endParaRPr lang="en-US"/>
          </a:p>
        </p:txBody>
      </p:sp>
      <p:sp>
        <p:nvSpPr>
          <p:cNvPr id="6" name="Footer Placeholder 5">
            <a:extLst>
              <a:ext uri="{FF2B5EF4-FFF2-40B4-BE49-F238E27FC236}">
                <a16:creationId xmlns:a16="http://schemas.microsoft.com/office/drawing/2014/main" id="{3DCFBDA5-9060-D4B0-4DC7-2E5B34721B14}"/>
              </a:ext>
            </a:extLst>
          </p:cNvPr>
          <p:cNvSpPr>
            <a:spLocks noGrp="1"/>
          </p:cNvSpPr>
          <p:nvPr>
            <p:ph type="ftr" sz="quarter" idx="11"/>
          </p:nvPr>
        </p:nvSpPr>
        <p:spPr/>
        <p:txBody>
          <a:bodyPr/>
          <a:lstStyle/>
          <a:p>
            <a:r>
              <a:rPr lang="en-US"/>
              <a:t>Sentiment anaysis on Amazon reviews</a:t>
            </a:r>
          </a:p>
        </p:txBody>
      </p:sp>
      <p:sp>
        <p:nvSpPr>
          <p:cNvPr id="7" name="Slide Number Placeholder 6">
            <a:extLst>
              <a:ext uri="{FF2B5EF4-FFF2-40B4-BE49-F238E27FC236}">
                <a16:creationId xmlns:a16="http://schemas.microsoft.com/office/drawing/2014/main" id="{2BBC1247-747A-C18F-1946-859BE07753D0}"/>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335372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82D4-50DC-C581-B63E-1830358F37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F1715-4B1B-87C5-70CF-A457F298FA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89E54D-BCB1-2A93-92E7-939C9395D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D22453-30EF-90C8-B9EB-2F262A02D1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E893E-4E83-C5C7-7DA0-B7EADA518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1BAC78-5F27-AB5E-60AC-AD747E3B8533}"/>
              </a:ext>
            </a:extLst>
          </p:cNvPr>
          <p:cNvSpPr>
            <a:spLocks noGrp="1"/>
          </p:cNvSpPr>
          <p:nvPr>
            <p:ph type="dt" sz="half" idx="10"/>
          </p:nvPr>
        </p:nvSpPr>
        <p:spPr/>
        <p:txBody>
          <a:bodyPr/>
          <a:lstStyle/>
          <a:p>
            <a:fld id="{AFD65EFA-E7C5-5443-821D-4421F567B308}" type="datetime1">
              <a:rPr lang="en-US" smtClean="0"/>
              <a:t>12/13/23</a:t>
            </a:fld>
            <a:endParaRPr lang="en-US"/>
          </a:p>
        </p:txBody>
      </p:sp>
      <p:sp>
        <p:nvSpPr>
          <p:cNvPr id="8" name="Footer Placeholder 7">
            <a:extLst>
              <a:ext uri="{FF2B5EF4-FFF2-40B4-BE49-F238E27FC236}">
                <a16:creationId xmlns:a16="http://schemas.microsoft.com/office/drawing/2014/main" id="{2BE4DA35-47A9-A27B-FF6C-EFB9129EA738}"/>
              </a:ext>
            </a:extLst>
          </p:cNvPr>
          <p:cNvSpPr>
            <a:spLocks noGrp="1"/>
          </p:cNvSpPr>
          <p:nvPr>
            <p:ph type="ftr" sz="quarter" idx="11"/>
          </p:nvPr>
        </p:nvSpPr>
        <p:spPr/>
        <p:txBody>
          <a:bodyPr/>
          <a:lstStyle/>
          <a:p>
            <a:r>
              <a:rPr lang="en-US"/>
              <a:t>Sentiment anaysis on Amazon reviews</a:t>
            </a:r>
          </a:p>
        </p:txBody>
      </p:sp>
      <p:sp>
        <p:nvSpPr>
          <p:cNvPr id="9" name="Slide Number Placeholder 8">
            <a:extLst>
              <a:ext uri="{FF2B5EF4-FFF2-40B4-BE49-F238E27FC236}">
                <a16:creationId xmlns:a16="http://schemas.microsoft.com/office/drawing/2014/main" id="{27F88349-89CE-F557-E96B-575863054AC5}"/>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2220472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DE55-E49F-F508-709F-88A7C58227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65931B-8112-E4BF-8468-11E915807C7D}"/>
              </a:ext>
            </a:extLst>
          </p:cNvPr>
          <p:cNvSpPr>
            <a:spLocks noGrp="1"/>
          </p:cNvSpPr>
          <p:nvPr>
            <p:ph type="dt" sz="half" idx="10"/>
          </p:nvPr>
        </p:nvSpPr>
        <p:spPr/>
        <p:txBody>
          <a:bodyPr/>
          <a:lstStyle/>
          <a:p>
            <a:fld id="{F79591BB-B022-C54C-BD9E-64548ACF20D0}" type="datetime1">
              <a:rPr lang="en-US" smtClean="0"/>
              <a:t>12/13/23</a:t>
            </a:fld>
            <a:endParaRPr lang="en-US"/>
          </a:p>
        </p:txBody>
      </p:sp>
      <p:sp>
        <p:nvSpPr>
          <p:cNvPr id="4" name="Footer Placeholder 3">
            <a:extLst>
              <a:ext uri="{FF2B5EF4-FFF2-40B4-BE49-F238E27FC236}">
                <a16:creationId xmlns:a16="http://schemas.microsoft.com/office/drawing/2014/main" id="{8C593A8E-3BFF-ECE6-B378-14A5B6A7D335}"/>
              </a:ext>
            </a:extLst>
          </p:cNvPr>
          <p:cNvSpPr>
            <a:spLocks noGrp="1"/>
          </p:cNvSpPr>
          <p:nvPr>
            <p:ph type="ftr" sz="quarter" idx="11"/>
          </p:nvPr>
        </p:nvSpPr>
        <p:spPr/>
        <p:txBody>
          <a:bodyPr/>
          <a:lstStyle/>
          <a:p>
            <a:r>
              <a:rPr lang="en-US"/>
              <a:t>Sentiment anaysis on Amazon reviews</a:t>
            </a:r>
          </a:p>
        </p:txBody>
      </p:sp>
      <p:sp>
        <p:nvSpPr>
          <p:cNvPr id="5" name="Slide Number Placeholder 4">
            <a:extLst>
              <a:ext uri="{FF2B5EF4-FFF2-40B4-BE49-F238E27FC236}">
                <a16:creationId xmlns:a16="http://schemas.microsoft.com/office/drawing/2014/main" id="{CF258A05-8807-F55E-2011-6EC8EAFC54A6}"/>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811108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B58A6-4DFC-3F1E-C16D-7B22C7ED3A7B}"/>
              </a:ext>
            </a:extLst>
          </p:cNvPr>
          <p:cNvSpPr>
            <a:spLocks noGrp="1"/>
          </p:cNvSpPr>
          <p:nvPr>
            <p:ph type="dt" sz="half" idx="10"/>
          </p:nvPr>
        </p:nvSpPr>
        <p:spPr/>
        <p:txBody>
          <a:bodyPr/>
          <a:lstStyle/>
          <a:p>
            <a:fld id="{69E9FD99-763C-AC4E-8DD9-E4EB783089BB}" type="datetime1">
              <a:rPr lang="en-US" smtClean="0"/>
              <a:t>12/13/23</a:t>
            </a:fld>
            <a:endParaRPr lang="en-US"/>
          </a:p>
        </p:txBody>
      </p:sp>
      <p:sp>
        <p:nvSpPr>
          <p:cNvPr id="3" name="Footer Placeholder 2">
            <a:extLst>
              <a:ext uri="{FF2B5EF4-FFF2-40B4-BE49-F238E27FC236}">
                <a16:creationId xmlns:a16="http://schemas.microsoft.com/office/drawing/2014/main" id="{C8329840-52FE-C676-BBBC-3720BB8F9C58}"/>
              </a:ext>
            </a:extLst>
          </p:cNvPr>
          <p:cNvSpPr>
            <a:spLocks noGrp="1"/>
          </p:cNvSpPr>
          <p:nvPr>
            <p:ph type="ftr" sz="quarter" idx="11"/>
          </p:nvPr>
        </p:nvSpPr>
        <p:spPr/>
        <p:txBody>
          <a:bodyPr/>
          <a:lstStyle/>
          <a:p>
            <a:r>
              <a:rPr lang="en-US"/>
              <a:t>Sentiment anaysis on Amazon reviews</a:t>
            </a:r>
          </a:p>
        </p:txBody>
      </p:sp>
      <p:sp>
        <p:nvSpPr>
          <p:cNvPr id="4" name="Slide Number Placeholder 3">
            <a:extLst>
              <a:ext uri="{FF2B5EF4-FFF2-40B4-BE49-F238E27FC236}">
                <a16:creationId xmlns:a16="http://schemas.microsoft.com/office/drawing/2014/main" id="{CD671A5C-984C-4BAF-A471-03B3B86339CB}"/>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53833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BF1A-2DFF-D400-A9D1-116723431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7E4A21-EF8D-591C-B15F-73E04C2AD1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50E7C9-DC46-9E06-CCD6-754455B05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5D744-9646-898E-7FB2-D0B6BE391F54}"/>
              </a:ext>
            </a:extLst>
          </p:cNvPr>
          <p:cNvSpPr>
            <a:spLocks noGrp="1"/>
          </p:cNvSpPr>
          <p:nvPr>
            <p:ph type="dt" sz="half" idx="10"/>
          </p:nvPr>
        </p:nvSpPr>
        <p:spPr/>
        <p:txBody>
          <a:bodyPr/>
          <a:lstStyle/>
          <a:p>
            <a:fld id="{1143D8F9-BDAD-2A4D-827D-434606DD3297}" type="datetime1">
              <a:rPr lang="en-US" smtClean="0"/>
              <a:t>12/13/23</a:t>
            </a:fld>
            <a:endParaRPr lang="en-US"/>
          </a:p>
        </p:txBody>
      </p:sp>
      <p:sp>
        <p:nvSpPr>
          <p:cNvPr id="6" name="Footer Placeholder 5">
            <a:extLst>
              <a:ext uri="{FF2B5EF4-FFF2-40B4-BE49-F238E27FC236}">
                <a16:creationId xmlns:a16="http://schemas.microsoft.com/office/drawing/2014/main" id="{330F23A8-D682-24FC-AF7F-894114384A5D}"/>
              </a:ext>
            </a:extLst>
          </p:cNvPr>
          <p:cNvSpPr>
            <a:spLocks noGrp="1"/>
          </p:cNvSpPr>
          <p:nvPr>
            <p:ph type="ftr" sz="quarter" idx="11"/>
          </p:nvPr>
        </p:nvSpPr>
        <p:spPr/>
        <p:txBody>
          <a:bodyPr/>
          <a:lstStyle/>
          <a:p>
            <a:r>
              <a:rPr lang="en-US"/>
              <a:t>Sentiment anaysis on Amazon reviews</a:t>
            </a:r>
          </a:p>
        </p:txBody>
      </p:sp>
      <p:sp>
        <p:nvSpPr>
          <p:cNvPr id="7" name="Slide Number Placeholder 6">
            <a:extLst>
              <a:ext uri="{FF2B5EF4-FFF2-40B4-BE49-F238E27FC236}">
                <a16:creationId xmlns:a16="http://schemas.microsoft.com/office/drawing/2014/main" id="{63296C31-86B2-A7DC-255B-B4B013DB1BE2}"/>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105441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861E-797D-177E-27CE-FD82521C38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5DD520-4A07-B5F2-4573-7095D6E4B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AB42B6-689F-ADC6-3BD3-2D6CB49282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97BD5-30D9-27BF-2FC4-F13F1566C74D}"/>
              </a:ext>
            </a:extLst>
          </p:cNvPr>
          <p:cNvSpPr>
            <a:spLocks noGrp="1"/>
          </p:cNvSpPr>
          <p:nvPr>
            <p:ph type="dt" sz="half" idx="10"/>
          </p:nvPr>
        </p:nvSpPr>
        <p:spPr/>
        <p:txBody>
          <a:bodyPr/>
          <a:lstStyle/>
          <a:p>
            <a:fld id="{8DC0E527-DAA3-1040-8803-3BDCD4E03B3D}" type="datetime1">
              <a:rPr lang="en-US" smtClean="0"/>
              <a:t>12/13/23</a:t>
            </a:fld>
            <a:endParaRPr lang="en-US"/>
          </a:p>
        </p:txBody>
      </p:sp>
      <p:sp>
        <p:nvSpPr>
          <p:cNvPr id="6" name="Footer Placeholder 5">
            <a:extLst>
              <a:ext uri="{FF2B5EF4-FFF2-40B4-BE49-F238E27FC236}">
                <a16:creationId xmlns:a16="http://schemas.microsoft.com/office/drawing/2014/main" id="{78424C96-E4A3-84A3-8E28-F2C5830ECE29}"/>
              </a:ext>
            </a:extLst>
          </p:cNvPr>
          <p:cNvSpPr>
            <a:spLocks noGrp="1"/>
          </p:cNvSpPr>
          <p:nvPr>
            <p:ph type="ftr" sz="quarter" idx="11"/>
          </p:nvPr>
        </p:nvSpPr>
        <p:spPr/>
        <p:txBody>
          <a:bodyPr/>
          <a:lstStyle/>
          <a:p>
            <a:r>
              <a:rPr lang="en-US"/>
              <a:t>Sentiment anaysis on Amazon reviews</a:t>
            </a:r>
          </a:p>
        </p:txBody>
      </p:sp>
      <p:sp>
        <p:nvSpPr>
          <p:cNvPr id="7" name="Slide Number Placeholder 6">
            <a:extLst>
              <a:ext uri="{FF2B5EF4-FFF2-40B4-BE49-F238E27FC236}">
                <a16:creationId xmlns:a16="http://schemas.microsoft.com/office/drawing/2014/main" id="{6EBB02F1-6DAD-1DB9-6971-298627F307D3}"/>
              </a:ext>
            </a:extLst>
          </p:cNvPr>
          <p:cNvSpPr>
            <a:spLocks noGrp="1"/>
          </p:cNvSpPr>
          <p:nvPr>
            <p:ph type="sldNum" sz="quarter" idx="12"/>
          </p:nvPr>
        </p:nvSpPr>
        <p:spPr/>
        <p:txBody>
          <a:bodyPr/>
          <a:lstStyle/>
          <a:p>
            <a:fld id="{FD43A098-DE63-E048-99F5-4E17AB970AEE}" type="slidenum">
              <a:rPr lang="en-US" smtClean="0"/>
              <a:t>‹#›</a:t>
            </a:fld>
            <a:endParaRPr lang="en-US"/>
          </a:p>
        </p:txBody>
      </p:sp>
    </p:spTree>
    <p:extLst>
      <p:ext uri="{BB962C8B-B14F-4D97-AF65-F5344CB8AC3E}">
        <p14:creationId xmlns:p14="http://schemas.microsoft.com/office/powerpoint/2010/main" val="319020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2D174-4187-5B17-C9B2-CE6FAFDF81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C5EA63-D0B1-1635-847A-A49699ED4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286CC4-2101-0C80-9F33-E6DD541F4D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C286A-8242-B646-839D-62B8009E032F}" type="datetime1">
              <a:rPr lang="en-US" smtClean="0"/>
              <a:t>12/13/23</a:t>
            </a:fld>
            <a:endParaRPr lang="en-US"/>
          </a:p>
        </p:txBody>
      </p:sp>
      <p:sp>
        <p:nvSpPr>
          <p:cNvPr id="5" name="Footer Placeholder 4">
            <a:extLst>
              <a:ext uri="{FF2B5EF4-FFF2-40B4-BE49-F238E27FC236}">
                <a16:creationId xmlns:a16="http://schemas.microsoft.com/office/drawing/2014/main" id="{12B8F7E7-E795-1112-6E00-4457C2FED1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Sentiment anaysis on Amazon reviews</a:t>
            </a:r>
          </a:p>
        </p:txBody>
      </p:sp>
      <p:sp>
        <p:nvSpPr>
          <p:cNvPr id="6" name="Slide Number Placeholder 5">
            <a:extLst>
              <a:ext uri="{FF2B5EF4-FFF2-40B4-BE49-F238E27FC236}">
                <a16:creationId xmlns:a16="http://schemas.microsoft.com/office/drawing/2014/main" id="{A5837FA0-A1AC-001E-E133-3812042AA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43A098-DE63-E048-99F5-4E17AB970AEE}" type="slidenum">
              <a:rPr lang="en-US" smtClean="0"/>
              <a:t>‹#›</a:t>
            </a:fld>
            <a:endParaRPr lang="en-US"/>
          </a:p>
        </p:txBody>
      </p:sp>
    </p:spTree>
    <p:extLst>
      <p:ext uri="{BB962C8B-B14F-4D97-AF65-F5344CB8AC3E}">
        <p14:creationId xmlns:p14="http://schemas.microsoft.com/office/powerpoint/2010/main" val="278485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ytabatabaee/AmazonSentiment/tree/main"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ytabatabaee/AmazonSentiment/tree/main/sr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E2E4-F2FE-C627-7B7B-9A665F09DE7C}"/>
              </a:ext>
            </a:extLst>
          </p:cNvPr>
          <p:cNvSpPr>
            <a:spLocks noGrp="1"/>
          </p:cNvSpPr>
          <p:nvPr>
            <p:ph type="ctrTitle"/>
          </p:nvPr>
        </p:nvSpPr>
        <p:spPr/>
        <p:txBody>
          <a:bodyPr/>
          <a:lstStyle/>
          <a:p>
            <a:r>
              <a:rPr lang="en-US" dirty="0"/>
              <a:t>Sentiment Analysis on Amazon Product Reviews </a:t>
            </a:r>
          </a:p>
        </p:txBody>
      </p:sp>
      <p:sp>
        <p:nvSpPr>
          <p:cNvPr id="3" name="Subtitle 2">
            <a:extLst>
              <a:ext uri="{FF2B5EF4-FFF2-40B4-BE49-F238E27FC236}">
                <a16:creationId xmlns:a16="http://schemas.microsoft.com/office/drawing/2014/main" id="{8CF5550F-697A-0333-5E32-BFBFCE18FD8A}"/>
              </a:ext>
            </a:extLst>
          </p:cNvPr>
          <p:cNvSpPr>
            <a:spLocks noGrp="1"/>
          </p:cNvSpPr>
          <p:nvPr>
            <p:ph type="subTitle" idx="1"/>
          </p:nvPr>
        </p:nvSpPr>
        <p:spPr>
          <a:xfrm>
            <a:off x="1524000" y="3836988"/>
            <a:ext cx="9144000" cy="1655762"/>
          </a:xfrm>
        </p:spPr>
        <p:txBody>
          <a:bodyPr/>
          <a:lstStyle/>
          <a:p>
            <a:r>
              <a:rPr lang="en-US" dirty="0"/>
              <a:t>Yasamin Tabatabaee</a:t>
            </a:r>
          </a:p>
          <a:p>
            <a:r>
              <a:rPr lang="en-US" dirty="0" err="1"/>
              <a:t>netid</a:t>
            </a:r>
            <a:r>
              <a:rPr lang="en-US" dirty="0"/>
              <a:t>: syt3</a:t>
            </a:r>
          </a:p>
          <a:p>
            <a:r>
              <a:rPr lang="en-US" dirty="0"/>
              <a:t>Team name: </a:t>
            </a:r>
            <a:r>
              <a:rPr lang="en-US" dirty="0" err="1"/>
              <a:t>AmazonSentiment</a:t>
            </a:r>
            <a:endParaRPr lang="en-US" dirty="0"/>
          </a:p>
        </p:txBody>
      </p:sp>
      <p:sp>
        <p:nvSpPr>
          <p:cNvPr id="4" name="Subtitle 2">
            <a:extLst>
              <a:ext uri="{FF2B5EF4-FFF2-40B4-BE49-F238E27FC236}">
                <a16:creationId xmlns:a16="http://schemas.microsoft.com/office/drawing/2014/main" id="{C1FEAE06-0463-F924-967B-2F3C607D30A7}"/>
              </a:ext>
            </a:extLst>
          </p:cNvPr>
          <p:cNvSpPr txBox="1">
            <a:spLocks/>
          </p:cNvSpPr>
          <p:nvPr/>
        </p:nvSpPr>
        <p:spPr>
          <a:xfrm>
            <a:off x="1752600" y="573563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2">
                    <a:lumMod val="50000"/>
                  </a:schemeClr>
                </a:solidFill>
              </a:rPr>
              <a:t>CS410 Final course project presentation</a:t>
            </a:r>
          </a:p>
        </p:txBody>
      </p:sp>
    </p:spTree>
    <p:extLst>
      <p:ext uri="{BB962C8B-B14F-4D97-AF65-F5344CB8AC3E}">
        <p14:creationId xmlns:p14="http://schemas.microsoft.com/office/powerpoint/2010/main" val="1625433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2D8F5-9947-F2FC-8408-D63824D4AD42}"/>
              </a:ext>
            </a:extLst>
          </p:cNvPr>
          <p:cNvSpPr>
            <a:spLocks noGrp="1"/>
          </p:cNvSpPr>
          <p:nvPr>
            <p:ph type="title"/>
          </p:nvPr>
        </p:nvSpPr>
        <p:spPr>
          <a:xfrm>
            <a:off x="838200" y="234496"/>
            <a:ext cx="11157857" cy="1325563"/>
          </a:xfrm>
        </p:spPr>
        <p:txBody>
          <a:bodyPr/>
          <a:lstStyle/>
          <a:p>
            <a:r>
              <a:rPr lang="en-US" b="1" dirty="0"/>
              <a:t>Motivation</a:t>
            </a:r>
            <a:r>
              <a:rPr lang="en-US" dirty="0"/>
              <a:t>: Why sentiment analysis of reviews?</a:t>
            </a:r>
          </a:p>
        </p:txBody>
      </p:sp>
      <p:sp>
        <p:nvSpPr>
          <p:cNvPr id="3" name="Content Placeholder 2">
            <a:extLst>
              <a:ext uri="{FF2B5EF4-FFF2-40B4-BE49-F238E27FC236}">
                <a16:creationId xmlns:a16="http://schemas.microsoft.com/office/drawing/2014/main" id="{49799A73-44A6-0C5C-8A8C-B29522C46EDA}"/>
              </a:ext>
            </a:extLst>
          </p:cNvPr>
          <p:cNvSpPr>
            <a:spLocks noGrp="1"/>
          </p:cNvSpPr>
          <p:nvPr>
            <p:ph idx="1"/>
          </p:nvPr>
        </p:nvSpPr>
        <p:spPr/>
        <p:txBody>
          <a:bodyPr>
            <a:normAutofit fontScale="92500" lnSpcReduction="10000"/>
          </a:bodyPr>
          <a:lstStyle/>
          <a:p>
            <a:r>
              <a:rPr lang="en-US" sz="2400" dirty="0">
                <a:effectLst/>
              </a:rPr>
              <a:t>Sentiment analysis of textual data provides insight into the </a:t>
            </a:r>
            <a:r>
              <a:rPr lang="en-US" sz="2400" dirty="0">
                <a:solidFill>
                  <a:srgbClr val="C00000"/>
                </a:solidFill>
                <a:effectLst/>
              </a:rPr>
              <a:t>opinions, emotions and attitudes</a:t>
            </a:r>
            <a:r>
              <a:rPr lang="en-US" sz="2400" dirty="0">
                <a:effectLst/>
              </a:rPr>
              <a:t> of people towards objects and topics.</a:t>
            </a:r>
          </a:p>
          <a:p>
            <a:endParaRPr lang="en-US" sz="2400" dirty="0">
              <a:effectLst/>
            </a:endParaRPr>
          </a:p>
          <a:p>
            <a:r>
              <a:rPr lang="en-US" sz="2400" dirty="0">
                <a:effectLst/>
              </a:rPr>
              <a:t> In the case of product reviews, it can be useful for marketing researchers and producers to </a:t>
            </a:r>
            <a:r>
              <a:rPr lang="en-US" sz="2400" dirty="0">
                <a:solidFill>
                  <a:srgbClr val="C00000"/>
                </a:solidFill>
                <a:effectLst/>
              </a:rPr>
              <a:t>understand the needs of users </a:t>
            </a:r>
            <a:r>
              <a:rPr lang="en-US" sz="2400" dirty="0">
                <a:effectLst/>
              </a:rPr>
              <a:t>and the factors that contribute to their satisfaction or dissatisfaction of a product. </a:t>
            </a:r>
          </a:p>
          <a:p>
            <a:endParaRPr lang="en-US" sz="2400" dirty="0">
              <a:effectLst/>
            </a:endParaRPr>
          </a:p>
          <a:p>
            <a:r>
              <a:rPr lang="en-US" sz="2400" dirty="0"/>
              <a:t>When </a:t>
            </a:r>
            <a:r>
              <a:rPr lang="en-US" sz="2400" dirty="0">
                <a:effectLst/>
              </a:rPr>
              <a:t>new users want to buy a product, they are </a:t>
            </a:r>
            <a:r>
              <a:rPr lang="en-US" sz="2400" dirty="0">
                <a:solidFill>
                  <a:srgbClr val="C00000"/>
                </a:solidFill>
                <a:effectLst/>
              </a:rPr>
              <a:t>influenced </a:t>
            </a:r>
            <a:r>
              <a:rPr lang="en-US" sz="2400" dirty="0">
                <a:effectLst/>
              </a:rPr>
              <a:t>by the reviews and ratings of previous users.</a:t>
            </a:r>
          </a:p>
          <a:p>
            <a:endParaRPr lang="en-US" sz="2400" dirty="0">
              <a:effectLst/>
            </a:endParaRPr>
          </a:p>
          <a:p>
            <a:r>
              <a:rPr lang="en-US" sz="2400" dirty="0"/>
              <a:t>Reviews can </a:t>
            </a:r>
            <a:r>
              <a:rPr lang="en-US" sz="2400" dirty="0">
                <a:effectLst/>
              </a:rPr>
              <a:t>have a determining effect on how a product performs in the market and can also be important to </a:t>
            </a:r>
            <a:r>
              <a:rPr lang="en-US" sz="2400" dirty="0">
                <a:solidFill>
                  <a:srgbClr val="C00000"/>
                </a:solidFill>
                <a:effectLst/>
              </a:rPr>
              <a:t>investors</a:t>
            </a:r>
            <a:r>
              <a:rPr lang="en-US" sz="2400" dirty="0">
                <a:effectLst/>
              </a:rPr>
              <a:t>. </a:t>
            </a:r>
            <a:endParaRPr lang="en-US" sz="3600" dirty="0">
              <a:effectLst/>
            </a:endParaRPr>
          </a:p>
          <a:p>
            <a:endParaRPr lang="en-US" sz="3600" dirty="0"/>
          </a:p>
        </p:txBody>
      </p:sp>
      <p:sp>
        <p:nvSpPr>
          <p:cNvPr id="4" name="Slide Number Placeholder 3">
            <a:extLst>
              <a:ext uri="{FF2B5EF4-FFF2-40B4-BE49-F238E27FC236}">
                <a16:creationId xmlns:a16="http://schemas.microsoft.com/office/drawing/2014/main" id="{B6538F24-C93C-8813-101B-A0B5CE7A6E50}"/>
              </a:ext>
            </a:extLst>
          </p:cNvPr>
          <p:cNvSpPr>
            <a:spLocks noGrp="1"/>
          </p:cNvSpPr>
          <p:nvPr>
            <p:ph type="sldNum" sz="quarter" idx="12"/>
          </p:nvPr>
        </p:nvSpPr>
        <p:spPr/>
        <p:txBody>
          <a:bodyPr/>
          <a:lstStyle/>
          <a:p>
            <a:fld id="{FD43A098-DE63-E048-99F5-4E17AB970AEE}" type="slidenum">
              <a:rPr lang="en-US" smtClean="0"/>
              <a:t>2</a:t>
            </a:fld>
            <a:endParaRPr lang="en-US"/>
          </a:p>
        </p:txBody>
      </p:sp>
      <p:sp>
        <p:nvSpPr>
          <p:cNvPr id="5" name="Footer Placeholder 4">
            <a:extLst>
              <a:ext uri="{FF2B5EF4-FFF2-40B4-BE49-F238E27FC236}">
                <a16:creationId xmlns:a16="http://schemas.microsoft.com/office/drawing/2014/main" id="{58125968-306A-32A2-13CC-E49816B34782}"/>
              </a:ext>
            </a:extLst>
          </p:cNvPr>
          <p:cNvSpPr>
            <a:spLocks noGrp="1"/>
          </p:cNvSpPr>
          <p:nvPr>
            <p:ph type="ftr" sz="quarter" idx="11"/>
          </p:nvPr>
        </p:nvSpPr>
        <p:spPr/>
        <p:txBody>
          <a:bodyPr/>
          <a:lstStyle/>
          <a:p>
            <a:r>
              <a:rPr lang="en-US"/>
              <a:t>Sentiment anaysis on Amazon reviews</a:t>
            </a:r>
          </a:p>
        </p:txBody>
      </p:sp>
    </p:spTree>
    <p:extLst>
      <p:ext uri="{BB962C8B-B14F-4D97-AF65-F5344CB8AC3E}">
        <p14:creationId xmlns:p14="http://schemas.microsoft.com/office/powerpoint/2010/main" val="3432916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929843-E604-0CA8-2079-566841C829B2}"/>
              </a:ext>
            </a:extLst>
          </p:cNvPr>
          <p:cNvPicPr>
            <a:picLocks noChangeAspect="1"/>
          </p:cNvPicPr>
          <p:nvPr/>
        </p:nvPicPr>
        <p:blipFill>
          <a:blip r:embed="rId2"/>
          <a:stretch>
            <a:fillRect/>
          </a:stretch>
        </p:blipFill>
        <p:spPr>
          <a:xfrm>
            <a:off x="2852737" y="2000469"/>
            <a:ext cx="7772400" cy="3378776"/>
          </a:xfrm>
          <a:prstGeom prst="rect">
            <a:avLst/>
          </a:prstGeom>
        </p:spPr>
      </p:pic>
      <p:sp>
        <p:nvSpPr>
          <p:cNvPr id="2" name="Title 1">
            <a:extLst>
              <a:ext uri="{FF2B5EF4-FFF2-40B4-BE49-F238E27FC236}">
                <a16:creationId xmlns:a16="http://schemas.microsoft.com/office/drawing/2014/main" id="{2D09D8FB-313D-FC6D-030D-CE27B9505301}"/>
              </a:ext>
            </a:extLst>
          </p:cNvPr>
          <p:cNvSpPr>
            <a:spLocks noGrp="1"/>
          </p:cNvSpPr>
          <p:nvPr>
            <p:ph type="title"/>
          </p:nvPr>
        </p:nvSpPr>
        <p:spPr>
          <a:xfrm>
            <a:off x="738187" y="0"/>
            <a:ext cx="10515600" cy="1325563"/>
          </a:xfrm>
        </p:spPr>
        <p:txBody>
          <a:bodyPr/>
          <a:lstStyle/>
          <a:p>
            <a:pPr algn="ctr"/>
            <a:r>
              <a:rPr lang="en-US" dirty="0"/>
              <a:t>Project outcome</a:t>
            </a:r>
          </a:p>
        </p:txBody>
      </p:sp>
      <p:sp>
        <p:nvSpPr>
          <p:cNvPr id="3" name="Content Placeholder 2">
            <a:extLst>
              <a:ext uri="{FF2B5EF4-FFF2-40B4-BE49-F238E27FC236}">
                <a16:creationId xmlns:a16="http://schemas.microsoft.com/office/drawing/2014/main" id="{8658715C-A0EA-06A1-5170-02969F6C79CD}"/>
              </a:ext>
            </a:extLst>
          </p:cNvPr>
          <p:cNvSpPr>
            <a:spLocks noGrp="1"/>
          </p:cNvSpPr>
          <p:nvPr>
            <p:ph idx="1"/>
          </p:nvPr>
        </p:nvSpPr>
        <p:spPr>
          <a:xfrm>
            <a:off x="566737" y="1176338"/>
            <a:ext cx="10515600" cy="4351338"/>
          </a:xfrm>
        </p:spPr>
        <p:txBody>
          <a:bodyPr>
            <a:normAutofit/>
          </a:bodyPr>
          <a:lstStyle/>
          <a:p>
            <a:r>
              <a:rPr lang="en-US" sz="2400" dirty="0"/>
              <a:t>Software for sentiment analysis: 	</a:t>
            </a:r>
            <a:r>
              <a:rPr lang="en-US" sz="2000" dirty="0">
                <a:hlinkClick r:id="rId3"/>
              </a:rPr>
              <a:t>https://github.com/ytabatabaee/AmazonSentiment/tree/main</a:t>
            </a:r>
            <a:endParaRPr lang="en-US" sz="2000" dirty="0"/>
          </a:p>
          <a:p>
            <a:pPr marL="0" indent="0">
              <a:buNone/>
            </a:pPr>
            <a:endParaRPr lang="en-US" sz="2400" dirty="0"/>
          </a:p>
        </p:txBody>
      </p:sp>
      <p:sp>
        <p:nvSpPr>
          <p:cNvPr id="5" name="Content Placeholder 2">
            <a:extLst>
              <a:ext uri="{FF2B5EF4-FFF2-40B4-BE49-F238E27FC236}">
                <a16:creationId xmlns:a16="http://schemas.microsoft.com/office/drawing/2014/main" id="{5CBAB5B2-42D2-D050-D5BD-CC0C0BC44912}"/>
              </a:ext>
            </a:extLst>
          </p:cNvPr>
          <p:cNvSpPr txBox="1">
            <a:spLocks/>
          </p:cNvSpPr>
          <p:nvPr/>
        </p:nvSpPr>
        <p:spPr>
          <a:xfrm>
            <a:off x="364330" y="5876350"/>
            <a:ext cx="11263313" cy="6524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dirty="0" err="1"/>
              <a:t>Github</a:t>
            </a:r>
            <a:r>
              <a:rPr lang="en-US" sz="2400" dirty="0"/>
              <a:t> site includes the report, code documentation, and other files</a:t>
            </a:r>
            <a:endParaRPr lang="en-US" sz="2000" dirty="0"/>
          </a:p>
          <a:p>
            <a:pPr marL="0" indent="0">
              <a:buFont typeface="Arial" panose="020B0604020202020204" pitchFamily="34" charset="0"/>
              <a:buNone/>
            </a:pPr>
            <a:endParaRPr lang="en-US" sz="2400" dirty="0"/>
          </a:p>
        </p:txBody>
      </p:sp>
      <p:sp>
        <p:nvSpPr>
          <p:cNvPr id="6" name="Slide Number Placeholder 5">
            <a:extLst>
              <a:ext uri="{FF2B5EF4-FFF2-40B4-BE49-F238E27FC236}">
                <a16:creationId xmlns:a16="http://schemas.microsoft.com/office/drawing/2014/main" id="{3E0C2986-4C39-CF79-D6C2-CE9B7837BAED}"/>
              </a:ext>
            </a:extLst>
          </p:cNvPr>
          <p:cNvSpPr>
            <a:spLocks noGrp="1"/>
          </p:cNvSpPr>
          <p:nvPr>
            <p:ph type="sldNum" sz="quarter" idx="12"/>
          </p:nvPr>
        </p:nvSpPr>
        <p:spPr/>
        <p:txBody>
          <a:bodyPr/>
          <a:lstStyle/>
          <a:p>
            <a:fld id="{FD43A098-DE63-E048-99F5-4E17AB970AEE}" type="slidenum">
              <a:rPr lang="en-US" smtClean="0"/>
              <a:t>3</a:t>
            </a:fld>
            <a:endParaRPr lang="en-US"/>
          </a:p>
        </p:txBody>
      </p:sp>
      <p:sp>
        <p:nvSpPr>
          <p:cNvPr id="7" name="Footer Placeholder 6">
            <a:extLst>
              <a:ext uri="{FF2B5EF4-FFF2-40B4-BE49-F238E27FC236}">
                <a16:creationId xmlns:a16="http://schemas.microsoft.com/office/drawing/2014/main" id="{D0359B05-E018-2857-65CA-258BC3D52C63}"/>
              </a:ext>
            </a:extLst>
          </p:cNvPr>
          <p:cNvSpPr>
            <a:spLocks noGrp="1"/>
          </p:cNvSpPr>
          <p:nvPr>
            <p:ph type="ftr" sz="quarter" idx="11"/>
          </p:nvPr>
        </p:nvSpPr>
        <p:spPr/>
        <p:txBody>
          <a:bodyPr/>
          <a:lstStyle/>
          <a:p>
            <a:r>
              <a:rPr lang="en-US"/>
              <a:t>Sentiment anaysis on Amazon reviews</a:t>
            </a:r>
          </a:p>
        </p:txBody>
      </p:sp>
    </p:spTree>
    <p:extLst>
      <p:ext uri="{BB962C8B-B14F-4D97-AF65-F5344CB8AC3E}">
        <p14:creationId xmlns:p14="http://schemas.microsoft.com/office/powerpoint/2010/main" val="3478589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0F75-0629-C9DB-085D-C4329294E4B0}"/>
              </a:ext>
            </a:extLst>
          </p:cNvPr>
          <p:cNvSpPr>
            <a:spLocks noGrp="1"/>
          </p:cNvSpPr>
          <p:nvPr>
            <p:ph type="title"/>
          </p:nvPr>
        </p:nvSpPr>
        <p:spPr>
          <a:xfrm>
            <a:off x="838200" y="18255"/>
            <a:ext cx="10515600" cy="1325563"/>
          </a:xfrm>
        </p:spPr>
        <p:txBody>
          <a:bodyPr/>
          <a:lstStyle/>
          <a:p>
            <a:pPr algn="ctr"/>
            <a:r>
              <a:rPr lang="en-US" dirty="0"/>
              <a:t>Data</a:t>
            </a:r>
          </a:p>
        </p:txBody>
      </p:sp>
      <p:sp>
        <p:nvSpPr>
          <p:cNvPr id="3" name="Content Placeholder 2">
            <a:extLst>
              <a:ext uri="{FF2B5EF4-FFF2-40B4-BE49-F238E27FC236}">
                <a16:creationId xmlns:a16="http://schemas.microsoft.com/office/drawing/2014/main" id="{68A7D12C-2290-1298-11CD-9E32E1615723}"/>
              </a:ext>
            </a:extLst>
          </p:cNvPr>
          <p:cNvSpPr>
            <a:spLocks noGrp="1"/>
          </p:cNvSpPr>
          <p:nvPr>
            <p:ph idx="1"/>
          </p:nvPr>
        </p:nvSpPr>
        <p:spPr>
          <a:xfrm>
            <a:off x="838200" y="1343818"/>
            <a:ext cx="5787683" cy="4351338"/>
          </a:xfrm>
        </p:spPr>
        <p:txBody>
          <a:bodyPr>
            <a:normAutofit fontScale="92500"/>
          </a:bodyPr>
          <a:lstStyle/>
          <a:p>
            <a:r>
              <a:rPr lang="en-US" sz="2200" dirty="0">
                <a:effectLst/>
              </a:rPr>
              <a:t>Amazon Review Dataset from UCSD at </a:t>
            </a:r>
            <a:r>
              <a:rPr lang="en-US" sz="2200" dirty="0">
                <a:solidFill>
                  <a:srgbClr val="0F54CC"/>
                </a:solidFill>
                <a:effectLst/>
              </a:rPr>
              <a:t>https://</a:t>
            </a:r>
            <a:r>
              <a:rPr lang="en-US" sz="2200" dirty="0" err="1">
                <a:solidFill>
                  <a:srgbClr val="0F54CC"/>
                </a:solidFill>
                <a:effectLst/>
              </a:rPr>
              <a:t>nijianmo.github.io</a:t>
            </a:r>
            <a:r>
              <a:rPr lang="en-US" sz="2200" dirty="0">
                <a:solidFill>
                  <a:srgbClr val="0F54CC"/>
                </a:solidFill>
                <a:effectLst/>
              </a:rPr>
              <a:t>/amazon/</a:t>
            </a:r>
            <a:r>
              <a:rPr lang="en-US" sz="2200" dirty="0" err="1">
                <a:solidFill>
                  <a:srgbClr val="0F54CC"/>
                </a:solidFill>
                <a:effectLst/>
              </a:rPr>
              <a:t>index.html</a:t>
            </a:r>
            <a:r>
              <a:rPr lang="en-US" sz="2200" dirty="0">
                <a:solidFill>
                  <a:srgbClr val="0F54CC"/>
                </a:solidFill>
                <a:effectLst/>
              </a:rPr>
              <a:t> </a:t>
            </a:r>
          </a:p>
          <a:p>
            <a:endParaRPr lang="en-US" sz="2200" dirty="0">
              <a:solidFill>
                <a:srgbClr val="0F54CC"/>
              </a:solidFill>
            </a:endParaRPr>
          </a:p>
          <a:p>
            <a:r>
              <a:rPr lang="en-US" sz="2200" dirty="0">
                <a:effectLst/>
              </a:rPr>
              <a:t>The dataset was published in 2018, and contains more than 233 million Amazon reviews between the years 1996 to 2018 from 29 different product categories, as well as additional information and metadata for each product.</a:t>
            </a:r>
          </a:p>
          <a:p>
            <a:endParaRPr lang="en-US" sz="2200" dirty="0"/>
          </a:p>
          <a:p>
            <a:r>
              <a:rPr lang="en-US" sz="2200" dirty="0">
                <a:effectLst/>
              </a:rPr>
              <a:t>We selected 8 categories (</a:t>
            </a:r>
            <a:r>
              <a:rPr lang="en-US" sz="2200" b="0" i="0" dirty="0">
                <a:solidFill>
                  <a:srgbClr val="1F2328"/>
                </a:solidFill>
                <a:effectLst/>
                <a:latin typeface="-apple-system"/>
              </a:rPr>
              <a:t>Fashion, Software, Appliances, Gift Cards, Magazine Subscriptions, Prime Pantry, Luxury Beauty, All Beauty</a:t>
            </a:r>
            <a:r>
              <a:rPr lang="en-US" sz="2200" dirty="0">
                <a:effectLst/>
              </a:rPr>
              <a:t>) with at most 200K reviews from each</a:t>
            </a:r>
          </a:p>
          <a:p>
            <a:endParaRPr lang="en-US" sz="2200" dirty="0"/>
          </a:p>
          <a:p>
            <a:endParaRPr lang="en-US" sz="2200" dirty="0">
              <a:effectLst/>
            </a:endParaRPr>
          </a:p>
          <a:p>
            <a:endParaRPr lang="en-US" sz="2200" dirty="0"/>
          </a:p>
        </p:txBody>
      </p:sp>
      <p:sp>
        <p:nvSpPr>
          <p:cNvPr id="4" name="Slide Number Placeholder 3">
            <a:extLst>
              <a:ext uri="{FF2B5EF4-FFF2-40B4-BE49-F238E27FC236}">
                <a16:creationId xmlns:a16="http://schemas.microsoft.com/office/drawing/2014/main" id="{AD49E6F7-E839-A9E9-4ED1-0AF8442F18A1}"/>
              </a:ext>
            </a:extLst>
          </p:cNvPr>
          <p:cNvSpPr>
            <a:spLocks noGrp="1"/>
          </p:cNvSpPr>
          <p:nvPr>
            <p:ph type="sldNum" sz="quarter" idx="12"/>
          </p:nvPr>
        </p:nvSpPr>
        <p:spPr/>
        <p:txBody>
          <a:bodyPr/>
          <a:lstStyle/>
          <a:p>
            <a:fld id="{FD43A098-DE63-E048-99F5-4E17AB970AEE}" type="slidenum">
              <a:rPr lang="en-US" smtClean="0"/>
              <a:t>4</a:t>
            </a:fld>
            <a:endParaRPr lang="en-US"/>
          </a:p>
        </p:txBody>
      </p:sp>
      <p:sp>
        <p:nvSpPr>
          <p:cNvPr id="5" name="Footer Placeholder 4">
            <a:extLst>
              <a:ext uri="{FF2B5EF4-FFF2-40B4-BE49-F238E27FC236}">
                <a16:creationId xmlns:a16="http://schemas.microsoft.com/office/drawing/2014/main" id="{76B65AA6-F9D5-75B0-5E44-98B8C72447E9}"/>
              </a:ext>
            </a:extLst>
          </p:cNvPr>
          <p:cNvSpPr>
            <a:spLocks noGrp="1"/>
          </p:cNvSpPr>
          <p:nvPr>
            <p:ph type="ftr" sz="quarter" idx="11"/>
          </p:nvPr>
        </p:nvSpPr>
        <p:spPr/>
        <p:txBody>
          <a:bodyPr/>
          <a:lstStyle/>
          <a:p>
            <a:r>
              <a:rPr lang="en-US"/>
              <a:t>Sentiment anaysis on Amazon reviews</a:t>
            </a:r>
          </a:p>
        </p:txBody>
      </p:sp>
      <p:pic>
        <p:nvPicPr>
          <p:cNvPr id="6" name="Picture 5">
            <a:extLst>
              <a:ext uri="{FF2B5EF4-FFF2-40B4-BE49-F238E27FC236}">
                <a16:creationId xmlns:a16="http://schemas.microsoft.com/office/drawing/2014/main" id="{CAB75BA3-F13F-654B-C68D-4A0A7498B2DE}"/>
              </a:ext>
            </a:extLst>
          </p:cNvPr>
          <p:cNvPicPr>
            <a:picLocks noChangeAspect="1"/>
          </p:cNvPicPr>
          <p:nvPr/>
        </p:nvPicPr>
        <p:blipFill>
          <a:blip r:embed="rId2"/>
          <a:stretch>
            <a:fillRect/>
          </a:stretch>
        </p:blipFill>
        <p:spPr>
          <a:xfrm>
            <a:off x="6983633" y="1231276"/>
            <a:ext cx="4607256" cy="4618832"/>
          </a:xfrm>
          <a:prstGeom prst="rect">
            <a:avLst/>
          </a:prstGeom>
        </p:spPr>
      </p:pic>
    </p:spTree>
    <p:extLst>
      <p:ext uri="{BB962C8B-B14F-4D97-AF65-F5344CB8AC3E}">
        <p14:creationId xmlns:p14="http://schemas.microsoft.com/office/powerpoint/2010/main" val="417620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0F75-0629-C9DB-085D-C4329294E4B0}"/>
              </a:ext>
            </a:extLst>
          </p:cNvPr>
          <p:cNvSpPr>
            <a:spLocks noGrp="1"/>
          </p:cNvSpPr>
          <p:nvPr>
            <p:ph type="title"/>
          </p:nvPr>
        </p:nvSpPr>
        <p:spPr>
          <a:xfrm>
            <a:off x="838200" y="136525"/>
            <a:ext cx="10515600" cy="1325563"/>
          </a:xfrm>
        </p:spPr>
        <p:txBody>
          <a:bodyPr/>
          <a:lstStyle/>
          <a:p>
            <a:pPr algn="ctr"/>
            <a:r>
              <a:rPr lang="en-US" dirty="0"/>
              <a:t>Code and Implementation</a:t>
            </a:r>
          </a:p>
        </p:txBody>
      </p:sp>
      <p:sp>
        <p:nvSpPr>
          <p:cNvPr id="3" name="Content Placeholder 2">
            <a:extLst>
              <a:ext uri="{FF2B5EF4-FFF2-40B4-BE49-F238E27FC236}">
                <a16:creationId xmlns:a16="http://schemas.microsoft.com/office/drawing/2014/main" id="{68A7D12C-2290-1298-11CD-9E32E1615723}"/>
              </a:ext>
            </a:extLst>
          </p:cNvPr>
          <p:cNvSpPr>
            <a:spLocks noGrp="1"/>
          </p:cNvSpPr>
          <p:nvPr>
            <p:ph idx="1"/>
          </p:nvPr>
        </p:nvSpPr>
        <p:spPr>
          <a:xfrm>
            <a:off x="838200" y="1462088"/>
            <a:ext cx="10515600" cy="4351338"/>
          </a:xfrm>
        </p:spPr>
        <p:txBody>
          <a:bodyPr>
            <a:normAutofit/>
          </a:bodyPr>
          <a:lstStyle/>
          <a:p>
            <a:r>
              <a:rPr lang="en-US" sz="2000" dirty="0"/>
              <a:t>All the code is available at </a:t>
            </a:r>
            <a:r>
              <a:rPr lang="en-US" sz="2000" dirty="0">
                <a:hlinkClick r:id="rId2"/>
              </a:rPr>
              <a:t>https://github.com/ytabatabaee/AmazonSentiment/tree/main/src</a:t>
            </a:r>
            <a:endParaRPr lang="en-US" sz="2000" dirty="0"/>
          </a:p>
          <a:p>
            <a:r>
              <a:rPr lang="en-US" sz="2000" dirty="0"/>
              <a:t>The code is implemented in Python 3, and uses the following packages:</a:t>
            </a:r>
          </a:p>
          <a:p>
            <a:endParaRPr lang="en-US" sz="2000" dirty="0"/>
          </a:p>
        </p:txBody>
      </p:sp>
      <p:sp>
        <p:nvSpPr>
          <p:cNvPr id="4" name="Slide Number Placeholder 3">
            <a:extLst>
              <a:ext uri="{FF2B5EF4-FFF2-40B4-BE49-F238E27FC236}">
                <a16:creationId xmlns:a16="http://schemas.microsoft.com/office/drawing/2014/main" id="{F39B9253-FB8A-6691-4AD0-DC96BFB03C27}"/>
              </a:ext>
            </a:extLst>
          </p:cNvPr>
          <p:cNvSpPr>
            <a:spLocks noGrp="1"/>
          </p:cNvSpPr>
          <p:nvPr>
            <p:ph type="sldNum" sz="quarter" idx="12"/>
          </p:nvPr>
        </p:nvSpPr>
        <p:spPr/>
        <p:txBody>
          <a:bodyPr/>
          <a:lstStyle/>
          <a:p>
            <a:fld id="{FD43A098-DE63-E048-99F5-4E17AB970AEE}" type="slidenum">
              <a:rPr lang="en-US" smtClean="0"/>
              <a:t>5</a:t>
            </a:fld>
            <a:endParaRPr lang="en-US"/>
          </a:p>
        </p:txBody>
      </p:sp>
      <p:sp>
        <p:nvSpPr>
          <p:cNvPr id="5" name="Footer Placeholder 4">
            <a:extLst>
              <a:ext uri="{FF2B5EF4-FFF2-40B4-BE49-F238E27FC236}">
                <a16:creationId xmlns:a16="http://schemas.microsoft.com/office/drawing/2014/main" id="{6BE47D1B-A779-728A-ED1F-9E249EB730F3}"/>
              </a:ext>
            </a:extLst>
          </p:cNvPr>
          <p:cNvSpPr>
            <a:spLocks noGrp="1"/>
          </p:cNvSpPr>
          <p:nvPr>
            <p:ph type="ftr" sz="quarter" idx="11"/>
          </p:nvPr>
        </p:nvSpPr>
        <p:spPr/>
        <p:txBody>
          <a:bodyPr/>
          <a:lstStyle/>
          <a:p>
            <a:r>
              <a:rPr lang="en-US"/>
              <a:t>Sentiment anaysis on Amazon reviews</a:t>
            </a:r>
          </a:p>
        </p:txBody>
      </p:sp>
    </p:spTree>
    <p:extLst>
      <p:ext uri="{BB962C8B-B14F-4D97-AF65-F5344CB8AC3E}">
        <p14:creationId xmlns:p14="http://schemas.microsoft.com/office/powerpoint/2010/main" val="302704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70F75-0629-C9DB-085D-C4329294E4B0}"/>
              </a:ext>
            </a:extLst>
          </p:cNvPr>
          <p:cNvSpPr>
            <a:spLocks noGrp="1"/>
          </p:cNvSpPr>
          <p:nvPr>
            <p:ph type="title"/>
          </p:nvPr>
        </p:nvSpPr>
        <p:spPr>
          <a:xfrm>
            <a:off x="838200" y="2471761"/>
            <a:ext cx="10515600" cy="1325563"/>
          </a:xfrm>
        </p:spPr>
        <p:txBody>
          <a:bodyPr>
            <a:normAutofit/>
          </a:bodyPr>
          <a:lstStyle/>
          <a:p>
            <a:pPr algn="ctr"/>
            <a:r>
              <a:rPr lang="en-US" sz="4800" dirty="0"/>
              <a:t>Software Usage</a:t>
            </a:r>
          </a:p>
        </p:txBody>
      </p:sp>
      <p:sp>
        <p:nvSpPr>
          <p:cNvPr id="4" name="Slide Number Placeholder 3">
            <a:extLst>
              <a:ext uri="{FF2B5EF4-FFF2-40B4-BE49-F238E27FC236}">
                <a16:creationId xmlns:a16="http://schemas.microsoft.com/office/drawing/2014/main" id="{5AA9CBCE-CFDA-0E1D-D63E-9D4029309C10}"/>
              </a:ext>
            </a:extLst>
          </p:cNvPr>
          <p:cNvSpPr>
            <a:spLocks noGrp="1"/>
          </p:cNvSpPr>
          <p:nvPr>
            <p:ph type="sldNum" sz="quarter" idx="12"/>
          </p:nvPr>
        </p:nvSpPr>
        <p:spPr/>
        <p:txBody>
          <a:bodyPr/>
          <a:lstStyle/>
          <a:p>
            <a:fld id="{FD43A098-DE63-E048-99F5-4E17AB970AEE}" type="slidenum">
              <a:rPr lang="en-US" smtClean="0"/>
              <a:t>6</a:t>
            </a:fld>
            <a:endParaRPr lang="en-US"/>
          </a:p>
        </p:txBody>
      </p:sp>
      <p:sp>
        <p:nvSpPr>
          <p:cNvPr id="5" name="Footer Placeholder 4">
            <a:extLst>
              <a:ext uri="{FF2B5EF4-FFF2-40B4-BE49-F238E27FC236}">
                <a16:creationId xmlns:a16="http://schemas.microsoft.com/office/drawing/2014/main" id="{1A38E110-80AD-9AE7-37BB-C48F5BEF1C57}"/>
              </a:ext>
            </a:extLst>
          </p:cNvPr>
          <p:cNvSpPr>
            <a:spLocks noGrp="1"/>
          </p:cNvSpPr>
          <p:nvPr>
            <p:ph type="ftr" sz="quarter" idx="11"/>
          </p:nvPr>
        </p:nvSpPr>
        <p:spPr/>
        <p:txBody>
          <a:bodyPr/>
          <a:lstStyle/>
          <a:p>
            <a:r>
              <a:rPr lang="en-US"/>
              <a:t>Sentiment anaysis on Amazon reviews</a:t>
            </a:r>
          </a:p>
        </p:txBody>
      </p:sp>
    </p:spTree>
    <p:extLst>
      <p:ext uri="{BB962C8B-B14F-4D97-AF65-F5344CB8AC3E}">
        <p14:creationId xmlns:p14="http://schemas.microsoft.com/office/powerpoint/2010/main" val="1466946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4CA7-7C2D-D4DA-757A-7146B7E7C8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523872-B18F-4415-5B02-3D68109B1E3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BE866B-3859-FD1F-2C37-217D97BEF81C}"/>
              </a:ext>
            </a:extLst>
          </p:cNvPr>
          <p:cNvSpPr>
            <a:spLocks noGrp="1"/>
          </p:cNvSpPr>
          <p:nvPr>
            <p:ph type="sldNum" sz="quarter" idx="12"/>
          </p:nvPr>
        </p:nvSpPr>
        <p:spPr/>
        <p:txBody>
          <a:bodyPr/>
          <a:lstStyle/>
          <a:p>
            <a:fld id="{FD43A098-DE63-E048-99F5-4E17AB970AEE}" type="slidenum">
              <a:rPr lang="en-US" smtClean="0"/>
              <a:t>7</a:t>
            </a:fld>
            <a:endParaRPr lang="en-US"/>
          </a:p>
        </p:txBody>
      </p:sp>
      <p:sp>
        <p:nvSpPr>
          <p:cNvPr id="5" name="Footer Placeholder 4">
            <a:extLst>
              <a:ext uri="{FF2B5EF4-FFF2-40B4-BE49-F238E27FC236}">
                <a16:creationId xmlns:a16="http://schemas.microsoft.com/office/drawing/2014/main" id="{3B76AF32-40FF-D325-DA25-6FBDE61E1206}"/>
              </a:ext>
            </a:extLst>
          </p:cNvPr>
          <p:cNvSpPr>
            <a:spLocks noGrp="1"/>
          </p:cNvSpPr>
          <p:nvPr>
            <p:ph type="ftr" sz="quarter" idx="11"/>
          </p:nvPr>
        </p:nvSpPr>
        <p:spPr/>
        <p:txBody>
          <a:bodyPr/>
          <a:lstStyle/>
          <a:p>
            <a:r>
              <a:rPr lang="en-US"/>
              <a:t>Sentiment anaysis on Amazon reviews</a:t>
            </a:r>
          </a:p>
        </p:txBody>
      </p:sp>
    </p:spTree>
    <p:extLst>
      <p:ext uri="{BB962C8B-B14F-4D97-AF65-F5344CB8AC3E}">
        <p14:creationId xmlns:p14="http://schemas.microsoft.com/office/powerpoint/2010/main" val="75392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456</Words>
  <Application>Microsoft Macintosh PowerPoint</Application>
  <PresentationFormat>Widescreen</PresentationFormat>
  <Paragraphs>42</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ArialMT</vt:lpstr>
      <vt:lpstr>Calibri</vt:lpstr>
      <vt:lpstr>Calibri Light</vt:lpstr>
      <vt:lpstr>Office Theme</vt:lpstr>
      <vt:lpstr>Sentiment Analysis on Amazon Product Reviews </vt:lpstr>
      <vt:lpstr>Motivation: Why sentiment analysis of reviews?</vt:lpstr>
      <vt:lpstr>Project outcome</vt:lpstr>
      <vt:lpstr>Data</vt:lpstr>
      <vt:lpstr>Code and Implementation</vt:lpstr>
      <vt:lpstr>Software Usage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on Amazon Product Reviews </dc:title>
  <dc:creator>Tabatabaee, Yasamin</dc:creator>
  <cp:lastModifiedBy>Tabatabaee, Yasamin</cp:lastModifiedBy>
  <cp:revision>7</cp:revision>
  <dcterms:created xsi:type="dcterms:W3CDTF">2023-12-13T16:20:01Z</dcterms:created>
  <dcterms:modified xsi:type="dcterms:W3CDTF">2023-12-13T21:12:51Z</dcterms:modified>
</cp:coreProperties>
</file>