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56" r:id="rId2"/>
    <p:sldId id="257" r:id="rId3"/>
    <p:sldId id="263" r:id="rId4"/>
    <p:sldId id="258" r:id="rId5"/>
    <p:sldId id="260" r:id="rId6"/>
    <p:sldId id="264"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5701"/>
  </p:normalViewPr>
  <p:slideViewPr>
    <p:cSldViewPr snapToGrid="0">
      <p:cViewPr varScale="1">
        <p:scale>
          <a:sx n="76" d="100"/>
          <a:sy n="76" d="100"/>
        </p:scale>
        <p:origin x="1424" y="192"/>
      </p:cViewPr>
      <p:guideLst/>
    </p:cSldViewPr>
  </p:slid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E0AE16-7983-F94F-B5CD-312133188139}" type="datetimeFigureOut">
              <a:rPr lang="en-US" smtClean="0"/>
              <a:t>12/13/23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6C29B-F7B5-1841-8A7D-F13D96E8D2FB}" type="slidenum">
              <a:rPr lang="en-US" smtClean="0"/>
              <a:t>‹#›</a:t>
            </a:fld>
            <a:endParaRPr lang="en-US"/>
          </a:p>
        </p:txBody>
      </p:sp>
    </p:spTree>
    <p:extLst>
      <p:ext uri="{BB962C8B-B14F-4D97-AF65-F5344CB8AC3E}">
        <p14:creationId xmlns:p14="http://schemas.microsoft.com/office/powerpoint/2010/main" val="3744138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I’m Yasamin Tabatabaee and in this tutorial I’m going to present my CS 410 course project in which I have implemented a software for sentiment analysis on amazon product reviews. </a:t>
            </a:r>
          </a:p>
        </p:txBody>
      </p:sp>
      <p:sp>
        <p:nvSpPr>
          <p:cNvPr id="4" name="Slide Number Placeholder 3"/>
          <p:cNvSpPr>
            <a:spLocks noGrp="1"/>
          </p:cNvSpPr>
          <p:nvPr>
            <p:ph type="sldNum" sz="quarter" idx="5"/>
          </p:nvPr>
        </p:nvSpPr>
        <p:spPr/>
        <p:txBody>
          <a:bodyPr/>
          <a:lstStyle/>
          <a:p>
            <a:fld id="{AFF6C29B-F7B5-1841-8A7D-F13D96E8D2FB}" type="slidenum">
              <a:rPr lang="en-US" smtClean="0"/>
              <a:t>1</a:t>
            </a:fld>
            <a:endParaRPr lang="en-US"/>
          </a:p>
        </p:txBody>
      </p:sp>
    </p:spTree>
    <p:extLst>
      <p:ext uri="{BB962C8B-B14F-4D97-AF65-F5344CB8AC3E}">
        <p14:creationId xmlns:p14="http://schemas.microsoft.com/office/powerpoint/2010/main" val="1005049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ArialMT"/>
              </a:rPr>
              <a:t>This project has several motivations. Sentiment analysis of text data provides insight into the opinions, emotions and attitudes of people towards objects and topics.</a:t>
            </a:r>
          </a:p>
          <a:p>
            <a:r>
              <a:rPr lang="en-US" sz="1200" dirty="0">
                <a:effectLst/>
                <a:latin typeface="ArialMT"/>
              </a:rPr>
              <a:t> In the case of product reviews, it can be useful for marketing researchers and producers to understand the needs of users and the factors that contribute to their satisfaction or dissatisfaction of a product. </a:t>
            </a:r>
          </a:p>
          <a:p>
            <a:r>
              <a:rPr lang="en-US" sz="1200" dirty="0">
                <a:effectLst/>
                <a:latin typeface="ArialMT"/>
              </a:rPr>
              <a:t>Additionally, when new users want to buy a product, they are influenced by the reviews and ratings of previous users, so the reviews that a product gets can have a determining effect on how it performs in the market and can also be important to investors. Therefore, developing methods for sentiment analysis of customer reviews can be useful in many ways.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AFF6C29B-F7B5-1841-8A7D-F13D96E8D2FB}" type="slidenum">
              <a:rPr lang="en-US" smtClean="0"/>
              <a:t>2</a:t>
            </a:fld>
            <a:endParaRPr lang="en-US"/>
          </a:p>
        </p:txBody>
      </p:sp>
    </p:spTree>
    <p:extLst>
      <p:ext uri="{BB962C8B-B14F-4D97-AF65-F5344CB8AC3E}">
        <p14:creationId xmlns:p14="http://schemas.microsoft.com/office/powerpoint/2010/main" val="508514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github</a:t>
            </a:r>
            <a:r>
              <a:rPr lang="en-US" dirty="0"/>
              <a:t> site of the project is located at this link, and includes the documentation , code and reports of the project. at the end of this tutorial, I will go through this website and show you the function of the code</a:t>
            </a:r>
          </a:p>
        </p:txBody>
      </p:sp>
      <p:sp>
        <p:nvSpPr>
          <p:cNvPr id="4" name="Slide Number Placeholder 3"/>
          <p:cNvSpPr>
            <a:spLocks noGrp="1"/>
          </p:cNvSpPr>
          <p:nvPr>
            <p:ph type="sldNum" sz="quarter" idx="5"/>
          </p:nvPr>
        </p:nvSpPr>
        <p:spPr/>
        <p:txBody>
          <a:bodyPr/>
          <a:lstStyle/>
          <a:p>
            <a:fld id="{AFF6C29B-F7B5-1841-8A7D-F13D96E8D2FB}" type="slidenum">
              <a:rPr lang="en-US" smtClean="0"/>
              <a:t>3</a:t>
            </a:fld>
            <a:endParaRPr lang="en-US"/>
          </a:p>
        </p:txBody>
      </p:sp>
    </p:spTree>
    <p:extLst>
      <p:ext uri="{BB962C8B-B14F-4D97-AF65-F5344CB8AC3E}">
        <p14:creationId xmlns:p14="http://schemas.microsoft.com/office/powerpoint/2010/main" val="1333722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I used in this project was a collection of amazon reviews published in 2018 that included in total 233 million reviews form 29 product categories from over 22 years, but I use a small collection of this data including reviews from only 8 categories with at most 200K reviews from each</a:t>
            </a:r>
          </a:p>
        </p:txBody>
      </p:sp>
      <p:sp>
        <p:nvSpPr>
          <p:cNvPr id="4" name="Slide Number Placeholder 3"/>
          <p:cNvSpPr>
            <a:spLocks noGrp="1"/>
          </p:cNvSpPr>
          <p:nvPr>
            <p:ph type="sldNum" sz="quarter" idx="5"/>
          </p:nvPr>
        </p:nvSpPr>
        <p:spPr/>
        <p:txBody>
          <a:bodyPr/>
          <a:lstStyle/>
          <a:p>
            <a:fld id="{AFF6C29B-F7B5-1841-8A7D-F13D96E8D2FB}" type="slidenum">
              <a:rPr lang="en-US" smtClean="0"/>
              <a:t>4</a:t>
            </a:fld>
            <a:endParaRPr lang="en-US"/>
          </a:p>
        </p:txBody>
      </p:sp>
    </p:spTree>
    <p:extLst>
      <p:ext uri="{BB962C8B-B14F-4D97-AF65-F5344CB8AC3E}">
        <p14:creationId xmlns:p14="http://schemas.microsoft.com/office/powerpoint/2010/main" val="2987281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is available from the </a:t>
            </a:r>
            <a:r>
              <a:rPr lang="en-US" dirty="0" err="1"/>
              <a:t>src</a:t>
            </a:r>
            <a:r>
              <a:rPr lang="en-US" dirty="0"/>
              <a:t> folder in the </a:t>
            </a:r>
            <a:r>
              <a:rPr lang="en-US" dirty="0" err="1"/>
              <a:t>github</a:t>
            </a:r>
            <a:r>
              <a:rPr lang="en-US" dirty="0"/>
              <a:t> project, and its implemented in python3, and uses the following packages and libraries. And the main report of the results of the project is a </a:t>
            </a:r>
            <a:r>
              <a:rPr lang="en-US" dirty="0" err="1"/>
              <a:t>jupyter</a:t>
            </a:r>
            <a:r>
              <a:rPr lang="en-US" dirty="0"/>
              <a:t> notebook called </a:t>
            </a:r>
            <a:r>
              <a:rPr lang="en-US" dirty="0" err="1"/>
              <a:t>Amazon_review_analysis</a:t>
            </a:r>
            <a:r>
              <a:rPr lang="en-US" dirty="0"/>
              <a:t> located in the </a:t>
            </a:r>
            <a:r>
              <a:rPr lang="en-US" dirty="0" err="1"/>
              <a:t>src</a:t>
            </a:r>
            <a:r>
              <a:rPr lang="en-US" dirty="0"/>
              <a:t> folder that includes both results for data analysis and results for training the sentiment classifiers.  The final software is </a:t>
            </a:r>
            <a:r>
              <a:rPr lang="en-US" dirty="0" err="1"/>
              <a:t>sentiment_analyzer.py</a:t>
            </a:r>
            <a:r>
              <a:rPr lang="en-US" dirty="0"/>
              <a:t> in the main folder. You can see further details about the code and implementation in the </a:t>
            </a:r>
            <a:r>
              <a:rPr lang="en-US" dirty="0" err="1"/>
              <a:t>github</a:t>
            </a:r>
            <a:r>
              <a:rPr lang="en-US" dirty="0"/>
              <a:t> readme file. </a:t>
            </a:r>
          </a:p>
        </p:txBody>
      </p:sp>
      <p:sp>
        <p:nvSpPr>
          <p:cNvPr id="4" name="Slide Number Placeholder 3"/>
          <p:cNvSpPr>
            <a:spLocks noGrp="1"/>
          </p:cNvSpPr>
          <p:nvPr>
            <p:ph type="sldNum" sz="quarter" idx="5"/>
          </p:nvPr>
        </p:nvSpPr>
        <p:spPr/>
        <p:txBody>
          <a:bodyPr/>
          <a:lstStyle/>
          <a:p>
            <a:fld id="{AFF6C29B-F7B5-1841-8A7D-F13D96E8D2FB}" type="slidenum">
              <a:rPr lang="en-US" smtClean="0"/>
              <a:t>5</a:t>
            </a:fld>
            <a:endParaRPr lang="en-US"/>
          </a:p>
        </p:txBody>
      </p:sp>
    </p:spTree>
    <p:extLst>
      <p:ext uri="{BB962C8B-B14F-4D97-AF65-F5344CB8AC3E}">
        <p14:creationId xmlns:p14="http://schemas.microsoft.com/office/powerpoint/2010/main" val="2494922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run the software, you can simply open a command line in the project directory and run the command </a:t>
            </a:r>
            <a:r>
              <a:rPr lang="en-US" sz="1200" dirty="0">
                <a:solidFill>
                  <a:schemeClr val="accent2">
                    <a:lumMod val="75000"/>
                  </a:schemeClr>
                </a:solidFill>
              </a:rPr>
              <a:t>python3 </a:t>
            </a:r>
            <a:r>
              <a:rPr lang="en-US" sz="1200" dirty="0" err="1">
                <a:solidFill>
                  <a:schemeClr val="accent2">
                    <a:lumMod val="75000"/>
                  </a:schemeClr>
                </a:solidFill>
              </a:rPr>
              <a:t>sentiment_analyzer.py</a:t>
            </a:r>
            <a:r>
              <a:rPr lang="en-US" sz="1200" dirty="0">
                <a:solidFill>
                  <a:schemeClr val="accent2">
                    <a:lumMod val="75000"/>
                  </a:schemeClr>
                </a:solidFill>
              </a:rPr>
              <a:t>. The software is implemented with the library questionary, and takes a review and a classifier as input and predicts the sentiment of a review, we will next show an example of the usage of the software</a:t>
            </a:r>
            <a:endParaRPr lang="en-US" dirty="0"/>
          </a:p>
        </p:txBody>
      </p:sp>
      <p:sp>
        <p:nvSpPr>
          <p:cNvPr id="4" name="Slide Number Placeholder 3"/>
          <p:cNvSpPr>
            <a:spLocks noGrp="1"/>
          </p:cNvSpPr>
          <p:nvPr>
            <p:ph type="sldNum" sz="quarter" idx="5"/>
          </p:nvPr>
        </p:nvSpPr>
        <p:spPr/>
        <p:txBody>
          <a:bodyPr/>
          <a:lstStyle/>
          <a:p>
            <a:fld id="{AFF6C29B-F7B5-1841-8A7D-F13D96E8D2FB}" type="slidenum">
              <a:rPr lang="en-US" smtClean="0"/>
              <a:t>6</a:t>
            </a:fld>
            <a:endParaRPr lang="en-US"/>
          </a:p>
        </p:txBody>
      </p:sp>
    </p:spTree>
    <p:extLst>
      <p:ext uri="{BB962C8B-B14F-4D97-AF65-F5344CB8AC3E}">
        <p14:creationId xmlns:p14="http://schemas.microsoft.com/office/powerpoint/2010/main" val="113318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76617-D824-941B-3F74-D51716D92D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72226A-BE70-8C2E-6608-E9956E81AF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D2EE2B-5496-330D-2712-462ECB45F703}"/>
              </a:ext>
            </a:extLst>
          </p:cNvPr>
          <p:cNvSpPr>
            <a:spLocks noGrp="1"/>
          </p:cNvSpPr>
          <p:nvPr>
            <p:ph type="dt" sz="half" idx="10"/>
          </p:nvPr>
        </p:nvSpPr>
        <p:spPr/>
        <p:txBody>
          <a:bodyPr/>
          <a:lstStyle/>
          <a:p>
            <a:fld id="{AFE72767-68ED-2446-9574-5767F2ECD574}" type="datetime1">
              <a:rPr lang="en-US" smtClean="0"/>
              <a:t>12/13/23</a:t>
            </a:fld>
            <a:endParaRPr lang="en-US"/>
          </a:p>
        </p:txBody>
      </p:sp>
      <p:sp>
        <p:nvSpPr>
          <p:cNvPr id="5" name="Footer Placeholder 4">
            <a:extLst>
              <a:ext uri="{FF2B5EF4-FFF2-40B4-BE49-F238E27FC236}">
                <a16:creationId xmlns:a16="http://schemas.microsoft.com/office/drawing/2014/main" id="{0EE42EF5-0C94-CDC3-AEA5-C4914560FDC4}"/>
              </a:ext>
            </a:extLst>
          </p:cNvPr>
          <p:cNvSpPr>
            <a:spLocks noGrp="1"/>
          </p:cNvSpPr>
          <p:nvPr>
            <p:ph type="ftr" sz="quarter" idx="11"/>
          </p:nvPr>
        </p:nvSpPr>
        <p:spPr/>
        <p:txBody>
          <a:bodyPr/>
          <a:lstStyle/>
          <a:p>
            <a:r>
              <a:rPr lang="en-US"/>
              <a:t>Sentiment anaysis on Amazon reviews</a:t>
            </a:r>
          </a:p>
        </p:txBody>
      </p:sp>
      <p:sp>
        <p:nvSpPr>
          <p:cNvPr id="6" name="Slide Number Placeholder 5">
            <a:extLst>
              <a:ext uri="{FF2B5EF4-FFF2-40B4-BE49-F238E27FC236}">
                <a16:creationId xmlns:a16="http://schemas.microsoft.com/office/drawing/2014/main" id="{89141F7D-302D-6EAD-5CB5-1E98EF81BCFA}"/>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2373468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5F9A3-0057-B440-4888-8B2129EE25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2D1D03-0DA7-D4DD-F617-40C7FCDD32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3906F-CE4A-C3F8-83CD-DEA96F089681}"/>
              </a:ext>
            </a:extLst>
          </p:cNvPr>
          <p:cNvSpPr>
            <a:spLocks noGrp="1"/>
          </p:cNvSpPr>
          <p:nvPr>
            <p:ph type="dt" sz="half" idx="10"/>
          </p:nvPr>
        </p:nvSpPr>
        <p:spPr/>
        <p:txBody>
          <a:bodyPr/>
          <a:lstStyle/>
          <a:p>
            <a:fld id="{4BF6A57E-7986-9841-8685-5186B7B067F7}" type="datetime1">
              <a:rPr lang="en-US" smtClean="0"/>
              <a:t>12/13/23</a:t>
            </a:fld>
            <a:endParaRPr lang="en-US"/>
          </a:p>
        </p:txBody>
      </p:sp>
      <p:sp>
        <p:nvSpPr>
          <p:cNvPr id="5" name="Footer Placeholder 4">
            <a:extLst>
              <a:ext uri="{FF2B5EF4-FFF2-40B4-BE49-F238E27FC236}">
                <a16:creationId xmlns:a16="http://schemas.microsoft.com/office/drawing/2014/main" id="{F3EC9F45-9023-5B37-184B-D58AB28C41C2}"/>
              </a:ext>
            </a:extLst>
          </p:cNvPr>
          <p:cNvSpPr>
            <a:spLocks noGrp="1"/>
          </p:cNvSpPr>
          <p:nvPr>
            <p:ph type="ftr" sz="quarter" idx="11"/>
          </p:nvPr>
        </p:nvSpPr>
        <p:spPr/>
        <p:txBody>
          <a:bodyPr/>
          <a:lstStyle/>
          <a:p>
            <a:r>
              <a:rPr lang="en-US"/>
              <a:t>Sentiment anaysis on Amazon reviews</a:t>
            </a:r>
          </a:p>
        </p:txBody>
      </p:sp>
      <p:sp>
        <p:nvSpPr>
          <p:cNvPr id="6" name="Slide Number Placeholder 5">
            <a:extLst>
              <a:ext uri="{FF2B5EF4-FFF2-40B4-BE49-F238E27FC236}">
                <a16:creationId xmlns:a16="http://schemas.microsoft.com/office/drawing/2014/main" id="{310D2866-767B-6D7D-2A9C-DBD4369F52AE}"/>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332262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039E6-6A2C-DB7D-9E31-8FECA7B8FE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26B4C3-CF91-8346-86D2-DCECE4E1BC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46E13-B429-38E7-592A-BDBA450385B8}"/>
              </a:ext>
            </a:extLst>
          </p:cNvPr>
          <p:cNvSpPr>
            <a:spLocks noGrp="1"/>
          </p:cNvSpPr>
          <p:nvPr>
            <p:ph type="dt" sz="half" idx="10"/>
          </p:nvPr>
        </p:nvSpPr>
        <p:spPr/>
        <p:txBody>
          <a:bodyPr/>
          <a:lstStyle/>
          <a:p>
            <a:fld id="{2B6D3CDF-AD53-3246-8369-17A9BB7540B0}" type="datetime1">
              <a:rPr lang="en-US" smtClean="0"/>
              <a:t>12/13/23</a:t>
            </a:fld>
            <a:endParaRPr lang="en-US"/>
          </a:p>
        </p:txBody>
      </p:sp>
      <p:sp>
        <p:nvSpPr>
          <p:cNvPr id="5" name="Footer Placeholder 4">
            <a:extLst>
              <a:ext uri="{FF2B5EF4-FFF2-40B4-BE49-F238E27FC236}">
                <a16:creationId xmlns:a16="http://schemas.microsoft.com/office/drawing/2014/main" id="{036947CD-3815-6F9E-5328-7299CC6FE2E7}"/>
              </a:ext>
            </a:extLst>
          </p:cNvPr>
          <p:cNvSpPr>
            <a:spLocks noGrp="1"/>
          </p:cNvSpPr>
          <p:nvPr>
            <p:ph type="ftr" sz="quarter" idx="11"/>
          </p:nvPr>
        </p:nvSpPr>
        <p:spPr/>
        <p:txBody>
          <a:bodyPr/>
          <a:lstStyle/>
          <a:p>
            <a:r>
              <a:rPr lang="en-US"/>
              <a:t>Sentiment anaysis on Amazon reviews</a:t>
            </a:r>
          </a:p>
        </p:txBody>
      </p:sp>
      <p:sp>
        <p:nvSpPr>
          <p:cNvPr id="6" name="Slide Number Placeholder 5">
            <a:extLst>
              <a:ext uri="{FF2B5EF4-FFF2-40B4-BE49-F238E27FC236}">
                <a16:creationId xmlns:a16="http://schemas.microsoft.com/office/drawing/2014/main" id="{D371EF4A-1A67-7F50-1A0E-BDC4C6914B0F}"/>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1314573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1AB9-B1BF-2E90-3E88-9416A0379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822678-F090-2D5F-C614-AD3B222C55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F567D-6F61-5D23-7B6A-5347EF8C1D37}"/>
              </a:ext>
            </a:extLst>
          </p:cNvPr>
          <p:cNvSpPr>
            <a:spLocks noGrp="1"/>
          </p:cNvSpPr>
          <p:nvPr>
            <p:ph type="dt" sz="half" idx="10"/>
          </p:nvPr>
        </p:nvSpPr>
        <p:spPr/>
        <p:txBody>
          <a:bodyPr/>
          <a:lstStyle/>
          <a:p>
            <a:fld id="{213C9208-66E9-964A-925A-1D7E1C34BDFD}" type="datetime1">
              <a:rPr lang="en-US" smtClean="0"/>
              <a:t>12/13/23</a:t>
            </a:fld>
            <a:endParaRPr lang="en-US"/>
          </a:p>
        </p:txBody>
      </p:sp>
      <p:sp>
        <p:nvSpPr>
          <p:cNvPr id="5" name="Footer Placeholder 4">
            <a:extLst>
              <a:ext uri="{FF2B5EF4-FFF2-40B4-BE49-F238E27FC236}">
                <a16:creationId xmlns:a16="http://schemas.microsoft.com/office/drawing/2014/main" id="{9BE4C8D8-7BD3-C349-8B59-3F78E2A8362D}"/>
              </a:ext>
            </a:extLst>
          </p:cNvPr>
          <p:cNvSpPr>
            <a:spLocks noGrp="1"/>
          </p:cNvSpPr>
          <p:nvPr>
            <p:ph type="ftr" sz="quarter" idx="11"/>
          </p:nvPr>
        </p:nvSpPr>
        <p:spPr/>
        <p:txBody>
          <a:bodyPr/>
          <a:lstStyle/>
          <a:p>
            <a:r>
              <a:rPr lang="en-US"/>
              <a:t>Sentiment anaysis on Amazon reviews</a:t>
            </a:r>
          </a:p>
        </p:txBody>
      </p:sp>
      <p:sp>
        <p:nvSpPr>
          <p:cNvPr id="6" name="Slide Number Placeholder 5">
            <a:extLst>
              <a:ext uri="{FF2B5EF4-FFF2-40B4-BE49-F238E27FC236}">
                <a16:creationId xmlns:a16="http://schemas.microsoft.com/office/drawing/2014/main" id="{495A99EA-58FB-05D2-E4E1-E33F9824D2F5}"/>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70814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3E29-62B5-EA4A-2AAB-0C9A0806CD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51C84C-93D4-C60F-BA90-5157808ACF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7846D1-A2C5-C5B5-1540-F4F1739A90EE}"/>
              </a:ext>
            </a:extLst>
          </p:cNvPr>
          <p:cNvSpPr>
            <a:spLocks noGrp="1"/>
          </p:cNvSpPr>
          <p:nvPr>
            <p:ph type="dt" sz="half" idx="10"/>
          </p:nvPr>
        </p:nvSpPr>
        <p:spPr/>
        <p:txBody>
          <a:bodyPr/>
          <a:lstStyle/>
          <a:p>
            <a:fld id="{AA08ADB7-A937-6A4A-98C2-49F3BE014615}" type="datetime1">
              <a:rPr lang="en-US" smtClean="0"/>
              <a:t>12/13/23</a:t>
            </a:fld>
            <a:endParaRPr lang="en-US"/>
          </a:p>
        </p:txBody>
      </p:sp>
      <p:sp>
        <p:nvSpPr>
          <p:cNvPr id="5" name="Footer Placeholder 4">
            <a:extLst>
              <a:ext uri="{FF2B5EF4-FFF2-40B4-BE49-F238E27FC236}">
                <a16:creationId xmlns:a16="http://schemas.microsoft.com/office/drawing/2014/main" id="{59A6C25E-14D5-75ED-BCC2-67460484599A}"/>
              </a:ext>
            </a:extLst>
          </p:cNvPr>
          <p:cNvSpPr>
            <a:spLocks noGrp="1"/>
          </p:cNvSpPr>
          <p:nvPr>
            <p:ph type="ftr" sz="quarter" idx="11"/>
          </p:nvPr>
        </p:nvSpPr>
        <p:spPr/>
        <p:txBody>
          <a:bodyPr/>
          <a:lstStyle/>
          <a:p>
            <a:r>
              <a:rPr lang="en-US"/>
              <a:t>Sentiment anaysis on Amazon reviews</a:t>
            </a:r>
          </a:p>
        </p:txBody>
      </p:sp>
      <p:sp>
        <p:nvSpPr>
          <p:cNvPr id="6" name="Slide Number Placeholder 5">
            <a:extLst>
              <a:ext uri="{FF2B5EF4-FFF2-40B4-BE49-F238E27FC236}">
                <a16:creationId xmlns:a16="http://schemas.microsoft.com/office/drawing/2014/main" id="{75A07CBD-DC94-5AF4-4727-D4031C403F89}"/>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360283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7EA1A-C04E-F54A-7B9B-3EEABBEF91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FE4F71-6A69-6C87-D6D8-AD875D3F10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F14C4D-F00E-BBE0-0225-8DEEE55E9A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C328A5-2922-88EE-67A0-EB558126EF43}"/>
              </a:ext>
            </a:extLst>
          </p:cNvPr>
          <p:cNvSpPr>
            <a:spLocks noGrp="1"/>
          </p:cNvSpPr>
          <p:nvPr>
            <p:ph type="dt" sz="half" idx="10"/>
          </p:nvPr>
        </p:nvSpPr>
        <p:spPr/>
        <p:txBody>
          <a:bodyPr/>
          <a:lstStyle/>
          <a:p>
            <a:fld id="{A093BE5A-4FF2-DD46-BE7E-E45697951117}" type="datetime1">
              <a:rPr lang="en-US" smtClean="0"/>
              <a:t>12/13/23</a:t>
            </a:fld>
            <a:endParaRPr lang="en-US"/>
          </a:p>
        </p:txBody>
      </p:sp>
      <p:sp>
        <p:nvSpPr>
          <p:cNvPr id="6" name="Footer Placeholder 5">
            <a:extLst>
              <a:ext uri="{FF2B5EF4-FFF2-40B4-BE49-F238E27FC236}">
                <a16:creationId xmlns:a16="http://schemas.microsoft.com/office/drawing/2014/main" id="{3DCFBDA5-9060-D4B0-4DC7-2E5B34721B14}"/>
              </a:ext>
            </a:extLst>
          </p:cNvPr>
          <p:cNvSpPr>
            <a:spLocks noGrp="1"/>
          </p:cNvSpPr>
          <p:nvPr>
            <p:ph type="ftr" sz="quarter" idx="11"/>
          </p:nvPr>
        </p:nvSpPr>
        <p:spPr/>
        <p:txBody>
          <a:bodyPr/>
          <a:lstStyle/>
          <a:p>
            <a:r>
              <a:rPr lang="en-US"/>
              <a:t>Sentiment anaysis on Amazon reviews</a:t>
            </a:r>
          </a:p>
        </p:txBody>
      </p:sp>
      <p:sp>
        <p:nvSpPr>
          <p:cNvPr id="7" name="Slide Number Placeholder 6">
            <a:extLst>
              <a:ext uri="{FF2B5EF4-FFF2-40B4-BE49-F238E27FC236}">
                <a16:creationId xmlns:a16="http://schemas.microsoft.com/office/drawing/2014/main" id="{2BBC1247-747A-C18F-1946-859BE07753D0}"/>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133537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82D4-50DC-C581-B63E-1830358F37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F1715-4B1B-87C5-70CF-A457F298FA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89E54D-BCB1-2A93-92E7-939C9395DC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D22453-30EF-90C8-B9EB-2F262A02D1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7E893E-4E83-C5C7-7DA0-B7EADA518D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1BAC78-5F27-AB5E-60AC-AD747E3B8533}"/>
              </a:ext>
            </a:extLst>
          </p:cNvPr>
          <p:cNvSpPr>
            <a:spLocks noGrp="1"/>
          </p:cNvSpPr>
          <p:nvPr>
            <p:ph type="dt" sz="half" idx="10"/>
          </p:nvPr>
        </p:nvSpPr>
        <p:spPr/>
        <p:txBody>
          <a:bodyPr/>
          <a:lstStyle/>
          <a:p>
            <a:fld id="{AFD65EFA-E7C5-5443-821D-4421F567B308}" type="datetime1">
              <a:rPr lang="en-US" smtClean="0"/>
              <a:t>12/13/23</a:t>
            </a:fld>
            <a:endParaRPr lang="en-US"/>
          </a:p>
        </p:txBody>
      </p:sp>
      <p:sp>
        <p:nvSpPr>
          <p:cNvPr id="8" name="Footer Placeholder 7">
            <a:extLst>
              <a:ext uri="{FF2B5EF4-FFF2-40B4-BE49-F238E27FC236}">
                <a16:creationId xmlns:a16="http://schemas.microsoft.com/office/drawing/2014/main" id="{2BE4DA35-47A9-A27B-FF6C-EFB9129EA738}"/>
              </a:ext>
            </a:extLst>
          </p:cNvPr>
          <p:cNvSpPr>
            <a:spLocks noGrp="1"/>
          </p:cNvSpPr>
          <p:nvPr>
            <p:ph type="ftr" sz="quarter" idx="11"/>
          </p:nvPr>
        </p:nvSpPr>
        <p:spPr/>
        <p:txBody>
          <a:bodyPr/>
          <a:lstStyle/>
          <a:p>
            <a:r>
              <a:rPr lang="en-US"/>
              <a:t>Sentiment anaysis on Amazon reviews</a:t>
            </a:r>
          </a:p>
        </p:txBody>
      </p:sp>
      <p:sp>
        <p:nvSpPr>
          <p:cNvPr id="9" name="Slide Number Placeholder 8">
            <a:extLst>
              <a:ext uri="{FF2B5EF4-FFF2-40B4-BE49-F238E27FC236}">
                <a16:creationId xmlns:a16="http://schemas.microsoft.com/office/drawing/2014/main" id="{27F88349-89CE-F557-E96B-575863054AC5}"/>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222047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DE55-E49F-F508-709F-88A7C58227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65931B-8112-E4BF-8468-11E915807C7D}"/>
              </a:ext>
            </a:extLst>
          </p:cNvPr>
          <p:cNvSpPr>
            <a:spLocks noGrp="1"/>
          </p:cNvSpPr>
          <p:nvPr>
            <p:ph type="dt" sz="half" idx="10"/>
          </p:nvPr>
        </p:nvSpPr>
        <p:spPr/>
        <p:txBody>
          <a:bodyPr/>
          <a:lstStyle/>
          <a:p>
            <a:fld id="{F79591BB-B022-C54C-BD9E-64548ACF20D0}" type="datetime1">
              <a:rPr lang="en-US" smtClean="0"/>
              <a:t>12/13/23</a:t>
            </a:fld>
            <a:endParaRPr lang="en-US"/>
          </a:p>
        </p:txBody>
      </p:sp>
      <p:sp>
        <p:nvSpPr>
          <p:cNvPr id="4" name="Footer Placeholder 3">
            <a:extLst>
              <a:ext uri="{FF2B5EF4-FFF2-40B4-BE49-F238E27FC236}">
                <a16:creationId xmlns:a16="http://schemas.microsoft.com/office/drawing/2014/main" id="{8C593A8E-3BFF-ECE6-B378-14A5B6A7D335}"/>
              </a:ext>
            </a:extLst>
          </p:cNvPr>
          <p:cNvSpPr>
            <a:spLocks noGrp="1"/>
          </p:cNvSpPr>
          <p:nvPr>
            <p:ph type="ftr" sz="quarter" idx="11"/>
          </p:nvPr>
        </p:nvSpPr>
        <p:spPr/>
        <p:txBody>
          <a:bodyPr/>
          <a:lstStyle/>
          <a:p>
            <a:r>
              <a:rPr lang="en-US"/>
              <a:t>Sentiment anaysis on Amazon reviews</a:t>
            </a:r>
          </a:p>
        </p:txBody>
      </p:sp>
      <p:sp>
        <p:nvSpPr>
          <p:cNvPr id="5" name="Slide Number Placeholder 4">
            <a:extLst>
              <a:ext uri="{FF2B5EF4-FFF2-40B4-BE49-F238E27FC236}">
                <a16:creationId xmlns:a16="http://schemas.microsoft.com/office/drawing/2014/main" id="{CF258A05-8807-F55E-2011-6EC8EAFC54A6}"/>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1811108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B58A6-4DFC-3F1E-C16D-7B22C7ED3A7B}"/>
              </a:ext>
            </a:extLst>
          </p:cNvPr>
          <p:cNvSpPr>
            <a:spLocks noGrp="1"/>
          </p:cNvSpPr>
          <p:nvPr>
            <p:ph type="dt" sz="half" idx="10"/>
          </p:nvPr>
        </p:nvSpPr>
        <p:spPr/>
        <p:txBody>
          <a:bodyPr/>
          <a:lstStyle/>
          <a:p>
            <a:fld id="{69E9FD99-763C-AC4E-8DD9-E4EB783089BB}" type="datetime1">
              <a:rPr lang="en-US" smtClean="0"/>
              <a:t>12/13/23</a:t>
            </a:fld>
            <a:endParaRPr lang="en-US"/>
          </a:p>
        </p:txBody>
      </p:sp>
      <p:sp>
        <p:nvSpPr>
          <p:cNvPr id="3" name="Footer Placeholder 2">
            <a:extLst>
              <a:ext uri="{FF2B5EF4-FFF2-40B4-BE49-F238E27FC236}">
                <a16:creationId xmlns:a16="http://schemas.microsoft.com/office/drawing/2014/main" id="{C8329840-52FE-C676-BBBC-3720BB8F9C58}"/>
              </a:ext>
            </a:extLst>
          </p:cNvPr>
          <p:cNvSpPr>
            <a:spLocks noGrp="1"/>
          </p:cNvSpPr>
          <p:nvPr>
            <p:ph type="ftr" sz="quarter" idx="11"/>
          </p:nvPr>
        </p:nvSpPr>
        <p:spPr/>
        <p:txBody>
          <a:bodyPr/>
          <a:lstStyle/>
          <a:p>
            <a:r>
              <a:rPr lang="en-US"/>
              <a:t>Sentiment anaysis on Amazon reviews</a:t>
            </a:r>
          </a:p>
        </p:txBody>
      </p:sp>
      <p:sp>
        <p:nvSpPr>
          <p:cNvPr id="4" name="Slide Number Placeholder 3">
            <a:extLst>
              <a:ext uri="{FF2B5EF4-FFF2-40B4-BE49-F238E27FC236}">
                <a16:creationId xmlns:a16="http://schemas.microsoft.com/office/drawing/2014/main" id="{CD671A5C-984C-4BAF-A471-03B3B86339CB}"/>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353833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F1A-2DFF-D400-A9D1-1167234319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7E4A21-EF8D-591C-B15F-73E04C2AD1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50E7C9-DC46-9E06-CCD6-754455B05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C5D744-9646-898E-7FB2-D0B6BE391F54}"/>
              </a:ext>
            </a:extLst>
          </p:cNvPr>
          <p:cNvSpPr>
            <a:spLocks noGrp="1"/>
          </p:cNvSpPr>
          <p:nvPr>
            <p:ph type="dt" sz="half" idx="10"/>
          </p:nvPr>
        </p:nvSpPr>
        <p:spPr/>
        <p:txBody>
          <a:bodyPr/>
          <a:lstStyle/>
          <a:p>
            <a:fld id="{1143D8F9-BDAD-2A4D-827D-434606DD3297}" type="datetime1">
              <a:rPr lang="en-US" smtClean="0"/>
              <a:t>12/13/23</a:t>
            </a:fld>
            <a:endParaRPr lang="en-US"/>
          </a:p>
        </p:txBody>
      </p:sp>
      <p:sp>
        <p:nvSpPr>
          <p:cNvPr id="6" name="Footer Placeholder 5">
            <a:extLst>
              <a:ext uri="{FF2B5EF4-FFF2-40B4-BE49-F238E27FC236}">
                <a16:creationId xmlns:a16="http://schemas.microsoft.com/office/drawing/2014/main" id="{330F23A8-D682-24FC-AF7F-894114384A5D}"/>
              </a:ext>
            </a:extLst>
          </p:cNvPr>
          <p:cNvSpPr>
            <a:spLocks noGrp="1"/>
          </p:cNvSpPr>
          <p:nvPr>
            <p:ph type="ftr" sz="quarter" idx="11"/>
          </p:nvPr>
        </p:nvSpPr>
        <p:spPr/>
        <p:txBody>
          <a:bodyPr/>
          <a:lstStyle/>
          <a:p>
            <a:r>
              <a:rPr lang="en-US"/>
              <a:t>Sentiment anaysis on Amazon reviews</a:t>
            </a:r>
          </a:p>
        </p:txBody>
      </p:sp>
      <p:sp>
        <p:nvSpPr>
          <p:cNvPr id="7" name="Slide Number Placeholder 6">
            <a:extLst>
              <a:ext uri="{FF2B5EF4-FFF2-40B4-BE49-F238E27FC236}">
                <a16:creationId xmlns:a16="http://schemas.microsoft.com/office/drawing/2014/main" id="{63296C31-86B2-A7DC-255B-B4B013DB1BE2}"/>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1054416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861E-797D-177E-27CE-FD82521C3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5DD520-4A07-B5F2-4573-7095D6E4BE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AB42B6-689F-ADC6-3BD3-2D6CB4928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97BD5-30D9-27BF-2FC4-F13F1566C74D}"/>
              </a:ext>
            </a:extLst>
          </p:cNvPr>
          <p:cNvSpPr>
            <a:spLocks noGrp="1"/>
          </p:cNvSpPr>
          <p:nvPr>
            <p:ph type="dt" sz="half" idx="10"/>
          </p:nvPr>
        </p:nvSpPr>
        <p:spPr/>
        <p:txBody>
          <a:bodyPr/>
          <a:lstStyle/>
          <a:p>
            <a:fld id="{8DC0E527-DAA3-1040-8803-3BDCD4E03B3D}" type="datetime1">
              <a:rPr lang="en-US" smtClean="0"/>
              <a:t>12/13/23</a:t>
            </a:fld>
            <a:endParaRPr lang="en-US"/>
          </a:p>
        </p:txBody>
      </p:sp>
      <p:sp>
        <p:nvSpPr>
          <p:cNvPr id="6" name="Footer Placeholder 5">
            <a:extLst>
              <a:ext uri="{FF2B5EF4-FFF2-40B4-BE49-F238E27FC236}">
                <a16:creationId xmlns:a16="http://schemas.microsoft.com/office/drawing/2014/main" id="{78424C96-E4A3-84A3-8E28-F2C5830ECE29}"/>
              </a:ext>
            </a:extLst>
          </p:cNvPr>
          <p:cNvSpPr>
            <a:spLocks noGrp="1"/>
          </p:cNvSpPr>
          <p:nvPr>
            <p:ph type="ftr" sz="quarter" idx="11"/>
          </p:nvPr>
        </p:nvSpPr>
        <p:spPr/>
        <p:txBody>
          <a:bodyPr/>
          <a:lstStyle/>
          <a:p>
            <a:r>
              <a:rPr lang="en-US"/>
              <a:t>Sentiment anaysis on Amazon reviews</a:t>
            </a:r>
          </a:p>
        </p:txBody>
      </p:sp>
      <p:sp>
        <p:nvSpPr>
          <p:cNvPr id="7" name="Slide Number Placeholder 6">
            <a:extLst>
              <a:ext uri="{FF2B5EF4-FFF2-40B4-BE49-F238E27FC236}">
                <a16:creationId xmlns:a16="http://schemas.microsoft.com/office/drawing/2014/main" id="{6EBB02F1-6DAD-1DB9-6971-298627F307D3}"/>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3190209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B2D174-4187-5B17-C9B2-CE6FAFDF81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C5EA63-D0B1-1635-847A-A49699ED42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86CC4-2101-0C80-9F33-E6DD541F4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C286A-8242-B646-839D-62B8009E032F}" type="datetime1">
              <a:rPr lang="en-US" smtClean="0"/>
              <a:t>12/13/23</a:t>
            </a:fld>
            <a:endParaRPr lang="en-US"/>
          </a:p>
        </p:txBody>
      </p:sp>
      <p:sp>
        <p:nvSpPr>
          <p:cNvPr id="5" name="Footer Placeholder 4">
            <a:extLst>
              <a:ext uri="{FF2B5EF4-FFF2-40B4-BE49-F238E27FC236}">
                <a16:creationId xmlns:a16="http://schemas.microsoft.com/office/drawing/2014/main" id="{12B8F7E7-E795-1112-6E00-4457C2FED1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Sentiment anaysis on Amazon reviews</a:t>
            </a:r>
          </a:p>
        </p:txBody>
      </p:sp>
      <p:sp>
        <p:nvSpPr>
          <p:cNvPr id="6" name="Slide Number Placeholder 5">
            <a:extLst>
              <a:ext uri="{FF2B5EF4-FFF2-40B4-BE49-F238E27FC236}">
                <a16:creationId xmlns:a16="http://schemas.microsoft.com/office/drawing/2014/main" id="{A5837FA0-A1AC-001E-E133-3812042AA5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43A098-DE63-E048-99F5-4E17AB970AEE}" type="slidenum">
              <a:rPr lang="en-US" smtClean="0"/>
              <a:t>‹#›</a:t>
            </a:fld>
            <a:endParaRPr lang="en-US"/>
          </a:p>
        </p:txBody>
      </p:sp>
    </p:spTree>
    <p:extLst>
      <p:ext uri="{BB962C8B-B14F-4D97-AF65-F5344CB8AC3E}">
        <p14:creationId xmlns:p14="http://schemas.microsoft.com/office/powerpoint/2010/main" val="2784856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hyperlink" Target="https://github.com/ytabatabaee/AmazonSentiment/tree/main" TargetMode="External"/><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hyperlink" Target="https://www.nltk.org/" TargetMode="External"/><Relationship Id="rId13" Type="http://schemas.openxmlformats.org/officeDocument/2006/relationships/hyperlink" Target="https://matplotlib.org/" TargetMode="External"/><Relationship Id="rId3" Type="http://schemas.openxmlformats.org/officeDocument/2006/relationships/slideLayout" Target="../slideLayouts/slideLayout2.xml"/><Relationship Id="rId7" Type="http://schemas.openxmlformats.org/officeDocument/2006/relationships/hyperlink" Target="https://pypi.org/project/questionary/" TargetMode="External"/><Relationship Id="rId12" Type="http://schemas.openxmlformats.org/officeDocument/2006/relationships/hyperlink" Target="https://pypi.org/project/wordcloud/" TargetMode="Externa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hyperlink" Target="https://scikit-learn.org/stable/index.html" TargetMode="External"/><Relationship Id="rId11" Type="http://schemas.openxmlformats.org/officeDocument/2006/relationships/hyperlink" Target="https://seaborn.pydata.org/" TargetMode="External"/><Relationship Id="rId5" Type="http://schemas.openxmlformats.org/officeDocument/2006/relationships/hyperlink" Target="https://github.com/ytabatabaee/AmazonSentiment/tree/main/src" TargetMode="External"/><Relationship Id="rId15" Type="http://schemas.openxmlformats.org/officeDocument/2006/relationships/image" Target="../media/image1.png"/><Relationship Id="rId10" Type="http://schemas.openxmlformats.org/officeDocument/2006/relationships/hyperlink" Target="https://pandas.pydata.org/" TargetMode="External"/><Relationship Id="rId4" Type="http://schemas.openxmlformats.org/officeDocument/2006/relationships/notesSlide" Target="../notesSlides/notesSlide5.xml"/><Relationship Id="rId9" Type="http://schemas.openxmlformats.org/officeDocument/2006/relationships/hyperlink" Target="https://numpy.org/" TargetMode="External"/><Relationship Id="rId14" Type="http://schemas.openxmlformats.org/officeDocument/2006/relationships/hyperlink" Target="https://github.com/ytabatabaee/AmazonSentiment/blob/main/src/Amazon_reviews_analysis.ipynb"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E2E4-F2FE-C627-7B7B-9A665F09DE7C}"/>
              </a:ext>
            </a:extLst>
          </p:cNvPr>
          <p:cNvSpPr>
            <a:spLocks noGrp="1"/>
          </p:cNvSpPr>
          <p:nvPr>
            <p:ph type="ctrTitle"/>
          </p:nvPr>
        </p:nvSpPr>
        <p:spPr/>
        <p:txBody>
          <a:bodyPr/>
          <a:lstStyle/>
          <a:p>
            <a:r>
              <a:rPr lang="en-US" dirty="0"/>
              <a:t>Sentiment Analysis on Amazon Product Reviews </a:t>
            </a:r>
          </a:p>
        </p:txBody>
      </p:sp>
      <p:sp>
        <p:nvSpPr>
          <p:cNvPr id="3" name="Subtitle 2">
            <a:extLst>
              <a:ext uri="{FF2B5EF4-FFF2-40B4-BE49-F238E27FC236}">
                <a16:creationId xmlns:a16="http://schemas.microsoft.com/office/drawing/2014/main" id="{8CF5550F-697A-0333-5E32-BFBFCE18FD8A}"/>
              </a:ext>
            </a:extLst>
          </p:cNvPr>
          <p:cNvSpPr>
            <a:spLocks noGrp="1"/>
          </p:cNvSpPr>
          <p:nvPr>
            <p:ph type="subTitle" idx="1"/>
          </p:nvPr>
        </p:nvSpPr>
        <p:spPr>
          <a:xfrm>
            <a:off x="1524000" y="3836988"/>
            <a:ext cx="9144000" cy="1655762"/>
          </a:xfrm>
        </p:spPr>
        <p:txBody>
          <a:bodyPr/>
          <a:lstStyle/>
          <a:p>
            <a:r>
              <a:rPr lang="en-US" dirty="0"/>
              <a:t>Yasamin Tabatabaee</a:t>
            </a:r>
          </a:p>
          <a:p>
            <a:r>
              <a:rPr lang="en-US" dirty="0" err="1"/>
              <a:t>netid</a:t>
            </a:r>
            <a:r>
              <a:rPr lang="en-US" dirty="0"/>
              <a:t>: syt3</a:t>
            </a:r>
          </a:p>
          <a:p>
            <a:r>
              <a:rPr lang="en-US" dirty="0"/>
              <a:t>Team name: </a:t>
            </a:r>
            <a:r>
              <a:rPr lang="en-US" dirty="0" err="1"/>
              <a:t>AmazonSentiment</a:t>
            </a:r>
            <a:endParaRPr lang="en-US" dirty="0"/>
          </a:p>
        </p:txBody>
      </p:sp>
      <p:sp>
        <p:nvSpPr>
          <p:cNvPr id="4" name="Subtitle 2">
            <a:extLst>
              <a:ext uri="{FF2B5EF4-FFF2-40B4-BE49-F238E27FC236}">
                <a16:creationId xmlns:a16="http://schemas.microsoft.com/office/drawing/2014/main" id="{C1FEAE06-0463-F924-967B-2F3C607D30A7}"/>
              </a:ext>
            </a:extLst>
          </p:cNvPr>
          <p:cNvSpPr txBox="1">
            <a:spLocks/>
          </p:cNvSpPr>
          <p:nvPr/>
        </p:nvSpPr>
        <p:spPr>
          <a:xfrm>
            <a:off x="1752600" y="5735637"/>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2">
                    <a:lumMod val="50000"/>
                  </a:schemeClr>
                </a:solidFill>
              </a:rPr>
              <a:t>CS410 Final course project presentation, Fall 2023</a:t>
            </a:r>
          </a:p>
        </p:txBody>
      </p:sp>
      <p:pic>
        <p:nvPicPr>
          <p:cNvPr id="13" name="Audio 12">
            <a:extLst>
              <a:ext uri="{FF2B5EF4-FFF2-40B4-BE49-F238E27FC236}">
                <a16:creationId xmlns:a16="http://schemas.microsoft.com/office/drawing/2014/main" id="{A5796F04-69AF-46CA-9B5C-FE57743D85A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625433860"/>
      </p:ext>
    </p:extLst>
  </p:cSld>
  <p:clrMapOvr>
    <a:masterClrMapping/>
  </p:clrMapOvr>
  <mc:AlternateContent xmlns:mc="http://schemas.openxmlformats.org/markup-compatibility/2006">
    <mc:Choice xmlns:p14="http://schemas.microsoft.com/office/powerpoint/2010/main" Requires="p14">
      <p:transition spd="slow" p14:dur="2000" advTm="13679"/>
    </mc:Choice>
    <mc:Fallback>
      <p:transition spd="slow" advTm="136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2D8F5-9947-F2FC-8408-D63824D4AD42}"/>
              </a:ext>
            </a:extLst>
          </p:cNvPr>
          <p:cNvSpPr>
            <a:spLocks noGrp="1"/>
          </p:cNvSpPr>
          <p:nvPr>
            <p:ph type="title"/>
          </p:nvPr>
        </p:nvSpPr>
        <p:spPr>
          <a:xfrm>
            <a:off x="838200" y="234496"/>
            <a:ext cx="11157857" cy="1325563"/>
          </a:xfrm>
        </p:spPr>
        <p:txBody>
          <a:bodyPr/>
          <a:lstStyle/>
          <a:p>
            <a:r>
              <a:rPr lang="en-US" b="1" dirty="0"/>
              <a:t>Motivation</a:t>
            </a:r>
            <a:r>
              <a:rPr lang="en-US" dirty="0"/>
              <a:t>: Why sentiment analysis of reviews?</a:t>
            </a:r>
          </a:p>
        </p:txBody>
      </p:sp>
      <p:sp>
        <p:nvSpPr>
          <p:cNvPr id="3" name="Content Placeholder 2">
            <a:extLst>
              <a:ext uri="{FF2B5EF4-FFF2-40B4-BE49-F238E27FC236}">
                <a16:creationId xmlns:a16="http://schemas.microsoft.com/office/drawing/2014/main" id="{49799A73-44A6-0C5C-8A8C-B29522C46EDA}"/>
              </a:ext>
            </a:extLst>
          </p:cNvPr>
          <p:cNvSpPr>
            <a:spLocks noGrp="1"/>
          </p:cNvSpPr>
          <p:nvPr>
            <p:ph idx="1"/>
          </p:nvPr>
        </p:nvSpPr>
        <p:spPr/>
        <p:txBody>
          <a:bodyPr>
            <a:normAutofit fontScale="92500" lnSpcReduction="10000"/>
          </a:bodyPr>
          <a:lstStyle/>
          <a:p>
            <a:r>
              <a:rPr lang="en-US" sz="2400" dirty="0">
                <a:effectLst/>
              </a:rPr>
              <a:t>Sentiment analysis of text data provides insight into the </a:t>
            </a:r>
            <a:r>
              <a:rPr lang="en-US" sz="2400" dirty="0">
                <a:solidFill>
                  <a:srgbClr val="C00000"/>
                </a:solidFill>
                <a:effectLst/>
              </a:rPr>
              <a:t>opinions, emotions and attitudes</a:t>
            </a:r>
            <a:r>
              <a:rPr lang="en-US" sz="2400" dirty="0">
                <a:effectLst/>
              </a:rPr>
              <a:t> of people towards objects and topics.</a:t>
            </a:r>
          </a:p>
          <a:p>
            <a:endParaRPr lang="en-US" sz="2400" dirty="0">
              <a:effectLst/>
            </a:endParaRPr>
          </a:p>
          <a:p>
            <a:r>
              <a:rPr lang="en-US" sz="2400" dirty="0">
                <a:effectLst/>
              </a:rPr>
              <a:t> In the case of product reviews, it can be useful for marketing researchers and producers to </a:t>
            </a:r>
            <a:r>
              <a:rPr lang="en-US" sz="2400" dirty="0">
                <a:solidFill>
                  <a:srgbClr val="C00000"/>
                </a:solidFill>
                <a:effectLst/>
              </a:rPr>
              <a:t>understand the needs of users </a:t>
            </a:r>
            <a:r>
              <a:rPr lang="en-US" sz="2400" dirty="0">
                <a:effectLst/>
              </a:rPr>
              <a:t>and the factors that contribute to their satisfaction or dissatisfaction of a product. </a:t>
            </a:r>
          </a:p>
          <a:p>
            <a:endParaRPr lang="en-US" sz="2400" dirty="0">
              <a:effectLst/>
            </a:endParaRPr>
          </a:p>
          <a:p>
            <a:r>
              <a:rPr lang="en-US" sz="2400" dirty="0"/>
              <a:t>When </a:t>
            </a:r>
            <a:r>
              <a:rPr lang="en-US" sz="2400" dirty="0">
                <a:effectLst/>
              </a:rPr>
              <a:t>new users want to buy a product, they are </a:t>
            </a:r>
            <a:r>
              <a:rPr lang="en-US" sz="2400" dirty="0">
                <a:solidFill>
                  <a:srgbClr val="C00000"/>
                </a:solidFill>
                <a:effectLst/>
              </a:rPr>
              <a:t>influenced </a:t>
            </a:r>
            <a:r>
              <a:rPr lang="en-US" sz="2400" dirty="0">
                <a:effectLst/>
              </a:rPr>
              <a:t>by the reviews and ratings of previous users.</a:t>
            </a:r>
          </a:p>
          <a:p>
            <a:endParaRPr lang="en-US" sz="2400" dirty="0">
              <a:effectLst/>
            </a:endParaRPr>
          </a:p>
          <a:p>
            <a:r>
              <a:rPr lang="en-US" sz="2400" dirty="0"/>
              <a:t>Reviews can </a:t>
            </a:r>
            <a:r>
              <a:rPr lang="en-US" sz="2400" dirty="0">
                <a:effectLst/>
              </a:rPr>
              <a:t>have a determining effect on how a product performs in the market and can also be important to </a:t>
            </a:r>
            <a:r>
              <a:rPr lang="en-US" sz="2400" dirty="0">
                <a:solidFill>
                  <a:srgbClr val="C00000"/>
                </a:solidFill>
                <a:effectLst/>
              </a:rPr>
              <a:t>investors</a:t>
            </a:r>
            <a:r>
              <a:rPr lang="en-US" sz="2400" dirty="0">
                <a:effectLst/>
              </a:rPr>
              <a:t>. </a:t>
            </a:r>
            <a:endParaRPr lang="en-US" sz="3600" dirty="0">
              <a:effectLst/>
            </a:endParaRPr>
          </a:p>
          <a:p>
            <a:endParaRPr lang="en-US" sz="3600" dirty="0"/>
          </a:p>
        </p:txBody>
      </p:sp>
      <p:sp>
        <p:nvSpPr>
          <p:cNvPr id="4" name="Slide Number Placeholder 3">
            <a:extLst>
              <a:ext uri="{FF2B5EF4-FFF2-40B4-BE49-F238E27FC236}">
                <a16:creationId xmlns:a16="http://schemas.microsoft.com/office/drawing/2014/main" id="{B6538F24-C93C-8813-101B-A0B5CE7A6E50}"/>
              </a:ext>
            </a:extLst>
          </p:cNvPr>
          <p:cNvSpPr>
            <a:spLocks noGrp="1"/>
          </p:cNvSpPr>
          <p:nvPr>
            <p:ph type="sldNum" sz="quarter" idx="12"/>
          </p:nvPr>
        </p:nvSpPr>
        <p:spPr/>
        <p:txBody>
          <a:bodyPr/>
          <a:lstStyle/>
          <a:p>
            <a:fld id="{FD43A098-DE63-E048-99F5-4E17AB970AEE}" type="slidenum">
              <a:rPr lang="en-US" smtClean="0"/>
              <a:t>2</a:t>
            </a:fld>
            <a:endParaRPr lang="en-US"/>
          </a:p>
        </p:txBody>
      </p:sp>
      <p:sp>
        <p:nvSpPr>
          <p:cNvPr id="5" name="Footer Placeholder 4">
            <a:extLst>
              <a:ext uri="{FF2B5EF4-FFF2-40B4-BE49-F238E27FC236}">
                <a16:creationId xmlns:a16="http://schemas.microsoft.com/office/drawing/2014/main" id="{58125968-306A-32A2-13CC-E49816B34782}"/>
              </a:ext>
            </a:extLst>
          </p:cNvPr>
          <p:cNvSpPr>
            <a:spLocks noGrp="1"/>
          </p:cNvSpPr>
          <p:nvPr>
            <p:ph type="ftr" sz="quarter" idx="11"/>
          </p:nvPr>
        </p:nvSpPr>
        <p:spPr/>
        <p:txBody>
          <a:bodyPr/>
          <a:lstStyle/>
          <a:p>
            <a:r>
              <a:rPr lang="en-US"/>
              <a:t>Sentiment anaysis on Amazon reviews</a:t>
            </a:r>
          </a:p>
        </p:txBody>
      </p:sp>
      <p:pic>
        <p:nvPicPr>
          <p:cNvPr id="10" name="Audio 9">
            <a:extLst>
              <a:ext uri="{FF2B5EF4-FFF2-40B4-BE49-F238E27FC236}">
                <a16:creationId xmlns:a16="http://schemas.microsoft.com/office/drawing/2014/main" id="{A5A70BAB-DA3A-0CA0-C7E2-01CFD14DE10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432916247"/>
      </p:ext>
    </p:extLst>
  </p:cSld>
  <p:clrMapOvr>
    <a:masterClrMapping/>
  </p:clrMapOvr>
  <mc:AlternateContent xmlns:mc="http://schemas.openxmlformats.org/markup-compatibility/2006">
    <mc:Choice xmlns:p14="http://schemas.microsoft.com/office/powerpoint/2010/main" Requires="p14">
      <p:transition spd="slow" p14:dur="2000" advTm="47116"/>
    </mc:Choice>
    <mc:Fallback>
      <p:transition spd="slow" advTm="471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929843-E604-0CA8-2079-566841C829B2}"/>
              </a:ext>
            </a:extLst>
          </p:cNvPr>
          <p:cNvPicPr>
            <a:picLocks noChangeAspect="1"/>
          </p:cNvPicPr>
          <p:nvPr/>
        </p:nvPicPr>
        <p:blipFill>
          <a:blip r:embed="rId5"/>
          <a:stretch>
            <a:fillRect/>
          </a:stretch>
        </p:blipFill>
        <p:spPr>
          <a:xfrm>
            <a:off x="2852737" y="2000469"/>
            <a:ext cx="7772400" cy="3378776"/>
          </a:xfrm>
          <a:prstGeom prst="rect">
            <a:avLst/>
          </a:prstGeom>
        </p:spPr>
      </p:pic>
      <p:sp>
        <p:nvSpPr>
          <p:cNvPr id="2" name="Title 1">
            <a:extLst>
              <a:ext uri="{FF2B5EF4-FFF2-40B4-BE49-F238E27FC236}">
                <a16:creationId xmlns:a16="http://schemas.microsoft.com/office/drawing/2014/main" id="{2D09D8FB-313D-FC6D-030D-CE27B9505301}"/>
              </a:ext>
            </a:extLst>
          </p:cNvPr>
          <p:cNvSpPr>
            <a:spLocks noGrp="1"/>
          </p:cNvSpPr>
          <p:nvPr>
            <p:ph type="title"/>
          </p:nvPr>
        </p:nvSpPr>
        <p:spPr>
          <a:xfrm>
            <a:off x="738187" y="0"/>
            <a:ext cx="10515600" cy="1325563"/>
          </a:xfrm>
        </p:spPr>
        <p:txBody>
          <a:bodyPr/>
          <a:lstStyle/>
          <a:p>
            <a:pPr algn="ctr"/>
            <a:r>
              <a:rPr lang="en-US" dirty="0"/>
              <a:t>Project outcome</a:t>
            </a:r>
          </a:p>
        </p:txBody>
      </p:sp>
      <p:sp>
        <p:nvSpPr>
          <p:cNvPr id="3" name="Content Placeholder 2">
            <a:extLst>
              <a:ext uri="{FF2B5EF4-FFF2-40B4-BE49-F238E27FC236}">
                <a16:creationId xmlns:a16="http://schemas.microsoft.com/office/drawing/2014/main" id="{8658715C-A0EA-06A1-5170-02969F6C79CD}"/>
              </a:ext>
            </a:extLst>
          </p:cNvPr>
          <p:cNvSpPr>
            <a:spLocks noGrp="1"/>
          </p:cNvSpPr>
          <p:nvPr>
            <p:ph idx="1"/>
          </p:nvPr>
        </p:nvSpPr>
        <p:spPr>
          <a:xfrm>
            <a:off x="566737" y="1176338"/>
            <a:ext cx="10515600" cy="4351338"/>
          </a:xfrm>
        </p:spPr>
        <p:txBody>
          <a:bodyPr>
            <a:normAutofit/>
          </a:bodyPr>
          <a:lstStyle/>
          <a:p>
            <a:r>
              <a:rPr lang="en-US" sz="2400" dirty="0"/>
              <a:t>Software for sentiment analysis: 	</a:t>
            </a:r>
            <a:r>
              <a:rPr lang="en-US" sz="2000" dirty="0">
                <a:hlinkClick r:id="rId6"/>
              </a:rPr>
              <a:t>https://github.com/ytabatabaee/AmazonSentiment/tree/main</a:t>
            </a:r>
            <a:endParaRPr lang="en-US" sz="2000" dirty="0"/>
          </a:p>
          <a:p>
            <a:pPr marL="0" indent="0">
              <a:buNone/>
            </a:pPr>
            <a:endParaRPr lang="en-US" sz="2400" dirty="0"/>
          </a:p>
        </p:txBody>
      </p:sp>
      <p:sp>
        <p:nvSpPr>
          <p:cNvPr id="5" name="Content Placeholder 2">
            <a:extLst>
              <a:ext uri="{FF2B5EF4-FFF2-40B4-BE49-F238E27FC236}">
                <a16:creationId xmlns:a16="http://schemas.microsoft.com/office/drawing/2014/main" id="{5CBAB5B2-42D2-D050-D5BD-CC0C0BC44912}"/>
              </a:ext>
            </a:extLst>
          </p:cNvPr>
          <p:cNvSpPr txBox="1">
            <a:spLocks/>
          </p:cNvSpPr>
          <p:nvPr/>
        </p:nvSpPr>
        <p:spPr>
          <a:xfrm>
            <a:off x="364330" y="5876350"/>
            <a:ext cx="11263313" cy="652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a:t>
            </a:r>
            <a:r>
              <a:rPr lang="en-US" sz="2400" dirty="0" err="1"/>
              <a:t>Github</a:t>
            </a:r>
            <a:r>
              <a:rPr lang="en-US" sz="2400" dirty="0"/>
              <a:t> site includes the report, code documentation, and other files</a:t>
            </a:r>
            <a:endParaRPr lang="en-US" sz="2000" dirty="0"/>
          </a:p>
          <a:p>
            <a:pPr marL="0" indent="0">
              <a:buFont typeface="Arial" panose="020B0604020202020204" pitchFamily="34" charset="0"/>
              <a:buNone/>
            </a:pPr>
            <a:endParaRPr lang="en-US" sz="2400" dirty="0"/>
          </a:p>
        </p:txBody>
      </p:sp>
      <p:sp>
        <p:nvSpPr>
          <p:cNvPr id="6" name="Slide Number Placeholder 5">
            <a:extLst>
              <a:ext uri="{FF2B5EF4-FFF2-40B4-BE49-F238E27FC236}">
                <a16:creationId xmlns:a16="http://schemas.microsoft.com/office/drawing/2014/main" id="{3E0C2986-4C39-CF79-D6C2-CE9B7837BAED}"/>
              </a:ext>
            </a:extLst>
          </p:cNvPr>
          <p:cNvSpPr>
            <a:spLocks noGrp="1"/>
          </p:cNvSpPr>
          <p:nvPr>
            <p:ph type="sldNum" sz="quarter" idx="12"/>
          </p:nvPr>
        </p:nvSpPr>
        <p:spPr/>
        <p:txBody>
          <a:bodyPr/>
          <a:lstStyle/>
          <a:p>
            <a:fld id="{FD43A098-DE63-E048-99F5-4E17AB970AEE}" type="slidenum">
              <a:rPr lang="en-US" smtClean="0"/>
              <a:t>3</a:t>
            </a:fld>
            <a:endParaRPr lang="en-US"/>
          </a:p>
        </p:txBody>
      </p:sp>
      <p:sp>
        <p:nvSpPr>
          <p:cNvPr id="7" name="Footer Placeholder 6">
            <a:extLst>
              <a:ext uri="{FF2B5EF4-FFF2-40B4-BE49-F238E27FC236}">
                <a16:creationId xmlns:a16="http://schemas.microsoft.com/office/drawing/2014/main" id="{D0359B05-E018-2857-65CA-258BC3D52C63}"/>
              </a:ext>
            </a:extLst>
          </p:cNvPr>
          <p:cNvSpPr>
            <a:spLocks noGrp="1"/>
          </p:cNvSpPr>
          <p:nvPr>
            <p:ph type="ftr" sz="quarter" idx="11"/>
          </p:nvPr>
        </p:nvSpPr>
        <p:spPr/>
        <p:txBody>
          <a:bodyPr/>
          <a:lstStyle/>
          <a:p>
            <a:r>
              <a:rPr lang="en-US"/>
              <a:t>Sentiment anaysis on Amazon reviews</a:t>
            </a:r>
          </a:p>
        </p:txBody>
      </p:sp>
      <p:pic>
        <p:nvPicPr>
          <p:cNvPr id="14" name="Audio 13">
            <a:extLst>
              <a:ext uri="{FF2B5EF4-FFF2-40B4-BE49-F238E27FC236}">
                <a16:creationId xmlns:a16="http://schemas.microsoft.com/office/drawing/2014/main" id="{0717907A-5270-E727-673F-ABADCBE29AF5}"/>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478589657"/>
      </p:ext>
    </p:extLst>
  </p:cSld>
  <p:clrMapOvr>
    <a:masterClrMapping/>
  </p:clrMapOvr>
  <mc:AlternateContent xmlns:mc="http://schemas.openxmlformats.org/markup-compatibility/2006">
    <mc:Choice xmlns:p14="http://schemas.microsoft.com/office/powerpoint/2010/main" Requires="p14">
      <p:transition spd="slow" p14:dur="2000" advTm="18034"/>
    </mc:Choice>
    <mc:Fallback>
      <p:transition spd="slow" advTm="180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0F75-0629-C9DB-085D-C4329294E4B0}"/>
              </a:ext>
            </a:extLst>
          </p:cNvPr>
          <p:cNvSpPr>
            <a:spLocks noGrp="1"/>
          </p:cNvSpPr>
          <p:nvPr>
            <p:ph type="title"/>
          </p:nvPr>
        </p:nvSpPr>
        <p:spPr>
          <a:xfrm>
            <a:off x="838200" y="18255"/>
            <a:ext cx="10515600" cy="1325563"/>
          </a:xfrm>
        </p:spPr>
        <p:txBody>
          <a:bodyPr/>
          <a:lstStyle/>
          <a:p>
            <a:pPr algn="ctr"/>
            <a:r>
              <a:rPr lang="en-US" dirty="0"/>
              <a:t>Data</a:t>
            </a:r>
          </a:p>
        </p:txBody>
      </p:sp>
      <p:sp>
        <p:nvSpPr>
          <p:cNvPr id="3" name="Content Placeholder 2">
            <a:extLst>
              <a:ext uri="{FF2B5EF4-FFF2-40B4-BE49-F238E27FC236}">
                <a16:creationId xmlns:a16="http://schemas.microsoft.com/office/drawing/2014/main" id="{68A7D12C-2290-1298-11CD-9E32E1615723}"/>
              </a:ext>
            </a:extLst>
          </p:cNvPr>
          <p:cNvSpPr>
            <a:spLocks noGrp="1"/>
          </p:cNvSpPr>
          <p:nvPr>
            <p:ph idx="1"/>
          </p:nvPr>
        </p:nvSpPr>
        <p:spPr>
          <a:xfrm>
            <a:off x="838200" y="1343818"/>
            <a:ext cx="5787683" cy="4351338"/>
          </a:xfrm>
        </p:spPr>
        <p:txBody>
          <a:bodyPr>
            <a:normAutofit fontScale="92500"/>
          </a:bodyPr>
          <a:lstStyle/>
          <a:p>
            <a:r>
              <a:rPr lang="en-US" sz="2200" dirty="0">
                <a:effectLst/>
              </a:rPr>
              <a:t>Amazon Review Dataset from UCSD at </a:t>
            </a:r>
            <a:r>
              <a:rPr lang="en-US" sz="2200" dirty="0">
                <a:solidFill>
                  <a:srgbClr val="0F54CC"/>
                </a:solidFill>
                <a:effectLst/>
              </a:rPr>
              <a:t>https://</a:t>
            </a:r>
            <a:r>
              <a:rPr lang="en-US" sz="2200" dirty="0" err="1">
                <a:solidFill>
                  <a:srgbClr val="0F54CC"/>
                </a:solidFill>
                <a:effectLst/>
              </a:rPr>
              <a:t>nijianmo.github.io</a:t>
            </a:r>
            <a:r>
              <a:rPr lang="en-US" sz="2200" dirty="0">
                <a:solidFill>
                  <a:srgbClr val="0F54CC"/>
                </a:solidFill>
                <a:effectLst/>
              </a:rPr>
              <a:t>/amazon/</a:t>
            </a:r>
            <a:r>
              <a:rPr lang="en-US" sz="2200" dirty="0" err="1">
                <a:solidFill>
                  <a:srgbClr val="0F54CC"/>
                </a:solidFill>
                <a:effectLst/>
              </a:rPr>
              <a:t>index.html</a:t>
            </a:r>
            <a:r>
              <a:rPr lang="en-US" sz="2200" dirty="0">
                <a:solidFill>
                  <a:srgbClr val="0F54CC"/>
                </a:solidFill>
                <a:effectLst/>
              </a:rPr>
              <a:t> </a:t>
            </a:r>
          </a:p>
          <a:p>
            <a:endParaRPr lang="en-US" sz="2200" dirty="0">
              <a:solidFill>
                <a:srgbClr val="0F54CC"/>
              </a:solidFill>
            </a:endParaRPr>
          </a:p>
          <a:p>
            <a:r>
              <a:rPr lang="en-US" sz="2200" dirty="0">
                <a:effectLst/>
              </a:rPr>
              <a:t>The dataset was published in 2018, and contains more than 233 million Amazon reviews between the years 1996 to 2018 from 29 different product categories, as well as additional information and metadata for each product.</a:t>
            </a:r>
          </a:p>
          <a:p>
            <a:endParaRPr lang="en-US" sz="2200" dirty="0"/>
          </a:p>
          <a:p>
            <a:r>
              <a:rPr lang="en-US" sz="2200" dirty="0">
                <a:effectLst/>
              </a:rPr>
              <a:t>We selected 8 categories (</a:t>
            </a:r>
            <a:r>
              <a:rPr lang="en-US" sz="2200" b="0" i="0" dirty="0">
                <a:solidFill>
                  <a:srgbClr val="1F2328"/>
                </a:solidFill>
                <a:effectLst/>
                <a:latin typeface="-apple-system"/>
              </a:rPr>
              <a:t>Fashion, Software, Appliances, Gift Cards, Magazine Subscriptions, Prime Pantry, Luxury Beauty, All Beauty</a:t>
            </a:r>
            <a:r>
              <a:rPr lang="en-US" sz="2200" dirty="0">
                <a:effectLst/>
              </a:rPr>
              <a:t>) with at most 200K reviews from each</a:t>
            </a:r>
          </a:p>
          <a:p>
            <a:endParaRPr lang="en-US" sz="2200" dirty="0"/>
          </a:p>
          <a:p>
            <a:endParaRPr lang="en-US" sz="2200" dirty="0">
              <a:effectLst/>
            </a:endParaRPr>
          </a:p>
          <a:p>
            <a:endParaRPr lang="en-US" sz="2200" dirty="0"/>
          </a:p>
        </p:txBody>
      </p:sp>
      <p:sp>
        <p:nvSpPr>
          <p:cNvPr id="4" name="Slide Number Placeholder 3">
            <a:extLst>
              <a:ext uri="{FF2B5EF4-FFF2-40B4-BE49-F238E27FC236}">
                <a16:creationId xmlns:a16="http://schemas.microsoft.com/office/drawing/2014/main" id="{AD49E6F7-E839-A9E9-4ED1-0AF8442F18A1}"/>
              </a:ext>
            </a:extLst>
          </p:cNvPr>
          <p:cNvSpPr>
            <a:spLocks noGrp="1"/>
          </p:cNvSpPr>
          <p:nvPr>
            <p:ph type="sldNum" sz="quarter" idx="12"/>
          </p:nvPr>
        </p:nvSpPr>
        <p:spPr/>
        <p:txBody>
          <a:bodyPr/>
          <a:lstStyle/>
          <a:p>
            <a:fld id="{FD43A098-DE63-E048-99F5-4E17AB970AEE}" type="slidenum">
              <a:rPr lang="en-US" smtClean="0"/>
              <a:t>4</a:t>
            </a:fld>
            <a:endParaRPr lang="en-US"/>
          </a:p>
        </p:txBody>
      </p:sp>
      <p:sp>
        <p:nvSpPr>
          <p:cNvPr id="5" name="Footer Placeholder 4">
            <a:extLst>
              <a:ext uri="{FF2B5EF4-FFF2-40B4-BE49-F238E27FC236}">
                <a16:creationId xmlns:a16="http://schemas.microsoft.com/office/drawing/2014/main" id="{76B65AA6-F9D5-75B0-5E44-98B8C72447E9}"/>
              </a:ext>
            </a:extLst>
          </p:cNvPr>
          <p:cNvSpPr>
            <a:spLocks noGrp="1"/>
          </p:cNvSpPr>
          <p:nvPr>
            <p:ph type="ftr" sz="quarter" idx="11"/>
          </p:nvPr>
        </p:nvSpPr>
        <p:spPr/>
        <p:txBody>
          <a:bodyPr/>
          <a:lstStyle/>
          <a:p>
            <a:r>
              <a:rPr lang="en-US"/>
              <a:t>Sentiment anaysis on Amazon reviews</a:t>
            </a:r>
          </a:p>
        </p:txBody>
      </p:sp>
      <p:pic>
        <p:nvPicPr>
          <p:cNvPr id="6" name="Picture 5">
            <a:extLst>
              <a:ext uri="{FF2B5EF4-FFF2-40B4-BE49-F238E27FC236}">
                <a16:creationId xmlns:a16="http://schemas.microsoft.com/office/drawing/2014/main" id="{CAB75BA3-F13F-654B-C68D-4A0A7498B2DE}"/>
              </a:ext>
            </a:extLst>
          </p:cNvPr>
          <p:cNvPicPr>
            <a:picLocks noChangeAspect="1"/>
          </p:cNvPicPr>
          <p:nvPr/>
        </p:nvPicPr>
        <p:blipFill>
          <a:blip r:embed="rId5"/>
          <a:stretch>
            <a:fillRect/>
          </a:stretch>
        </p:blipFill>
        <p:spPr>
          <a:xfrm>
            <a:off x="6983633" y="1231276"/>
            <a:ext cx="4607256" cy="4618832"/>
          </a:xfrm>
          <a:prstGeom prst="rect">
            <a:avLst/>
          </a:prstGeom>
        </p:spPr>
      </p:pic>
      <p:pic>
        <p:nvPicPr>
          <p:cNvPr id="10" name="Audio 9">
            <a:extLst>
              <a:ext uri="{FF2B5EF4-FFF2-40B4-BE49-F238E27FC236}">
                <a16:creationId xmlns:a16="http://schemas.microsoft.com/office/drawing/2014/main" id="{2F65B67C-BB7D-0E33-9F86-07615491EF4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176204758"/>
      </p:ext>
    </p:extLst>
  </p:cSld>
  <p:clrMapOvr>
    <a:masterClrMapping/>
  </p:clrMapOvr>
  <mc:AlternateContent xmlns:mc="http://schemas.openxmlformats.org/markup-compatibility/2006">
    <mc:Choice xmlns:p14="http://schemas.microsoft.com/office/powerpoint/2010/main" Requires="p14">
      <p:transition spd="slow" p14:dur="2000" advTm="26953"/>
    </mc:Choice>
    <mc:Fallback>
      <p:transition spd="slow" advTm="2695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0F75-0629-C9DB-085D-C4329294E4B0}"/>
              </a:ext>
            </a:extLst>
          </p:cNvPr>
          <p:cNvSpPr>
            <a:spLocks noGrp="1"/>
          </p:cNvSpPr>
          <p:nvPr>
            <p:ph type="title"/>
          </p:nvPr>
        </p:nvSpPr>
        <p:spPr>
          <a:xfrm>
            <a:off x="838200" y="136525"/>
            <a:ext cx="10515600" cy="1325563"/>
          </a:xfrm>
        </p:spPr>
        <p:txBody>
          <a:bodyPr/>
          <a:lstStyle/>
          <a:p>
            <a:pPr algn="ctr"/>
            <a:r>
              <a:rPr lang="en-US" dirty="0"/>
              <a:t>Code and Implementation</a:t>
            </a:r>
          </a:p>
        </p:txBody>
      </p:sp>
      <p:sp>
        <p:nvSpPr>
          <p:cNvPr id="3" name="Content Placeholder 2">
            <a:extLst>
              <a:ext uri="{FF2B5EF4-FFF2-40B4-BE49-F238E27FC236}">
                <a16:creationId xmlns:a16="http://schemas.microsoft.com/office/drawing/2014/main" id="{68A7D12C-2290-1298-11CD-9E32E1615723}"/>
              </a:ext>
            </a:extLst>
          </p:cNvPr>
          <p:cNvSpPr>
            <a:spLocks noGrp="1"/>
          </p:cNvSpPr>
          <p:nvPr>
            <p:ph idx="1"/>
          </p:nvPr>
        </p:nvSpPr>
        <p:spPr>
          <a:xfrm>
            <a:off x="838200" y="1462088"/>
            <a:ext cx="10515600" cy="4351338"/>
          </a:xfrm>
        </p:spPr>
        <p:txBody>
          <a:bodyPr>
            <a:noAutofit/>
          </a:bodyPr>
          <a:lstStyle/>
          <a:p>
            <a:r>
              <a:rPr lang="en-US" sz="2000" dirty="0"/>
              <a:t>All the code is available at </a:t>
            </a:r>
            <a:r>
              <a:rPr lang="en-US" sz="2000" dirty="0">
                <a:hlinkClick r:id="rId5"/>
              </a:rPr>
              <a:t>https://github.com/ytabatabaee/AmazonSentiment/tree/main/src</a:t>
            </a:r>
            <a:endParaRPr lang="en-US" sz="2000" dirty="0"/>
          </a:p>
          <a:p>
            <a:endParaRPr lang="en-US" sz="2000" dirty="0"/>
          </a:p>
          <a:p>
            <a:r>
              <a:rPr lang="en-US" sz="2000" dirty="0"/>
              <a:t>The code is implemented in Python 3, and uses the following packages: </a:t>
            </a:r>
            <a:r>
              <a:rPr lang="en-US" sz="2000" b="0" i="0" dirty="0">
                <a:solidFill>
                  <a:srgbClr val="1F2328"/>
                </a:solidFill>
                <a:effectLst/>
                <a:latin typeface="-apple-system"/>
              </a:rPr>
              <a:t> </a:t>
            </a:r>
            <a:r>
              <a:rPr lang="en-US" sz="2000" b="0" i="0" u="sng" dirty="0">
                <a:effectLst/>
                <a:latin typeface="-apple-system"/>
                <a:hlinkClick r:id="rId6"/>
              </a:rPr>
              <a:t>scikit-learn (v1.2.2)</a:t>
            </a:r>
            <a:r>
              <a:rPr lang="en-US" sz="2000" b="0" i="0" dirty="0">
                <a:solidFill>
                  <a:srgbClr val="1F2328"/>
                </a:solidFill>
                <a:effectLst/>
                <a:latin typeface="-apple-system"/>
              </a:rPr>
              <a:t>, </a:t>
            </a:r>
            <a:r>
              <a:rPr lang="en-US" sz="2000" b="0" i="0" u="sng" dirty="0">
                <a:effectLst/>
                <a:latin typeface="-apple-system"/>
                <a:hlinkClick r:id="rId7"/>
              </a:rPr>
              <a:t>questionary</a:t>
            </a:r>
            <a:r>
              <a:rPr lang="en-US" sz="2000" b="0" i="0" dirty="0">
                <a:solidFill>
                  <a:srgbClr val="1F2328"/>
                </a:solidFill>
                <a:effectLst/>
                <a:latin typeface="-apple-system"/>
              </a:rPr>
              <a:t>, </a:t>
            </a:r>
            <a:r>
              <a:rPr lang="en-US" sz="2000" b="0" i="0" u="sng" dirty="0">
                <a:effectLst/>
                <a:latin typeface="-apple-system"/>
                <a:hlinkClick r:id="rId8"/>
              </a:rPr>
              <a:t>nltk</a:t>
            </a:r>
            <a:r>
              <a:rPr lang="en-US" sz="2000" b="0" i="0" dirty="0">
                <a:solidFill>
                  <a:srgbClr val="1F2328"/>
                </a:solidFill>
                <a:effectLst/>
                <a:latin typeface="-apple-system"/>
              </a:rPr>
              <a:t>, </a:t>
            </a:r>
            <a:r>
              <a:rPr lang="en-US" sz="2000" b="0" i="0" u="sng" dirty="0">
                <a:effectLst/>
                <a:latin typeface="-apple-system"/>
                <a:hlinkClick r:id="rId9"/>
              </a:rPr>
              <a:t>Numpy</a:t>
            </a:r>
            <a:r>
              <a:rPr lang="en-US" sz="2000" b="0" i="0" dirty="0">
                <a:solidFill>
                  <a:srgbClr val="1F2328"/>
                </a:solidFill>
                <a:effectLst/>
                <a:latin typeface="-apple-system"/>
              </a:rPr>
              <a:t>, </a:t>
            </a:r>
            <a:r>
              <a:rPr lang="en-US" sz="2000" b="0" i="0" u="sng" dirty="0">
                <a:effectLst/>
                <a:latin typeface="-apple-system"/>
                <a:hlinkClick r:id="rId10"/>
              </a:rPr>
              <a:t>Pandas</a:t>
            </a:r>
            <a:r>
              <a:rPr lang="en-US" sz="2000" b="0" i="0" dirty="0">
                <a:solidFill>
                  <a:srgbClr val="1F2328"/>
                </a:solidFill>
                <a:effectLst/>
                <a:latin typeface="-apple-system"/>
              </a:rPr>
              <a:t>, </a:t>
            </a:r>
            <a:r>
              <a:rPr lang="en-US" sz="2000" b="0" i="0" u="sng" dirty="0">
                <a:effectLst/>
                <a:latin typeface="-apple-system"/>
                <a:hlinkClick r:id="rId11"/>
              </a:rPr>
              <a:t>seaborn (v0.13.0+)</a:t>
            </a:r>
            <a:r>
              <a:rPr lang="en-US" sz="2000" b="0" i="0" dirty="0">
                <a:solidFill>
                  <a:srgbClr val="1F2328"/>
                </a:solidFill>
                <a:effectLst/>
                <a:latin typeface="-apple-system"/>
              </a:rPr>
              <a:t>, </a:t>
            </a:r>
            <a:r>
              <a:rPr lang="en-US" sz="2000" b="0" i="0" u="sng" dirty="0">
                <a:effectLst/>
                <a:latin typeface="-apple-system"/>
                <a:hlinkClick r:id="rId12"/>
              </a:rPr>
              <a:t>wordcloud</a:t>
            </a:r>
            <a:r>
              <a:rPr lang="en-US" sz="2000" b="0" i="0" dirty="0">
                <a:solidFill>
                  <a:srgbClr val="1F2328"/>
                </a:solidFill>
                <a:effectLst/>
                <a:latin typeface="-apple-system"/>
              </a:rPr>
              <a:t> and </a:t>
            </a:r>
            <a:r>
              <a:rPr lang="en-US" sz="2000" b="0" i="0" u="sng" dirty="0">
                <a:effectLst/>
                <a:latin typeface="-apple-system"/>
                <a:hlinkClick r:id="rId13"/>
              </a:rPr>
              <a:t>Matplotlib</a:t>
            </a:r>
            <a:r>
              <a:rPr lang="en-US" sz="2000" b="0" i="0" dirty="0">
                <a:solidFill>
                  <a:srgbClr val="1F2328"/>
                </a:solidFill>
                <a:effectLst/>
                <a:latin typeface="-apple-system"/>
              </a:rPr>
              <a:t>.</a:t>
            </a:r>
            <a:endParaRPr lang="en-US" sz="2000" dirty="0"/>
          </a:p>
          <a:p>
            <a:pPr marL="0" indent="0">
              <a:buNone/>
            </a:pPr>
            <a:r>
              <a:rPr lang="en-US" sz="2000" b="0" i="0" dirty="0">
                <a:solidFill>
                  <a:srgbClr val="1F2328"/>
                </a:solidFill>
                <a:effectLst/>
                <a:latin typeface="-apple-system"/>
              </a:rPr>
              <a:t> </a:t>
            </a:r>
            <a:endParaRPr lang="en-US" sz="2000" dirty="0">
              <a:solidFill>
                <a:srgbClr val="1F2328"/>
              </a:solidFill>
              <a:latin typeface="-apple-system"/>
            </a:endParaRPr>
          </a:p>
          <a:p>
            <a:r>
              <a:rPr lang="en-US" sz="2000" b="0" i="0" dirty="0">
                <a:solidFill>
                  <a:srgbClr val="1F2328"/>
                </a:solidFill>
                <a:effectLst/>
                <a:latin typeface="-apple-system"/>
              </a:rPr>
              <a:t>The </a:t>
            </a:r>
            <a:r>
              <a:rPr lang="en-US" sz="2000" b="0" i="0" dirty="0" err="1">
                <a:solidFill>
                  <a:srgbClr val="1F2328"/>
                </a:solidFill>
                <a:effectLst/>
                <a:latin typeface="-apple-system"/>
              </a:rPr>
              <a:t>jupyter</a:t>
            </a:r>
            <a:r>
              <a:rPr lang="en-US" sz="2000" b="0" i="0" dirty="0">
                <a:solidFill>
                  <a:srgbClr val="1F2328"/>
                </a:solidFill>
                <a:effectLst/>
                <a:latin typeface="-apple-system"/>
              </a:rPr>
              <a:t> notebook </a:t>
            </a:r>
            <a:r>
              <a:rPr lang="en-US" sz="2000" b="0" i="0" u="sng" dirty="0">
                <a:effectLst/>
                <a:latin typeface="-apple-system"/>
                <a:hlinkClick r:id="rId14"/>
              </a:rPr>
              <a:t>/src/Amazon_reviews_analysis.ipynb</a:t>
            </a:r>
            <a:r>
              <a:rPr lang="en-US" sz="2000" b="0" i="0" dirty="0">
                <a:solidFill>
                  <a:srgbClr val="1F2328"/>
                </a:solidFill>
                <a:effectLst/>
                <a:latin typeface="-apple-system"/>
              </a:rPr>
              <a:t> contains a report on the results of the data analysis on the Amazon review data and training the sentiment analysis classifiers.</a:t>
            </a:r>
          </a:p>
          <a:p>
            <a:endParaRPr lang="en-US" sz="2000" dirty="0">
              <a:solidFill>
                <a:srgbClr val="1F2328"/>
              </a:solidFill>
              <a:latin typeface="-apple-system"/>
            </a:endParaRPr>
          </a:p>
          <a:p>
            <a:r>
              <a:rPr lang="en-US" sz="2000" dirty="0">
                <a:solidFill>
                  <a:srgbClr val="1F2328"/>
                </a:solidFill>
                <a:latin typeface="-apple-system"/>
              </a:rPr>
              <a:t>The final software is </a:t>
            </a:r>
            <a:r>
              <a:rPr lang="en-US" sz="2000" b="0" i="0" u="sng" dirty="0" err="1">
                <a:solidFill>
                  <a:schemeClr val="accent1"/>
                </a:solidFill>
                <a:effectLst/>
                <a:latin typeface="-apple-system"/>
              </a:rPr>
              <a:t>sentiment_analyzer.py</a:t>
            </a:r>
            <a:r>
              <a:rPr lang="en-US" sz="2000" dirty="0">
                <a:solidFill>
                  <a:srgbClr val="1F2328"/>
                </a:solidFill>
                <a:latin typeface="-apple-system"/>
              </a:rPr>
              <a:t> ,</a:t>
            </a:r>
            <a:r>
              <a:rPr lang="en-US" sz="2000" b="0" i="0" dirty="0">
                <a:solidFill>
                  <a:srgbClr val="1F2328"/>
                </a:solidFill>
                <a:effectLst/>
                <a:latin typeface="-apple-system"/>
              </a:rPr>
              <a:t> </a:t>
            </a:r>
            <a:r>
              <a:rPr lang="en-US" sz="2000" b="0" i="0" u="sng" dirty="0">
                <a:solidFill>
                  <a:schemeClr val="accent1"/>
                </a:solidFill>
                <a:effectLst/>
                <a:latin typeface="-apple-system"/>
                <a:hlinkClick r:id="rId14">
                  <a:extLst>
                    <a:ext uri="{A12FA001-AC4F-418D-AE19-62706E023703}">
                      <ahyp:hlinkClr xmlns:ahyp="http://schemas.microsoft.com/office/drawing/2018/hyperlinkcolor" val="tx"/>
                    </a:ext>
                  </a:extLst>
                </a:hlinkClick>
              </a:rPr>
              <a:t>/src/</a:t>
            </a:r>
            <a:r>
              <a:rPr lang="en-US" sz="2000" b="0" i="0" u="sng" dirty="0" err="1">
                <a:solidFill>
                  <a:schemeClr val="accent1"/>
                </a:solidFill>
                <a:effectLst/>
                <a:latin typeface="-apple-system"/>
              </a:rPr>
              <a:t>preprcessing.py</a:t>
            </a:r>
            <a:r>
              <a:rPr lang="en-US" sz="2000" b="0" i="0" dirty="0">
                <a:solidFill>
                  <a:schemeClr val="accent1"/>
                </a:solidFill>
                <a:effectLst/>
                <a:latin typeface="-apple-system"/>
              </a:rPr>
              <a:t> </a:t>
            </a:r>
            <a:r>
              <a:rPr lang="en-US" sz="2000" b="0" i="0" dirty="0">
                <a:effectLst/>
                <a:latin typeface="-apple-system"/>
              </a:rPr>
              <a:t>includes the code for preprocessing the review data and </a:t>
            </a:r>
            <a:r>
              <a:rPr lang="en-US" sz="2000" b="0" i="0" u="sng" dirty="0">
                <a:solidFill>
                  <a:schemeClr val="accent1"/>
                </a:solidFill>
                <a:effectLst/>
                <a:latin typeface="-apple-system"/>
                <a:hlinkClick r:id="rId14">
                  <a:extLst>
                    <a:ext uri="{A12FA001-AC4F-418D-AE19-62706E023703}">
                      <ahyp:hlinkClr xmlns:ahyp="http://schemas.microsoft.com/office/drawing/2018/hyperlinkcolor" val="tx"/>
                    </a:ext>
                  </a:extLst>
                </a:hlinkClick>
              </a:rPr>
              <a:t>/src/</a:t>
            </a:r>
            <a:r>
              <a:rPr lang="en-US" sz="2000" b="0" i="0" u="sng" dirty="0" err="1">
                <a:solidFill>
                  <a:schemeClr val="accent1"/>
                </a:solidFill>
                <a:effectLst/>
                <a:latin typeface="-apple-system"/>
              </a:rPr>
              <a:t>training.py</a:t>
            </a:r>
            <a:r>
              <a:rPr lang="en-US" sz="2000" b="0" i="0" dirty="0">
                <a:solidFill>
                  <a:schemeClr val="accent1"/>
                </a:solidFill>
                <a:effectLst/>
                <a:latin typeface="-apple-system"/>
              </a:rPr>
              <a:t> </a:t>
            </a:r>
            <a:r>
              <a:rPr lang="en-US" sz="2000" b="0" i="0" dirty="0">
                <a:effectLst/>
                <a:latin typeface="-apple-system"/>
              </a:rPr>
              <a:t>includes the code for training the classifiers.</a:t>
            </a:r>
            <a:endParaRPr lang="en-US" sz="2000" dirty="0"/>
          </a:p>
        </p:txBody>
      </p:sp>
      <p:sp>
        <p:nvSpPr>
          <p:cNvPr id="4" name="Slide Number Placeholder 3">
            <a:extLst>
              <a:ext uri="{FF2B5EF4-FFF2-40B4-BE49-F238E27FC236}">
                <a16:creationId xmlns:a16="http://schemas.microsoft.com/office/drawing/2014/main" id="{F39B9253-FB8A-6691-4AD0-DC96BFB03C27}"/>
              </a:ext>
            </a:extLst>
          </p:cNvPr>
          <p:cNvSpPr>
            <a:spLocks noGrp="1"/>
          </p:cNvSpPr>
          <p:nvPr>
            <p:ph type="sldNum" sz="quarter" idx="12"/>
          </p:nvPr>
        </p:nvSpPr>
        <p:spPr/>
        <p:txBody>
          <a:bodyPr/>
          <a:lstStyle/>
          <a:p>
            <a:fld id="{FD43A098-DE63-E048-99F5-4E17AB970AEE}" type="slidenum">
              <a:rPr lang="en-US" smtClean="0"/>
              <a:t>5</a:t>
            </a:fld>
            <a:endParaRPr lang="en-US"/>
          </a:p>
        </p:txBody>
      </p:sp>
      <p:sp>
        <p:nvSpPr>
          <p:cNvPr id="5" name="Footer Placeholder 4">
            <a:extLst>
              <a:ext uri="{FF2B5EF4-FFF2-40B4-BE49-F238E27FC236}">
                <a16:creationId xmlns:a16="http://schemas.microsoft.com/office/drawing/2014/main" id="{6BE47D1B-A779-728A-ED1F-9E249EB730F3}"/>
              </a:ext>
            </a:extLst>
          </p:cNvPr>
          <p:cNvSpPr>
            <a:spLocks noGrp="1"/>
          </p:cNvSpPr>
          <p:nvPr>
            <p:ph type="ftr" sz="quarter" idx="11"/>
          </p:nvPr>
        </p:nvSpPr>
        <p:spPr/>
        <p:txBody>
          <a:bodyPr/>
          <a:lstStyle/>
          <a:p>
            <a:r>
              <a:rPr lang="en-US"/>
              <a:t>Sentiment anaysis on Amazon reviews</a:t>
            </a:r>
          </a:p>
        </p:txBody>
      </p:sp>
      <p:pic>
        <p:nvPicPr>
          <p:cNvPr id="8" name="Audio 7">
            <a:extLst>
              <a:ext uri="{FF2B5EF4-FFF2-40B4-BE49-F238E27FC236}">
                <a16:creationId xmlns:a16="http://schemas.microsoft.com/office/drawing/2014/main" id="{F3C1F3A4-D862-0853-8683-135E647A382D}"/>
              </a:ext>
            </a:extLst>
          </p:cNvPr>
          <p:cNvPicPr>
            <a:picLocks noChangeAspect="1"/>
          </p:cNvPicPr>
          <p:nvPr>
            <a:audioFile r:link="rId2"/>
            <p:extLst>
              <p:ext uri="{DAA4B4D4-6D71-4841-9C94-3DE7FCFB9230}">
                <p14:media xmlns:p14="http://schemas.microsoft.com/office/powerpoint/2010/main" r:embed="rId1"/>
              </p:ext>
            </p:extLst>
          </p:nvPr>
        </p:nvPicPr>
        <p:blipFill>
          <a:blip r:embed="rId1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027045516"/>
      </p:ext>
    </p:extLst>
  </p:cSld>
  <p:clrMapOvr>
    <a:masterClrMapping/>
  </p:clrMapOvr>
  <mc:AlternateContent xmlns:mc="http://schemas.openxmlformats.org/markup-compatibility/2006">
    <mc:Choice xmlns:p14="http://schemas.microsoft.com/office/powerpoint/2010/main" Requires="p14">
      <p:transition spd="slow" p14:dur="2000" advTm="49124"/>
    </mc:Choice>
    <mc:Fallback>
      <p:transition spd="slow" advTm="491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4D27-F734-842D-5786-45E8722179B5}"/>
              </a:ext>
            </a:extLst>
          </p:cNvPr>
          <p:cNvSpPr>
            <a:spLocks noGrp="1"/>
          </p:cNvSpPr>
          <p:nvPr>
            <p:ph type="title"/>
          </p:nvPr>
        </p:nvSpPr>
        <p:spPr>
          <a:xfrm>
            <a:off x="838200" y="-14381"/>
            <a:ext cx="10515600" cy="1325563"/>
          </a:xfrm>
        </p:spPr>
        <p:txBody>
          <a:bodyPr/>
          <a:lstStyle/>
          <a:p>
            <a:pPr algn="ctr"/>
            <a:r>
              <a:rPr lang="en-US" dirty="0"/>
              <a:t>Software</a:t>
            </a:r>
          </a:p>
        </p:txBody>
      </p:sp>
      <p:sp>
        <p:nvSpPr>
          <p:cNvPr id="3" name="Content Placeholder 2">
            <a:extLst>
              <a:ext uri="{FF2B5EF4-FFF2-40B4-BE49-F238E27FC236}">
                <a16:creationId xmlns:a16="http://schemas.microsoft.com/office/drawing/2014/main" id="{202C7F7A-4C29-7552-F83F-36527DE39B28}"/>
              </a:ext>
            </a:extLst>
          </p:cNvPr>
          <p:cNvSpPr>
            <a:spLocks noGrp="1"/>
          </p:cNvSpPr>
          <p:nvPr>
            <p:ph idx="1"/>
          </p:nvPr>
        </p:nvSpPr>
        <p:spPr>
          <a:xfrm>
            <a:off x="838200" y="1311182"/>
            <a:ext cx="10515600" cy="4351338"/>
          </a:xfrm>
        </p:spPr>
        <p:txBody>
          <a:bodyPr>
            <a:normAutofit/>
          </a:bodyPr>
          <a:lstStyle/>
          <a:p>
            <a:r>
              <a:rPr lang="en-US" sz="2400" dirty="0"/>
              <a:t>Run </a:t>
            </a:r>
            <a:r>
              <a:rPr lang="en-US" sz="2400" dirty="0">
                <a:solidFill>
                  <a:schemeClr val="accent2">
                    <a:lumMod val="75000"/>
                  </a:schemeClr>
                </a:solidFill>
              </a:rPr>
              <a:t>python3 </a:t>
            </a:r>
            <a:r>
              <a:rPr lang="en-US" sz="2400" dirty="0" err="1">
                <a:solidFill>
                  <a:schemeClr val="accent2">
                    <a:lumMod val="75000"/>
                  </a:schemeClr>
                </a:solidFill>
              </a:rPr>
              <a:t>sentiment_analyzer.py</a:t>
            </a:r>
            <a:r>
              <a:rPr lang="en-US" sz="2400" dirty="0">
                <a:solidFill>
                  <a:schemeClr val="accent2">
                    <a:lumMod val="75000"/>
                  </a:schemeClr>
                </a:solidFill>
              </a:rPr>
              <a:t> </a:t>
            </a:r>
            <a:r>
              <a:rPr lang="en-US" sz="2400" dirty="0"/>
              <a:t>in the command line.</a:t>
            </a:r>
          </a:p>
          <a:p>
            <a:r>
              <a:rPr lang="en-US" sz="2400" dirty="0"/>
              <a:t>The main software is implemented with questionary, and follows a series of questions that takes a review and a classifier as input and predicts the sentiment of a review</a:t>
            </a:r>
          </a:p>
          <a:p>
            <a:endParaRPr lang="en-US" sz="2400" dirty="0"/>
          </a:p>
        </p:txBody>
      </p:sp>
      <p:sp>
        <p:nvSpPr>
          <p:cNvPr id="4" name="Footer Placeholder 3">
            <a:extLst>
              <a:ext uri="{FF2B5EF4-FFF2-40B4-BE49-F238E27FC236}">
                <a16:creationId xmlns:a16="http://schemas.microsoft.com/office/drawing/2014/main" id="{5865E4F1-0D2C-3CA9-C334-6A89DA36047A}"/>
              </a:ext>
            </a:extLst>
          </p:cNvPr>
          <p:cNvSpPr>
            <a:spLocks noGrp="1"/>
          </p:cNvSpPr>
          <p:nvPr>
            <p:ph type="ftr" sz="quarter" idx="11"/>
          </p:nvPr>
        </p:nvSpPr>
        <p:spPr/>
        <p:txBody>
          <a:bodyPr/>
          <a:lstStyle/>
          <a:p>
            <a:r>
              <a:rPr lang="en-US"/>
              <a:t>Sentiment anaysis on Amazon reviews</a:t>
            </a:r>
          </a:p>
        </p:txBody>
      </p:sp>
      <p:sp>
        <p:nvSpPr>
          <p:cNvPr id="5" name="Slide Number Placeholder 4">
            <a:extLst>
              <a:ext uri="{FF2B5EF4-FFF2-40B4-BE49-F238E27FC236}">
                <a16:creationId xmlns:a16="http://schemas.microsoft.com/office/drawing/2014/main" id="{424C1BED-A752-453F-ED86-9C303A543883}"/>
              </a:ext>
            </a:extLst>
          </p:cNvPr>
          <p:cNvSpPr>
            <a:spLocks noGrp="1"/>
          </p:cNvSpPr>
          <p:nvPr>
            <p:ph type="sldNum" sz="quarter" idx="12"/>
          </p:nvPr>
        </p:nvSpPr>
        <p:spPr/>
        <p:txBody>
          <a:bodyPr/>
          <a:lstStyle/>
          <a:p>
            <a:fld id="{FD43A098-DE63-E048-99F5-4E17AB970AEE}" type="slidenum">
              <a:rPr lang="en-US" smtClean="0"/>
              <a:t>6</a:t>
            </a:fld>
            <a:endParaRPr lang="en-US"/>
          </a:p>
        </p:txBody>
      </p:sp>
      <p:pic>
        <p:nvPicPr>
          <p:cNvPr id="6" name="Picture 5">
            <a:extLst>
              <a:ext uri="{FF2B5EF4-FFF2-40B4-BE49-F238E27FC236}">
                <a16:creationId xmlns:a16="http://schemas.microsoft.com/office/drawing/2014/main" id="{CBF9C922-EECE-69E6-62AD-EB545DE4485D}"/>
              </a:ext>
            </a:extLst>
          </p:cNvPr>
          <p:cNvPicPr>
            <a:picLocks noChangeAspect="1"/>
          </p:cNvPicPr>
          <p:nvPr/>
        </p:nvPicPr>
        <p:blipFill>
          <a:blip r:embed="rId5"/>
          <a:stretch>
            <a:fillRect/>
          </a:stretch>
        </p:blipFill>
        <p:spPr>
          <a:xfrm>
            <a:off x="1360714" y="3042811"/>
            <a:ext cx="9851796" cy="3068745"/>
          </a:xfrm>
          <a:prstGeom prst="rect">
            <a:avLst/>
          </a:prstGeom>
        </p:spPr>
      </p:pic>
      <p:pic>
        <p:nvPicPr>
          <p:cNvPr id="14" name="Audio 13">
            <a:extLst>
              <a:ext uri="{FF2B5EF4-FFF2-40B4-BE49-F238E27FC236}">
                <a16:creationId xmlns:a16="http://schemas.microsoft.com/office/drawing/2014/main" id="{DE03CECC-77F5-C2AB-29BE-4DA20BF84B1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910417763"/>
      </p:ext>
    </p:extLst>
  </p:cSld>
  <p:clrMapOvr>
    <a:masterClrMapping/>
  </p:clrMapOvr>
  <mc:AlternateContent xmlns:mc="http://schemas.openxmlformats.org/markup-compatibility/2006">
    <mc:Choice xmlns:p14="http://schemas.microsoft.com/office/powerpoint/2010/main" Requires="p14">
      <p:transition spd="slow" p14:dur="2000" advTm="23639"/>
    </mc:Choice>
    <mc:Fallback>
      <p:transition spd="slow" advTm="236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0F75-0629-C9DB-085D-C4329294E4B0}"/>
              </a:ext>
            </a:extLst>
          </p:cNvPr>
          <p:cNvSpPr>
            <a:spLocks noGrp="1"/>
          </p:cNvSpPr>
          <p:nvPr>
            <p:ph type="title"/>
          </p:nvPr>
        </p:nvSpPr>
        <p:spPr>
          <a:xfrm>
            <a:off x="838200" y="-37643"/>
            <a:ext cx="10515600" cy="1325563"/>
          </a:xfrm>
        </p:spPr>
        <p:txBody>
          <a:bodyPr>
            <a:normAutofit/>
          </a:bodyPr>
          <a:lstStyle/>
          <a:p>
            <a:pPr algn="ctr"/>
            <a:r>
              <a:rPr lang="en-US" dirty="0"/>
              <a:t>Software Usage</a:t>
            </a:r>
          </a:p>
        </p:txBody>
      </p:sp>
      <p:sp>
        <p:nvSpPr>
          <p:cNvPr id="4" name="Slide Number Placeholder 3">
            <a:extLst>
              <a:ext uri="{FF2B5EF4-FFF2-40B4-BE49-F238E27FC236}">
                <a16:creationId xmlns:a16="http://schemas.microsoft.com/office/drawing/2014/main" id="{5AA9CBCE-CFDA-0E1D-D63E-9D4029309C10}"/>
              </a:ext>
            </a:extLst>
          </p:cNvPr>
          <p:cNvSpPr>
            <a:spLocks noGrp="1"/>
          </p:cNvSpPr>
          <p:nvPr>
            <p:ph type="sldNum" sz="quarter" idx="12"/>
          </p:nvPr>
        </p:nvSpPr>
        <p:spPr/>
        <p:txBody>
          <a:bodyPr/>
          <a:lstStyle/>
          <a:p>
            <a:fld id="{FD43A098-DE63-E048-99F5-4E17AB970AEE}" type="slidenum">
              <a:rPr lang="en-US" smtClean="0"/>
              <a:t>7</a:t>
            </a:fld>
            <a:endParaRPr lang="en-US"/>
          </a:p>
        </p:txBody>
      </p:sp>
      <p:sp>
        <p:nvSpPr>
          <p:cNvPr id="5" name="Footer Placeholder 4">
            <a:extLst>
              <a:ext uri="{FF2B5EF4-FFF2-40B4-BE49-F238E27FC236}">
                <a16:creationId xmlns:a16="http://schemas.microsoft.com/office/drawing/2014/main" id="{1A38E110-80AD-9AE7-37BB-C48F5BEF1C57}"/>
              </a:ext>
            </a:extLst>
          </p:cNvPr>
          <p:cNvSpPr>
            <a:spLocks noGrp="1"/>
          </p:cNvSpPr>
          <p:nvPr>
            <p:ph type="ftr" sz="quarter" idx="11"/>
          </p:nvPr>
        </p:nvSpPr>
        <p:spPr/>
        <p:txBody>
          <a:bodyPr/>
          <a:lstStyle/>
          <a:p>
            <a:r>
              <a:rPr lang="en-US"/>
              <a:t>Sentiment anaysis on Amazon reviews</a:t>
            </a:r>
          </a:p>
        </p:txBody>
      </p:sp>
    </p:spTree>
    <p:extLst>
      <p:ext uri="{BB962C8B-B14F-4D97-AF65-F5344CB8AC3E}">
        <p14:creationId xmlns:p14="http://schemas.microsoft.com/office/powerpoint/2010/main" val="1466946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1995</TotalTime>
  <Words>903</Words>
  <Application>Microsoft Macintosh PowerPoint</Application>
  <PresentationFormat>Widescreen</PresentationFormat>
  <Paragraphs>61</Paragraphs>
  <Slides>7</Slides>
  <Notes>6</Notes>
  <HiddenSlides>0</HiddenSlides>
  <MMClips>6</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Arial</vt:lpstr>
      <vt:lpstr>ArialMT</vt:lpstr>
      <vt:lpstr>Calibri</vt:lpstr>
      <vt:lpstr>Calibri Light</vt:lpstr>
      <vt:lpstr>Office Theme</vt:lpstr>
      <vt:lpstr>Sentiment Analysis on Amazon Product Reviews </vt:lpstr>
      <vt:lpstr>Motivation: Why sentiment analysis of reviews?</vt:lpstr>
      <vt:lpstr>Project outcome</vt:lpstr>
      <vt:lpstr>Data</vt:lpstr>
      <vt:lpstr>Code and Implementation</vt:lpstr>
      <vt:lpstr>Software</vt:lpstr>
      <vt:lpstr>Software Usage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Amazon Product Reviews </dc:title>
  <dc:creator>Tabatabaee, Yasamin</dc:creator>
  <cp:lastModifiedBy>Tabatabaee, Yasamin</cp:lastModifiedBy>
  <cp:revision>20</cp:revision>
  <dcterms:created xsi:type="dcterms:W3CDTF">2023-12-13T16:20:01Z</dcterms:created>
  <dcterms:modified xsi:type="dcterms:W3CDTF">2023-12-15T02:17:52Z</dcterms:modified>
</cp:coreProperties>
</file>