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81" r:id="rId4"/>
    <p:sldId id="282" r:id="rId5"/>
    <p:sldId id="283" r:id="rId6"/>
    <p:sldId id="259" r:id="rId7"/>
    <p:sldId id="261" r:id="rId8"/>
    <p:sldId id="280" r:id="rId9"/>
    <p:sldId id="262" r:id="rId10"/>
    <p:sldId id="267" r:id="rId11"/>
    <p:sldId id="268" r:id="rId12"/>
    <p:sldId id="269" r:id="rId13"/>
    <p:sldId id="265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2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30ABCF-4382-4480-9421-2CAE7079C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D65DF-1098-4B0F-8645-CE841439DC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6BBBB89-C6C5-4030-89F2-1051A24EE645}" type="datetimeFigureOut">
              <a:rPr lang="fa-IR" smtClean="0"/>
              <a:t>29/02/1442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BA7AB-6C65-403A-9D9A-F54544B06B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2F49F-C99A-4292-90A7-067BA615B9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3A46900-AAF3-4CE8-A7C7-F26BEA9572B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402591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7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1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4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D5E0-7EDB-4941-8EE4-FE37DF75F7C4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114B-AC6D-465D-AB7E-DDD5A291D99C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4B03-7971-4B79-A8F8-BB1289B84322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8AA-1CB5-4B30-83F2-17E0CB1F6215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F9B-AB65-44BF-A3AA-6DA32168186E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EF1B-7455-438F-916F-2ADB1F21F549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206D-8A63-4BD9-BE3D-781B442CA9ED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2C5D-CCB1-4C1A-8BB2-F5C8D6A35C11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DFD-E1FD-46E0-93E0-9EE160350BAC}" type="datetime1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9882-134F-4D98-ABB9-E019BCE5A5D2}" type="datetime1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913A-C507-4ECF-9A92-6CB4F94AFB46}" type="datetime1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A3E7-D131-492D-9C0E-13DAD6B88085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8A76-3C14-4C8D-8245-8BC233E2334D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003" y="3622384"/>
            <a:ext cx="8192728" cy="730043"/>
          </a:xfrm>
        </p:spPr>
        <p:txBody>
          <a:bodyPr>
            <a:normAutofit/>
          </a:bodyPr>
          <a:lstStyle/>
          <a:p>
            <a:r>
              <a:rPr lang="en-US" sz="2400" dirty="0">
                <a:cs typeface="+mj-cs"/>
              </a:rPr>
              <a:t>Presented by : S.A.Eshtehardian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3EF0FD-0212-4202-A7A7-EE33A512C4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768" y="147385"/>
            <a:ext cx="1395663" cy="1395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484229-8CC5-47D3-9AF2-C9CEA7626A66}"/>
              </a:ext>
            </a:extLst>
          </p:cNvPr>
          <p:cNvSpPr txBox="1"/>
          <p:nvPr/>
        </p:nvSpPr>
        <p:spPr>
          <a:xfrm>
            <a:off x="4878805" y="4692316"/>
            <a:ext cx="1728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+mj-cs"/>
              </a:rPr>
              <a:t>October 2020</a:t>
            </a:r>
            <a:endParaRPr lang="fa-IR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FD6CF7-B217-4AB4-A0F4-9553E3EE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982E36-EDCC-4EFB-B243-66398C031593}"/>
              </a:ext>
            </a:extLst>
          </p:cNvPr>
          <p:cNvSpPr/>
          <p:nvPr/>
        </p:nvSpPr>
        <p:spPr>
          <a:xfrm>
            <a:off x="4472840" y="1845306"/>
            <a:ext cx="467116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+mj-cs"/>
              </a:rPr>
              <a:t>Hardware requirements for training a deep neural network</a:t>
            </a:r>
            <a:endParaRPr lang="fa-IR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8C32E5-0777-4C57-9DD7-F408F7AD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149" y="48126"/>
            <a:ext cx="6283782" cy="72534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Google’s Cloud TPU and GPU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15650E-7ED6-4E37-B2A7-0AC1255B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E10565-FFAC-4EA8-A119-CEDCA806A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52" y="1078257"/>
            <a:ext cx="3505231" cy="2986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3BE5AA-5392-4068-A613-F4FFFD74C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830" y="1078257"/>
            <a:ext cx="3250207" cy="298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5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259472-CF8F-4A2F-A455-CC1084D9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149" y="48126"/>
            <a:ext cx="6775956" cy="72534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cs typeface="+mj-cs"/>
              </a:rPr>
              <a:t>Getting started with </a:t>
            </a:r>
            <a:r>
              <a:rPr lang="en-US" sz="2800" b="1" dirty="0" err="1">
                <a:cs typeface="+mj-cs"/>
              </a:rPr>
              <a:t>cuda</a:t>
            </a:r>
            <a:r>
              <a:rPr lang="en-US" sz="2800" b="1" dirty="0">
                <a:cs typeface="+mj-cs"/>
              </a:rPr>
              <a:t> in </a:t>
            </a:r>
            <a:r>
              <a:rPr lang="en-US" sz="2800" b="1" dirty="0" err="1">
                <a:cs typeface="+mj-cs"/>
              </a:rPr>
              <a:t>pytorch</a:t>
            </a:r>
            <a:endParaRPr lang="en-US" sz="2800" b="1" dirty="0"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19042C-6BFD-44B9-892F-8B6175A0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23E7C-0EE2-4662-84F9-EFD2A4ABF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52" y="1422169"/>
            <a:ext cx="4835441" cy="24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1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1EE0E9-8E5D-4CFA-B2DF-DCADE6B7E750}"/>
              </a:ext>
            </a:extLst>
          </p:cNvPr>
          <p:cNvSpPr/>
          <p:nvPr/>
        </p:nvSpPr>
        <p:spPr>
          <a:xfrm>
            <a:off x="1190418" y="42066"/>
            <a:ext cx="7785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Getting started with activating TPU in </a:t>
            </a:r>
            <a:r>
              <a:rPr lang="en-US" sz="32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pytorch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80DF98-0856-4BF9-81D1-57AD8E37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36E98-15BB-4D83-A121-F2B0B4111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84" y="1074537"/>
            <a:ext cx="5384883" cy="319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8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D7CB2-7ABD-4417-82E7-0CAA9100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713" y="1377729"/>
            <a:ext cx="8246070" cy="3465870"/>
          </a:xfrm>
        </p:spPr>
        <p:txBody>
          <a:bodyPr>
            <a:normAutofit/>
          </a:bodyPr>
          <a:lstStyle/>
          <a:p>
            <a:r>
              <a:rPr lang="en-US" sz="2000" b="1" dirty="0">
                <a:cs typeface="+mj-cs"/>
              </a:rPr>
              <a:t>Introduction to CPU</a:t>
            </a:r>
          </a:p>
          <a:p>
            <a:r>
              <a:rPr lang="en-US" sz="2000" b="1" dirty="0">
                <a:cs typeface="+mj-cs"/>
              </a:rPr>
              <a:t>Introduction to GPU </a:t>
            </a:r>
          </a:p>
          <a:p>
            <a:r>
              <a:rPr lang="en-US" sz="2000" b="1" dirty="0">
                <a:cs typeface="+mj-cs"/>
              </a:rPr>
              <a:t>What is </a:t>
            </a:r>
            <a:r>
              <a:rPr lang="en-US" sz="2000" b="1" dirty="0" err="1">
                <a:cs typeface="+mj-cs"/>
              </a:rPr>
              <a:t>cuda</a:t>
            </a:r>
            <a:r>
              <a:rPr lang="en-US" sz="2000" b="1" dirty="0">
                <a:cs typeface="+mj-cs"/>
              </a:rPr>
              <a:t>?</a:t>
            </a:r>
          </a:p>
          <a:p>
            <a:r>
              <a:rPr lang="en-US" sz="2000" b="1" dirty="0">
                <a:cs typeface="+mj-cs"/>
              </a:rPr>
              <a:t>Introduction to TPU</a:t>
            </a:r>
          </a:p>
          <a:p>
            <a:r>
              <a:rPr lang="en-US" sz="2000" b="1" dirty="0">
                <a:cs typeface="+mj-cs"/>
              </a:rPr>
              <a:t>TPU’s internal architecture</a:t>
            </a:r>
          </a:p>
          <a:p>
            <a:r>
              <a:rPr lang="en-US" sz="2000" b="1" dirty="0">
                <a:cs typeface="+mj-cs"/>
              </a:rPr>
              <a:t>A comparison between CPU, GPU and TPU</a:t>
            </a:r>
          </a:p>
          <a:p>
            <a:r>
              <a:rPr lang="en-US" sz="2000" b="1" dirty="0">
                <a:cs typeface="+mj-cs"/>
              </a:rPr>
              <a:t>Google’s cloud TPU and GPU</a:t>
            </a:r>
          </a:p>
          <a:p>
            <a:r>
              <a:rPr lang="en-US" sz="2000" b="1" dirty="0">
                <a:cs typeface="+mj-cs"/>
              </a:rPr>
              <a:t>Getting started with </a:t>
            </a:r>
            <a:r>
              <a:rPr lang="en-US" sz="2000" b="1" dirty="0" err="1">
                <a:cs typeface="+mj-cs"/>
              </a:rPr>
              <a:t>Cuda</a:t>
            </a:r>
            <a:r>
              <a:rPr lang="en-US" sz="2000" b="1" dirty="0">
                <a:cs typeface="+mj-cs"/>
              </a:rPr>
              <a:t> in </a:t>
            </a:r>
            <a:r>
              <a:rPr lang="en-US" sz="2000" b="1" dirty="0" err="1">
                <a:cs typeface="+mj-cs"/>
              </a:rPr>
              <a:t>pytorch</a:t>
            </a:r>
            <a:endParaRPr lang="en-US" sz="2000" b="1" dirty="0">
              <a:cs typeface="+mj-cs"/>
            </a:endParaRPr>
          </a:p>
          <a:p>
            <a:r>
              <a:rPr lang="en-US" sz="2000" b="1" dirty="0">
                <a:cs typeface="+mj-cs"/>
              </a:rPr>
              <a:t>Getting started with activating TPU in </a:t>
            </a:r>
            <a:r>
              <a:rPr lang="en-US" sz="2000" b="1" dirty="0" err="1">
                <a:cs typeface="+mj-cs"/>
              </a:rPr>
              <a:t>pytorch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F7AD1-F9C3-4167-B8AE-FC4DE86B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FB188-5427-42CD-9865-554E76C5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355D7218-8168-461E-A2B0-58871019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194" y="92328"/>
            <a:ext cx="6283782" cy="72534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cs typeface="+mj-cs"/>
              </a:rPr>
              <a:t>Introduction to CPU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CC7B3-1722-47DE-935F-5F34BEB6FBC2}"/>
              </a:ext>
            </a:extLst>
          </p:cNvPr>
          <p:cNvSpPr txBox="1"/>
          <p:nvPr/>
        </p:nvSpPr>
        <p:spPr>
          <a:xfrm>
            <a:off x="2195763" y="817677"/>
            <a:ext cx="590149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The term CPU stands for Central Processing Unit of a computer, which usually consists of more than one core, some of the cores may be virtual. The cores can be paralleled.</a:t>
            </a:r>
            <a:endParaRPr lang="fa-IR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68A23-31C2-4450-BA6C-45C8694334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16" y="2034930"/>
            <a:ext cx="5251784" cy="261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2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E7A6-C661-4397-83C8-C09E4E64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31FE3FD-3F14-46BC-9221-5278DAFD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194" y="92328"/>
            <a:ext cx="6283782" cy="72534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cs typeface="+mj-cs"/>
              </a:rPr>
              <a:t>Introduction to GPU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61C8AD-6108-42A7-814B-4336C05DA941}"/>
              </a:ext>
            </a:extLst>
          </p:cNvPr>
          <p:cNvSpPr txBox="1"/>
          <p:nvPr/>
        </p:nvSpPr>
        <p:spPr>
          <a:xfrm>
            <a:off x="2225842" y="932447"/>
            <a:ext cx="58293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The term GPU stems from Graphics Processing Unit, which consists of more than a thousands of cores, making it a perfects choice for parallel computing.</a:t>
            </a:r>
            <a:endParaRPr lang="fa-IR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593CC-E70B-45AA-A049-DAF6ADAA9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829" y="1752098"/>
            <a:ext cx="3240860" cy="1837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11A717-8816-4E60-AF29-8A313F833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14" y="1752098"/>
            <a:ext cx="2891549" cy="183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2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1C79B-28C0-46F5-9521-B5FD6648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DFC6C8-5B24-4F99-B044-0B4BBD275958}"/>
              </a:ext>
            </a:extLst>
          </p:cNvPr>
          <p:cNvSpPr/>
          <p:nvPr/>
        </p:nvSpPr>
        <p:spPr>
          <a:xfrm>
            <a:off x="3798569" y="40653"/>
            <a:ext cx="31711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What is </a:t>
            </a:r>
            <a:r>
              <a:rPr lang="en-US" sz="4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cuda</a:t>
            </a:r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  <a:endParaRPr lang="fa-I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8EBDF-357C-4905-8C71-659B113CFB5D}"/>
              </a:ext>
            </a:extLst>
          </p:cNvPr>
          <p:cNvSpPr txBox="1"/>
          <p:nvPr/>
        </p:nvSpPr>
        <p:spPr>
          <a:xfrm>
            <a:off x="2267953" y="962526"/>
            <a:ext cx="623235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err="1"/>
              <a:t>Cuda</a:t>
            </a:r>
            <a:r>
              <a:rPr lang="en-US" sz="1400" dirty="0"/>
              <a:t> is a parallel computing platform that makes it easier to use GPU for different goals with various programming languages.</a:t>
            </a:r>
            <a:endParaRPr lang="fa-IR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2DF00-E970-43FA-902D-1A7222EA1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27" y="1923570"/>
            <a:ext cx="3194384" cy="2395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BAB898-7D69-4A72-958E-E42B2AF48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534" y="1923570"/>
            <a:ext cx="28575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5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58194" y="92328"/>
            <a:ext cx="6283782" cy="72534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cs typeface="+mj-cs"/>
              </a:rPr>
              <a:t>Introduction to TPU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27160" y="861682"/>
            <a:ext cx="6304935" cy="342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cs typeface="+mj-cs"/>
              </a:rPr>
              <a:t>The term TPU stems from Tensor Processing Unit, which has been defined as a hardware in order to make the parallel processing easier for problems including linear algebra( i.e. Deep Learning, Image Processing). They are first designed specifically for Google’s TensorFlow framework.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66C9D-571B-4157-968F-1CD7255A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3FDA9A-3D66-43D6-B80D-538D8CC137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974" y="1998203"/>
            <a:ext cx="4408342" cy="276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F56A5-9545-4A51-ABC7-603ECCCDB454}"/>
              </a:ext>
            </a:extLst>
          </p:cNvPr>
          <p:cNvSpPr/>
          <p:nvPr/>
        </p:nvSpPr>
        <p:spPr>
          <a:xfrm>
            <a:off x="2383941" y="32758"/>
            <a:ext cx="52658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+mj-cs"/>
              </a:rPr>
              <a:t>TPU’s internal 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989C3-E2C5-405A-8687-F67385547A42}"/>
              </a:ext>
            </a:extLst>
          </p:cNvPr>
          <p:cNvSpPr txBox="1"/>
          <p:nvPr/>
        </p:nvSpPr>
        <p:spPr>
          <a:xfrm>
            <a:off x="2051384" y="866530"/>
            <a:ext cx="6701590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>
                <a:cs typeface="+mj-cs"/>
              </a:rPr>
              <a:t>Tensor Processing Unit (TPU), a custom ASIC, built specifically for machine learning — and tailored for TensorFlow, can handle massive multiplications and additions for neural networks, at great speeds while reducing the use of too much power and floor space. A typical cloud TPU has two systolic arrays of size 128 x 128, aggregating 32,768 ALUs (Arithmetic Logic Units) for 16-bit floating-point values in a single processor. Thousands of multipliers and adders are connected to each other directly to form a large physical matrix of operators, which forms a systolic array architecture as discussed above. </a:t>
            </a:r>
            <a:endParaRPr lang="fa-IR" sz="1100" dirty="0"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E4C1D-BFC0-4467-81C5-0D7DCE31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1E298-AB5C-41CF-AD83-BA9443AEC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94" y="2328881"/>
            <a:ext cx="3097880" cy="2031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F9E88-66DE-4DB2-9608-A081552BB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08" y="2433467"/>
            <a:ext cx="3599686" cy="182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0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0842C-8D4C-42B8-A5EB-569EC26D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F6C13-42B5-4ED4-BC38-934E0BD91858}"/>
              </a:ext>
            </a:extLst>
          </p:cNvPr>
          <p:cNvSpPr txBox="1"/>
          <p:nvPr/>
        </p:nvSpPr>
        <p:spPr>
          <a:xfrm>
            <a:off x="2358190" y="812003"/>
            <a:ext cx="5360069" cy="9387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It consists of four independent chips. Each chip consists of two calculation cores, called Tensor Cores, which include scalar, vector and matrix units (MXUs). In addition, each Tensor Core, with 8 GB chip memory (HBM), has been unified. Each of the 8 cores on the TPU can execute user accounts (XLA ops) independently. High-bandwidth interconnection paths allow the chips to communicate directly with each other.</a:t>
            </a:r>
            <a:endParaRPr lang="fa-IR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F4D454-591E-41EA-914F-B6A1ECAF6874}"/>
              </a:ext>
            </a:extLst>
          </p:cNvPr>
          <p:cNvSpPr/>
          <p:nvPr/>
        </p:nvSpPr>
        <p:spPr>
          <a:xfrm>
            <a:off x="2383941" y="32758"/>
            <a:ext cx="52658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+mj-cs"/>
              </a:rPr>
              <a:t>TPU’s internal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37E8AA-2A06-4817-9BFE-E2E90EC83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873" y="2245847"/>
            <a:ext cx="3589171" cy="1879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34CA14-C9E1-46AF-AC61-A01BBA12D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159" y="1883635"/>
            <a:ext cx="1993335" cy="301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8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666111-30A5-409C-99DB-33DCA9CE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0D7D92-7CB3-47C1-9AD0-C220F9630A09}"/>
              </a:ext>
            </a:extLst>
          </p:cNvPr>
          <p:cNvSpPr/>
          <p:nvPr/>
        </p:nvSpPr>
        <p:spPr>
          <a:xfrm>
            <a:off x="1449306" y="0"/>
            <a:ext cx="72374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 comparison between CPU, GPU and TPU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73C88-60A4-4D5B-9A61-C51D1B2B0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942" y="1414462"/>
            <a:ext cx="38862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2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On-screen Show (16:9)</PresentationFormat>
  <Paragraphs>45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Table of contents</vt:lpstr>
      <vt:lpstr>Introduction to CPU</vt:lpstr>
      <vt:lpstr>Introduction to GPU</vt:lpstr>
      <vt:lpstr>PowerPoint Presentation</vt:lpstr>
      <vt:lpstr>Introduction to TPU</vt:lpstr>
      <vt:lpstr>PowerPoint Presentation</vt:lpstr>
      <vt:lpstr>PowerPoint Presentation</vt:lpstr>
      <vt:lpstr>PowerPoint Presentation</vt:lpstr>
      <vt:lpstr>Google’s Cloud TPU and GPU</vt:lpstr>
      <vt:lpstr>Getting started with cuda in pytorch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2020-10-15T23:03:18Z</dcterms:modified>
</cp:coreProperties>
</file>