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66" r:id="rId13"/>
    <p:sldId id="275" r:id="rId14"/>
    <p:sldId id="276" r:id="rId15"/>
    <p:sldId id="267" r:id="rId16"/>
    <p:sldId id="27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E9E70-176D-44FF-9F52-2714896B5E41}" v="202" dt="2020-10-25T13:28:30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BE52-751D-41DF-A2CD-7844C57F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 </a:t>
            </a:r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CC1B3-CE2A-401D-9669-31E90DC1F7AA}"/>
              </a:ext>
            </a:extLst>
          </p:cNvPr>
          <p:cNvSpPr/>
          <p:nvPr/>
        </p:nvSpPr>
        <p:spPr>
          <a:xfrm>
            <a:off x="3733101" y="4093827"/>
            <a:ext cx="2424418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DefaultServeMux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BD94A0-9BE1-4404-B034-DFF8FC5CC009}"/>
              </a:ext>
            </a:extLst>
          </p:cNvPr>
          <p:cNvSpPr/>
          <p:nvPr/>
        </p:nvSpPr>
        <p:spPr>
          <a:xfrm>
            <a:off x="1442906" y="4592971"/>
            <a:ext cx="2290195" cy="5620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6DD66-5BE8-4B14-BADD-C1EFB0566852}"/>
              </a:ext>
            </a:extLst>
          </p:cNvPr>
          <p:cNvSpPr/>
          <p:nvPr/>
        </p:nvSpPr>
        <p:spPr>
          <a:xfrm>
            <a:off x="7088696" y="3288484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6ACDA-43EA-49AD-B4E1-B8052D641C97}"/>
              </a:ext>
            </a:extLst>
          </p:cNvPr>
          <p:cNvSpPr/>
          <p:nvPr/>
        </p:nvSpPr>
        <p:spPr>
          <a:xfrm>
            <a:off x="7088696" y="4093827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17AC3-53E0-4EE5-8042-0F1C3BAF367E}"/>
              </a:ext>
            </a:extLst>
          </p:cNvPr>
          <p:cNvSpPr/>
          <p:nvPr/>
        </p:nvSpPr>
        <p:spPr>
          <a:xfrm>
            <a:off x="7088695" y="5621602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33E72-3F3F-46CF-8442-25CB2987F212}"/>
              </a:ext>
            </a:extLst>
          </p:cNvPr>
          <p:cNvSpPr txBox="1"/>
          <p:nvPr/>
        </p:nvSpPr>
        <p:spPr>
          <a:xfrm>
            <a:off x="7632418" y="496142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1B0A1-5113-4249-B325-6D6009E7FC67}"/>
              </a:ext>
            </a:extLst>
          </p:cNvPr>
          <p:cNvCxnSpPr>
            <a:stCxn id="4" idx="3"/>
          </p:cNvCxnSpPr>
          <p:nvPr/>
        </p:nvCxnSpPr>
        <p:spPr>
          <a:xfrm flipV="1">
            <a:off x="6157519" y="3576855"/>
            <a:ext cx="931176" cy="1297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048E5B-29F5-4A81-8E2E-5E5A626A609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157519" y="4382199"/>
            <a:ext cx="931177" cy="491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8E78F-A1BE-4E84-8CF4-A4B94589A4F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157519" y="4874003"/>
            <a:ext cx="931176" cy="111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BEE078-45E8-4232-95DE-1CFE96CFED9D}"/>
              </a:ext>
            </a:extLst>
          </p:cNvPr>
          <p:cNvSpPr/>
          <p:nvPr/>
        </p:nvSpPr>
        <p:spPr>
          <a:xfrm>
            <a:off x="1442906" y="2466633"/>
            <a:ext cx="2290195" cy="5620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155C5-8ACC-4277-9A93-B32F85380813}"/>
              </a:ext>
            </a:extLst>
          </p:cNvPr>
          <p:cNvSpPr/>
          <p:nvPr/>
        </p:nvSpPr>
        <p:spPr>
          <a:xfrm>
            <a:off x="3733101" y="2459292"/>
            <a:ext cx="2424418" cy="576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</a:t>
            </a:r>
            <a:r>
              <a:rPr lang="en-US" dirty="0" err="1"/>
              <a:t>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977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849F-B2BC-4DFF-8F99-6062D217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 </a:t>
            </a:r>
            <a:r>
              <a:rPr lang="en-US" altLang="zh-CN" dirty="0"/>
              <a:t>Handler - </a:t>
            </a:r>
            <a:r>
              <a:rPr lang="en-US" altLang="zh-CN" dirty="0" err="1"/>
              <a:t>http.Handle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98F5-5351-4896-86CB-587E5C63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不指定 </a:t>
            </a:r>
            <a:r>
              <a:rPr lang="en-US" altLang="zh-CN" dirty="0"/>
              <a:t>Server struct </a:t>
            </a:r>
            <a:r>
              <a:rPr lang="zh-CN" altLang="en-US" dirty="0"/>
              <a:t>里面的 </a:t>
            </a:r>
            <a:r>
              <a:rPr lang="en-US" altLang="zh-CN" dirty="0"/>
              <a:t>Handler </a:t>
            </a:r>
            <a:r>
              <a:rPr lang="zh-CN" altLang="en-US" dirty="0"/>
              <a:t>字段值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 </a:t>
            </a:r>
            <a:r>
              <a:rPr lang="en-US" altLang="zh-CN" dirty="0" err="1"/>
              <a:t>http.Handle</a:t>
            </a:r>
            <a:r>
              <a:rPr lang="en-US" altLang="zh-CN" dirty="0"/>
              <a:t> </a:t>
            </a:r>
            <a:r>
              <a:rPr lang="zh-CN" altLang="en-US" dirty="0"/>
              <a:t>将某个 </a:t>
            </a:r>
            <a:r>
              <a:rPr lang="en-US" altLang="zh-CN" dirty="0"/>
              <a:t>Handler </a:t>
            </a:r>
            <a:r>
              <a:rPr lang="zh-CN" altLang="en-US" dirty="0"/>
              <a:t>附加到 </a:t>
            </a:r>
            <a:r>
              <a:rPr lang="en-US" altLang="zh-CN" dirty="0" err="1"/>
              <a:t>DefaultServeMux</a:t>
            </a:r>
            <a:endParaRPr lang="en-US" altLang="zh-CN" dirty="0"/>
          </a:p>
          <a:p>
            <a:pPr lvl="1"/>
            <a:r>
              <a:rPr lang="en-US" altLang="zh-CN" dirty="0"/>
              <a:t>http </a:t>
            </a:r>
            <a:r>
              <a:rPr lang="zh-CN" altLang="en-US" dirty="0"/>
              <a:t>包有一个 </a:t>
            </a:r>
            <a:r>
              <a:rPr lang="en-US" altLang="zh-CN" dirty="0"/>
              <a:t>Handle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ServerMux</a:t>
            </a:r>
            <a:r>
              <a:rPr lang="en-US" altLang="zh-CN" dirty="0"/>
              <a:t> struct </a:t>
            </a:r>
            <a:r>
              <a:rPr lang="zh-CN" altLang="en-US" dirty="0"/>
              <a:t>也有一个 </a:t>
            </a:r>
            <a:r>
              <a:rPr lang="en-US" altLang="zh-CN" dirty="0"/>
              <a:t>Handle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如果你调用 </a:t>
            </a:r>
            <a:r>
              <a:rPr lang="en-US" altLang="zh-CN" dirty="0" err="1"/>
              <a:t>http.Handle</a:t>
            </a:r>
            <a:r>
              <a:rPr lang="zh-CN" altLang="en-US" dirty="0"/>
              <a:t>，实际上调用的是 </a:t>
            </a:r>
            <a:r>
              <a:rPr lang="en-US" altLang="zh-CN" dirty="0" err="1"/>
              <a:t>DefaultServeMux</a:t>
            </a:r>
            <a:r>
              <a:rPr lang="en-US" altLang="zh-CN" dirty="0"/>
              <a:t> </a:t>
            </a:r>
            <a:r>
              <a:rPr lang="zh-CN" altLang="en-US" dirty="0"/>
              <a:t>上的 </a:t>
            </a:r>
            <a:r>
              <a:rPr lang="en-US" altLang="zh-CN" dirty="0"/>
              <a:t>Handle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DefaultServeMux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 err="1"/>
              <a:t>ServerMux</a:t>
            </a:r>
            <a:r>
              <a:rPr lang="en-US" altLang="zh-CN" dirty="0"/>
              <a:t> </a:t>
            </a:r>
            <a:r>
              <a:rPr lang="zh-CN" altLang="en-US" dirty="0"/>
              <a:t>的指针变量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910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0B8-B642-43D2-8ED8-ED985225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065-7245-43F6-B3C9-98587DD0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 Handle(pattern string, handler Handler)</a:t>
            </a:r>
          </a:p>
          <a:p>
            <a:endParaRPr lang="en-US" dirty="0"/>
          </a:p>
          <a:p>
            <a:r>
              <a:rPr lang="en-US" dirty="0"/>
              <a:t>type Handler interface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ServeHTTP</a:t>
            </a:r>
            <a:r>
              <a:rPr lang="en-US" dirty="0"/>
              <a:t>(</a:t>
            </a:r>
            <a:r>
              <a:rPr lang="en-US" dirty="0" err="1"/>
              <a:t>ResponseWriter</a:t>
            </a:r>
            <a:r>
              <a:rPr lang="en-US" dirty="0"/>
              <a:t>, *Request)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73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7DF-B4F0-449C-A4A0-99ABB215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 </a:t>
            </a:r>
            <a:r>
              <a:rPr lang="zh-CN" altLang="en-US" dirty="0"/>
              <a:t>函数 </a:t>
            </a:r>
            <a:r>
              <a:rPr lang="en-US" altLang="zh-CN" dirty="0"/>
              <a:t>- </a:t>
            </a:r>
            <a:r>
              <a:rPr lang="en-US" dirty="0" err="1"/>
              <a:t>http.HandleFunc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16D7-2E17-48D8-A95F-263D97EA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 </a:t>
            </a:r>
            <a:r>
              <a:rPr lang="zh-CN" altLang="en-US" dirty="0"/>
              <a:t>函数就是那些行为与 </a:t>
            </a:r>
            <a:r>
              <a:rPr lang="en-US" altLang="zh-CN" dirty="0"/>
              <a:t>handler </a:t>
            </a:r>
            <a:r>
              <a:rPr lang="zh-CN" altLang="en-US" dirty="0"/>
              <a:t>类似的函数：</a:t>
            </a:r>
            <a:endParaRPr lang="en-US" altLang="zh-CN" dirty="0"/>
          </a:p>
          <a:p>
            <a:r>
              <a:rPr lang="en-US" altLang="zh-CN" dirty="0"/>
              <a:t>Handler </a:t>
            </a:r>
            <a:r>
              <a:rPr lang="zh-CN" altLang="en-US" dirty="0"/>
              <a:t>函数的签名与 </a:t>
            </a:r>
            <a:r>
              <a:rPr lang="en-US" altLang="zh-CN" dirty="0" err="1"/>
              <a:t>ServeHTTP</a:t>
            </a:r>
            <a:r>
              <a:rPr lang="en-US" altLang="zh-CN" dirty="0"/>
              <a:t> </a:t>
            </a:r>
            <a:r>
              <a:rPr lang="zh-CN" altLang="en-US" dirty="0"/>
              <a:t>方法的签名一样，接收：</a:t>
            </a:r>
            <a:endParaRPr lang="en-US" altLang="zh-CN" dirty="0"/>
          </a:p>
          <a:p>
            <a:pPr lvl="1"/>
            <a:r>
              <a:rPr lang="zh-CN" altLang="en-US" dirty="0"/>
              <a:t>一个 </a:t>
            </a:r>
            <a:r>
              <a:rPr lang="en-US" altLang="zh-CN" dirty="0" err="1"/>
              <a:t>http.ResponseWriter</a:t>
            </a:r>
            <a:endParaRPr lang="en-US" altLang="zh-CN" dirty="0"/>
          </a:p>
          <a:p>
            <a:pPr lvl="1"/>
            <a:r>
              <a:rPr lang="zh-CN" altLang="en-US" dirty="0"/>
              <a:t>一个 指向 </a:t>
            </a:r>
            <a:r>
              <a:rPr lang="en-US" altLang="zh-CN" dirty="0" err="1"/>
              <a:t>http.Request</a:t>
            </a:r>
            <a:r>
              <a:rPr lang="en-US" altLang="zh-CN" dirty="0"/>
              <a:t> </a:t>
            </a:r>
            <a:r>
              <a:rPr lang="zh-CN" altLang="en-US" dirty="0"/>
              <a:t>的指针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410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E8ED-944F-49CB-8DAB-350E4C5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http.HandleFunc</a:t>
            </a:r>
            <a:r>
              <a:rPr lang="en-US" dirty="0"/>
              <a:t> </a:t>
            </a:r>
            <a:r>
              <a:rPr lang="zh-CN" altLang="en-US" dirty="0"/>
              <a:t>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EFC6-B368-4423-92DD-12FDF7DE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有一个函数类型：</a:t>
            </a:r>
            <a:r>
              <a:rPr lang="en-US" altLang="zh-CN" dirty="0" err="1"/>
              <a:t>HandlerFunc</a:t>
            </a:r>
            <a:r>
              <a:rPr lang="zh-CN" altLang="en-US" dirty="0"/>
              <a:t>。可以将某个具有适当签名的函数 </a:t>
            </a:r>
            <a:r>
              <a:rPr lang="en-US" altLang="zh-CN" dirty="0"/>
              <a:t>f</a:t>
            </a:r>
            <a:r>
              <a:rPr lang="zh-CN" altLang="en-US" dirty="0"/>
              <a:t>，适配成为一个 </a:t>
            </a:r>
            <a:r>
              <a:rPr lang="en-US" altLang="zh-CN" dirty="0"/>
              <a:t>Handler</a:t>
            </a:r>
            <a:r>
              <a:rPr lang="zh-CN" altLang="en-US" dirty="0"/>
              <a:t>，而这个 </a:t>
            </a:r>
            <a:r>
              <a:rPr lang="en-US" altLang="zh-CN" dirty="0"/>
              <a:t>Handler </a:t>
            </a:r>
            <a:r>
              <a:rPr lang="zh-CN" altLang="en-US" dirty="0"/>
              <a:t>具有方法 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07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EC3-7F2C-46CC-8670-44967122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http.HandleFunc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8836-EB73-4D29-944F-8A7C39D4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 </a:t>
            </a:r>
            <a:r>
              <a:rPr lang="en-US" dirty="0" err="1"/>
              <a:t>HandleFunc</a:t>
            </a:r>
            <a:r>
              <a:rPr lang="en-US" dirty="0"/>
              <a:t>(pattern string, handler func(</a:t>
            </a:r>
            <a:r>
              <a:rPr lang="en-US" dirty="0" err="1"/>
              <a:t>ResponseWriter</a:t>
            </a:r>
            <a:r>
              <a:rPr lang="en-US" dirty="0"/>
              <a:t>, *Request))</a:t>
            </a:r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HandlerFunc</a:t>
            </a:r>
            <a:r>
              <a:rPr lang="en-US" dirty="0"/>
              <a:t> func(</a:t>
            </a:r>
            <a:r>
              <a:rPr lang="en-US" dirty="0" err="1"/>
              <a:t>ResponseWriter</a:t>
            </a:r>
            <a:r>
              <a:rPr lang="en-US" dirty="0"/>
              <a:t>, *Request)</a:t>
            </a:r>
          </a:p>
          <a:p>
            <a:r>
              <a:rPr lang="en-US" dirty="0"/>
              <a:t>func (f </a:t>
            </a:r>
            <a:r>
              <a:rPr lang="en-US" dirty="0" err="1"/>
              <a:t>HandlerFunc</a:t>
            </a:r>
            <a:r>
              <a:rPr lang="en-US" dirty="0"/>
              <a:t>) </a:t>
            </a:r>
            <a:r>
              <a:rPr lang="en-US" dirty="0" err="1"/>
              <a:t>ServeHTTP</a:t>
            </a:r>
            <a:r>
              <a:rPr lang="en-US" dirty="0"/>
              <a:t>(w </a:t>
            </a:r>
            <a:r>
              <a:rPr lang="en-US" dirty="0" err="1"/>
              <a:t>ResponseWriter</a:t>
            </a:r>
            <a:r>
              <a:rPr lang="en-US" dirty="0"/>
              <a:t>, r *Request)</a:t>
            </a:r>
          </a:p>
        </p:txBody>
      </p:sp>
    </p:spTree>
    <p:extLst>
      <p:ext uri="{BB962C8B-B14F-4D97-AF65-F5344CB8AC3E}">
        <p14:creationId xmlns:p14="http://schemas.microsoft.com/office/powerpoint/2010/main" val="258680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9278-445F-4830-AD3F-55222B2F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主要内容回顾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F300-C4BA-41B8-A731-DEB0A4E7E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http.Handle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0F14A-E15D-47CC-9E03-B81F30684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第二个参数是 </a:t>
            </a:r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22030-8A7E-4F40-A72D-8B7F5FB2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http.HandleFunc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F4B01-94C8-4172-8EF6-7356271664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第二个参数是一个 </a:t>
            </a:r>
            <a:r>
              <a:rPr lang="en-US" altLang="zh-CN" dirty="0"/>
              <a:t>Handler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dirty="0" err="1"/>
              <a:t>http.HandlerFunc</a:t>
            </a:r>
            <a:r>
              <a:rPr lang="en-US" dirty="0"/>
              <a:t> </a:t>
            </a:r>
            <a:r>
              <a:rPr lang="zh-CN" altLang="en-US" dirty="0"/>
              <a:t>可以把 </a:t>
            </a:r>
            <a:r>
              <a:rPr lang="en-US" altLang="zh-CN" dirty="0"/>
              <a:t>Handler </a:t>
            </a:r>
            <a:r>
              <a:rPr lang="zh-CN" altLang="en-US" dirty="0"/>
              <a:t>函数转化为 </a:t>
            </a:r>
            <a:r>
              <a:rPr lang="en-US" altLang="zh-CN" dirty="0"/>
              <a:t>Handler</a:t>
            </a:r>
          </a:p>
          <a:p>
            <a:r>
              <a:rPr lang="zh-CN" altLang="en-US" dirty="0"/>
              <a:t>内部调用的还是 </a:t>
            </a:r>
            <a:r>
              <a:rPr lang="en-US" altLang="zh-CN" dirty="0" err="1"/>
              <a:t>http.Handle</a:t>
            </a:r>
            <a:r>
              <a:rPr lang="zh-CN" altLang="en-US" dirty="0"/>
              <a:t> 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3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02. </a:t>
            </a:r>
            <a:r>
              <a:rPr lang="zh-CN" altLang="en-US" dirty="0"/>
              <a:t>处理（</a:t>
            </a:r>
            <a:r>
              <a:rPr lang="en-US" altLang="zh-CN" dirty="0"/>
              <a:t>Handle</a:t>
            </a:r>
            <a:r>
              <a:rPr lang="zh-CN" altLang="en-US" dirty="0"/>
              <a:t>）请求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C204-455E-403A-8DDC-0C2A60D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6EFD-DDA1-4181-BBFA-65C5A0E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如何处理（</a:t>
            </a:r>
            <a:r>
              <a:rPr lang="en-US" altLang="zh-CN" dirty="0"/>
              <a:t>Handle</a:t>
            </a:r>
            <a:r>
              <a:rPr lang="zh-CN" altLang="en-US" dirty="0"/>
              <a:t>）</a:t>
            </a:r>
            <a:r>
              <a:rPr lang="en-US" altLang="zh-CN" dirty="0"/>
              <a:t>Web 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 err="1"/>
              <a:t>http.Handle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dirty="0" err="1"/>
              <a:t>http.HandleFunc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874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5C4F-6563-49D2-8442-F896AC4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处理请求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15D157-78ED-47FA-A0EE-79C4AC1665BC}"/>
              </a:ext>
            </a:extLst>
          </p:cNvPr>
          <p:cNvSpPr/>
          <p:nvPr/>
        </p:nvSpPr>
        <p:spPr>
          <a:xfrm>
            <a:off x="528506" y="3028425"/>
            <a:ext cx="1669410" cy="6291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D305-0B94-46D9-AA1A-1495C6B5F16B}"/>
              </a:ext>
            </a:extLst>
          </p:cNvPr>
          <p:cNvSpPr/>
          <p:nvPr/>
        </p:nvSpPr>
        <p:spPr>
          <a:xfrm>
            <a:off x="2214693" y="2684477"/>
            <a:ext cx="3615656" cy="233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Handler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50F49-2009-4029-BAE3-FAF48A748961}"/>
              </a:ext>
            </a:extLst>
          </p:cNvPr>
          <p:cNvSpPr/>
          <p:nvPr/>
        </p:nvSpPr>
        <p:spPr>
          <a:xfrm>
            <a:off x="3183622" y="4172937"/>
            <a:ext cx="1677799" cy="46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goroutine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6564E-191F-4A21-BE0E-BECF2EA8DD93}"/>
              </a:ext>
            </a:extLst>
          </p:cNvPr>
          <p:cNvSpPr txBox="1"/>
          <p:nvPr/>
        </p:nvSpPr>
        <p:spPr>
          <a:xfrm>
            <a:off x="2812409" y="3598768"/>
            <a:ext cx="24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http.DefaulServeMux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F5E1-DD4D-4C89-8B72-54C09978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Web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05B8-27DB-4F0F-AEC9-67DA163A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http.ListenAndServer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第一个参数是网络地址</a:t>
            </a:r>
            <a:endParaRPr lang="en-US" altLang="zh-CN" dirty="0"/>
          </a:p>
          <a:p>
            <a:pPr lvl="2"/>
            <a:r>
              <a:rPr lang="zh-CN" altLang="en-US" dirty="0"/>
              <a:t>如果为“”，那么就是所有网络接口的 </a:t>
            </a:r>
            <a:r>
              <a:rPr lang="en-US" altLang="zh-CN" dirty="0"/>
              <a:t>80 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zh-CN" altLang="en-US" dirty="0"/>
              <a:t>第二个参数是 </a:t>
            </a:r>
            <a:r>
              <a:rPr lang="en-US" altLang="zh-CN" dirty="0"/>
              <a:t>handler</a:t>
            </a:r>
          </a:p>
          <a:p>
            <a:pPr lvl="2"/>
            <a:r>
              <a:rPr lang="zh-CN" altLang="en-US" dirty="0"/>
              <a:t>如果为 </a:t>
            </a:r>
            <a:r>
              <a:rPr lang="en-US" altLang="zh-CN" dirty="0"/>
              <a:t>nil</a:t>
            </a:r>
            <a:r>
              <a:rPr lang="zh-CN" altLang="en-US" dirty="0"/>
              <a:t>，那么就是 </a:t>
            </a:r>
            <a:r>
              <a:rPr lang="en-US" altLang="zh-CN" dirty="0" err="1"/>
              <a:t>DefaultServeMux</a:t>
            </a:r>
            <a:endParaRPr lang="en-US" altLang="zh-CN" dirty="0"/>
          </a:p>
          <a:p>
            <a:r>
              <a:rPr lang="en-US" altLang="zh-CN" dirty="0" err="1"/>
              <a:t>DefaultServeMux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/>
              <a:t>multiplexer</a:t>
            </a:r>
            <a:r>
              <a:rPr lang="zh-CN" altLang="en-US" dirty="0"/>
              <a:t>（可以看作是路由器）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49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F5E1-DD4D-4C89-8B72-54C09978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Web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05B8-27DB-4F0F-AEC9-67DA163A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</a:t>
            </a:r>
            <a:r>
              <a:rPr lang="en-US" altLang="zh-CN" dirty="0" err="1"/>
              <a:t>Server</a:t>
            </a:r>
            <a:r>
              <a:rPr lang="en-US" altLang="zh-CN" dirty="0"/>
              <a:t> </a:t>
            </a:r>
            <a:r>
              <a:rPr lang="zh-CN" altLang="en-US" dirty="0"/>
              <a:t>这是一个 </a:t>
            </a:r>
            <a:r>
              <a:rPr lang="en-US" altLang="zh-CN" dirty="0"/>
              <a:t>struct</a:t>
            </a:r>
            <a:endParaRPr lang="en-US" dirty="0"/>
          </a:p>
          <a:p>
            <a:pPr lvl="1"/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字段表示网络地址</a:t>
            </a:r>
            <a:endParaRPr lang="en-US" altLang="zh-CN" dirty="0"/>
          </a:p>
          <a:p>
            <a:pPr lvl="2"/>
            <a:r>
              <a:rPr lang="zh-CN" altLang="en-US" dirty="0"/>
              <a:t>如果为“”，那么就是所有网络接口的 </a:t>
            </a:r>
            <a:r>
              <a:rPr lang="en-US" altLang="zh-CN" dirty="0"/>
              <a:t>80 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Handler </a:t>
            </a:r>
            <a:r>
              <a:rPr lang="zh-CN" altLang="en-US" dirty="0"/>
              <a:t>字段</a:t>
            </a:r>
            <a:endParaRPr lang="en-US" altLang="zh-CN" dirty="0"/>
          </a:p>
          <a:p>
            <a:pPr lvl="2"/>
            <a:r>
              <a:rPr lang="zh-CN" altLang="en-US" dirty="0"/>
              <a:t>如果为 </a:t>
            </a:r>
            <a:r>
              <a:rPr lang="en-US" altLang="zh-CN" dirty="0"/>
              <a:t>nil</a:t>
            </a:r>
            <a:r>
              <a:rPr lang="zh-CN" altLang="en-US" dirty="0"/>
              <a:t>，那么就是 </a:t>
            </a:r>
            <a:r>
              <a:rPr lang="en-US" altLang="zh-CN" dirty="0" err="1"/>
              <a:t>DefaultServeMux</a:t>
            </a:r>
            <a:endParaRPr lang="en-US" altLang="zh-CN" dirty="0"/>
          </a:p>
          <a:p>
            <a:pPr lvl="1"/>
            <a:r>
              <a:rPr lang="en-US" altLang="zh-CN" dirty="0" err="1"/>
              <a:t>ListenAndServe</a:t>
            </a:r>
            <a:r>
              <a:rPr lang="en-US" altLang="zh-CN" dirty="0"/>
              <a:t>() 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6117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EA94-2168-4E74-B6DF-52D92D05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Web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3899-65EA-423C-9DFE-9A520D63C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http.ListenAndServer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两个参数</a:t>
            </a:r>
            <a:endParaRPr lang="en-US" dirty="0"/>
          </a:p>
          <a:p>
            <a:r>
              <a:rPr lang="en-US" altLang="zh-CN" dirty="0" err="1"/>
              <a:t>http.ListenAndServeTLS</a:t>
            </a:r>
            <a:r>
              <a:rPr lang="en-US" altLang="zh-CN" dirty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EC9E-77AB-4E4C-80A9-31F9A2519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http.</a:t>
            </a:r>
            <a:r>
              <a:rPr lang="en-US" altLang="zh-CN" dirty="0" err="1"/>
              <a:t>Server</a:t>
            </a:r>
            <a:r>
              <a:rPr lang="en-US" altLang="zh-CN" dirty="0"/>
              <a:t> </a:t>
            </a:r>
            <a:r>
              <a:rPr lang="zh-CN" altLang="en-US" dirty="0"/>
              <a:t>可配置</a:t>
            </a:r>
            <a:endParaRPr lang="en-US" altLang="zh-CN" dirty="0"/>
          </a:p>
          <a:p>
            <a:r>
              <a:rPr lang="en-US" dirty="0" err="1"/>
              <a:t>server.ListenAndServe</a:t>
            </a:r>
            <a:r>
              <a:rPr lang="en-US" dirty="0"/>
              <a:t>()</a:t>
            </a:r>
          </a:p>
          <a:p>
            <a:r>
              <a:rPr lang="en-US" dirty="0" err="1"/>
              <a:t>server.ListenAndServeTLS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A6F2-A1CD-4C33-B463-4F2E99A6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0FED-518E-44B8-9A4F-D7650C60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handler </a:t>
            </a:r>
            <a:r>
              <a:rPr lang="zh-CN" altLang="en-US" dirty="0"/>
              <a:t>是一个接口（</a:t>
            </a:r>
            <a:r>
              <a:rPr lang="en-US" altLang="zh-CN" dirty="0"/>
              <a:t>interface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handler </a:t>
            </a:r>
            <a:r>
              <a:rPr lang="zh-CN" altLang="en-US" dirty="0"/>
              <a:t>定义了一个方法 </a:t>
            </a:r>
            <a:r>
              <a:rPr lang="en-US" altLang="zh-CN" dirty="0" err="1"/>
              <a:t>ServeHTTP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HTTPResponseWriter</a:t>
            </a:r>
            <a:endParaRPr lang="en-US" altLang="zh-CN" dirty="0"/>
          </a:p>
          <a:p>
            <a:pPr lvl="1"/>
            <a:r>
              <a:rPr lang="zh-CN" altLang="en-US" dirty="0"/>
              <a:t>指向 </a:t>
            </a:r>
            <a:r>
              <a:rPr lang="en-US" altLang="zh-CN" dirty="0"/>
              <a:t>Request </a:t>
            </a:r>
            <a:r>
              <a:rPr lang="zh-CN" altLang="en-US" dirty="0"/>
              <a:t>这个 </a:t>
            </a:r>
            <a:r>
              <a:rPr lang="en-US" altLang="zh-CN" dirty="0"/>
              <a:t>struct </a:t>
            </a:r>
            <a:r>
              <a:rPr lang="zh-CN" altLang="en-US" dirty="0"/>
              <a:t>的指针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type Handler interface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ServeHTTP</a:t>
            </a:r>
            <a:r>
              <a:rPr lang="en-US" altLang="zh-CN" dirty="0"/>
              <a:t>(</a:t>
            </a:r>
            <a:r>
              <a:rPr lang="en-US" altLang="zh-CN" dirty="0" err="1"/>
              <a:t>ResponseWriter</a:t>
            </a:r>
            <a:r>
              <a:rPr lang="en-US" altLang="zh-CN" dirty="0"/>
              <a:t>, *Request)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64260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BE52-751D-41DF-A2CD-7844C57F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DefaultServeMux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FDEB-6B57-4F84-97EF-090B800A3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它是一个 </a:t>
            </a:r>
            <a:r>
              <a:rPr lang="en-US" altLang="zh-CN" dirty="0"/>
              <a:t>Multiplexer</a:t>
            </a:r>
            <a:r>
              <a:rPr lang="zh-CN" altLang="en-US" dirty="0"/>
              <a:t>（多路复用器）</a:t>
            </a:r>
            <a:endParaRPr lang="en-US" altLang="zh-CN" dirty="0"/>
          </a:p>
          <a:p>
            <a:r>
              <a:rPr lang="zh-CN" altLang="en-US" dirty="0"/>
              <a:t>它也是一个 </a:t>
            </a:r>
            <a:r>
              <a:rPr lang="en-US" altLang="zh-CN" dirty="0"/>
              <a:t>Handler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CC1B3-CE2A-401D-9669-31E90DC1F7AA}"/>
              </a:ext>
            </a:extLst>
          </p:cNvPr>
          <p:cNvSpPr/>
          <p:nvPr/>
        </p:nvSpPr>
        <p:spPr>
          <a:xfrm>
            <a:off x="3733101" y="3657600"/>
            <a:ext cx="2424418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DefaultServeMux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BD94A0-9BE1-4404-B034-DFF8FC5CC009}"/>
              </a:ext>
            </a:extLst>
          </p:cNvPr>
          <p:cNvSpPr/>
          <p:nvPr/>
        </p:nvSpPr>
        <p:spPr>
          <a:xfrm>
            <a:off x="1442906" y="4156744"/>
            <a:ext cx="2290195" cy="5620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6DD66-5BE8-4B14-BADD-C1EFB0566852}"/>
              </a:ext>
            </a:extLst>
          </p:cNvPr>
          <p:cNvSpPr/>
          <p:nvPr/>
        </p:nvSpPr>
        <p:spPr>
          <a:xfrm>
            <a:off x="7088696" y="2852257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6ACDA-43EA-49AD-B4E1-B8052D641C97}"/>
              </a:ext>
            </a:extLst>
          </p:cNvPr>
          <p:cNvSpPr/>
          <p:nvPr/>
        </p:nvSpPr>
        <p:spPr>
          <a:xfrm>
            <a:off x="7088696" y="3657600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17AC3-53E0-4EE5-8042-0F1C3BAF367E}"/>
              </a:ext>
            </a:extLst>
          </p:cNvPr>
          <p:cNvSpPr/>
          <p:nvPr/>
        </p:nvSpPr>
        <p:spPr>
          <a:xfrm>
            <a:off x="7088695" y="5185375"/>
            <a:ext cx="1602297" cy="57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33E72-3F3F-46CF-8442-25CB2987F212}"/>
              </a:ext>
            </a:extLst>
          </p:cNvPr>
          <p:cNvSpPr txBox="1"/>
          <p:nvPr/>
        </p:nvSpPr>
        <p:spPr>
          <a:xfrm>
            <a:off x="7632418" y="45251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1B0A1-5113-4249-B325-6D6009E7FC67}"/>
              </a:ext>
            </a:extLst>
          </p:cNvPr>
          <p:cNvCxnSpPr>
            <a:stCxn id="4" idx="3"/>
          </p:cNvCxnSpPr>
          <p:nvPr/>
        </p:nvCxnSpPr>
        <p:spPr>
          <a:xfrm flipV="1">
            <a:off x="6157519" y="3140628"/>
            <a:ext cx="931176" cy="1297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048E5B-29F5-4A81-8E2E-5E5A626A609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157519" y="3945972"/>
            <a:ext cx="931177" cy="491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8E78F-A1BE-4E84-8CF4-A4B94589A4F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157519" y="4437776"/>
            <a:ext cx="931176" cy="111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03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932</TotalTime>
  <Words>643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使用 Go 创建 Web 应用</vt:lpstr>
      <vt:lpstr>02. 处理（Handle）请求</vt:lpstr>
      <vt:lpstr>本节内容</vt:lpstr>
      <vt:lpstr>处理请求</vt:lpstr>
      <vt:lpstr>创建 Web Server</vt:lpstr>
      <vt:lpstr>创建 Web Server</vt:lpstr>
      <vt:lpstr>创建 Web Server</vt:lpstr>
      <vt:lpstr>Handler</vt:lpstr>
      <vt:lpstr>DefaultServeMux</vt:lpstr>
      <vt:lpstr>多个 Handler</vt:lpstr>
      <vt:lpstr>多个 Handler - http.Handle</vt:lpstr>
      <vt:lpstr>http.Handle</vt:lpstr>
      <vt:lpstr>Handler 函数 - http.HandleFunc</vt:lpstr>
      <vt:lpstr>http.HandleFunc 原理</vt:lpstr>
      <vt:lpstr>http.HandleFunc</vt:lpstr>
      <vt:lpstr>主要内容回顾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2020-10-19T04:05:15Z</dcterms:created>
  <dcterms:modified xsi:type="dcterms:W3CDTF">2020-10-25T13:28:58Z</dcterms:modified>
</cp:coreProperties>
</file>