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812A9-155D-40C7-8F68-794867648D4F}" v="13" dt="2020-11-04T14:09:20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75A-2EBD-4C08-8457-356B1D9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Fragment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6FD5-9DBB-47F0-9571-897BD3F0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如果从浏览器发出的请求，那么你无法提取出 </a:t>
            </a:r>
            <a:r>
              <a:rPr lang="en-US" altLang="zh-CN" dirty="0"/>
              <a:t>Fragment </a:t>
            </a:r>
            <a:r>
              <a:rPr lang="zh-CN" altLang="en-US" dirty="0"/>
              <a:t>字段的值</a:t>
            </a:r>
            <a:endParaRPr lang="en-US" altLang="zh-CN" dirty="0"/>
          </a:p>
          <a:p>
            <a:pPr lvl="1"/>
            <a:r>
              <a:rPr lang="zh-CN" altLang="en-US" dirty="0"/>
              <a:t>浏览器在发送请求时会把 </a:t>
            </a:r>
            <a:r>
              <a:rPr lang="en-US" altLang="zh-CN" dirty="0"/>
              <a:t>fragment </a:t>
            </a:r>
            <a:r>
              <a:rPr lang="zh-CN" altLang="en-US" dirty="0"/>
              <a:t>部分去掉</a:t>
            </a:r>
            <a:endParaRPr lang="en-US" altLang="zh-CN" dirty="0"/>
          </a:p>
          <a:p>
            <a:r>
              <a:rPr lang="zh-CN" altLang="en-US" dirty="0"/>
              <a:t>但不是所有的请求都是从浏览器发出的（例如从 </a:t>
            </a:r>
            <a:r>
              <a:rPr lang="en-US" altLang="zh-CN" dirty="0"/>
              <a:t>HTTP </a:t>
            </a:r>
            <a:r>
              <a:rPr lang="zh-CN" altLang="en-US" dirty="0"/>
              <a:t>客户端包）。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FEE0D-1295-49DA-AECA-9E0D32EF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25" y="3961614"/>
            <a:ext cx="46196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72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E339-A0E1-4698-9B51-195D92A0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41E-953F-4310-B685-508E090F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请求和响应（</a:t>
            </a:r>
            <a:r>
              <a:rPr lang="en-US" altLang="zh-CN" dirty="0"/>
              <a:t>Request</a:t>
            </a:r>
            <a:r>
              <a:rPr lang="zh-CN" altLang="en-US" dirty="0"/>
              <a:t>、</a:t>
            </a:r>
            <a:r>
              <a:rPr lang="en-US" altLang="zh-CN" dirty="0"/>
              <a:t>Response</a:t>
            </a:r>
            <a:r>
              <a:rPr lang="zh-CN" altLang="en-US" dirty="0"/>
              <a:t>）的 </a:t>
            </a:r>
            <a:r>
              <a:rPr lang="en-US" altLang="zh-CN" dirty="0"/>
              <a:t>headers </a:t>
            </a:r>
            <a:r>
              <a:rPr lang="zh-CN" altLang="en-US" dirty="0"/>
              <a:t>是通过 </a:t>
            </a:r>
            <a:r>
              <a:rPr lang="en-US" altLang="zh-CN" dirty="0"/>
              <a:t>Header </a:t>
            </a:r>
            <a:r>
              <a:rPr lang="zh-CN" altLang="en-US" dirty="0"/>
              <a:t>类型来描述的，它是一个 </a:t>
            </a:r>
            <a:r>
              <a:rPr lang="en-US" altLang="zh-CN" dirty="0"/>
              <a:t>map</a:t>
            </a:r>
            <a:r>
              <a:rPr lang="zh-CN" altLang="en-US" dirty="0"/>
              <a:t>，用来表述 </a:t>
            </a:r>
            <a:r>
              <a:rPr lang="en-US" altLang="zh-CN" dirty="0"/>
              <a:t>HTTP Header </a:t>
            </a:r>
            <a:r>
              <a:rPr lang="zh-CN" altLang="en-US" dirty="0"/>
              <a:t>里的 </a:t>
            </a:r>
            <a:r>
              <a:rPr lang="en-US" altLang="zh-CN" dirty="0"/>
              <a:t>Key-Value </a:t>
            </a:r>
            <a:r>
              <a:rPr lang="zh-CN" altLang="en-US" dirty="0"/>
              <a:t>对。</a:t>
            </a:r>
            <a:endParaRPr lang="en-US" altLang="zh-CN" dirty="0"/>
          </a:p>
          <a:p>
            <a:r>
              <a:rPr lang="en-US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map </a:t>
            </a:r>
            <a:r>
              <a:rPr lang="zh-CN" altLang="en-US" dirty="0"/>
              <a:t>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string </a:t>
            </a:r>
            <a:r>
              <a:rPr lang="zh-CN" altLang="en-US" dirty="0"/>
              <a:t>类型，</a:t>
            </a:r>
            <a:r>
              <a:rPr lang="en-US" altLang="zh-CN" dirty="0"/>
              <a:t>value </a:t>
            </a:r>
            <a:r>
              <a:rPr lang="zh-CN" altLang="en-US" dirty="0"/>
              <a:t>是 </a:t>
            </a:r>
            <a:r>
              <a:rPr lang="en-US" altLang="zh-CN" dirty="0"/>
              <a:t>[]string</a:t>
            </a:r>
          </a:p>
          <a:p>
            <a:r>
              <a:rPr lang="zh-CN" altLang="en-US" dirty="0"/>
              <a:t>设置 </a:t>
            </a:r>
            <a:r>
              <a:rPr lang="en-US" altLang="zh-CN" dirty="0"/>
              <a:t>key </a:t>
            </a:r>
            <a:r>
              <a:rPr lang="zh-CN" altLang="en-US" dirty="0"/>
              <a:t>的时候会创建一个空的 </a:t>
            </a:r>
            <a:r>
              <a:rPr lang="en-US" altLang="zh-CN" dirty="0"/>
              <a:t>[]string </a:t>
            </a:r>
            <a:r>
              <a:rPr lang="zh-CN" altLang="en-US" dirty="0"/>
              <a:t>作为 </a:t>
            </a:r>
            <a:r>
              <a:rPr lang="en-US" altLang="zh-CN" dirty="0"/>
              <a:t>value</a:t>
            </a:r>
            <a:r>
              <a:rPr lang="zh-CN" altLang="en-US" dirty="0"/>
              <a:t>，</a:t>
            </a:r>
            <a:r>
              <a:rPr lang="en-US" altLang="zh-CN" dirty="0"/>
              <a:t>value </a:t>
            </a:r>
            <a:r>
              <a:rPr lang="zh-CN" altLang="en-US" dirty="0"/>
              <a:t>里面第一个元素就是新 </a:t>
            </a:r>
            <a:r>
              <a:rPr lang="en-US" altLang="zh-CN" dirty="0"/>
              <a:t>header </a:t>
            </a:r>
            <a:r>
              <a:rPr lang="zh-CN" altLang="en-US" dirty="0"/>
              <a:t>的值；</a:t>
            </a:r>
            <a:endParaRPr lang="en-US" altLang="zh-CN" dirty="0"/>
          </a:p>
          <a:p>
            <a:r>
              <a:rPr lang="zh-CN" altLang="en-US" dirty="0"/>
              <a:t>为指定的 </a:t>
            </a:r>
            <a:r>
              <a:rPr lang="en-US" altLang="zh-CN" dirty="0"/>
              <a:t>key </a:t>
            </a:r>
            <a:r>
              <a:rPr lang="zh-CN" altLang="en-US" dirty="0"/>
              <a:t>添加一个新的 </a:t>
            </a:r>
            <a:r>
              <a:rPr lang="en-US" altLang="zh-CN" dirty="0"/>
              <a:t>header </a:t>
            </a:r>
            <a:r>
              <a:rPr lang="zh-CN" altLang="en-US" dirty="0"/>
              <a:t>值，执行 </a:t>
            </a:r>
            <a:r>
              <a:rPr lang="en-US" altLang="zh-CN" dirty="0"/>
              <a:t>append </a:t>
            </a:r>
            <a:r>
              <a:rPr lang="zh-CN" altLang="en-US" dirty="0"/>
              <a:t>操作即可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45F10-7F9B-4B94-9E9A-21E998A1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21" y="5185790"/>
            <a:ext cx="3416101" cy="15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8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6938-CD24-452F-A38F-FA662E67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Header 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BDFE-5DD6-458B-80FC-F22AF9E9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r.Header</a:t>
            </a:r>
            <a:endParaRPr lang="en-US" altLang="zh-CN" dirty="0"/>
          </a:p>
          <a:p>
            <a:pPr lvl="1"/>
            <a:r>
              <a:rPr lang="zh-CN" altLang="en-US" dirty="0"/>
              <a:t>返回 </a:t>
            </a:r>
            <a:r>
              <a:rPr lang="en-US" altLang="zh-CN" dirty="0"/>
              <a:t>map</a:t>
            </a:r>
          </a:p>
          <a:p>
            <a:r>
              <a:rPr lang="en-US" dirty="0" err="1"/>
              <a:t>r.Header</a:t>
            </a:r>
            <a:r>
              <a:rPr lang="en-US" dirty="0"/>
              <a:t>["Accept-Encoding"]</a:t>
            </a:r>
          </a:p>
          <a:p>
            <a:pPr lvl="1"/>
            <a:r>
              <a:rPr lang="zh-CN" altLang="en-US" dirty="0"/>
              <a:t>返回：</a:t>
            </a:r>
            <a:r>
              <a:rPr lang="en-US" altLang="zh-CN" dirty="0"/>
              <a:t>[</a:t>
            </a:r>
            <a:r>
              <a:rPr lang="en-US" altLang="zh-CN" dirty="0" err="1"/>
              <a:t>gzip</a:t>
            </a:r>
            <a:r>
              <a:rPr lang="en-US" altLang="zh-CN" dirty="0"/>
              <a:t>, deflate]</a:t>
            </a:r>
            <a:r>
              <a:rPr lang="zh-CN" altLang="en-US" dirty="0"/>
              <a:t>（</a:t>
            </a:r>
            <a:r>
              <a:rPr lang="en-US" altLang="zh-CN" dirty="0"/>
              <a:t>[]string </a:t>
            </a:r>
            <a:r>
              <a:rPr lang="zh-CN" altLang="en-US" dirty="0"/>
              <a:t>类型）</a:t>
            </a:r>
            <a:endParaRPr lang="en-US" altLang="zh-CN" dirty="0"/>
          </a:p>
          <a:p>
            <a:r>
              <a:rPr lang="en-US" dirty="0" err="1"/>
              <a:t>r.Header.Get</a:t>
            </a:r>
            <a:r>
              <a:rPr lang="en-US" dirty="0"/>
              <a:t>("Accept-Encoding")</a:t>
            </a:r>
          </a:p>
          <a:p>
            <a:pPr lvl="1"/>
            <a:r>
              <a:rPr lang="zh-CN" altLang="en-US" dirty="0"/>
              <a:t>返回：</a:t>
            </a:r>
            <a:r>
              <a:rPr lang="en-US" altLang="zh-CN" dirty="0" err="1"/>
              <a:t>gzip</a:t>
            </a:r>
            <a:r>
              <a:rPr lang="en-US" altLang="zh-CN" dirty="0"/>
              <a:t>, deflate</a:t>
            </a:r>
            <a:r>
              <a:rPr lang="zh-CN" altLang="en-US" dirty="0"/>
              <a:t>（</a:t>
            </a:r>
            <a:r>
              <a:rPr lang="en-US" altLang="zh-CN" dirty="0"/>
              <a:t>string </a:t>
            </a:r>
            <a:r>
              <a:rPr lang="zh-CN" altLang="en-US" dirty="0"/>
              <a:t>类型）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45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F0F-D987-45E8-BBA6-FF6B26A2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612C-DD8A-4ACC-B48C-AF1A29DE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请求和响应的 </a:t>
            </a:r>
            <a:r>
              <a:rPr lang="en-US" altLang="zh-CN" dirty="0"/>
              <a:t>bodies </a:t>
            </a:r>
            <a:r>
              <a:rPr lang="zh-CN" altLang="en-US" dirty="0"/>
              <a:t>都是使用 </a:t>
            </a:r>
            <a:r>
              <a:rPr lang="en-US" altLang="zh-CN" dirty="0"/>
              <a:t>Body </a:t>
            </a:r>
            <a:r>
              <a:rPr lang="zh-CN" altLang="en-US" dirty="0"/>
              <a:t>字段来表示的</a:t>
            </a:r>
            <a:endParaRPr lang="en-US" altLang="zh-CN" dirty="0"/>
          </a:p>
          <a:p>
            <a:r>
              <a:rPr lang="en-US" altLang="zh-CN" dirty="0"/>
              <a:t>Body </a:t>
            </a:r>
            <a:r>
              <a:rPr lang="zh-CN" altLang="en-US" dirty="0"/>
              <a:t>是一个 </a:t>
            </a:r>
            <a:r>
              <a:rPr lang="en-US" altLang="zh-CN" dirty="0" err="1"/>
              <a:t>io.ReadCloser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一个 </a:t>
            </a:r>
            <a:r>
              <a:rPr lang="en-US" altLang="zh-CN" dirty="0"/>
              <a:t>Reader 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一个 </a:t>
            </a:r>
            <a:r>
              <a:rPr lang="en-US" altLang="zh-CN" dirty="0"/>
              <a:t>Closer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Reader </a:t>
            </a:r>
            <a:r>
              <a:rPr lang="zh-CN" altLang="en-US" dirty="0"/>
              <a:t>接口定义了一个 </a:t>
            </a:r>
            <a:r>
              <a:rPr lang="en-US" altLang="zh-CN" dirty="0"/>
              <a:t>Open 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r>
              <a:rPr lang="en-US" altLang="zh-CN" dirty="0"/>
              <a:t>[]byte</a:t>
            </a:r>
          </a:p>
          <a:p>
            <a:pPr lvl="1"/>
            <a:r>
              <a:rPr lang="zh-CN" altLang="en-US" dirty="0"/>
              <a:t>返回：</a:t>
            </a:r>
            <a:r>
              <a:rPr lang="en-US" altLang="zh-CN" dirty="0"/>
              <a:t>byte</a:t>
            </a:r>
            <a:r>
              <a:rPr lang="zh-CN" altLang="en-US" dirty="0"/>
              <a:t> 的数量、可选的错误</a:t>
            </a:r>
            <a:endParaRPr lang="en-US" altLang="zh-CN" dirty="0"/>
          </a:p>
          <a:p>
            <a:r>
              <a:rPr lang="en-US" altLang="zh-CN" dirty="0"/>
              <a:t>Closer </a:t>
            </a:r>
            <a:r>
              <a:rPr lang="zh-CN" altLang="en-US" dirty="0"/>
              <a:t>接口定</a:t>
            </a:r>
            <a:r>
              <a:rPr lang="zh-CN" altLang="en-US"/>
              <a:t>义了一个 </a:t>
            </a:r>
            <a:r>
              <a:rPr lang="en-US" altLang="zh-CN" dirty="0"/>
              <a:t>Close 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zh-CN" altLang="en-US" dirty="0"/>
              <a:t>没有参数，返回可选的错误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6FC-B269-440E-B3C8-F25C243E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805A-044A-4A1D-8F0D-9134E32D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想要读取请求 </a:t>
            </a:r>
            <a:r>
              <a:rPr lang="en-US" altLang="zh-CN" dirty="0"/>
              <a:t>body </a:t>
            </a:r>
            <a:r>
              <a:rPr lang="zh-CN" altLang="en-US" dirty="0"/>
              <a:t>的内容，可以调用 </a:t>
            </a:r>
            <a:r>
              <a:rPr lang="en-US" altLang="zh-CN" dirty="0"/>
              <a:t>Body </a:t>
            </a:r>
            <a:r>
              <a:rPr lang="zh-CN" altLang="en-US" dirty="0"/>
              <a:t>的 </a:t>
            </a:r>
            <a:r>
              <a:rPr lang="en-US" altLang="zh-CN" dirty="0"/>
              <a:t>Read </a:t>
            </a:r>
            <a:r>
              <a:rPr lang="zh-CN" altLang="en-US" dirty="0"/>
              <a:t>方法（例子）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736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04. </a:t>
            </a:r>
            <a:r>
              <a:rPr lang="zh-CN" altLang="en-US" dirty="0"/>
              <a:t>请求（</a:t>
            </a:r>
            <a:r>
              <a:rPr lang="en-US" altLang="zh-CN" dirty="0"/>
              <a:t>Request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C204-455E-403A-8DDC-0C2A60D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6EFD-DDA1-4181-BBFA-65C5A0EB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Request</a:t>
            </a:r>
            <a:endParaRPr lang="en-US" dirty="0"/>
          </a:p>
          <a:p>
            <a:r>
              <a:rPr lang="en-US" altLang="zh-CN" dirty="0"/>
              <a:t>URL</a:t>
            </a:r>
            <a:endParaRPr lang="en-US" dirty="0"/>
          </a:p>
          <a:p>
            <a:r>
              <a:rPr lang="en-US" altLang="zh-CN" dirty="0"/>
              <a:t>Header</a:t>
            </a:r>
            <a:endParaRPr lang="en-US" dirty="0"/>
          </a:p>
          <a:p>
            <a:r>
              <a:rPr lang="en-US" altLang="zh-CN" dirty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87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EAB5-B6DD-4098-96E6-579677D3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zh-CN" altLang="en-US" dirty="0"/>
              <a:t>消息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1137-2F01-490E-A8BB-952ACCDB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 Request </a:t>
            </a:r>
            <a:r>
              <a:rPr lang="zh-CN" altLang="en-US" dirty="0"/>
              <a:t>和 </a:t>
            </a:r>
            <a:r>
              <a:rPr lang="en-US" altLang="zh-CN" dirty="0"/>
              <a:t>HTTP Response</a:t>
            </a:r>
            <a:r>
              <a:rPr lang="zh-CN" altLang="en-US" dirty="0"/>
              <a:t>（请求和响应）</a:t>
            </a:r>
            <a:endParaRPr lang="en-US" altLang="zh-CN" dirty="0"/>
          </a:p>
          <a:p>
            <a:r>
              <a:rPr lang="zh-CN" altLang="en-US" dirty="0"/>
              <a:t>它们具有相同的结构：</a:t>
            </a:r>
            <a:endParaRPr lang="en-US" altLang="zh-CN" dirty="0"/>
          </a:p>
          <a:p>
            <a:pPr lvl="1"/>
            <a:r>
              <a:rPr lang="zh-CN" altLang="en-US" dirty="0"/>
              <a:t>请求（响应）行</a:t>
            </a:r>
            <a:endParaRPr lang="en-US" altLang="zh-CN" dirty="0"/>
          </a:p>
          <a:p>
            <a:pPr lvl="1"/>
            <a:r>
              <a:rPr lang="en-US" dirty="0"/>
              <a:t>0 </a:t>
            </a:r>
            <a:r>
              <a:rPr lang="zh-CN" altLang="en-US" dirty="0"/>
              <a:t>个或多个 </a:t>
            </a:r>
            <a:r>
              <a:rPr lang="en-US" altLang="zh-CN" dirty="0"/>
              <a:t>Header</a:t>
            </a:r>
          </a:p>
          <a:p>
            <a:pPr lvl="1"/>
            <a:r>
              <a:rPr lang="zh-CN" altLang="en-US" dirty="0"/>
              <a:t>空行</a:t>
            </a:r>
            <a:endParaRPr lang="en-US" altLang="zh-CN" dirty="0"/>
          </a:p>
          <a:p>
            <a:pPr lvl="1"/>
            <a:r>
              <a:rPr lang="zh-CN" altLang="en-US" dirty="0"/>
              <a:t>可选的消息体（</a:t>
            </a:r>
            <a:r>
              <a:rPr lang="en-US" altLang="zh-CN" dirty="0"/>
              <a:t>Body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dirty="0"/>
              <a:t>GET /Protocols/rfc2616/rfc2616.html HTTP/1.1</a:t>
            </a:r>
          </a:p>
          <a:p>
            <a:pPr marL="457200" lvl="1" indent="0">
              <a:buNone/>
            </a:pPr>
            <a:r>
              <a:rPr lang="en-US" altLang="zh-CN" sz="1200" dirty="0"/>
              <a:t>Host: www.w3.org</a:t>
            </a:r>
          </a:p>
          <a:p>
            <a:pPr marL="457200" lvl="1" indent="0">
              <a:buNone/>
            </a:pPr>
            <a:r>
              <a:rPr lang="en-US" altLang="zh-CN" sz="1200" dirty="0"/>
              <a:t>User-Agent: Mozilla/5.0</a:t>
            </a:r>
          </a:p>
          <a:p>
            <a:pPr marL="457200" lvl="1" indent="0">
              <a:buNone/>
            </a:pPr>
            <a:r>
              <a:rPr lang="en-US" altLang="zh-CN" sz="1200" dirty="0"/>
              <a:t>(</a:t>
            </a:r>
            <a:r>
              <a:rPr lang="zh-CN" altLang="en-US" sz="1200" dirty="0"/>
              <a:t>空行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902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5AC7-51C0-40AE-9369-EC26D1B8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消息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47C9-7B3C-4884-8AB0-D2A58A48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net/http </a:t>
            </a:r>
            <a:r>
              <a:rPr lang="zh-CN" altLang="en-US" dirty="0"/>
              <a:t>包提供了用于表示 </a:t>
            </a:r>
            <a:r>
              <a:rPr lang="en-US" altLang="zh-CN" dirty="0"/>
              <a:t>HTTP </a:t>
            </a:r>
            <a:r>
              <a:rPr lang="zh-CN" altLang="en-US" dirty="0"/>
              <a:t>消息的结构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272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72B6-35CF-4B8B-A0B8-D4A0904E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请求（</a:t>
            </a:r>
            <a:r>
              <a:rPr lang="en-US" altLang="zh-CN" dirty="0"/>
              <a:t>Request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DEE9-B05F-4700-A38E-535D1C46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Reqeust</a:t>
            </a:r>
            <a:r>
              <a:rPr lang="zh-CN" altLang="en-US" dirty="0"/>
              <a:t>（是个 </a:t>
            </a:r>
            <a:r>
              <a:rPr lang="en-US" altLang="zh-CN" dirty="0"/>
              <a:t>struct</a:t>
            </a:r>
            <a:r>
              <a:rPr lang="zh-CN" altLang="en-US" dirty="0"/>
              <a:t>），代表了客户端发送的 </a:t>
            </a:r>
            <a:r>
              <a:rPr lang="en-US" altLang="zh-CN" dirty="0"/>
              <a:t>HTTP </a:t>
            </a:r>
            <a:r>
              <a:rPr lang="zh-CN" altLang="en-US" dirty="0"/>
              <a:t>请求消息</a:t>
            </a:r>
            <a:endParaRPr lang="en-US" altLang="zh-CN" dirty="0"/>
          </a:p>
          <a:p>
            <a:r>
              <a:rPr lang="zh-CN" altLang="en-US" dirty="0"/>
              <a:t>重要的字段：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Header</a:t>
            </a:r>
          </a:p>
          <a:p>
            <a:pPr lvl="1"/>
            <a:r>
              <a:rPr lang="en-US" altLang="zh-CN" dirty="0"/>
              <a:t>Body</a:t>
            </a:r>
          </a:p>
          <a:p>
            <a:pPr lvl="1"/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 err="1"/>
              <a:t>PostForm</a:t>
            </a:r>
            <a:r>
              <a:rPr lang="zh-CN" altLang="en-US" dirty="0"/>
              <a:t>、</a:t>
            </a:r>
            <a:r>
              <a:rPr lang="en-US" altLang="zh-CN" dirty="0" err="1"/>
              <a:t>MultipartForm</a:t>
            </a:r>
            <a:endParaRPr lang="en-US" altLang="zh-CN" dirty="0"/>
          </a:p>
          <a:p>
            <a:r>
              <a:rPr lang="zh-CN" altLang="en-US" dirty="0"/>
              <a:t>也可以通过 </a:t>
            </a:r>
            <a:r>
              <a:rPr lang="en-US" altLang="zh-CN" dirty="0"/>
              <a:t>Request </a:t>
            </a:r>
            <a:r>
              <a:rPr lang="zh-CN" altLang="en-US" dirty="0"/>
              <a:t>的方法访问请求中的 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URL</a:t>
            </a:r>
            <a:r>
              <a:rPr lang="zh-CN" altLang="en-US" dirty="0"/>
              <a:t>、</a:t>
            </a:r>
            <a:r>
              <a:rPr lang="en-US" altLang="zh-CN" dirty="0"/>
              <a:t>User Agent </a:t>
            </a:r>
            <a:r>
              <a:rPr lang="zh-CN" altLang="en-US" dirty="0"/>
              <a:t>等信息</a:t>
            </a:r>
            <a:endParaRPr lang="en-US" altLang="zh-CN" dirty="0"/>
          </a:p>
          <a:p>
            <a:r>
              <a:rPr lang="en-US" altLang="zh-CN" dirty="0"/>
              <a:t>Request </a:t>
            </a:r>
            <a:r>
              <a:rPr lang="zh-CN" altLang="en-US" dirty="0"/>
              <a:t>即可代表发送到服务器的请求，又可代表客户端发出的请求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2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95F4-F32A-42EC-B883-68962361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请求的 </a:t>
            </a:r>
            <a:r>
              <a:rPr lang="en-US" altLang="zh-CN" dirty="0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52A4-193D-46B4-A26D-8CE099F8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 </a:t>
            </a:r>
            <a:r>
              <a:rPr lang="zh-CN" altLang="en-US" dirty="0"/>
              <a:t>的 </a:t>
            </a:r>
            <a:r>
              <a:rPr lang="en-US" altLang="zh-CN" dirty="0"/>
              <a:t>URL </a:t>
            </a:r>
            <a:r>
              <a:rPr lang="zh-CN" altLang="en-US" dirty="0"/>
              <a:t>字段就代表了请求行（请求信息第一行）里面的部分内容</a:t>
            </a:r>
            <a:endParaRPr lang="en-US" altLang="zh-CN" dirty="0"/>
          </a:p>
          <a:p>
            <a:r>
              <a:rPr lang="en-US" altLang="zh-CN" dirty="0"/>
              <a:t>URL </a:t>
            </a:r>
            <a:r>
              <a:rPr lang="zh-CN" altLang="en-US" dirty="0"/>
              <a:t>字段是指向 </a:t>
            </a:r>
            <a:r>
              <a:rPr lang="en-US" altLang="zh-CN" dirty="0"/>
              <a:t>url.URL </a:t>
            </a:r>
            <a:r>
              <a:rPr lang="zh-CN" altLang="en-US" dirty="0"/>
              <a:t>类型的一个指针，</a:t>
            </a:r>
            <a:r>
              <a:rPr lang="en-US" altLang="zh-CN" dirty="0"/>
              <a:t>url.URL </a:t>
            </a:r>
            <a:r>
              <a:rPr lang="zh-CN" altLang="en-US" dirty="0"/>
              <a:t>是一个 </a:t>
            </a:r>
            <a:r>
              <a:rPr lang="en-US" altLang="zh-CN" dirty="0"/>
              <a:t>struct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sz="1400" dirty="0"/>
              <a:t>type URL struct {</a:t>
            </a:r>
          </a:p>
          <a:p>
            <a:pPr marL="457200" lvl="1" indent="0">
              <a:buNone/>
            </a:pPr>
            <a:r>
              <a:rPr lang="en-US" sz="1400" dirty="0"/>
              <a:t>    Scheme   string</a:t>
            </a:r>
          </a:p>
          <a:p>
            <a:pPr marL="457200" lvl="1" indent="0">
              <a:buNone/>
            </a:pPr>
            <a:r>
              <a:rPr lang="en-US" sz="1400" dirty="0"/>
              <a:t>    Opaque   string</a:t>
            </a:r>
          </a:p>
          <a:p>
            <a:pPr marL="457200" lvl="1" indent="0">
              <a:buNone/>
            </a:pPr>
            <a:r>
              <a:rPr lang="en-US" sz="1400" dirty="0"/>
              <a:t>    User     *</a:t>
            </a:r>
            <a:r>
              <a:rPr lang="en-US" sz="1400" dirty="0" err="1"/>
              <a:t>Userinfo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   Host     string</a:t>
            </a:r>
          </a:p>
          <a:p>
            <a:pPr marL="457200" lvl="1" indent="0">
              <a:buNone/>
            </a:pPr>
            <a:r>
              <a:rPr lang="en-US" sz="1400" dirty="0"/>
              <a:t>    Path     string</a:t>
            </a:r>
          </a:p>
          <a:p>
            <a:pPr marL="45720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RawQuery</a:t>
            </a:r>
            <a:r>
              <a:rPr lang="en-US" sz="1400" dirty="0"/>
              <a:t> string</a:t>
            </a:r>
          </a:p>
          <a:p>
            <a:pPr marL="457200" lvl="1" indent="0">
              <a:buNone/>
            </a:pPr>
            <a:r>
              <a:rPr lang="en-US" sz="1400" dirty="0"/>
              <a:t>    Fragment string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368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7386-45E2-4612-98D2-FD0ADFE0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</a:t>
            </a:r>
            <a:r>
              <a:rPr lang="zh-CN" altLang="en-US" dirty="0"/>
              <a:t>的通用形式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D920-44DF-4D0F-9656-789789E2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通用格式是：</a:t>
            </a:r>
            <a:r>
              <a:rPr lang="en-US" dirty="0"/>
              <a:t>scheme://[userinfo@]host/path[?query][#fragment]</a:t>
            </a:r>
          </a:p>
          <a:p>
            <a:r>
              <a:rPr lang="zh-CN" altLang="en-US" dirty="0"/>
              <a:t>不可以斜杠开头的 </a:t>
            </a:r>
            <a:r>
              <a:rPr lang="en-US" altLang="zh-CN" dirty="0"/>
              <a:t>URL </a:t>
            </a:r>
            <a:r>
              <a:rPr lang="zh-CN" altLang="en-US" dirty="0"/>
              <a:t>被解释为：</a:t>
            </a:r>
            <a:r>
              <a:rPr lang="en-US" dirty="0" err="1"/>
              <a:t>scheme:opaque</a:t>
            </a:r>
            <a:r>
              <a:rPr lang="en-US" dirty="0"/>
              <a:t>[?query][#fragment]</a:t>
            </a:r>
          </a:p>
        </p:txBody>
      </p:sp>
    </p:spTree>
    <p:extLst>
      <p:ext uri="{BB962C8B-B14F-4D97-AF65-F5344CB8AC3E}">
        <p14:creationId xmlns:p14="http://schemas.microsoft.com/office/powerpoint/2010/main" val="130555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112B-D883-4002-A0F9-8D15D450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1987-3A30-4B1F-B3E7-40587A07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RawQuery</a:t>
            </a:r>
            <a:r>
              <a:rPr lang="en-US" altLang="zh-CN" dirty="0"/>
              <a:t> </a:t>
            </a:r>
            <a:r>
              <a:rPr lang="zh-CN" altLang="en-US" dirty="0"/>
              <a:t>会提供实际查询的字符串。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 http://www.example.com/post?id=123&amp;thread_id=456</a:t>
            </a:r>
          </a:p>
          <a:p>
            <a:pPr lvl="1"/>
            <a:r>
              <a:rPr lang="zh-CN" altLang="en-US" dirty="0"/>
              <a:t>它的 </a:t>
            </a:r>
            <a:r>
              <a:rPr lang="en-US" altLang="zh-CN" dirty="0" err="1"/>
              <a:t>RawQuery</a:t>
            </a:r>
            <a:r>
              <a:rPr lang="en-US" altLang="zh-CN" dirty="0"/>
              <a:t> </a:t>
            </a:r>
            <a:r>
              <a:rPr lang="zh-CN" altLang="en-US" dirty="0"/>
              <a:t>的值就是 </a:t>
            </a:r>
            <a:r>
              <a:rPr lang="en-US" altLang="zh-CN" dirty="0"/>
              <a:t>id=123&amp;thread_id=456 </a:t>
            </a:r>
          </a:p>
          <a:p>
            <a:r>
              <a:rPr lang="zh-CN" altLang="en-US" dirty="0"/>
              <a:t>还有一个简便方法可以得到 </a:t>
            </a:r>
            <a:r>
              <a:rPr lang="en-US" altLang="zh-CN" dirty="0"/>
              <a:t>Key-Value </a:t>
            </a:r>
            <a:r>
              <a:rPr lang="zh-CN" altLang="en-US" dirty="0"/>
              <a:t>对：通过 </a:t>
            </a:r>
            <a:r>
              <a:rPr lang="en-US" altLang="zh-CN" dirty="0"/>
              <a:t>Request </a:t>
            </a:r>
            <a:r>
              <a:rPr lang="zh-CN" altLang="en-US" dirty="0"/>
              <a:t>的 </a:t>
            </a:r>
            <a:r>
              <a:rPr lang="en-US" altLang="zh-CN" dirty="0"/>
              <a:t>Form </a:t>
            </a:r>
            <a:r>
              <a:rPr lang="zh-CN" altLang="en-US" dirty="0"/>
              <a:t>字段（以后再说）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0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1113</TotalTime>
  <Words>794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使用 Go 创建 Web 应用</vt:lpstr>
      <vt:lpstr>04. 请求（Request）</vt:lpstr>
      <vt:lpstr>本节内容</vt:lpstr>
      <vt:lpstr>HTTP 消息</vt:lpstr>
      <vt:lpstr>HTTP 消息</vt:lpstr>
      <vt:lpstr>请求（Request）</vt:lpstr>
      <vt:lpstr>请求的 URL</vt:lpstr>
      <vt:lpstr>URL 的通用形式</vt:lpstr>
      <vt:lpstr>URL Query</vt:lpstr>
      <vt:lpstr>URL Fragment</vt:lpstr>
      <vt:lpstr>Request Header</vt:lpstr>
      <vt:lpstr>Request Header 例子</vt:lpstr>
      <vt:lpstr>Request Body</vt:lpstr>
      <vt:lpstr>Request Body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2020-10-19T04:05:15Z</dcterms:created>
  <dcterms:modified xsi:type="dcterms:W3CDTF">2020-11-04T14:09:46Z</dcterms:modified>
</cp:coreProperties>
</file>